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8"/>
  </p:notesMasterIdLst>
  <p:handoutMasterIdLst>
    <p:handoutMasterId r:id="rId39"/>
  </p:handoutMasterIdLst>
  <p:sldIdLst>
    <p:sldId id="261" r:id="rId5"/>
    <p:sldId id="406" r:id="rId6"/>
    <p:sldId id="407" r:id="rId7"/>
    <p:sldId id="370" r:id="rId8"/>
    <p:sldId id="371" r:id="rId9"/>
    <p:sldId id="372" r:id="rId10"/>
    <p:sldId id="374" r:id="rId11"/>
    <p:sldId id="398" r:id="rId12"/>
    <p:sldId id="375" r:id="rId13"/>
    <p:sldId id="376" r:id="rId14"/>
    <p:sldId id="381" r:id="rId15"/>
    <p:sldId id="377" r:id="rId16"/>
    <p:sldId id="378" r:id="rId17"/>
    <p:sldId id="401" r:id="rId18"/>
    <p:sldId id="402" r:id="rId19"/>
    <p:sldId id="403" r:id="rId20"/>
    <p:sldId id="404" r:id="rId21"/>
    <p:sldId id="405" r:id="rId22"/>
    <p:sldId id="397" r:id="rId23"/>
    <p:sldId id="408" r:id="rId24"/>
    <p:sldId id="409" r:id="rId25"/>
    <p:sldId id="410" r:id="rId26"/>
    <p:sldId id="411" r:id="rId27"/>
    <p:sldId id="399" r:id="rId28"/>
    <p:sldId id="382" r:id="rId29"/>
    <p:sldId id="383" r:id="rId30"/>
    <p:sldId id="384" r:id="rId31"/>
    <p:sldId id="385" r:id="rId32"/>
    <p:sldId id="386" r:id="rId33"/>
    <p:sldId id="387" r:id="rId34"/>
    <p:sldId id="388" r:id="rId35"/>
    <p:sldId id="389" r:id="rId36"/>
    <p:sldId id="390" r:id="rId37"/>
  </p:sldIdLst>
  <p:sldSz cx="12188825" cy="6858000"/>
  <p:notesSz cx="9296400" cy="147828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00FF00"/>
    <a:srgbClr val="00798D"/>
    <a:srgbClr val="009999"/>
    <a:srgbClr val="81ABBA"/>
    <a:srgbClr val="90ACCF"/>
    <a:srgbClr val="4E4B4A"/>
    <a:srgbClr val="9C1F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32" autoAdjust="0"/>
    <p:restoredTop sz="85991" autoAdjust="0"/>
  </p:normalViewPr>
  <p:slideViewPr>
    <p:cSldViewPr showGuides="1">
      <p:cViewPr>
        <p:scale>
          <a:sx n="75" d="100"/>
          <a:sy n="75" d="100"/>
        </p:scale>
        <p:origin x="-366" y="-60"/>
      </p:cViewPr>
      <p:guideLst>
        <p:guide orient="horz" pos="2160"/>
        <p:guide pos="3839"/>
      </p:guideLst>
    </p:cSldViewPr>
  </p:slideViewPr>
  <p:notesTextViewPr>
    <p:cViewPr>
      <p:scale>
        <a:sx n="1" d="1"/>
        <a:sy n="1" d="1"/>
      </p:scale>
      <p:origin x="0" y="0"/>
    </p:cViewPr>
  </p:notesTextViewPr>
  <p:sorterViewPr>
    <p:cViewPr>
      <p:scale>
        <a:sx n="66" d="100"/>
        <a:sy n="66" d="100"/>
      </p:scale>
      <p:origin x="0" y="3498"/>
    </p:cViewPr>
  </p:sorterViewPr>
  <p:notesViewPr>
    <p:cSldViewPr showGuides="1">
      <p:cViewPr varScale="1">
        <p:scale>
          <a:sx n="42" d="100"/>
          <a:sy n="42" d="100"/>
        </p:scale>
        <p:origin x="-3264" y="-106"/>
      </p:cViewPr>
      <p:guideLst>
        <p:guide orient="horz" pos="4656"/>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6"/>
          <p:cNvSpPr>
            <a:spLocks noChangeArrowheads="1"/>
          </p:cNvSpPr>
          <p:nvPr/>
        </p:nvSpPr>
        <p:spPr bwMode="auto">
          <a:xfrm>
            <a:off x="613308" y="533824"/>
            <a:ext cx="7940675" cy="791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59084" tIns="78145" rIns="159084" bIns="78145">
            <a:spAutoFit/>
          </a:bodyPr>
          <a:lstStyle>
            <a:lvl1pPr defTabSz="917575">
              <a:defRPr sz="2400">
                <a:solidFill>
                  <a:schemeClr val="tx1"/>
                </a:solidFill>
                <a:latin typeface="Times" pitchFamily="18" charset="0"/>
              </a:defRPr>
            </a:lvl1pPr>
            <a:lvl2pPr marL="742950" indent="-284163" defTabSz="917575">
              <a:defRPr sz="2400">
                <a:solidFill>
                  <a:schemeClr val="tx1"/>
                </a:solidFill>
                <a:latin typeface="Times" pitchFamily="18" charset="0"/>
              </a:defRPr>
            </a:lvl2pPr>
            <a:lvl3pPr marL="1144588" indent="-227013" defTabSz="917575">
              <a:defRPr sz="2400">
                <a:solidFill>
                  <a:schemeClr val="tx1"/>
                </a:solidFill>
                <a:latin typeface="Times" pitchFamily="18" charset="0"/>
              </a:defRPr>
            </a:lvl3pPr>
            <a:lvl4pPr marL="1600200" indent="-228600" defTabSz="917575">
              <a:defRPr sz="2400">
                <a:solidFill>
                  <a:schemeClr val="tx1"/>
                </a:solidFill>
                <a:latin typeface="Times" pitchFamily="18" charset="0"/>
              </a:defRPr>
            </a:lvl4pPr>
            <a:lvl5pPr marL="2057400" indent="-228600" defTabSz="917575">
              <a:defRPr sz="2400">
                <a:solidFill>
                  <a:schemeClr val="tx1"/>
                </a:solidFill>
                <a:latin typeface="Times" pitchFamily="18" charset="0"/>
              </a:defRPr>
            </a:lvl5pPr>
            <a:lvl6pPr marL="2514600" indent="-228600" defTabSz="917575" eaLnBrk="0" fontAlgn="base" hangingPunct="0">
              <a:spcBef>
                <a:spcPct val="0"/>
              </a:spcBef>
              <a:spcAft>
                <a:spcPct val="0"/>
              </a:spcAft>
              <a:defRPr sz="2400">
                <a:solidFill>
                  <a:schemeClr val="tx1"/>
                </a:solidFill>
                <a:latin typeface="Times" pitchFamily="18" charset="0"/>
              </a:defRPr>
            </a:lvl6pPr>
            <a:lvl7pPr marL="2971800" indent="-228600" defTabSz="917575" eaLnBrk="0" fontAlgn="base" hangingPunct="0">
              <a:spcBef>
                <a:spcPct val="0"/>
              </a:spcBef>
              <a:spcAft>
                <a:spcPct val="0"/>
              </a:spcAft>
              <a:defRPr sz="2400">
                <a:solidFill>
                  <a:schemeClr val="tx1"/>
                </a:solidFill>
                <a:latin typeface="Times" pitchFamily="18" charset="0"/>
              </a:defRPr>
            </a:lvl7pPr>
            <a:lvl8pPr marL="3429000" indent="-228600" defTabSz="917575" eaLnBrk="0" fontAlgn="base" hangingPunct="0">
              <a:spcBef>
                <a:spcPct val="0"/>
              </a:spcBef>
              <a:spcAft>
                <a:spcPct val="0"/>
              </a:spcAft>
              <a:defRPr sz="2400">
                <a:solidFill>
                  <a:schemeClr val="tx1"/>
                </a:solidFill>
                <a:latin typeface="Times" pitchFamily="18" charset="0"/>
              </a:defRPr>
            </a:lvl8pPr>
            <a:lvl9pPr marL="3886200" indent="-228600" defTabSz="917575" eaLnBrk="0" fontAlgn="base" hangingPunct="0">
              <a:spcBef>
                <a:spcPct val="0"/>
              </a:spcBef>
              <a:spcAft>
                <a:spcPct val="0"/>
              </a:spcAft>
              <a:defRPr sz="2400">
                <a:solidFill>
                  <a:schemeClr val="tx1"/>
                </a:solidFill>
                <a:latin typeface="Times" pitchFamily="18" charset="0"/>
              </a:defRPr>
            </a:lvl9pPr>
          </a:lstStyle>
          <a:p>
            <a:r>
              <a:rPr lang="en-US" altLang="en-US" sz="2500" b="1" dirty="0">
                <a:latin typeface="Arial" charset="0"/>
              </a:rPr>
              <a:t>Meeting Title</a:t>
            </a:r>
          </a:p>
          <a:p>
            <a:r>
              <a:rPr lang="en-US" altLang="en-US" sz="1600" b="1" dirty="0">
                <a:latin typeface="Arial" charset="0"/>
              </a:rPr>
              <a:t>Location   Meeting Date</a:t>
            </a:r>
          </a:p>
        </p:txBody>
      </p:sp>
      <p:sp>
        <p:nvSpPr>
          <p:cNvPr id="5127" name="Line 7"/>
          <p:cNvSpPr>
            <a:spLocks noChangeShapeType="1"/>
          </p:cNvSpPr>
          <p:nvPr/>
        </p:nvSpPr>
        <p:spPr bwMode="auto">
          <a:xfrm flipV="1">
            <a:off x="716601" y="1224202"/>
            <a:ext cx="7858901"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60702" tIns="80353" rIns="160702" bIns="80353" anchor="ctr"/>
          <a:lstStyle/>
          <a:p>
            <a:endParaRPr lang="en-US" dirty="0"/>
          </a:p>
        </p:txBody>
      </p:sp>
      <p:sp>
        <p:nvSpPr>
          <p:cNvPr id="5128" name="Text Box 8"/>
          <p:cNvSpPr txBox="1">
            <a:spLocks noChangeArrowheads="1"/>
          </p:cNvSpPr>
          <p:nvPr/>
        </p:nvSpPr>
        <p:spPr bwMode="auto">
          <a:xfrm>
            <a:off x="587485" y="13889125"/>
            <a:ext cx="8170934" cy="40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59084" tIns="78145" rIns="159084" bIns="78145" anchor="ctr">
            <a:spAutoFit/>
          </a:bodyPr>
          <a:lstStyle>
            <a:lvl1pPr defTabSz="917575">
              <a:tabLst>
                <a:tab pos="5832475" algn="r"/>
              </a:tabLst>
              <a:defRPr sz="2400">
                <a:solidFill>
                  <a:schemeClr val="tx1"/>
                </a:solidFill>
                <a:latin typeface="Times" pitchFamily="18" charset="0"/>
              </a:defRPr>
            </a:lvl1pPr>
            <a:lvl2pPr marL="458788" defTabSz="917575">
              <a:tabLst>
                <a:tab pos="5832475" algn="r"/>
              </a:tabLst>
              <a:defRPr sz="2400">
                <a:solidFill>
                  <a:schemeClr val="tx1"/>
                </a:solidFill>
                <a:latin typeface="Times" pitchFamily="18" charset="0"/>
              </a:defRPr>
            </a:lvl2pPr>
            <a:lvl3pPr marL="917575" defTabSz="917575">
              <a:tabLst>
                <a:tab pos="5832475" algn="r"/>
              </a:tabLst>
              <a:defRPr sz="2400">
                <a:solidFill>
                  <a:schemeClr val="tx1"/>
                </a:solidFill>
                <a:latin typeface="Times" pitchFamily="18" charset="0"/>
              </a:defRPr>
            </a:lvl3pPr>
            <a:lvl4pPr defTabSz="917575">
              <a:tabLst>
                <a:tab pos="5832475" algn="r"/>
              </a:tabLst>
              <a:defRPr sz="2400">
                <a:solidFill>
                  <a:schemeClr val="tx1"/>
                </a:solidFill>
                <a:latin typeface="Times" pitchFamily="18" charset="0"/>
              </a:defRPr>
            </a:lvl4pPr>
            <a:lvl5pPr defTabSz="917575">
              <a:tabLst>
                <a:tab pos="5832475" algn="r"/>
              </a:tabLst>
              <a:defRPr sz="2400">
                <a:solidFill>
                  <a:schemeClr val="tx1"/>
                </a:solidFill>
                <a:latin typeface="Times" pitchFamily="18" charset="0"/>
              </a:defRPr>
            </a:lvl5pPr>
            <a:lvl6pPr defTabSz="917575" eaLnBrk="0" fontAlgn="base" hangingPunct="0">
              <a:spcBef>
                <a:spcPct val="0"/>
              </a:spcBef>
              <a:spcAft>
                <a:spcPct val="0"/>
              </a:spcAft>
              <a:tabLst>
                <a:tab pos="5832475" algn="r"/>
              </a:tabLst>
              <a:defRPr sz="2400">
                <a:solidFill>
                  <a:schemeClr val="tx1"/>
                </a:solidFill>
                <a:latin typeface="Times" pitchFamily="18" charset="0"/>
              </a:defRPr>
            </a:lvl6pPr>
            <a:lvl7pPr defTabSz="917575" eaLnBrk="0" fontAlgn="base" hangingPunct="0">
              <a:spcBef>
                <a:spcPct val="0"/>
              </a:spcBef>
              <a:spcAft>
                <a:spcPct val="0"/>
              </a:spcAft>
              <a:tabLst>
                <a:tab pos="5832475" algn="r"/>
              </a:tabLst>
              <a:defRPr sz="2400">
                <a:solidFill>
                  <a:schemeClr val="tx1"/>
                </a:solidFill>
                <a:latin typeface="Times" pitchFamily="18" charset="0"/>
              </a:defRPr>
            </a:lvl7pPr>
            <a:lvl8pPr defTabSz="917575" eaLnBrk="0" fontAlgn="base" hangingPunct="0">
              <a:spcBef>
                <a:spcPct val="0"/>
              </a:spcBef>
              <a:spcAft>
                <a:spcPct val="0"/>
              </a:spcAft>
              <a:tabLst>
                <a:tab pos="5832475" algn="r"/>
              </a:tabLst>
              <a:defRPr sz="2400">
                <a:solidFill>
                  <a:schemeClr val="tx1"/>
                </a:solidFill>
                <a:latin typeface="Times" pitchFamily="18" charset="0"/>
              </a:defRPr>
            </a:lvl8pPr>
            <a:lvl9pPr defTabSz="917575" eaLnBrk="0" fontAlgn="base" hangingPunct="0">
              <a:spcBef>
                <a:spcPct val="0"/>
              </a:spcBef>
              <a:spcAft>
                <a:spcPct val="0"/>
              </a:spcAft>
              <a:tabLst>
                <a:tab pos="5832475" algn="r"/>
              </a:tabLst>
              <a:defRPr sz="2400">
                <a:solidFill>
                  <a:schemeClr val="tx1"/>
                </a:solidFill>
                <a:latin typeface="Times" pitchFamily="18" charset="0"/>
              </a:defRPr>
            </a:lvl9pPr>
          </a:lstStyle>
          <a:p>
            <a:pPr>
              <a:spcBef>
                <a:spcPct val="30000"/>
              </a:spcBef>
            </a:pPr>
            <a:r>
              <a:rPr lang="en-US" altLang="en-US" sz="1600" dirty="0">
                <a:latin typeface="Arial" charset="0"/>
              </a:rPr>
              <a:t>Presentation Title	Job Number - </a:t>
            </a:r>
            <a:fld id="{2BC0B285-32F6-47E3-B570-3B49A153D3F0}" type="slidenum">
              <a:rPr lang="en-US" altLang="en-US" sz="1600">
                <a:latin typeface="Arial" charset="0"/>
              </a:rPr>
              <a:pPr>
                <a:spcBef>
                  <a:spcPct val="30000"/>
                </a:spcBef>
              </a:pPr>
              <a:t>‹#›</a:t>
            </a:fld>
            <a:endParaRPr lang="en-US" altLang="en-US" sz="1600" dirty="0">
              <a:latin typeface="Arial" charset="0"/>
            </a:endParaRPr>
          </a:p>
        </p:txBody>
      </p:sp>
      <p:sp>
        <p:nvSpPr>
          <p:cNvPr id="5129" name="Line 9"/>
          <p:cNvSpPr>
            <a:spLocks noChangeShapeType="1"/>
          </p:cNvSpPr>
          <p:nvPr/>
        </p:nvSpPr>
        <p:spPr bwMode="auto">
          <a:xfrm>
            <a:off x="716601" y="13948702"/>
            <a:ext cx="7858901"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59029" tIns="78120" rIns="159029" bIns="78120" anchor="ctr">
            <a:spAutoFit/>
          </a:bodyPr>
          <a:lstStyle/>
          <a:p>
            <a:endParaRPr lang="en-US" dirty="0"/>
          </a:p>
        </p:txBody>
      </p:sp>
    </p:spTree>
    <p:extLst>
      <p:ext uri="{BB962C8B-B14F-4D97-AF65-F5344CB8AC3E}">
        <p14:creationId xmlns="" xmlns:p14="http://schemas.microsoft.com/office/powerpoint/2010/main" val="2903584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28440" cy="739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60702" tIns="80353" rIns="160702" bIns="80353" numCol="1" anchor="t" anchorCtr="0" compatLnSpc="1">
            <a:prstTxWarp prst="textNoShape">
              <a:avLst/>
            </a:prstTxWarp>
          </a:bodyPr>
          <a:lstStyle>
            <a:lvl1pPr>
              <a:defRPr sz="2100"/>
            </a:lvl1pPr>
          </a:lstStyle>
          <a:p>
            <a:endParaRPr lang="en-US" altLang="en-US" dirty="0"/>
          </a:p>
        </p:txBody>
      </p:sp>
      <p:sp>
        <p:nvSpPr>
          <p:cNvPr id="7171" name="Rectangle 3"/>
          <p:cNvSpPr>
            <a:spLocks noGrp="1" noChangeArrowheads="1"/>
          </p:cNvSpPr>
          <p:nvPr>
            <p:ph type="dt" idx="1"/>
          </p:nvPr>
        </p:nvSpPr>
        <p:spPr bwMode="auto">
          <a:xfrm>
            <a:off x="5267960" y="0"/>
            <a:ext cx="4028440" cy="739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60702" tIns="80353" rIns="160702" bIns="80353" numCol="1" anchor="t" anchorCtr="0" compatLnSpc="1">
            <a:prstTxWarp prst="textNoShape">
              <a:avLst/>
            </a:prstTxWarp>
          </a:bodyPr>
          <a:lstStyle>
            <a:lvl1pPr algn="r">
              <a:defRPr sz="2100"/>
            </a:lvl1pPr>
          </a:lstStyle>
          <a:p>
            <a:endParaRPr lang="en-US" altLang="en-US" dirty="0"/>
          </a:p>
        </p:txBody>
      </p:sp>
      <p:sp>
        <p:nvSpPr>
          <p:cNvPr id="7172" name="Rectangle 4"/>
          <p:cNvSpPr>
            <a:spLocks noGrp="1" noRot="1" noChangeAspect="1" noChangeArrowheads="1" noTextEdit="1"/>
          </p:cNvSpPr>
          <p:nvPr>
            <p:ph type="sldImg" idx="2"/>
          </p:nvPr>
        </p:nvSpPr>
        <p:spPr bwMode="auto">
          <a:xfrm>
            <a:off x="-277813" y="1108075"/>
            <a:ext cx="9852026" cy="55435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7173" name="Rectangle 5"/>
          <p:cNvSpPr>
            <a:spLocks noGrp="1" noChangeArrowheads="1"/>
          </p:cNvSpPr>
          <p:nvPr>
            <p:ph type="body" sz="quarter" idx="3"/>
          </p:nvPr>
        </p:nvSpPr>
        <p:spPr bwMode="auto">
          <a:xfrm>
            <a:off x="1239520" y="7021830"/>
            <a:ext cx="6817360" cy="6652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60702" tIns="80353" rIns="160702" bIns="8035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4" name="Rectangle 6"/>
          <p:cNvSpPr>
            <a:spLocks noGrp="1" noChangeArrowheads="1"/>
          </p:cNvSpPr>
          <p:nvPr>
            <p:ph type="ftr" sz="quarter" idx="4"/>
          </p:nvPr>
        </p:nvSpPr>
        <p:spPr bwMode="auto">
          <a:xfrm>
            <a:off x="0" y="14043660"/>
            <a:ext cx="4028440" cy="739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60702" tIns="80353" rIns="160702" bIns="80353" numCol="1" anchor="b" anchorCtr="0" compatLnSpc="1">
            <a:prstTxWarp prst="textNoShape">
              <a:avLst/>
            </a:prstTxWarp>
          </a:bodyPr>
          <a:lstStyle>
            <a:lvl1pPr>
              <a:defRPr sz="2100"/>
            </a:lvl1pPr>
          </a:lstStyle>
          <a:p>
            <a:endParaRPr lang="en-US" altLang="en-US" dirty="0"/>
          </a:p>
        </p:txBody>
      </p:sp>
      <p:sp>
        <p:nvSpPr>
          <p:cNvPr id="7175" name="Rectangle 7"/>
          <p:cNvSpPr>
            <a:spLocks noGrp="1" noChangeArrowheads="1"/>
          </p:cNvSpPr>
          <p:nvPr>
            <p:ph type="sldNum" sz="quarter" idx="5"/>
          </p:nvPr>
        </p:nvSpPr>
        <p:spPr bwMode="auto">
          <a:xfrm>
            <a:off x="5267960" y="14043660"/>
            <a:ext cx="4028440" cy="739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60702" tIns="80353" rIns="160702" bIns="80353" numCol="1" anchor="b" anchorCtr="0" compatLnSpc="1">
            <a:prstTxWarp prst="textNoShape">
              <a:avLst/>
            </a:prstTxWarp>
          </a:bodyPr>
          <a:lstStyle>
            <a:lvl1pPr algn="r">
              <a:defRPr sz="2100"/>
            </a:lvl1pPr>
          </a:lstStyle>
          <a:p>
            <a:fld id="{C35D1499-54B9-4487-9414-DA4AFECFA7FD}" type="slidenum">
              <a:rPr lang="en-US" altLang="en-US"/>
              <a:pPr/>
              <a:t>‹#›</a:t>
            </a:fld>
            <a:endParaRPr lang="en-US" altLang="en-US" dirty="0"/>
          </a:p>
        </p:txBody>
      </p:sp>
    </p:spTree>
    <p:extLst>
      <p:ext uri="{BB962C8B-B14F-4D97-AF65-F5344CB8AC3E}">
        <p14:creationId xmlns="" xmlns:p14="http://schemas.microsoft.com/office/powerpoint/2010/main" val="4003631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1D283-CC74-4E2C-A9C6-D8472EBF6C41}" type="slidenum">
              <a:rPr lang="en-US" altLang="en-US"/>
              <a:pPr/>
              <a:t>1</a:t>
            </a:fld>
            <a:endParaRPr lang="en-US" altLang="en-US" dirty="0"/>
          </a:p>
        </p:txBody>
      </p:sp>
      <p:sp>
        <p:nvSpPr>
          <p:cNvPr id="25602" name="Rectangle 2"/>
          <p:cNvSpPr>
            <a:spLocks noGrp="1" noRot="1" noChangeAspect="1" noChangeArrowheads="1" noTextEdit="1"/>
          </p:cNvSpPr>
          <p:nvPr>
            <p:ph type="sldImg"/>
          </p:nvPr>
        </p:nvSpPr>
        <p:spPr>
          <a:xfrm>
            <a:off x="-277813" y="1108075"/>
            <a:ext cx="9852026" cy="5543550"/>
          </a:xfrm>
          <a:ln/>
        </p:spPr>
      </p:sp>
      <p:sp>
        <p:nvSpPr>
          <p:cNvPr id="25603" name="Rectangle 3"/>
          <p:cNvSpPr>
            <a:spLocks noGrp="1" noChangeArrowheads="1"/>
          </p:cNvSpPr>
          <p:nvPr>
            <p:ph type="body" idx="1"/>
          </p:nvPr>
        </p:nvSpPr>
        <p:spPr/>
        <p:txBody>
          <a:bodyPr/>
          <a:lstStyle/>
          <a:p>
            <a:r>
              <a:rPr lang="en-US" altLang="en-US" dirty="0"/>
              <a:t>Choosing the “Title Slide” from the “New Slide: Slide Layout” dialog will give you this slide, the sub-section divider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three network layers provide a high degree of flexibility and control for customers that acquire access to the network, rather than capacity on a specific beam, on a specific satellite.</a:t>
            </a:r>
          </a:p>
          <a:p>
            <a:endParaRPr lang="en-US" dirty="0">
              <a:latin typeface="+mn-lt"/>
            </a:endParaRPr>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18</a:t>
            </a:fld>
            <a:endParaRPr lang="en-US" altLang="en-US" dirty="0"/>
          </a:p>
        </p:txBody>
      </p:sp>
    </p:spTree>
    <p:extLst>
      <p:ext uri="{BB962C8B-B14F-4D97-AF65-F5344CB8AC3E}">
        <p14:creationId xmlns="" xmlns:p14="http://schemas.microsoft.com/office/powerpoint/2010/main" val="288222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 xmlns:p14="http://schemas.microsoft.com/office/powerpoint/2010/main" val="275511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20</a:t>
            </a:fld>
            <a:endParaRPr lang="en-US" altLang="en-US" dirty="0"/>
          </a:p>
        </p:txBody>
      </p:sp>
    </p:spTree>
    <p:extLst>
      <p:ext uri="{BB962C8B-B14F-4D97-AF65-F5344CB8AC3E}">
        <p14:creationId xmlns="" xmlns:p14="http://schemas.microsoft.com/office/powerpoint/2010/main" val="193720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none" baseline="0" dirty="0" smtClean="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21</a:t>
            </a:fld>
            <a:endParaRPr lang="en-US" altLang="en-US" dirty="0"/>
          </a:p>
        </p:txBody>
      </p:sp>
    </p:spTree>
    <p:extLst>
      <p:ext uri="{BB962C8B-B14F-4D97-AF65-F5344CB8AC3E}">
        <p14:creationId xmlns="" xmlns:p14="http://schemas.microsoft.com/office/powerpoint/2010/main" val="18299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22</a:t>
            </a:fld>
            <a:endParaRPr lang="en-US" altLang="en-US" dirty="0"/>
          </a:p>
        </p:txBody>
      </p:sp>
    </p:spTree>
    <p:extLst>
      <p:ext uri="{BB962C8B-B14F-4D97-AF65-F5344CB8AC3E}">
        <p14:creationId xmlns="" xmlns:p14="http://schemas.microsoft.com/office/powerpoint/2010/main" val="18299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50203">
              <a:defRPr/>
            </a:pPr>
            <a:endParaRPr lang="en-US" b="0" i="0" baseline="0" dirty="0" smtClean="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23</a:t>
            </a:fld>
            <a:endParaRPr lang="en-US" altLang="en-US" dirty="0"/>
          </a:p>
        </p:txBody>
      </p:sp>
    </p:spTree>
    <p:extLst>
      <p:ext uri="{BB962C8B-B14F-4D97-AF65-F5344CB8AC3E}">
        <p14:creationId xmlns="" xmlns:p14="http://schemas.microsoft.com/office/powerpoint/2010/main" val="363566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25</a:t>
            </a:fld>
            <a:endParaRPr lang="en-US" altLang="en-US" dirty="0">
              <a:solidFill>
                <a:srgbClr val="000000"/>
              </a:solidFill>
            </a:endParaRPr>
          </a:p>
        </p:txBody>
      </p:sp>
    </p:spTree>
    <p:extLst>
      <p:ext uri="{BB962C8B-B14F-4D97-AF65-F5344CB8AC3E}">
        <p14:creationId xmlns="" xmlns:p14="http://schemas.microsoft.com/office/powerpoint/2010/main" val="132926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27</a:t>
            </a:fld>
            <a:endParaRPr lang="en-US" altLang="en-US" dirty="0">
              <a:solidFill>
                <a:srgbClr val="000000"/>
              </a:solidFill>
            </a:endParaRPr>
          </a:p>
        </p:txBody>
      </p:sp>
    </p:spTree>
    <p:extLst>
      <p:ext uri="{BB962C8B-B14F-4D97-AF65-F5344CB8AC3E}">
        <p14:creationId xmlns="" xmlns:p14="http://schemas.microsoft.com/office/powerpoint/2010/main" val="288966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28</a:t>
            </a:fld>
            <a:endParaRPr lang="en-US" altLang="en-US" dirty="0">
              <a:solidFill>
                <a:srgbClr val="000000"/>
              </a:solidFill>
            </a:endParaRPr>
          </a:p>
        </p:txBody>
      </p:sp>
    </p:spTree>
    <p:extLst>
      <p:ext uri="{BB962C8B-B14F-4D97-AF65-F5344CB8AC3E}">
        <p14:creationId xmlns="" xmlns:p14="http://schemas.microsoft.com/office/powerpoint/2010/main" val="339752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cm</a:t>
            </a:r>
            <a:r>
              <a:rPr lang="en-US" baseline="0" dirty="0" smtClean="0"/>
              <a:t> two way</a:t>
            </a:r>
            <a:endParaRPr lang="en-US" dirty="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29</a:t>
            </a:fld>
            <a:endParaRPr lang="en-US" altLang="en-US" dirty="0">
              <a:solidFill>
                <a:srgbClr val="000000"/>
              </a:solidFill>
            </a:endParaRPr>
          </a:p>
        </p:txBody>
      </p:sp>
    </p:spTree>
    <p:extLst>
      <p:ext uri="{BB962C8B-B14F-4D97-AF65-F5344CB8AC3E}">
        <p14:creationId xmlns="" xmlns:p14="http://schemas.microsoft.com/office/powerpoint/2010/main" val="273496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276225" y="1111250"/>
            <a:ext cx="9852025" cy="5543550"/>
          </a:xfrm>
          <a:ln/>
        </p:spPr>
      </p:sp>
      <p:sp>
        <p:nvSpPr>
          <p:cNvPr id="135171" name="Rectangle 3"/>
          <p:cNvSpPr>
            <a:spLocks noGrp="1" noChangeArrowheads="1"/>
          </p:cNvSpPr>
          <p:nvPr>
            <p:ph type="body" idx="1"/>
          </p:nvPr>
        </p:nvSpPr>
        <p:spPr>
          <a:xfrm>
            <a:off x="1236697" y="7022320"/>
            <a:ext cx="6823009" cy="6648350"/>
          </a:xfrm>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Kymeta</a:t>
            </a:r>
            <a:r>
              <a:rPr lang="en-US" dirty="0" smtClean="0"/>
              <a:t> Q2 2017 maritime</a:t>
            </a:r>
          </a:p>
          <a:p>
            <a:r>
              <a:rPr lang="en-US" dirty="0" smtClean="0"/>
              <a:t>Phasor</a:t>
            </a:r>
            <a:r>
              <a:rPr lang="en-US" baseline="0" dirty="0" smtClean="0"/>
              <a:t> current Q1 2018</a:t>
            </a:r>
            <a:endParaRPr lang="en-US" dirty="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30</a:t>
            </a:fld>
            <a:endParaRPr lang="en-US" altLang="en-US" dirty="0">
              <a:solidFill>
                <a:srgbClr val="000000"/>
              </a:solidFill>
            </a:endParaRPr>
          </a:p>
        </p:txBody>
      </p:sp>
    </p:spTree>
    <p:extLst>
      <p:ext uri="{BB962C8B-B14F-4D97-AF65-F5344CB8AC3E}">
        <p14:creationId xmlns="" xmlns:p14="http://schemas.microsoft.com/office/powerpoint/2010/main" val="1356539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STC:</a:t>
            </a:r>
            <a:r>
              <a:rPr lang="en-US" baseline="0" dirty="0" smtClean="0"/>
              <a:t> installation per AC</a:t>
            </a:r>
          </a:p>
          <a:p>
            <a:r>
              <a:rPr lang="en-US" baseline="0" dirty="0" smtClean="0"/>
              <a:t>License antenna </a:t>
            </a:r>
            <a:r>
              <a:rPr lang="en-US" baseline="0" dirty="0" err="1" smtClean="0"/>
              <a:t>peuvent</a:t>
            </a:r>
            <a:r>
              <a:rPr lang="en-US" baseline="0" dirty="0" smtClean="0"/>
              <a:t> lover</a:t>
            </a:r>
            <a:endParaRPr lang="en-US" dirty="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31</a:t>
            </a:fld>
            <a:endParaRPr lang="en-US" altLang="en-US" dirty="0">
              <a:solidFill>
                <a:srgbClr val="000000"/>
              </a:solidFill>
            </a:endParaRPr>
          </a:p>
        </p:txBody>
      </p:sp>
    </p:spTree>
    <p:extLst>
      <p:ext uri="{BB962C8B-B14F-4D97-AF65-F5344CB8AC3E}">
        <p14:creationId xmlns="" xmlns:p14="http://schemas.microsoft.com/office/powerpoint/2010/main" val="1700722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solidFill>
                  <a:srgbClr val="000000"/>
                </a:solidFill>
              </a:rPr>
              <a:pPr/>
              <a:t>32</a:t>
            </a:fld>
            <a:endParaRPr lang="en-US" altLang="en-US" dirty="0">
              <a:solidFill>
                <a:srgbClr val="000000"/>
              </a:solidFill>
            </a:endParaRPr>
          </a:p>
        </p:txBody>
      </p:sp>
    </p:spTree>
    <p:extLst>
      <p:ext uri="{BB962C8B-B14F-4D97-AF65-F5344CB8AC3E}">
        <p14:creationId xmlns="" xmlns:p14="http://schemas.microsoft.com/office/powerpoint/2010/main" val="625980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813" y="1108075"/>
            <a:ext cx="9852026" cy="5543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33</a:t>
            </a:fld>
            <a:endParaRPr lang="en-US" altLang="en-US" dirty="0"/>
          </a:p>
        </p:txBody>
      </p:sp>
    </p:spTree>
    <p:extLst>
      <p:ext uri="{BB962C8B-B14F-4D97-AF65-F5344CB8AC3E}">
        <p14:creationId xmlns="" xmlns:p14="http://schemas.microsoft.com/office/powerpoint/2010/main" val="48395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77813" y="1108075"/>
            <a:ext cx="9852026" cy="5543550"/>
          </a:xfrm>
          <a:ln/>
        </p:spPr>
      </p:sp>
      <p:sp>
        <p:nvSpPr>
          <p:cNvPr id="34819" name="Notes Placeholder 2"/>
          <p:cNvSpPr>
            <a:spLocks noGrp="1"/>
          </p:cNvSpPr>
          <p:nvPr>
            <p:ph type="body" idx="1"/>
          </p:nvPr>
        </p:nvSpPr>
        <p:spPr>
          <a:noFill/>
        </p:spPr>
        <p:txBody>
          <a:bodyPr/>
          <a:lstStyle/>
          <a:p>
            <a:r>
              <a:rPr lang="en-US" altLang="en-US" smtClean="0"/>
              <a:t>8 color or ring re-use.  Jupiter uses a 4 color, lot of spectrum in the beam with a commercial grade product.  Looking at having higher performance so we used a color scheme that has less interference, that is how we ended up with more colors.  4-color C/I in the order 8 to 12 dB vs. 8-color typically around 20 dB.</a:t>
            </a:r>
          </a:p>
        </p:txBody>
      </p:sp>
      <p:sp>
        <p:nvSpPr>
          <p:cNvPr id="34820" name="Slide Number Placeholder 3"/>
          <p:cNvSpPr>
            <a:spLocks noGrp="1"/>
          </p:cNvSpPr>
          <p:nvPr>
            <p:ph type="sldNum" sz="quarter" idx="5"/>
          </p:nvPr>
        </p:nvSpPr>
        <p:spPr>
          <a:noFill/>
        </p:spPr>
        <p:txBody>
          <a:bodyPr/>
          <a:lstStyle>
            <a:lvl1pPr>
              <a:defRPr sz="3500">
                <a:solidFill>
                  <a:schemeClr val="tx1"/>
                </a:solidFill>
                <a:latin typeface="Times" pitchFamily="18" charset="0"/>
              </a:defRPr>
            </a:lvl1pPr>
            <a:lvl2pPr marL="1057437" indent="-406707">
              <a:defRPr sz="3500">
                <a:solidFill>
                  <a:schemeClr val="tx1"/>
                </a:solidFill>
                <a:latin typeface="Times" pitchFamily="18" charset="0"/>
              </a:defRPr>
            </a:lvl2pPr>
            <a:lvl3pPr marL="1626827" indent="-325366">
              <a:defRPr sz="3500">
                <a:solidFill>
                  <a:schemeClr val="tx1"/>
                </a:solidFill>
                <a:latin typeface="Times" pitchFamily="18" charset="0"/>
              </a:defRPr>
            </a:lvl3pPr>
            <a:lvl4pPr marL="2277558" indent="-325366">
              <a:defRPr sz="3500">
                <a:solidFill>
                  <a:schemeClr val="tx1"/>
                </a:solidFill>
                <a:latin typeface="Times" pitchFamily="18" charset="0"/>
              </a:defRPr>
            </a:lvl4pPr>
            <a:lvl5pPr marL="2928289" indent="-325366">
              <a:defRPr sz="3500">
                <a:solidFill>
                  <a:schemeClr val="tx1"/>
                </a:solidFill>
                <a:latin typeface="Times" pitchFamily="18" charset="0"/>
              </a:defRPr>
            </a:lvl5pPr>
            <a:lvl6pPr marL="3579019" indent="-325366" eaLnBrk="0" fontAlgn="base" hangingPunct="0">
              <a:spcBef>
                <a:spcPct val="0"/>
              </a:spcBef>
              <a:spcAft>
                <a:spcPct val="0"/>
              </a:spcAft>
              <a:defRPr sz="3500">
                <a:solidFill>
                  <a:schemeClr val="tx1"/>
                </a:solidFill>
                <a:latin typeface="Times" pitchFamily="18" charset="0"/>
              </a:defRPr>
            </a:lvl6pPr>
            <a:lvl7pPr marL="4229751" indent="-325366" eaLnBrk="0" fontAlgn="base" hangingPunct="0">
              <a:spcBef>
                <a:spcPct val="0"/>
              </a:spcBef>
              <a:spcAft>
                <a:spcPct val="0"/>
              </a:spcAft>
              <a:defRPr sz="3500">
                <a:solidFill>
                  <a:schemeClr val="tx1"/>
                </a:solidFill>
                <a:latin typeface="Times" pitchFamily="18" charset="0"/>
              </a:defRPr>
            </a:lvl7pPr>
            <a:lvl8pPr marL="4880481" indent="-325366" eaLnBrk="0" fontAlgn="base" hangingPunct="0">
              <a:spcBef>
                <a:spcPct val="0"/>
              </a:spcBef>
              <a:spcAft>
                <a:spcPct val="0"/>
              </a:spcAft>
              <a:defRPr sz="3500">
                <a:solidFill>
                  <a:schemeClr val="tx1"/>
                </a:solidFill>
                <a:latin typeface="Times" pitchFamily="18" charset="0"/>
              </a:defRPr>
            </a:lvl8pPr>
            <a:lvl9pPr marL="5531212" indent="-325366" eaLnBrk="0" fontAlgn="base" hangingPunct="0">
              <a:spcBef>
                <a:spcPct val="0"/>
              </a:spcBef>
              <a:spcAft>
                <a:spcPct val="0"/>
              </a:spcAft>
              <a:defRPr sz="3500">
                <a:solidFill>
                  <a:schemeClr val="tx1"/>
                </a:solidFill>
                <a:latin typeface="Times" pitchFamily="18" charset="0"/>
              </a:defRPr>
            </a:lvl9pPr>
          </a:lstStyle>
          <a:p>
            <a:fld id="{19B51107-3F79-4CE1-8B3D-7A11FDF93E71}" type="slidenum">
              <a:rPr lang="en-US" altLang="en-US" sz="1700"/>
              <a:pPr/>
              <a:t>11</a:t>
            </a:fld>
            <a:endParaRPr lang="en-US" altLang="en-US" sz="17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277813" y="1108075"/>
            <a:ext cx="9852026" cy="5543550"/>
          </a:xfrm>
          <a:ln/>
        </p:spPr>
      </p:sp>
      <p:sp>
        <p:nvSpPr>
          <p:cNvPr id="140291" name="Notes Placeholder 2"/>
          <p:cNvSpPr>
            <a:spLocks noGrp="1"/>
          </p:cNvSpPr>
          <p:nvPr>
            <p:ph type="body" idx="1"/>
          </p:nvPr>
        </p:nvSpPr>
        <p:spPr>
          <a:noFill/>
        </p:spPr>
        <p:txBody>
          <a:bodyPr/>
          <a:lstStyle/>
          <a:p>
            <a:endParaRPr lang="en-US" altLang="en-US" smtClean="0"/>
          </a:p>
        </p:txBody>
      </p:sp>
      <p:sp>
        <p:nvSpPr>
          <p:cNvPr id="140292" name="Slide Number Placeholder 3"/>
          <p:cNvSpPr>
            <a:spLocks noGrp="1"/>
          </p:cNvSpPr>
          <p:nvPr>
            <p:ph type="sldNum" sz="quarter" idx="5"/>
          </p:nvPr>
        </p:nvSpPr>
        <p:spPr>
          <a:noFill/>
        </p:spPr>
        <p:txBody>
          <a:bodyPr/>
          <a:lstStyle>
            <a:lvl1pPr>
              <a:defRPr sz="3400">
                <a:solidFill>
                  <a:schemeClr val="tx1"/>
                </a:solidFill>
                <a:latin typeface="Times" pitchFamily="18" charset="0"/>
              </a:defRPr>
            </a:lvl1pPr>
            <a:lvl2pPr marL="1057405" indent="-406696">
              <a:defRPr sz="3400">
                <a:solidFill>
                  <a:schemeClr val="tx1"/>
                </a:solidFill>
                <a:latin typeface="Times" pitchFamily="18" charset="0"/>
              </a:defRPr>
            </a:lvl2pPr>
            <a:lvl3pPr marL="1626779" indent="-325356">
              <a:defRPr sz="3400">
                <a:solidFill>
                  <a:schemeClr val="tx1"/>
                </a:solidFill>
                <a:latin typeface="Times" pitchFamily="18" charset="0"/>
              </a:defRPr>
            </a:lvl3pPr>
            <a:lvl4pPr marL="2277490" indent="-325356">
              <a:defRPr sz="3400">
                <a:solidFill>
                  <a:schemeClr val="tx1"/>
                </a:solidFill>
                <a:latin typeface="Times" pitchFamily="18" charset="0"/>
              </a:defRPr>
            </a:lvl4pPr>
            <a:lvl5pPr marL="2928203" indent="-325356">
              <a:defRPr sz="3400">
                <a:solidFill>
                  <a:schemeClr val="tx1"/>
                </a:solidFill>
                <a:latin typeface="Times" pitchFamily="18" charset="0"/>
              </a:defRPr>
            </a:lvl5pPr>
            <a:lvl6pPr marL="3578914" indent="-325356" eaLnBrk="0" fontAlgn="base" hangingPunct="0">
              <a:spcBef>
                <a:spcPct val="0"/>
              </a:spcBef>
              <a:spcAft>
                <a:spcPct val="0"/>
              </a:spcAft>
              <a:defRPr sz="3400">
                <a:solidFill>
                  <a:schemeClr val="tx1"/>
                </a:solidFill>
                <a:latin typeface="Times" pitchFamily="18" charset="0"/>
              </a:defRPr>
            </a:lvl6pPr>
            <a:lvl7pPr marL="4229625" indent="-325356" eaLnBrk="0" fontAlgn="base" hangingPunct="0">
              <a:spcBef>
                <a:spcPct val="0"/>
              </a:spcBef>
              <a:spcAft>
                <a:spcPct val="0"/>
              </a:spcAft>
              <a:defRPr sz="3400">
                <a:solidFill>
                  <a:schemeClr val="tx1"/>
                </a:solidFill>
                <a:latin typeface="Times" pitchFamily="18" charset="0"/>
              </a:defRPr>
            </a:lvl7pPr>
            <a:lvl8pPr marL="4880336" indent="-325356" eaLnBrk="0" fontAlgn="base" hangingPunct="0">
              <a:spcBef>
                <a:spcPct val="0"/>
              </a:spcBef>
              <a:spcAft>
                <a:spcPct val="0"/>
              </a:spcAft>
              <a:defRPr sz="3400">
                <a:solidFill>
                  <a:schemeClr val="tx1"/>
                </a:solidFill>
                <a:latin typeface="Times" pitchFamily="18" charset="0"/>
              </a:defRPr>
            </a:lvl8pPr>
            <a:lvl9pPr marL="5531048" indent="-325356" eaLnBrk="0" fontAlgn="base" hangingPunct="0">
              <a:spcBef>
                <a:spcPct val="0"/>
              </a:spcBef>
              <a:spcAft>
                <a:spcPct val="0"/>
              </a:spcAft>
              <a:defRPr sz="3400">
                <a:solidFill>
                  <a:schemeClr val="tx1"/>
                </a:solidFill>
                <a:latin typeface="Times" pitchFamily="18" charset="0"/>
              </a:defRPr>
            </a:lvl9pPr>
          </a:lstStyle>
          <a:p>
            <a:fld id="{76831D82-76CD-4526-BC37-3D6C3ACF341E}" type="slidenum">
              <a:rPr lang="en-US" altLang="en-US" sz="1600"/>
              <a:pPr/>
              <a:t>12</a:t>
            </a:fld>
            <a:endParaRPr lang="en-US" altLang="en-US"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813" y="1108075"/>
            <a:ext cx="9852026" cy="5543550"/>
          </a:xfrm>
        </p:spPr>
      </p:sp>
      <p:sp>
        <p:nvSpPr>
          <p:cNvPr id="25603"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MS PGothic" charset="0"/>
            </a:endParaRPr>
          </a:p>
        </p:txBody>
      </p:sp>
      <p:sp>
        <p:nvSpPr>
          <p:cNvPr id="25604"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500">
                <a:solidFill>
                  <a:schemeClr val="tx1"/>
                </a:solidFill>
                <a:latin typeface="Times" charset="0"/>
                <a:ea typeface="MS PGothic" pitchFamily="34" charset="-128"/>
              </a:defRPr>
            </a:lvl1pPr>
            <a:lvl2pPr marL="1097040" indent="-421938">
              <a:defRPr sz="3500">
                <a:solidFill>
                  <a:schemeClr val="tx1"/>
                </a:solidFill>
                <a:latin typeface="Times" charset="0"/>
                <a:ea typeface="MS PGothic" pitchFamily="34" charset="-128"/>
              </a:defRPr>
            </a:lvl2pPr>
            <a:lvl3pPr marL="1687754" indent="-337551">
              <a:defRPr sz="3500">
                <a:solidFill>
                  <a:schemeClr val="tx1"/>
                </a:solidFill>
                <a:latin typeface="Times" charset="0"/>
                <a:ea typeface="MS PGothic" pitchFamily="34" charset="-128"/>
              </a:defRPr>
            </a:lvl3pPr>
            <a:lvl4pPr marL="2362855" indent="-337551">
              <a:defRPr sz="3500">
                <a:solidFill>
                  <a:schemeClr val="tx1"/>
                </a:solidFill>
                <a:latin typeface="Times" charset="0"/>
                <a:ea typeface="MS PGothic" pitchFamily="34" charset="-128"/>
              </a:defRPr>
            </a:lvl4pPr>
            <a:lvl5pPr marL="3037957" indent="-337551">
              <a:defRPr sz="3500">
                <a:solidFill>
                  <a:schemeClr val="tx1"/>
                </a:solidFill>
                <a:latin typeface="Times" charset="0"/>
                <a:ea typeface="MS PGothic" pitchFamily="34" charset="-128"/>
              </a:defRPr>
            </a:lvl5pPr>
            <a:lvl6pPr marL="3713058" indent="-337551" eaLnBrk="0" fontAlgn="base" hangingPunct="0">
              <a:spcBef>
                <a:spcPct val="0"/>
              </a:spcBef>
              <a:spcAft>
                <a:spcPct val="0"/>
              </a:spcAft>
              <a:defRPr sz="3500">
                <a:solidFill>
                  <a:schemeClr val="tx1"/>
                </a:solidFill>
                <a:latin typeface="Times" charset="0"/>
                <a:ea typeface="MS PGothic" pitchFamily="34" charset="-128"/>
              </a:defRPr>
            </a:lvl6pPr>
            <a:lvl7pPr marL="4388160" indent="-337551" eaLnBrk="0" fontAlgn="base" hangingPunct="0">
              <a:spcBef>
                <a:spcPct val="0"/>
              </a:spcBef>
              <a:spcAft>
                <a:spcPct val="0"/>
              </a:spcAft>
              <a:defRPr sz="3500">
                <a:solidFill>
                  <a:schemeClr val="tx1"/>
                </a:solidFill>
                <a:latin typeface="Times" charset="0"/>
                <a:ea typeface="MS PGothic" pitchFamily="34" charset="-128"/>
              </a:defRPr>
            </a:lvl7pPr>
            <a:lvl8pPr marL="5063261" indent="-337551" eaLnBrk="0" fontAlgn="base" hangingPunct="0">
              <a:spcBef>
                <a:spcPct val="0"/>
              </a:spcBef>
              <a:spcAft>
                <a:spcPct val="0"/>
              </a:spcAft>
              <a:defRPr sz="3500">
                <a:solidFill>
                  <a:schemeClr val="tx1"/>
                </a:solidFill>
                <a:latin typeface="Times" charset="0"/>
                <a:ea typeface="MS PGothic" pitchFamily="34" charset="-128"/>
              </a:defRPr>
            </a:lvl8pPr>
            <a:lvl9pPr marL="5738363" indent="-337551" eaLnBrk="0" fontAlgn="base" hangingPunct="0">
              <a:spcBef>
                <a:spcPct val="0"/>
              </a:spcBef>
              <a:spcAft>
                <a:spcPct val="0"/>
              </a:spcAft>
              <a:defRPr sz="3500">
                <a:solidFill>
                  <a:schemeClr val="tx1"/>
                </a:solidFill>
                <a:latin typeface="Times" charset="0"/>
                <a:ea typeface="MS PGothic" pitchFamily="34" charset="-128"/>
              </a:defRPr>
            </a:lvl9pPr>
          </a:lstStyle>
          <a:p>
            <a:pPr>
              <a:defRPr/>
            </a:pPr>
            <a:fld id="{9F541BB1-94C9-4157-9813-7560B75AD5C4}" type="slidenum">
              <a:rPr lang="en-US" sz="1800"/>
              <a:pPr>
                <a:defRPr/>
              </a:pPr>
              <a:t>13</a:t>
            </a:fld>
            <a:endParaRPr lang="en-US"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requires a rethink.</a:t>
            </a:r>
            <a:br>
              <a:rPr lang="en-US" dirty="0">
                <a:latin typeface="+mn-lt"/>
              </a:rPr>
            </a:br>
            <a:r>
              <a:rPr lang="en-US" dirty="0">
                <a:latin typeface="+mn-lt"/>
              </a:rPr>
              <a:t/>
            </a:r>
            <a:br>
              <a:rPr lang="en-US" dirty="0">
                <a:latin typeface="+mn-lt"/>
              </a:rPr>
            </a:br>
            <a:r>
              <a:rPr lang="en-US" dirty="0">
                <a:latin typeface="+mn-lt"/>
              </a:rPr>
              <a:t>Shown here is a satellite network of today, depicting the current </a:t>
            </a:r>
            <a:r>
              <a:rPr lang="en-US" dirty="0" smtClean="0">
                <a:latin typeface="+mn-lt"/>
              </a:rPr>
              <a:t>model </a:t>
            </a:r>
            <a:r>
              <a:rPr lang="en-US" dirty="0">
                <a:latin typeface="+mn-lt"/>
              </a:rPr>
              <a:t>for procurement of satellite capacity:</a:t>
            </a:r>
            <a:br>
              <a:rPr lang="en-US" dirty="0">
                <a:latin typeface="+mn-lt"/>
              </a:rPr>
            </a:br>
            <a:endParaRPr lang="en-US" dirty="0">
              <a:latin typeface="+mn-lt"/>
            </a:endParaRPr>
          </a:p>
          <a:p>
            <a:pPr marL="248641" indent="-248641">
              <a:buFont typeface="Arial" panose="020B0604020202020204" pitchFamily="34" charset="0"/>
              <a:buChar char="•"/>
            </a:pPr>
            <a:r>
              <a:rPr lang="en-US" dirty="0">
                <a:latin typeface="+mn-lt"/>
              </a:rPr>
              <a:t>Customers acquire specific amount of capacity on specific beams.</a:t>
            </a:r>
          </a:p>
          <a:p>
            <a:pPr marL="248641" indent="-248641">
              <a:buFont typeface="Arial" panose="020B0604020202020204" pitchFamily="34" charset="0"/>
              <a:buChar char="•"/>
            </a:pPr>
            <a:r>
              <a:rPr lang="en-US" dirty="0">
                <a:latin typeface="+mn-lt"/>
              </a:rPr>
              <a:t>Around this customers create their own supporting ground infrastructure to leverage the leased capacity. </a:t>
            </a:r>
          </a:p>
          <a:p>
            <a:r>
              <a:rPr lang="en-US" dirty="0">
                <a:latin typeface="+mn-lt"/>
              </a:rPr>
              <a:t/>
            </a:r>
            <a:br>
              <a:rPr lang="en-US" dirty="0">
                <a:latin typeface="+mn-lt"/>
              </a:rPr>
            </a:br>
            <a:r>
              <a:rPr lang="en-US" dirty="0">
                <a:latin typeface="+mn-lt"/>
              </a:rPr>
              <a:t>For mobility applications this requires a lot of know-how and investment outlays to build </a:t>
            </a:r>
            <a:r>
              <a:rPr lang="en-US" dirty="0" smtClean="0">
                <a:latin typeface="+mn-lt"/>
              </a:rPr>
              <a:t>a network to handle </a:t>
            </a:r>
            <a:r>
              <a:rPr lang="en-US" dirty="0">
                <a:latin typeface="+mn-lt"/>
              </a:rPr>
              <a:t>traffic</a:t>
            </a:r>
            <a:r>
              <a:rPr lang="en-US" dirty="0" smtClean="0">
                <a:latin typeface="+mn-lt"/>
              </a:rPr>
              <a:t>.</a:t>
            </a:r>
            <a:endParaRPr lang="en-US" dirty="0">
              <a:latin typeface="+mn-lt"/>
            </a:endParaRPr>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14</a:t>
            </a:fld>
            <a:endParaRPr lang="en-US" altLang="en-US" dirty="0"/>
          </a:p>
        </p:txBody>
      </p:sp>
    </p:spTree>
    <p:extLst>
      <p:ext uri="{BB962C8B-B14F-4D97-AF65-F5344CB8AC3E}">
        <p14:creationId xmlns="" xmlns:p14="http://schemas.microsoft.com/office/powerpoint/2010/main" val="55263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In the last  10 years, we have built our mobility network by launching satellites specifically designed to handle mobile requirement globally. </a:t>
            </a:r>
            <a:endParaRPr lang="en-US" dirty="0">
              <a:latin typeface="+mn-lt"/>
            </a:endParaRPr>
          </a:p>
          <a:p>
            <a:r>
              <a:rPr lang="en-US" dirty="0">
                <a:latin typeface="+mn-lt"/>
              </a:rPr>
              <a:t>Our Mobility network today provides Global Coverage by using the wide beams of 20 satellites and the equivalent capacity of over 400 transponders.</a:t>
            </a:r>
          </a:p>
          <a:p>
            <a:endParaRPr lang="en-US" dirty="0">
              <a:latin typeface="+mn-lt"/>
            </a:endParaRPr>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15</a:t>
            </a:fld>
            <a:endParaRPr lang="en-US" altLang="en-US" dirty="0"/>
          </a:p>
        </p:txBody>
      </p:sp>
    </p:spTree>
    <p:extLst>
      <p:ext uri="{BB962C8B-B14F-4D97-AF65-F5344CB8AC3E}">
        <p14:creationId xmlns="" xmlns:p14="http://schemas.microsoft.com/office/powerpoint/2010/main" val="8872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change in paradigm about accessibility to the existing satellite network comes from adding a new layer of advanced High Throughput Satellites</a:t>
            </a:r>
            <a:r>
              <a:rPr lang="en-US" dirty="0" smtClean="0">
                <a:latin typeface="+mn-lt"/>
              </a:rPr>
              <a:t>.</a:t>
            </a:r>
            <a:br>
              <a:rPr lang="en-US" dirty="0" smtClean="0">
                <a:latin typeface="+mn-lt"/>
              </a:rPr>
            </a:br>
            <a:r>
              <a:rPr lang="en-US" dirty="0" smtClean="0">
                <a:latin typeface="+mn-lt"/>
              </a:rPr>
              <a:t>Also </a:t>
            </a:r>
            <a:r>
              <a:rPr lang="en-US" dirty="0">
                <a:latin typeface="+mn-lt"/>
              </a:rPr>
              <a:t>these </a:t>
            </a:r>
            <a:r>
              <a:rPr lang="en-US" dirty="0" smtClean="0">
                <a:latin typeface="+mn-lt"/>
              </a:rPr>
              <a:t>span </a:t>
            </a:r>
            <a:r>
              <a:rPr lang="en-US" dirty="0">
                <a:latin typeface="+mn-lt"/>
              </a:rPr>
              <a:t>the globe. </a:t>
            </a:r>
          </a:p>
          <a:p>
            <a:r>
              <a:rPr lang="en-US" dirty="0">
                <a:latin typeface="+mn-lt"/>
              </a:rPr>
              <a:t>The Intelsat Epic satellites will deliver up to 10 times the throughput of the previous generation and  thanks to their digital payload, they can be flexibly configured in orbit to follow the requirements of maritime, aero and other mobile vehicles.</a:t>
            </a:r>
          </a:p>
          <a:p>
            <a:endParaRPr lang="en-US" dirty="0">
              <a:latin typeface="+mn-lt"/>
            </a:endParaRPr>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16</a:t>
            </a:fld>
            <a:endParaRPr lang="en-US" altLang="en-US" dirty="0"/>
          </a:p>
        </p:txBody>
      </p:sp>
    </p:spTree>
    <p:extLst>
      <p:ext uri="{BB962C8B-B14F-4D97-AF65-F5344CB8AC3E}">
        <p14:creationId xmlns="" xmlns:p14="http://schemas.microsoft.com/office/powerpoint/2010/main" val="424784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01356">
              <a:defRPr/>
            </a:pPr>
            <a:r>
              <a:rPr lang="en-US" dirty="0"/>
              <a:t>Additionally, working with our partner </a:t>
            </a:r>
            <a:r>
              <a:rPr lang="en-US" dirty="0" err="1"/>
              <a:t>OneWeb</a:t>
            </a:r>
            <a:r>
              <a:rPr lang="en-US" dirty="0"/>
              <a:t>, we will bring an additional 5 terabits per second of connectivity in a global LEO network that is interoperable with the Intelsat network.</a:t>
            </a:r>
            <a:endParaRPr lang="en-GB" dirty="0"/>
          </a:p>
          <a:p>
            <a:endParaRPr lang="en-GB" dirty="0" smtClean="0"/>
          </a:p>
          <a:p>
            <a:r>
              <a:rPr lang="en-US" sz="1700" dirty="0"/>
              <a:t>A third complementary network layer - from 2020 and onward - will be the </a:t>
            </a:r>
            <a:r>
              <a:rPr lang="en-US" sz="1700" dirty="0" err="1"/>
              <a:t>OneWeb</a:t>
            </a:r>
            <a:r>
              <a:rPr lang="en-US" sz="1700" dirty="0"/>
              <a:t> constellation of Low Earth Orbiting satellites. </a:t>
            </a:r>
            <a:br>
              <a:rPr lang="en-US" sz="1700" dirty="0"/>
            </a:br>
            <a:endParaRPr lang="en-US" sz="1700" dirty="0"/>
          </a:p>
          <a:p>
            <a:r>
              <a:rPr lang="en-US" sz="1700" dirty="0"/>
              <a:t>GEO and LEO satellites will work together to provide ubiquitous high speed access to the Intelsat network, which will also include the Polar regions on Earth.</a:t>
            </a:r>
          </a:p>
          <a:p>
            <a:endParaRPr lang="en-US" dirty="0" smtClean="0"/>
          </a:p>
          <a:p>
            <a:endParaRPr lang="en-US" dirty="0" smtClean="0"/>
          </a:p>
          <a:p>
            <a:pPr marL="244004" indent="-244004" defTabSz="1301356">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C35D1499-54B9-4487-9414-DA4AFECFA7FD}" type="slidenum">
              <a:rPr lang="en-US" altLang="en-US" smtClean="0"/>
              <a:pPr/>
              <a:t>17</a:t>
            </a:fld>
            <a:endParaRPr lang="en-US" altLang="en-US" dirty="0"/>
          </a:p>
        </p:txBody>
      </p:sp>
    </p:spTree>
    <p:extLst>
      <p:ext uri="{BB962C8B-B14F-4D97-AF65-F5344CB8AC3E}">
        <p14:creationId xmlns="" xmlns:p14="http://schemas.microsoft.com/office/powerpoint/2010/main" val="2509116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1" y="35"/>
            <a:ext cx="12188888" cy="6857964"/>
          </a:xfrm>
          <a:prstGeom prst="rect">
            <a:avLst/>
          </a:prstGeom>
        </p:spPr>
      </p:pic>
      <p:sp>
        <p:nvSpPr>
          <p:cNvPr id="19459" name="Rectangle 3"/>
          <p:cNvSpPr>
            <a:spLocks noGrp="1" noChangeArrowheads="1"/>
          </p:cNvSpPr>
          <p:nvPr>
            <p:ph type="ctrTitle" hasCustomPrompt="1"/>
          </p:nvPr>
        </p:nvSpPr>
        <p:spPr>
          <a:xfrm>
            <a:off x="6094412" y="2133600"/>
            <a:ext cx="5867400" cy="1295400"/>
          </a:xfrm>
        </p:spPr>
        <p:txBody>
          <a:bodyPr anchor="b" anchorCtr="0"/>
          <a:lstStyle>
            <a:lvl1pPr algn="l">
              <a:defRPr sz="3200">
                <a:solidFill>
                  <a:schemeClr val="bg1"/>
                </a:solidFill>
              </a:defRPr>
            </a:lvl1pPr>
          </a:lstStyle>
          <a:p>
            <a:pPr lvl="0"/>
            <a:r>
              <a:rPr lang="en-US" altLang="en-US" noProof="0" dirty="0" smtClean="0"/>
              <a:t>Presentation Title</a:t>
            </a:r>
          </a:p>
        </p:txBody>
      </p:sp>
      <p:sp>
        <p:nvSpPr>
          <p:cNvPr id="19470" name="Rectangle 14"/>
          <p:cNvSpPr>
            <a:spLocks noGrp="1" noChangeArrowheads="1"/>
          </p:cNvSpPr>
          <p:nvPr>
            <p:ph type="subTitle" idx="1"/>
          </p:nvPr>
        </p:nvSpPr>
        <p:spPr>
          <a:xfrm>
            <a:off x="6094412" y="3505200"/>
            <a:ext cx="5867400" cy="477994"/>
          </a:xfrm>
        </p:spPr>
        <p:txBody>
          <a:bodyPr anchor="b" anchorCtr="0"/>
          <a:lstStyle>
            <a:lvl1pPr marL="0" indent="0" algn="l">
              <a:spcBef>
                <a:spcPts val="0"/>
              </a:spcBef>
              <a:spcAft>
                <a:spcPts val="0"/>
              </a:spcAft>
              <a:buFont typeface="Times" pitchFamily="18" charset="0"/>
              <a:buNone/>
              <a:defRPr sz="2400" b="0">
                <a:solidFill>
                  <a:schemeClr val="bg1"/>
                </a:solidFill>
              </a:defRPr>
            </a:lvl1pPr>
          </a:lstStyle>
          <a:p>
            <a:pPr lvl="0"/>
            <a:r>
              <a:rPr lang="en-US" altLang="en-US" noProof="0" smtClean="0"/>
              <a:t>Click to edit Master subtitle style</a:t>
            </a:r>
            <a:endParaRPr lang="en-US" altLang="en-US" noProof="0" dirty="0" smtClean="0"/>
          </a:p>
        </p:txBody>
      </p:sp>
      <p:sp>
        <p:nvSpPr>
          <p:cNvPr id="14" name="Slide Number Placeholder 5"/>
          <p:cNvSpPr txBox="1">
            <a:spLocks/>
          </p:cNvSpPr>
          <p:nvPr userDrawn="1"/>
        </p:nvSpPr>
        <p:spPr>
          <a:xfrm>
            <a:off x="8734658" y="6553200"/>
            <a:ext cx="3364433" cy="278710"/>
          </a:xfrm>
          <a:prstGeom prst="rect">
            <a:avLst/>
          </a:prstGeom>
        </p:spPr>
        <p:txBody>
          <a:bodyPr vert="horz" lIns="74989" tIns="37493" rIns="74989" bIns="37493" rtlCol="0" anchor="ctr"/>
          <a:lstStyle>
            <a:defPPr>
              <a:defRPr lang="en-US"/>
            </a:defPPr>
            <a:lvl1pPr algn="r" defTabSz="455571"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5571" indent="-8070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2pPr>
            <a:lvl3pPr marL="912444" indent="-162703"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3pPr>
            <a:lvl4pPr marL="1369317" indent="-244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4pPr>
            <a:lvl5pPr marL="1826191" indent="-326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5pPr>
            <a:lvl6pPr marL="1874348" algn="l" defTabSz="374869" rtl="0" eaLnBrk="1" latinLnBrk="0" hangingPunct="1">
              <a:defRPr sz="1800" kern="1200">
                <a:solidFill>
                  <a:schemeClr val="tx1"/>
                </a:solidFill>
                <a:latin typeface="Calibri" charset="0"/>
                <a:ea typeface="ＭＳ Ｐゴシック" charset="0"/>
                <a:cs typeface="ＭＳ Ｐゴシック" charset="0"/>
              </a:defRPr>
            </a:lvl6pPr>
            <a:lvl7pPr marL="2249219" algn="l" defTabSz="374869" rtl="0" eaLnBrk="1" latinLnBrk="0" hangingPunct="1">
              <a:defRPr sz="1800" kern="1200">
                <a:solidFill>
                  <a:schemeClr val="tx1"/>
                </a:solidFill>
                <a:latin typeface="Calibri" charset="0"/>
                <a:ea typeface="ＭＳ Ｐゴシック" charset="0"/>
                <a:cs typeface="ＭＳ Ｐゴシック" charset="0"/>
              </a:defRPr>
            </a:lvl7pPr>
            <a:lvl8pPr marL="2624088" algn="l" defTabSz="374869" rtl="0" eaLnBrk="1" latinLnBrk="0" hangingPunct="1">
              <a:defRPr sz="1800" kern="1200">
                <a:solidFill>
                  <a:schemeClr val="tx1"/>
                </a:solidFill>
                <a:latin typeface="Calibri" charset="0"/>
                <a:ea typeface="ＭＳ Ｐゴシック" charset="0"/>
                <a:cs typeface="ＭＳ Ｐゴシック" charset="0"/>
              </a:defRPr>
            </a:lvl8pPr>
            <a:lvl9pPr marL="2998958" algn="l" defTabSz="374869" rtl="0" eaLnBrk="1" latinLnBrk="0" hangingPunct="1">
              <a:defRPr sz="1800" kern="1200">
                <a:solidFill>
                  <a:schemeClr val="tx1"/>
                </a:solidFill>
                <a:latin typeface="Calibri" charset="0"/>
                <a:ea typeface="ＭＳ Ｐゴシック" charset="0"/>
                <a:cs typeface="ＭＳ Ｐゴシック" charset="0"/>
              </a:defRPr>
            </a:lvl9pPr>
          </a:lstStyle>
          <a:p>
            <a:pPr marL="0" marR="0" lvl="0" indent="0" algn="r" defTabSz="455571" rtl="0" eaLnBrk="1" fontAlgn="base" latinLnBrk="0" hangingPunct="1">
              <a:lnSpc>
                <a:spcPct val="100000"/>
              </a:lnSpc>
              <a:spcBef>
                <a:spcPct val="0"/>
              </a:spcBef>
              <a:spcAft>
                <a:spcPct val="0"/>
              </a:spcAft>
              <a:buClrTx/>
              <a:buSzTx/>
              <a:buFontTx/>
              <a:buNone/>
              <a:tabLst/>
              <a:defRPr/>
            </a:pPr>
            <a:fld id="{1B18286E-5DD1-3944-83BC-AD1147DD8DDF}"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rPr>
              <a:pPr marL="0" marR="0" lvl="0" indent="0" algn="r" defTabSz="455571"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endParaRPr>
          </a:p>
        </p:txBody>
      </p:sp>
      <p:sp>
        <p:nvSpPr>
          <p:cNvPr id="6" name="Rectangle 5"/>
          <p:cNvSpPr/>
          <p:nvPr userDrawn="1"/>
        </p:nvSpPr>
        <p:spPr>
          <a:xfrm>
            <a:off x="6094413" y="4033990"/>
            <a:ext cx="6094412" cy="140349"/>
          </a:xfrm>
          <a:prstGeom prst="rect">
            <a:avLst/>
          </a:prstGeom>
          <a:gradFill flip="none" rotWithShape="1">
            <a:gsLst>
              <a:gs pos="0">
                <a:srgbClr val="92D050"/>
              </a:gs>
              <a:gs pos="28000">
                <a:srgbClr val="92D050"/>
              </a:gs>
              <a:gs pos="100000">
                <a:srgbClr val="0087E6"/>
              </a:gs>
              <a:gs pos="100000">
                <a:srgbClr val="92D050"/>
              </a:gs>
            </a:gsLst>
            <a:path path="circle">
              <a:fillToRect l="100000" t="100000"/>
            </a:path>
            <a:tileRect r="-100000" b="-100000"/>
          </a:gradFill>
          <a:ln w="25400" cap="flat" cmpd="sng" algn="ctr">
            <a:noFill/>
            <a:prstDash val="solid"/>
          </a:ln>
          <a:effectLst/>
        </p:spPr>
        <p:txBody>
          <a:bodyPr lIns="74989" tIns="37493" rIns="74989" bIns="37493" anchor="ctr"/>
          <a:lstStyle/>
          <a:p>
            <a:pPr marL="0" marR="0" lvl="0" indent="0" algn="ctr" defTabSz="45671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733863" y="5947872"/>
            <a:ext cx="3082122" cy="723502"/>
          </a:xfrm>
          <a:prstGeom prst="rect">
            <a:avLst/>
          </a:prstGeom>
        </p:spPr>
      </p:pic>
    </p:spTree>
  </p:cSld>
  <p:clrMapOvr>
    <a:masterClrMapping/>
  </p:clrMapOvr>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413" y="1111138"/>
            <a:ext cx="56186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9413" y="1753168"/>
            <a:ext cx="5618616" cy="37882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1754" y="1111138"/>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1753168"/>
            <a:ext cx="5387630" cy="37882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hasCustomPrompt="1"/>
          </p:nvPr>
        </p:nvSpPr>
        <p:spPr>
          <a:xfrm>
            <a:off x="379412" y="215900"/>
            <a:ext cx="11125200" cy="838200"/>
          </a:xfrm>
        </p:spPr>
        <p:txBody>
          <a:bodyPr/>
          <a:lstStyle>
            <a:lvl1pPr>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37552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96666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9221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2116" y="4535657"/>
            <a:ext cx="7313295" cy="566738"/>
          </a:xfrm>
        </p:spPr>
        <p:txBody>
          <a:bodyPr/>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432116" y="347832"/>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432116" y="5102395"/>
            <a:ext cx="7313295"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5416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13" y="206828"/>
            <a:ext cx="10385425" cy="841248"/>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9413" y="1105230"/>
            <a:ext cx="11098397" cy="49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37629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13" y="206828"/>
            <a:ext cx="10385425" cy="852035"/>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9413" y="1114425"/>
            <a:ext cx="11098397" cy="49813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203147" y="6367046"/>
            <a:ext cx="5180251" cy="338554"/>
          </a:xfrm>
          <a:prstGeom prst="rect">
            <a:avLst/>
          </a:prstGeom>
          <a:noFill/>
        </p:spPr>
        <p:txBody>
          <a:bodyPr wrap="square" rtlCol="0">
            <a:spAutoFit/>
          </a:bodyPr>
          <a:lstStyle/>
          <a:p>
            <a:r>
              <a:rPr lang="en-US" sz="1600" dirty="0" smtClean="0">
                <a:solidFill>
                  <a:srgbClr val="00798D"/>
                </a:solidFill>
                <a:latin typeface="Arial" panose="020B0604020202020204" pitchFamily="34" charset="0"/>
                <a:cs typeface="Arial" panose="020B0604020202020204" pitchFamily="34" charset="0"/>
              </a:rPr>
              <a:t>Intelsat Proprietary and Confidential</a:t>
            </a:r>
            <a:endParaRPr lang="en-US" sz="1600" dirty="0">
              <a:solidFill>
                <a:srgbClr val="00798D"/>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5278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Slide - 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35"/>
            <a:ext cx="12188886" cy="6857962"/>
          </a:xfrm>
          <a:prstGeom prst="rect">
            <a:avLst/>
          </a:prstGeom>
        </p:spPr>
      </p:pic>
      <p:sp>
        <p:nvSpPr>
          <p:cNvPr id="19459" name="Rectangle 3"/>
          <p:cNvSpPr>
            <a:spLocks noGrp="1" noChangeArrowheads="1"/>
          </p:cNvSpPr>
          <p:nvPr>
            <p:ph type="ctrTitle" hasCustomPrompt="1"/>
          </p:nvPr>
        </p:nvSpPr>
        <p:spPr>
          <a:xfrm>
            <a:off x="6094412" y="2133600"/>
            <a:ext cx="5867400" cy="1295400"/>
          </a:xfrm>
        </p:spPr>
        <p:txBody>
          <a:bodyPr anchor="b" anchorCtr="0"/>
          <a:lstStyle>
            <a:lvl1pPr algn="l">
              <a:defRPr sz="3200">
                <a:solidFill>
                  <a:srgbClr val="00798D"/>
                </a:solidFill>
              </a:defRPr>
            </a:lvl1pPr>
          </a:lstStyle>
          <a:p>
            <a:pPr lvl="0"/>
            <a:r>
              <a:rPr lang="en-US" altLang="en-US" noProof="0" dirty="0" smtClean="0"/>
              <a:t>Presentation Title</a:t>
            </a:r>
          </a:p>
        </p:txBody>
      </p:sp>
      <p:sp>
        <p:nvSpPr>
          <p:cNvPr id="19470" name="Rectangle 14"/>
          <p:cNvSpPr>
            <a:spLocks noGrp="1" noChangeArrowheads="1"/>
          </p:cNvSpPr>
          <p:nvPr>
            <p:ph type="subTitle" idx="1"/>
          </p:nvPr>
        </p:nvSpPr>
        <p:spPr>
          <a:xfrm>
            <a:off x="6094412" y="3505200"/>
            <a:ext cx="5867400" cy="477994"/>
          </a:xfrm>
        </p:spPr>
        <p:txBody>
          <a:bodyPr anchor="t" anchorCtr="0"/>
          <a:lstStyle>
            <a:lvl1pPr marL="0" indent="0" algn="l">
              <a:spcBef>
                <a:spcPts val="0"/>
              </a:spcBef>
              <a:spcAft>
                <a:spcPts val="0"/>
              </a:spcAft>
              <a:buFont typeface="Times" pitchFamily="18" charset="0"/>
              <a:buNone/>
              <a:defRPr sz="2400" b="0">
                <a:solidFill>
                  <a:srgbClr val="00798D"/>
                </a:solidFill>
              </a:defRPr>
            </a:lvl1pPr>
          </a:lstStyle>
          <a:p>
            <a:pPr lvl="0"/>
            <a:r>
              <a:rPr lang="en-US" altLang="en-US" noProof="0" smtClean="0"/>
              <a:t>Click to edit Master subtitle style</a:t>
            </a:r>
            <a:endParaRPr lang="en-US" altLang="en-US" noProof="0" dirty="0" smtClean="0"/>
          </a:p>
        </p:txBody>
      </p:sp>
      <p:sp>
        <p:nvSpPr>
          <p:cNvPr id="14" name="Slide Number Placeholder 5"/>
          <p:cNvSpPr txBox="1">
            <a:spLocks/>
          </p:cNvSpPr>
          <p:nvPr userDrawn="1"/>
        </p:nvSpPr>
        <p:spPr>
          <a:xfrm>
            <a:off x="8734658" y="6553200"/>
            <a:ext cx="3364433" cy="278710"/>
          </a:xfrm>
          <a:prstGeom prst="rect">
            <a:avLst/>
          </a:prstGeom>
        </p:spPr>
        <p:txBody>
          <a:bodyPr vert="horz" lIns="74989" tIns="37493" rIns="74989" bIns="37493" rtlCol="0" anchor="ctr"/>
          <a:lstStyle>
            <a:defPPr>
              <a:defRPr lang="en-US"/>
            </a:defPPr>
            <a:lvl1pPr algn="r" defTabSz="455571"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5571" indent="-8070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2pPr>
            <a:lvl3pPr marL="912444" indent="-162703"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3pPr>
            <a:lvl4pPr marL="1369317" indent="-244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4pPr>
            <a:lvl5pPr marL="1826191" indent="-326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5pPr>
            <a:lvl6pPr marL="1874348" algn="l" defTabSz="374869" rtl="0" eaLnBrk="1" latinLnBrk="0" hangingPunct="1">
              <a:defRPr sz="1800" kern="1200">
                <a:solidFill>
                  <a:schemeClr val="tx1"/>
                </a:solidFill>
                <a:latin typeface="Calibri" charset="0"/>
                <a:ea typeface="ＭＳ Ｐゴシック" charset="0"/>
                <a:cs typeface="ＭＳ Ｐゴシック" charset="0"/>
              </a:defRPr>
            </a:lvl6pPr>
            <a:lvl7pPr marL="2249219" algn="l" defTabSz="374869" rtl="0" eaLnBrk="1" latinLnBrk="0" hangingPunct="1">
              <a:defRPr sz="1800" kern="1200">
                <a:solidFill>
                  <a:schemeClr val="tx1"/>
                </a:solidFill>
                <a:latin typeface="Calibri" charset="0"/>
                <a:ea typeface="ＭＳ Ｐゴシック" charset="0"/>
                <a:cs typeface="ＭＳ Ｐゴシック" charset="0"/>
              </a:defRPr>
            </a:lvl7pPr>
            <a:lvl8pPr marL="2624088" algn="l" defTabSz="374869" rtl="0" eaLnBrk="1" latinLnBrk="0" hangingPunct="1">
              <a:defRPr sz="1800" kern="1200">
                <a:solidFill>
                  <a:schemeClr val="tx1"/>
                </a:solidFill>
                <a:latin typeface="Calibri" charset="0"/>
                <a:ea typeface="ＭＳ Ｐゴシック" charset="0"/>
                <a:cs typeface="ＭＳ Ｐゴシック" charset="0"/>
              </a:defRPr>
            </a:lvl8pPr>
            <a:lvl9pPr marL="2998958" algn="l" defTabSz="374869" rtl="0" eaLnBrk="1" latinLnBrk="0" hangingPunct="1">
              <a:defRPr sz="1800" kern="1200">
                <a:solidFill>
                  <a:schemeClr val="tx1"/>
                </a:solidFill>
                <a:latin typeface="Calibri" charset="0"/>
                <a:ea typeface="ＭＳ Ｐゴシック" charset="0"/>
                <a:cs typeface="ＭＳ Ｐゴシック" charset="0"/>
              </a:defRPr>
            </a:lvl9pPr>
          </a:lstStyle>
          <a:p>
            <a:pPr marL="0" marR="0" lvl="0" indent="0" algn="r" defTabSz="455571" rtl="0" eaLnBrk="1" fontAlgn="base" latinLnBrk="0" hangingPunct="1">
              <a:lnSpc>
                <a:spcPct val="100000"/>
              </a:lnSpc>
              <a:spcBef>
                <a:spcPct val="0"/>
              </a:spcBef>
              <a:spcAft>
                <a:spcPct val="0"/>
              </a:spcAft>
              <a:buClrTx/>
              <a:buSzTx/>
              <a:buFontTx/>
              <a:buNone/>
              <a:tabLst/>
              <a:defRPr/>
            </a:pPr>
            <a:fld id="{1B18286E-5DD1-3944-83BC-AD1147DD8DDF}" type="slidenum">
              <a:rPr kumimoji="0" lang="en-US" sz="1000" b="0" i="0" u="none" strike="noStrike" kern="1200" cap="none" spc="0" normalizeH="0" baseline="0" noProof="0" smtClean="0">
                <a:ln>
                  <a:noFill/>
                </a:ln>
                <a:solidFill>
                  <a:srgbClr val="00798D"/>
                </a:solidFill>
                <a:effectLst/>
                <a:uLnTx/>
                <a:uFillTx/>
                <a:latin typeface="Calibri" charset="0"/>
                <a:ea typeface="ＭＳ Ｐゴシック" charset="0"/>
              </a:rPr>
              <a:pPr marL="0" marR="0" lvl="0" indent="0" algn="r" defTabSz="455571"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798D"/>
              </a:solidFill>
              <a:effectLst/>
              <a:uLnTx/>
              <a:uFillTx/>
              <a:latin typeface="Calibri" charset="0"/>
              <a:ea typeface="ＭＳ Ｐゴシック" charset="0"/>
            </a:endParaRPr>
          </a:p>
        </p:txBody>
      </p:sp>
      <p:sp>
        <p:nvSpPr>
          <p:cNvPr id="5" name="TextBox 4"/>
          <p:cNvSpPr txBox="1"/>
          <p:nvPr userDrawn="1"/>
        </p:nvSpPr>
        <p:spPr>
          <a:xfrm>
            <a:off x="6094443" y="4225721"/>
            <a:ext cx="3581369" cy="330669"/>
          </a:xfrm>
          <a:prstGeom prst="rect">
            <a:avLst/>
          </a:prstGeom>
          <a:noFill/>
        </p:spPr>
        <p:txBody>
          <a:bodyPr wrap="square" rtlCol="0">
            <a:spAutoFit/>
          </a:bodyPr>
          <a:lstStyle/>
          <a:p>
            <a:fld id="{B63D0854-336F-4F9B-A9EC-1CD9A6E31AF3}" type="datetime4">
              <a:rPr lang="en-US" sz="2000" smtClean="0">
                <a:solidFill>
                  <a:schemeClr val="bg1"/>
                </a:solidFill>
                <a:latin typeface="+mj-lt"/>
              </a:rPr>
              <a:pPr/>
              <a:t>July 18, 2017</a:t>
            </a:fld>
            <a:endParaRPr lang="en-US" sz="2000" dirty="0" err="1" smtClean="0">
              <a:solidFill>
                <a:schemeClr val="bg1"/>
              </a:solidFill>
              <a:latin typeface="+mj-lt"/>
            </a:endParaRPr>
          </a:p>
        </p:txBody>
      </p:sp>
      <p:pic>
        <p:nvPicPr>
          <p:cNvPr id="9" name="Picture 8"/>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734178" y="5947230"/>
            <a:ext cx="3071561" cy="678544"/>
          </a:xfrm>
          <a:prstGeom prst="rect">
            <a:avLst/>
          </a:prstGeom>
        </p:spPr>
      </p:pic>
    </p:spTree>
    <p:extLst>
      <p:ext uri="{BB962C8B-B14F-4D97-AF65-F5344CB8AC3E}">
        <p14:creationId xmlns="" xmlns:p14="http://schemas.microsoft.com/office/powerpoint/2010/main" val="978532233"/>
      </p:ext>
    </p:extLst>
  </p:cSld>
  <p:clrMapOvr>
    <a:masterClrMapping/>
  </p:clrMapOvr>
  <p:timing>
    <p:tnLst>
      <p:par>
        <p:cTn id="1" dur="indefinite" restart="never" nodeType="tmRoot"/>
      </p:par>
    </p:tnLst>
  </p:timing>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 Teal">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1" y="35"/>
            <a:ext cx="12188888" cy="6857963"/>
          </a:xfrm>
          <a:prstGeom prst="rect">
            <a:avLst/>
          </a:prstGeom>
        </p:spPr>
      </p:pic>
      <p:sp>
        <p:nvSpPr>
          <p:cNvPr id="19459" name="Rectangle 3"/>
          <p:cNvSpPr>
            <a:spLocks noGrp="1" noChangeArrowheads="1"/>
          </p:cNvSpPr>
          <p:nvPr>
            <p:ph type="ctrTitle" hasCustomPrompt="1"/>
          </p:nvPr>
        </p:nvSpPr>
        <p:spPr>
          <a:xfrm>
            <a:off x="6094412" y="2133600"/>
            <a:ext cx="5867400" cy="1295400"/>
          </a:xfrm>
        </p:spPr>
        <p:txBody>
          <a:bodyPr anchor="b" anchorCtr="0"/>
          <a:lstStyle>
            <a:lvl1pPr algn="l">
              <a:defRPr sz="3200">
                <a:solidFill>
                  <a:schemeClr val="bg1"/>
                </a:solidFill>
              </a:defRPr>
            </a:lvl1pPr>
          </a:lstStyle>
          <a:p>
            <a:pPr lvl="0"/>
            <a:r>
              <a:rPr lang="en-US" altLang="en-US" noProof="0" dirty="0" smtClean="0"/>
              <a:t>Presentation Title</a:t>
            </a:r>
          </a:p>
        </p:txBody>
      </p:sp>
      <p:sp>
        <p:nvSpPr>
          <p:cNvPr id="19470" name="Rectangle 14"/>
          <p:cNvSpPr>
            <a:spLocks noGrp="1" noChangeArrowheads="1"/>
          </p:cNvSpPr>
          <p:nvPr>
            <p:ph type="subTitle" idx="1"/>
          </p:nvPr>
        </p:nvSpPr>
        <p:spPr>
          <a:xfrm>
            <a:off x="6094412" y="3505200"/>
            <a:ext cx="5867400" cy="477994"/>
          </a:xfrm>
        </p:spPr>
        <p:txBody>
          <a:bodyPr anchor="t" anchorCtr="0"/>
          <a:lstStyle>
            <a:lvl1pPr marL="0" indent="0" algn="l">
              <a:spcBef>
                <a:spcPts val="0"/>
              </a:spcBef>
              <a:spcAft>
                <a:spcPts val="0"/>
              </a:spcAft>
              <a:buFont typeface="Times" pitchFamily="18" charset="0"/>
              <a:buNone/>
              <a:defRPr sz="2400" b="0">
                <a:solidFill>
                  <a:schemeClr val="bg1"/>
                </a:solidFill>
              </a:defRPr>
            </a:lvl1pPr>
          </a:lstStyle>
          <a:p>
            <a:pPr lvl="0"/>
            <a:r>
              <a:rPr lang="en-US" altLang="en-US" noProof="0" smtClean="0"/>
              <a:t>Click to edit Master subtitle style</a:t>
            </a:r>
            <a:endParaRPr lang="en-US" altLang="en-US" noProof="0" dirty="0" smtClean="0"/>
          </a:p>
        </p:txBody>
      </p:sp>
      <p:sp>
        <p:nvSpPr>
          <p:cNvPr id="14" name="Slide Number Placeholder 5"/>
          <p:cNvSpPr txBox="1">
            <a:spLocks/>
          </p:cNvSpPr>
          <p:nvPr userDrawn="1"/>
        </p:nvSpPr>
        <p:spPr>
          <a:xfrm>
            <a:off x="8734658" y="6553200"/>
            <a:ext cx="3364433" cy="278710"/>
          </a:xfrm>
          <a:prstGeom prst="rect">
            <a:avLst/>
          </a:prstGeom>
        </p:spPr>
        <p:txBody>
          <a:bodyPr vert="horz" lIns="74989" tIns="37493" rIns="74989" bIns="37493" rtlCol="0" anchor="ctr"/>
          <a:lstStyle>
            <a:defPPr>
              <a:defRPr lang="en-US"/>
            </a:defPPr>
            <a:lvl1pPr algn="r" defTabSz="455571"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5571" indent="-8070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2pPr>
            <a:lvl3pPr marL="912444" indent="-162703"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3pPr>
            <a:lvl4pPr marL="1369317" indent="-244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4pPr>
            <a:lvl5pPr marL="1826191" indent="-326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5pPr>
            <a:lvl6pPr marL="1874348" algn="l" defTabSz="374869" rtl="0" eaLnBrk="1" latinLnBrk="0" hangingPunct="1">
              <a:defRPr sz="1800" kern="1200">
                <a:solidFill>
                  <a:schemeClr val="tx1"/>
                </a:solidFill>
                <a:latin typeface="Calibri" charset="0"/>
                <a:ea typeface="ＭＳ Ｐゴシック" charset="0"/>
                <a:cs typeface="ＭＳ Ｐゴシック" charset="0"/>
              </a:defRPr>
            </a:lvl6pPr>
            <a:lvl7pPr marL="2249219" algn="l" defTabSz="374869" rtl="0" eaLnBrk="1" latinLnBrk="0" hangingPunct="1">
              <a:defRPr sz="1800" kern="1200">
                <a:solidFill>
                  <a:schemeClr val="tx1"/>
                </a:solidFill>
                <a:latin typeface="Calibri" charset="0"/>
                <a:ea typeface="ＭＳ Ｐゴシック" charset="0"/>
                <a:cs typeface="ＭＳ Ｐゴシック" charset="0"/>
              </a:defRPr>
            </a:lvl7pPr>
            <a:lvl8pPr marL="2624088" algn="l" defTabSz="374869" rtl="0" eaLnBrk="1" latinLnBrk="0" hangingPunct="1">
              <a:defRPr sz="1800" kern="1200">
                <a:solidFill>
                  <a:schemeClr val="tx1"/>
                </a:solidFill>
                <a:latin typeface="Calibri" charset="0"/>
                <a:ea typeface="ＭＳ Ｐゴシック" charset="0"/>
                <a:cs typeface="ＭＳ Ｐゴシック" charset="0"/>
              </a:defRPr>
            </a:lvl8pPr>
            <a:lvl9pPr marL="2998958" algn="l" defTabSz="374869" rtl="0" eaLnBrk="1" latinLnBrk="0" hangingPunct="1">
              <a:defRPr sz="1800" kern="1200">
                <a:solidFill>
                  <a:schemeClr val="tx1"/>
                </a:solidFill>
                <a:latin typeface="Calibri" charset="0"/>
                <a:ea typeface="ＭＳ Ｐゴシック" charset="0"/>
                <a:cs typeface="ＭＳ Ｐゴシック" charset="0"/>
              </a:defRPr>
            </a:lvl9pPr>
          </a:lstStyle>
          <a:p>
            <a:pPr marL="0" marR="0" lvl="0" indent="0" algn="r" defTabSz="455571" rtl="0" eaLnBrk="1" fontAlgn="base" latinLnBrk="0" hangingPunct="1">
              <a:lnSpc>
                <a:spcPct val="100000"/>
              </a:lnSpc>
              <a:spcBef>
                <a:spcPct val="0"/>
              </a:spcBef>
              <a:spcAft>
                <a:spcPct val="0"/>
              </a:spcAft>
              <a:buClrTx/>
              <a:buSzTx/>
              <a:buFontTx/>
              <a:buNone/>
              <a:tabLst/>
              <a:defRPr/>
            </a:pPr>
            <a:fld id="{1B18286E-5DD1-3944-83BC-AD1147DD8DDF}"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rPr>
              <a:pPr marL="0" marR="0" lvl="0" indent="0" algn="r" defTabSz="455571"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733863" y="5947872"/>
            <a:ext cx="3082122" cy="723502"/>
          </a:xfrm>
          <a:prstGeom prst="rect">
            <a:avLst/>
          </a:prstGeom>
        </p:spPr>
      </p:pic>
    </p:spTree>
    <p:extLst>
      <p:ext uri="{BB962C8B-B14F-4D97-AF65-F5344CB8AC3E}">
        <p14:creationId xmlns="" xmlns:p14="http://schemas.microsoft.com/office/powerpoint/2010/main" val="1818722574"/>
      </p:ext>
    </p:extLst>
  </p:cSld>
  <p:clrMapOvr>
    <a:masterClrMapping/>
  </p:clrMapOvr>
  <p:timing>
    <p:tnLst>
      <p:par>
        <p:cTn id="1" dur="indefinite" restart="never" nodeType="tmRoot"/>
      </p:par>
    </p:tnLst>
  </p:timing>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 Slide - Green">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35"/>
            <a:ext cx="12188886" cy="6857963"/>
          </a:xfrm>
          <a:prstGeom prst="rect">
            <a:avLst/>
          </a:prstGeom>
        </p:spPr>
      </p:pic>
      <p:sp>
        <p:nvSpPr>
          <p:cNvPr id="19459" name="Rectangle 3"/>
          <p:cNvSpPr>
            <a:spLocks noGrp="1" noChangeArrowheads="1"/>
          </p:cNvSpPr>
          <p:nvPr>
            <p:ph type="ctrTitle" hasCustomPrompt="1"/>
          </p:nvPr>
        </p:nvSpPr>
        <p:spPr>
          <a:xfrm>
            <a:off x="6094412" y="2133600"/>
            <a:ext cx="5867400" cy="1295400"/>
          </a:xfrm>
        </p:spPr>
        <p:txBody>
          <a:bodyPr anchor="b" anchorCtr="0"/>
          <a:lstStyle>
            <a:lvl1pPr algn="l">
              <a:defRPr sz="3200">
                <a:solidFill>
                  <a:schemeClr val="bg1"/>
                </a:solidFill>
              </a:defRPr>
            </a:lvl1pPr>
          </a:lstStyle>
          <a:p>
            <a:pPr lvl="0"/>
            <a:r>
              <a:rPr lang="en-US" altLang="en-US" noProof="0" dirty="0" smtClean="0"/>
              <a:t>Presentation Title</a:t>
            </a:r>
          </a:p>
        </p:txBody>
      </p:sp>
      <p:sp>
        <p:nvSpPr>
          <p:cNvPr id="19470" name="Rectangle 14"/>
          <p:cNvSpPr>
            <a:spLocks noGrp="1" noChangeArrowheads="1"/>
          </p:cNvSpPr>
          <p:nvPr>
            <p:ph type="subTitle" idx="1"/>
          </p:nvPr>
        </p:nvSpPr>
        <p:spPr>
          <a:xfrm>
            <a:off x="6094412" y="3505200"/>
            <a:ext cx="5867400" cy="477994"/>
          </a:xfrm>
        </p:spPr>
        <p:txBody>
          <a:bodyPr anchor="t" anchorCtr="0"/>
          <a:lstStyle>
            <a:lvl1pPr marL="0" indent="0" algn="l">
              <a:spcBef>
                <a:spcPts val="0"/>
              </a:spcBef>
              <a:spcAft>
                <a:spcPts val="0"/>
              </a:spcAft>
              <a:buFont typeface="Times" pitchFamily="18" charset="0"/>
              <a:buNone/>
              <a:defRPr sz="2400" b="0">
                <a:solidFill>
                  <a:schemeClr val="bg1"/>
                </a:solidFill>
              </a:defRPr>
            </a:lvl1pPr>
          </a:lstStyle>
          <a:p>
            <a:pPr lvl="0"/>
            <a:r>
              <a:rPr lang="en-US" altLang="en-US" noProof="0" smtClean="0"/>
              <a:t>Click to edit Master subtitle style</a:t>
            </a:r>
            <a:endParaRPr lang="en-US" altLang="en-US" noProof="0" dirty="0" smtClean="0"/>
          </a:p>
        </p:txBody>
      </p:sp>
      <p:sp>
        <p:nvSpPr>
          <p:cNvPr id="14" name="Slide Number Placeholder 5"/>
          <p:cNvSpPr txBox="1">
            <a:spLocks/>
          </p:cNvSpPr>
          <p:nvPr userDrawn="1"/>
        </p:nvSpPr>
        <p:spPr>
          <a:xfrm>
            <a:off x="8734658" y="6553200"/>
            <a:ext cx="3364433" cy="278710"/>
          </a:xfrm>
          <a:prstGeom prst="rect">
            <a:avLst/>
          </a:prstGeom>
        </p:spPr>
        <p:txBody>
          <a:bodyPr vert="horz" lIns="74989" tIns="37493" rIns="74989" bIns="37493" rtlCol="0" anchor="ctr"/>
          <a:lstStyle>
            <a:defPPr>
              <a:defRPr lang="en-US"/>
            </a:defPPr>
            <a:lvl1pPr algn="r" defTabSz="455571"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5571" indent="-8070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2pPr>
            <a:lvl3pPr marL="912444" indent="-162703"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3pPr>
            <a:lvl4pPr marL="1369317" indent="-244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4pPr>
            <a:lvl5pPr marL="1826191" indent="-326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5pPr>
            <a:lvl6pPr marL="1874348" algn="l" defTabSz="374869" rtl="0" eaLnBrk="1" latinLnBrk="0" hangingPunct="1">
              <a:defRPr sz="1800" kern="1200">
                <a:solidFill>
                  <a:schemeClr val="tx1"/>
                </a:solidFill>
                <a:latin typeface="Calibri" charset="0"/>
                <a:ea typeface="ＭＳ Ｐゴシック" charset="0"/>
                <a:cs typeface="ＭＳ Ｐゴシック" charset="0"/>
              </a:defRPr>
            </a:lvl6pPr>
            <a:lvl7pPr marL="2249219" algn="l" defTabSz="374869" rtl="0" eaLnBrk="1" latinLnBrk="0" hangingPunct="1">
              <a:defRPr sz="1800" kern="1200">
                <a:solidFill>
                  <a:schemeClr val="tx1"/>
                </a:solidFill>
                <a:latin typeface="Calibri" charset="0"/>
                <a:ea typeface="ＭＳ Ｐゴシック" charset="0"/>
                <a:cs typeface="ＭＳ Ｐゴシック" charset="0"/>
              </a:defRPr>
            </a:lvl7pPr>
            <a:lvl8pPr marL="2624088" algn="l" defTabSz="374869" rtl="0" eaLnBrk="1" latinLnBrk="0" hangingPunct="1">
              <a:defRPr sz="1800" kern="1200">
                <a:solidFill>
                  <a:schemeClr val="tx1"/>
                </a:solidFill>
                <a:latin typeface="Calibri" charset="0"/>
                <a:ea typeface="ＭＳ Ｐゴシック" charset="0"/>
                <a:cs typeface="ＭＳ Ｐゴシック" charset="0"/>
              </a:defRPr>
            </a:lvl8pPr>
            <a:lvl9pPr marL="2998958" algn="l" defTabSz="374869" rtl="0" eaLnBrk="1" latinLnBrk="0" hangingPunct="1">
              <a:defRPr sz="1800" kern="1200">
                <a:solidFill>
                  <a:schemeClr val="tx1"/>
                </a:solidFill>
                <a:latin typeface="Calibri" charset="0"/>
                <a:ea typeface="ＭＳ Ｐゴシック" charset="0"/>
                <a:cs typeface="ＭＳ Ｐゴシック" charset="0"/>
              </a:defRPr>
            </a:lvl9pPr>
          </a:lstStyle>
          <a:p>
            <a:pPr marL="0" marR="0" lvl="0" indent="0" algn="r" defTabSz="455571" rtl="0" eaLnBrk="1" fontAlgn="base" latinLnBrk="0" hangingPunct="1">
              <a:lnSpc>
                <a:spcPct val="100000"/>
              </a:lnSpc>
              <a:spcBef>
                <a:spcPct val="0"/>
              </a:spcBef>
              <a:spcAft>
                <a:spcPct val="0"/>
              </a:spcAft>
              <a:buClrTx/>
              <a:buSzTx/>
              <a:buFontTx/>
              <a:buNone/>
              <a:tabLst/>
              <a:defRPr/>
            </a:pPr>
            <a:fld id="{1B18286E-5DD1-3944-83BC-AD1147DD8DDF}"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rPr>
              <a:pPr marL="0" marR="0" lvl="0" indent="0" algn="r" defTabSz="455571"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733863" y="5947872"/>
            <a:ext cx="3082122" cy="723502"/>
          </a:xfrm>
          <a:prstGeom prst="rect">
            <a:avLst/>
          </a:prstGeom>
        </p:spPr>
      </p:pic>
    </p:spTree>
    <p:extLst>
      <p:ext uri="{BB962C8B-B14F-4D97-AF65-F5344CB8AC3E}">
        <p14:creationId xmlns="" xmlns:p14="http://schemas.microsoft.com/office/powerpoint/2010/main" val="2599676459"/>
      </p:ext>
    </p:extLst>
  </p:cSld>
  <p:clrMapOvr>
    <a:masterClrMapping/>
  </p:clrMapOvr>
  <p:timing>
    <p:tnLst>
      <p:par>
        <p:cTn id="1" dur="indefinite" restart="never" nodeType="tmRoot"/>
      </p:par>
    </p:tnLst>
  </p:timing>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Slide - Lt. Blu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35"/>
            <a:ext cx="12188886" cy="6857962"/>
          </a:xfrm>
          <a:prstGeom prst="rect">
            <a:avLst/>
          </a:prstGeom>
        </p:spPr>
      </p:pic>
      <p:sp>
        <p:nvSpPr>
          <p:cNvPr id="19459" name="Rectangle 3"/>
          <p:cNvSpPr>
            <a:spLocks noGrp="1" noChangeArrowheads="1"/>
          </p:cNvSpPr>
          <p:nvPr>
            <p:ph type="ctrTitle" hasCustomPrompt="1"/>
          </p:nvPr>
        </p:nvSpPr>
        <p:spPr>
          <a:xfrm>
            <a:off x="6094412" y="2133600"/>
            <a:ext cx="5867400" cy="1295400"/>
          </a:xfrm>
        </p:spPr>
        <p:txBody>
          <a:bodyPr anchor="b" anchorCtr="0"/>
          <a:lstStyle>
            <a:lvl1pPr algn="l">
              <a:defRPr sz="3200">
                <a:solidFill>
                  <a:schemeClr val="bg1"/>
                </a:solidFill>
              </a:defRPr>
            </a:lvl1pPr>
          </a:lstStyle>
          <a:p>
            <a:pPr lvl="0"/>
            <a:r>
              <a:rPr lang="en-US" altLang="en-US" noProof="0" dirty="0" smtClean="0"/>
              <a:t>Presentation Title</a:t>
            </a:r>
          </a:p>
        </p:txBody>
      </p:sp>
      <p:sp>
        <p:nvSpPr>
          <p:cNvPr id="19470" name="Rectangle 14"/>
          <p:cNvSpPr>
            <a:spLocks noGrp="1" noChangeArrowheads="1"/>
          </p:cNvSpPr>
          <p:nvPr>
            <p:ph type="subTitle" idx="1"/>
          </p:nvPr>
        </p:nvSpPr>
        <p:spPr>
          <a:xfrm>
            <a:off x="6094412" y="3505200"/>
            <a:ext cx="5867400" cy="477994"/>
          </a:xfrm>
        </p:spPr>
        <p:txBody>
          <a:bodyPr anchor="t" anchorCtr="0"/>
          <a:lstStyle>
            <a:lvl1pPr marL="0" indent="0" algn="l">
              <a:spcBef>
                <a:spcPts val="0"/>
              </a:spcBef>
              <a:spcAft>
                <a:spcPts val="0"/>
              </a:spcAft>
              <a:buFont typeface="Times" pitchFamily="18" charset="0"/>
              <a:buNone/>
              <a:defRPr sz="2400" b="0">
                <a:solidFill>
                  <a:schemeClr val="bg1"/>
                </a:solidFill>
              </a:defRPr>
            </a:lvl1pPr>
          </a:lstStyle>
          <a:p>
            <a:pPr lvl="0"/>
            <a:r>
              <a:rPr lang="en-US" altLang="en-US" noProof="0" smtClean="0"/>
              <a:t>Click to edit Master subtitle style</a:t>
            </a:r>
            <a:endParaRPr lang="en-US" altLang="en-US" noProof="0" dirty="0" smtClean="0"/>
          </a:p>
        </p:txBody>
      </p:sp>
      <p:sp>
        <p:nvSpPr>
          <p:cNvPr id="14" name="Slide Number Placeholder 5"/>
          <p:cNvSpPr txBox="1">
            <a:spLocks/>
          </p:cNvSpPr>
          <p:nvPr userDrawn="1"/>
        </p:nvSpPr>
        <p:spPr>
          <a:xfrm>
            <a:off x="8734658" y="6553200"/>
            <a:ext cx="3364433" cy="278710"/>
          </a:xfrm>
          <a:prstGeom prst="rect">
            <a:avLst/>
          </a:prstGeom>
        </p:spPr>
        <p:txBody>
          <a:bodyPr vert="horz" lIns="74989" tIns="37493" rIns="74989" bIns="37493" rtlCol="0" anchor="ctr"/>
          <a:lstStyle>
            <a:defPPr>
              <a:defRPr lang="en-US"/>
            </a:defPPr>
            <a:lvl1pPr algn="r" defTabSz="455571"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5571" indent="-8070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2pPr>
            <a:lvl3pPr marL="912444" indent="-162703"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3pPr>
            <a:lvl4pPr marL="1369317" indent="-244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4pPr>
            <a:lvl5pPr marL="1826191" indent="-326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5pPr>
            <a:lvl6pPr marL="1874348" algn="l" defTabSz="374869" rtl="0" eaLnBrk="1" latinLnBrk="0" hangingPunct="1">
              <a:defRPr sz="1800" kern="1200">
                <a:solidFill>
                  <a:schemeClr val="tx1"/>
                </a:solidFill>
                <a:latin typeface="Calibri" charset="0"/>
                <a:ea typeface="ＭＳ Ｐゴシック" charset="0"/>
                <a:cs typeface="ＭＳ Ｐゴシック" charset="0"/>
              </a:defRPr>
            </a:lvl6pPr>
            <a:lvl7pPr marL="2249219" algn="l" defTabSz="374869" rtl="0" eaLnBrk="1" latinLnBrk="0" hangingPunct="1">
              <a:defRPr sz="1800" kern="1200">
                <a:solidFill>
                  <a:schemeClr val="tx1"/>
                </a:solidFill>
                <a:latin typeface="Calibri" charset="0"/>
                <a:ea typeface="ＭＳ Ｐゴシック" charset="0"/>
                <a:cs typeface="ＭＳ Ｐゴシック" charset="0"/>
              </a:defRPr>
            </a:lvl7pPr>
            <a:lvl8pPr marL="2624088" algn="l" defTabSz="374869" rtl="0" eaLnBrk="1" latinLnBrk="0" hangingPunct="1">
              <a:defRPr sz="1800" kern="1200">
                <a:solidFill>
                  <a:schemeClr val="tx1"/>
                </a:solidFill>
                <a:latin typeface="Calibri" charset="0"/>
                <a:ea typeface="ＭＳ Ｐゴシック" charset="0"/>
                <a:cs typeface="ＭＳ Ｐゴシック" charset="0"/>
              </a:defRPr>
            </a:lvl8pPr>
            <a:lvl9pPr marL="2998958" algn="l" defTabSz="374869" rtl="0" eaLnBrk="1" latinLnBrk="0" hangingPunct="1">
              <a:defRPr sz="1800" kern="1200">
                <a:solidFill>
                  <a:schemeClr val="tx1"/>
                </a:solidFill>
                <a:latin typeface="Calibri" charset="0"/>
                <a:ea typeface="ＭＳ Ｐゴシック" charset="0"/>
                <a:cs typeface="ＭＳ Ｐゴシック" charset="0"/>
              </a:defRPr>
            </a:lvl9pPr>
          </a:lstStyle>
          <a:p>
            <a:pPr marL="0" marR="0" lvl="0" indent="0" algn="r" defTabSz="455571" rtl="0" eaLnBrk="1" fontAlgn="base" latinLnBrk="0" hangingPunct="1">
              <a:lnSpc>
                <a:spcPct val="100000"/>
              </a:lnSpc>
              <a:spcBef>
                <a:spcPct val="0"/>
              </a:spcBef>
              <a:spcAft>
                <a:spcPct val="0"/>
              </a:spcAft>
              <a:buClrTx/>
              <a:buSzTx/>
              <a:buFontTx/>
              <a:buNone/>
              <a:tabLst/>
              <a:defRPr/>
            </a:pPr>
            <a:fld id="{1B18286E-5DD1-3944-83BC-AD1147DD8DDF}"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rPr>
              <a:pPr marL="0" marR="0" lvl="0" indent="0" algn="r" defTabSz="455571"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endParaRPr>
          </a:p>
        </p:txBody>
      </p:sp>
      <p:pic>
        <p:nvPicPr>
          <p:cNvPr id="8" name="Picture 7"/>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733863" y="5947872"/>
            <a:ext cx="3082122" cy="723502"/>
          </a:xfrm>
          <a:prstGeom prst="rect">
            <a:avLst/>
          </a:prstGeom>
        </p:spPr>
      </p:pic>
    </p:spTree>
    <p:extLst>
      <p:ext uri="{BB962C8B-B14F-4D97-AF65-F5344CB8AC3E}">
        <p14:creationId xmlns="" xmlns:p14="http://schemas.microsoft.com/office/powerpoint/2010/main" val="7447142"/>
      </p:ext>
    </p:extLst>
  </p:cSld>
  <p:clrMapOvr>
    <a:masterClrMapping/>
  </p:clrMapOvr>
  <p:timing>
    <p:tnLst>
      <p:par>
        <p:cTn id="1" dur="indefinite" restart="never" nodeType="tmRoot"/>
      </p:par>
    </p:tnLst>
  </p:timing>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833" y="2209801"/>
            <a:ext cx="10360501" cy="1362075"/>
          </a:xfrm>
        </p:spPr>
        <p:txBody>
          <a:bodyPr anchor="b" anchorCtr="0"/>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2833" y="3581401"/>
            <a:ext cx="10360501"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0338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79411" y="1114425"/>
            <a:ext cx="5607731" cy="49815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114425"/>
            <a:ext cx="5605272" cy="49815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06084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68094" y="6702885"/>
            <a:ext cx="12256920" cy="155115"/>
          </a:xfrm>
          <a:prstGeom prst="rect">
            <a:avLst/>
          </a:prstGeom>
          <a:gradFill flip="none" rotWithShape="1">
            <a:gsLst>
              <a:gs pos="0">
                <a:srgbClr val="92D050"/>
              </a:gs>
              <a:gs pos="28000">
                <a:srgbClr val="92D050"/>
              </a:gs>
              <a:gs pos="100000">
                <a:srgbClr val="0087E6"/>
              </a:gs>
              <a:gs pos="100000">
                <a:srgbClr val="92D050"/>
              </a:gs>
            </a:gsLst>
            <a:path path="circle">
              <a:fillToRect l="100000" t="100000"/>
            </a:path>
            <a:tileRect r="-100000" b="-100000"/>
          </a:gradFill>
          <a:ln w="25400" cap="flat" cmpd="sng" algn="ctr">
            <a:noFill/>
            <a:prstDash val="solid"/>
          </a:ln>
          <a:effectLst/>
        </p:spPr>
        <p:txBody>
          <a:bodyPr lIns="74989" tIns="37493" rIns="74989" bIns="37493" anchor="ctr"/>
          <a:lstStyle/>
          <a:p>
            <a:pPr marL="0" marR="0" lvl="0" indent="0" algn="ctr" defTabSz="45671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1026" name="Rectangle 2"/>
          <p:cNvSpPr>
            <a:spLocks noGrp="1" noChangeArrowheads="1"/>
          </p:cNvSpPr>
          <p:nvPr>
            <p:ph type="title"/>
          </p:nvPr>
        </p:nvSpPr>
        <p:spPr bwMode="auto">
          <a:xfrm>
            <a:off x="379412" y="215900"/>
            <a:ext cx="11125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379413" y="1114425"/>
            <a:ext cx="11098398" cy="485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Number Placeholder 5"/>
          <p:cNvSpPr txBox="1">
            <a:spLocks/>
          </p:cNvSpPr>
          <p:nvPr/>
        </p:nvSpPr>
        <p:spPr>
          <a:xfrm>
            <a:off x="9532640" y="6655490"/>
            <a:ext cx="2523982" cy="278710"/>
          </a:xfrm>
          <a:prstGeom prst="rect">
            <a:avLst/>
          </a:prstGeom>
        </p:spPr>
        <p:txBody>
          <a:bodyPr vert="horz" lIns="74989" tIns="37493" rIns="74989" bIns="37493" rtlCol="0" anchor="ctr"/>
          <a:lstStyle>
            <a:defPPr>
              <a:defRPr lang="en-US"/>
            </a:defPPr>
            <a:lvl1pPr algn="r" defTabSz="455571"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5571" indent="-8070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2pPr>
            <a:lvl3pPr marL="912444" indent="-162703"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3pPr>
            <a:lvl4pPr marL="1369317" indent="-244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4pPr>
            <a:lvl5pPr marL="1826191" indent="-326710" algn="l" defTabSz="455571" rtl="0" fontAlgn="base">
              <a:spcBef>
                <a:spcPct val="0"/>
              </a:spcBef>
              <a:spcAft>
                <a:spcPct val="0"/>
              </a:spcAft>
              <a:defRPr sz="1800" kern="1200">
                <a:solidFill>
                  <a:schemeClr val="tx1"/>
                </a:solidFill>
                <a:latin typeface="Calibri" charset="0"/>
                <a:ea typeface="ＭＳ Ｐゴシック" charset="0"/>
                <a:cs typeface="ＭＳ Ｐゴシック" charset="0"/>
              </a:defRPr>
            </a:lvl5pPr>
            <a:lvl6pPr marL="1874348" algn="l" defTabSz="374869" rtl="0" eaLnBrk="1" latinLnBrk="0" hangingPunct="1">
              <a:defRPr sz="1800" kern="1200">
                <a:solidFill>
                  <a:schemeClr val="tx1"/>
                </a:solidFill>
                <a:latin typeface="Calibri" charset="0"/>
                <a:ea typeface="ＭＳ Ｐゴシック" charset="0"/>
                <a:cs typeface="ＭＳ Ｐゴシック" charset="0"/>
              </a:defRPr>
            </a:lvl6pPr>
            <a:lvl7pPr marL="2249219" algn="l" defTabSz="374869" rtl="0" eaLnBrk="1" latinLnBrk="0" hangingPunct="1">
              <a:defRPr sz="1800" kern="1200">
                <a:solidFill>
                  <a:schemeClr val="tx1"/>
                </a:solidFill>
                <a:latin typeface="Calibri" charset="0"/>
                <a:ea typeface="ＭＳ Ｐゴシック" charset="0"/>
                <a:cs typeface="ＭＳ Ｐゴシック" charset="0"/>
              </a:defRPr>
            </a:lvl7pPr>
            <a:lvl8pPr marL="2624088" algn="l" defTabSz="374869" rtl="0" eaLnBrk="1" latinLnBrk="0" hangingPunct="1">
              <a:defRPr sz="1800" kern="1200">
                <a:solidFill>
                  <a:schemeClr val="tx1"/>
                </a:solidFill>
                <a:latin typeface="Calibri" charset="0"/>
                <a:ea typeface="ＭＳ Ｐゴシック" charset="0"/>
                <a:cs typeface="ＭＳ Ｐゴシック" charset="0"/>
              </a:defRPr>
            </a:lvl8pPr>
            <a:lvl9pPr marL="2998958" algn="l" defTabSz="374869" rtl="0" eaLnBrk="1" latinLnBrk="0" hangingPunct="1">
              <a:defRPr sz="1800" kern="1200">
                <a:solidFill>
                  <a:schemeClr val="tx1"/>
                </a:solidFill>
                <a:latin typeface="Calibri" charset="0"/>
                <a:ea typeface="ＭＳ Ｐゴシック" charset="0"/>
                <a:cs typeface="ＭＳ Ｐゴシック" charset="0"/>
              </a:defRPr>
            </a:lvl9pPr>
          </a:lstStyle>
          <a:p>
            <a:pPr marL="0" marR="0" lvl="0" indent="0" algn="r" defTabSz="455571" rtl="0" eaLnBrk="1" fontAlgn="base" latinLnBrk="0" hangingPunct="1">
              <a:lnSpc>
                <a:spcPct val="100000"/>
              </a:lnSpc>
              <a:spcBef>
                <a:spcPct val="0"/>
              </a:spcBef>
              <a:spcAft>
                <a:spcPct val="0"/>
              </a:spcAft>
              <a:buClrTx/>
              <a:buSzTx/>
              <a:buFontTx/>
              <a:buNone/>
              <a:tabLst/>
              <a:defRPr/>
            </a:pPr>
            <a:fld id="{1B18286E-5DD1-3944-83BC-AD1147DD8DDF}" type="slidenum">
              <a:rPr kumimoji="0" lang="en-US" sz="1000" b="0" i="0" u="none" strike="noStrike" kern="1200" cap="none" spc="0" normalizeH="0" baseline="0" noProof="0" smtClean="0">
                <a:ln>
                  <a:noFill/>
                </a:ln>
                <a:solidFill>
                  <a:schemeClr val="bg1"/>
                </a:solidFill>
                <a:effectLst/>
                <a:uLnTx/>
                <a:uFillTx/>
                <a:latin typeface="Calibri" charset="0"/>
                <a:ea typeface="ＭＳ Ｐゴシック" charset="0"/>
              </a:rPr>
              <a:pPr marL="0" marR="0" lvl="0" indent="0" algn="r" defTabSz="455571"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alibri" charset="0"/>
              <a:ea typeface="ＭＳ Ｐゴシック" charset="0"/>
            </a:endParaRPr>
          </a:p>
        </p:txBody>
      </p:sp>
      <p:sp>
        <p:nvSpPr>
          <p:cNvPr id="7" name="Rectangle 6"/>
          <p:cNvSpPr/>
          <p:nvPr/>
        </p:nvSpPr>
        <p:spPr>
          <a:xfrm rot="10800000">
            <a:off x="-56090" y="-3844"/>
            <a:ext cx="12290399" cy="148817"/>
          </a:xfrm>
          <a:prstGeom prst="rect">
            <a:avLst/>
          </a:prstGeom>
          <a:gradFill flip="none" rotWithShape="1">
            <a:gsLst>
              <a:gs pos="0">
                <a:srgbClr val="92D050"/>
              </a:gs>
              <a:gs pos="28000">
                <a:srgbClr val="92D050"/>
              </a:gs>
              <a:gs pos="100000">
                <a:srgbClr val="0087E6"/>
              </a:gs>
              <a:gs pos="100000">
                <a:srgbClr val="92D050"/>
              </a:gs>
            </a:gsLst>
            <a:path path="circle">
              <a:fillToRect l="100000" t="100000"/>
            </a:path>
            <a:tileRect r="-100000" b="-100000"/>
          </a:gradFill>
          <a:ln w="25400" cap="flat" cmpd="sng" algn="ctr">
            <a:noFill/>
            <a:prstDash val="solid"/>
          </a:ln>
          <a:effectLst/>
        </p:spPr>
        <p:txBody>
          <a:bodyPr lIns="74989" tIns="37493" rIns="74989" bIns="37493" anchor="ctr"/>
          <a:lstStyle/>
          <a:p>
            <a:pPr marL="0" marR="0" lvl="0" indent="0" algn="ctr" defTabSz="45671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pic>
        <p:nvPicPr>
          <p:cNvPr id="2" name="Picture 1"/>
          <p:cNvPicPr>
            <a:picLocks noChangeAspect="1"/>
          </p:cNvPicPr>
          <p:nvPr/>
        </p:nvPicPr>
        <p:blipFill>
          <a:blip r:embed="rId15" cstate="screen">
            <a:extLst>
              <a:ext uri="{28A0092B-C50C-407E-A947-70E740481C1C}">
                <a14:useLocalDpi xmlns="" xmlns:a14="http://schemas.microsoft.com/office/drawing/2010/main"/>
              </a:ext>
            </a:extLst>
          </a:blip>
          <a:stretch>
            <a:fillRect/>
          </a:stretch>
        </p:blipFill>
        <p:spPr>
          <a:xfrm>
            <a:off x="10056812" y="6162674"/>
            <a:ext cx="1829311" cy="4928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2" r:id="rId4"/>
    <p:sldLayoutId id="2147483659" r:id="rId5"/>
    <p:sldLayoutId id="2147483660" r:id="rId6"/>
    <p:sldLayoutId id="2147483661" r:id="rId7"/>
    <p:sldLayoutId id="2147483651" r:id="rId8"/>
    <p:sldLayoutId id="2147483652" r:id="rId9"/>
    <p:sldLayoutId id="2147483653" r:id="rId10"/>
    <p:sldLayoutId id="2147483654" r:id="rId11"/>
    <p:sldLayoutId id="2147483655" r:id="rId12"/>
    <p:sldLayoutId id="2147483657" r:id="rId13"/>
  </p:sldLayoutIdLst>
  <p:timing>
    <p:tnLst>
      <p:par>
        <p:cTn id="1" dur="indefinite" restart="never" nodeType="tmRoot"/>
      </p:par>
    </p:tnLst>
  </p:timing>
  <p:txStyles>
    <p:titleStyle>
      <a:lvl1pPr algn="l" defTabSz="374942" rtl="0" eaLnBrk="1" fontAlgn="base" latinLnBrk="0" hangingPunct="1">
        <a:spcBef>
          <a:spcPct val="0"/>
        </a:spcBef>
        <a:spcAft>
          <a:spcPct val="0"/>
        </a:spcAft>
        <a:buNone/>
        <a:defRPr lang="en-US" altLang="en-US" sz="2800" b="0" kern="1200" dirty="0" smtClean="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p:titleStyle>
    <p:bodyStyle>
      <a:lvl1pPr marL="176213" indent="-176213" algn="l" rtl="0" eaLnBrk="1" fontAlgn="base" hangingPunct="1">
        <a:spcBef>
          <a:spcPct val="20000"/>
        </a:spcBef>
        <a:spcAft>
          <a:spcPts val="700"/>
        </a:spcAft>
        <a:buClr>
          <a:srgbClr val="00798D"/>
        </a:buClr>
        <a:buFont typeface="Arial" panose="020B0604020202020204" pitchFamily="34" charset="0"/>
        <a:buChar char="•"/>
        <a:defRPr sz="2400" b="0">
          <a:solidFill>
            <a:srgbClr val="000000"/>
          </a:solidFill>
          <a:latin typeface="Arial" panose="020B0604020202020204" pitchFamily="34" charset="0"/>
          <a:ea typeface="+mn-ea"/>
          <a:cs typeface="Arial" panose="020B0604020202020204" pitchFamily="34" charset="0"/>
        </a:defRPr>
      </a:lvl1pPr>
      <a:lvl2pPr marL="628650" indent="-171450" algn="l" rtl="0" eaLnBrk="1" fontAlgn="base"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2pPr>
      <a:lvl3pPr marL="1090613" indent="-176213" algn="l" rtl="0" eaLnBrk="1" fontAlgn="base"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3pPr>
      <a:lvl4pPr marL="1543050" indent="-171450" algn="l" rtl="0" eaLnBrk="1" fontAlgn="base"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4pPr>
      <a:lvl5pPr marL="2003425" indent="-174625" algn="l" rtl="0" eaLnBrk="1" fontAlgn="base" hangingPunct="1">
        <a:spcBef>
          <a:spcPct val="20000"/>
        </a:spcBef>
        <a:spcAft>
          <a:spcPts val="700"/>
        </a:spcAft>
        <a:buClr>
          <a:srgbClr val="00798D"/>
        </a:buClr>
        <a:buFont typeface="Arial" panose="020B0604020202020204" pitchFamily="34" charset="0"/>
        <a:buChar char="•"/>
        <a:defRPr sz="1400" b="0">
          <a:solidFill>
            <a:srgbClr val="000000"/>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ts val="700"/>
        </a:spcAft>
        <a:buClr>
          <a:schemeClr val="folHlink"/>
        </a:buClr>
        <a:buChar char="»"/>
        <a:defRPr sz="1200" b="1">
          <a:solidFill>
            <a:schemeClr val="tx1"/>
          </a:solidFill>
          <a:latin typeface="+mn-lt"/>
        </a:defRPr>
      </a:lvl6pPr>
      <a:lvl7pPr marL="2971800" indent="-228600" algn="l" rtl="0" eaLnBrk="1" fontAlgn="base" hangingPunct="1">
        <a:spcBef>
          <a:spcPct val="20000"/>
        </a:spcBef>
        <a:spcAft>
          <a:spcPts val="700"/>
        </a:spcAft>
        <a:buClr>
          <a:schemeClr val="folHlink"/>
        </a:buClr>
        <a:buChar char="»"/>
        <a:defRPr sz="1200" b="1">
          <a:solidFill>
            <a:schemeClr val="tx1"/>
          </a:solidFill>
          <a:latin typeface="+mn-lt"/>
        </a:defRPr>
      </a:lvl7pPr>
      <a:lvl8pPr marL="3429000" indent="-228600" algn="l" rtl="0" eaLnBrk="1" fontAlgn="base" hangingPunct="1">
        <a:spcBef>
          <a:spcPct val="20000"/>
        </a:spcBef>
        <a:spcAft>
          <a:spcPts val="700"/>
        </a:spcAft>
        <a:buClr>
          <a:schemeClr val="folHlink"/>
        </a:buClr>
        <a:buChar char="»"/>
        <a:defRPr sz="1200" b="1">
          <a:solidFill>
            <a:schemeClr val="tx1"/>
          </a:solidFill>
          <a:latin typeface="+mn-lt"/>
        </a:defRPr>
      </a:lvl8pPr>
      <a:lvl9pPr marL="3886200" indent="-228600" algn="l" rtl="0" eaLnBrk="1" fontAlgn="base" hangingPunct="1">
        <a:spcBef>
          <a:spcPct val="20000"/>
        </a:spcBef>
        <a:spcAft>
          <a:spcPts val="700"/>
        </a:spcAft>
        <a:buClr>
          <a:schemeClr val="folHlink"/>
        </a:buClr>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32.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55.png"/><Relationship Id="rId10" Type="http://schemas.openxmlformats.org/officeDocument/2006/relationships/image" Target="../media/image53.png"/><Relationship Id="rId4" Type="http://schemas.openxmlformats.org/officeDocument/2006/relationships/image" Target="../media/image54.png"/><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xml"/><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3.png"/><Relationship Id="rId7"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22.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p:txBody>
          <a:bodyPr/>
          <a:lstStyle/>
          <a:p>
            <a:r>
              <a:rPr lang="en-US" altLang="en-US" dirty="0" smtClean="0"/>
              <a:t>ITSO - </a:t>
            </a:r>
            <a:r>
              <a:rPr lang="en-US" altLang="en-US" b="1" dirty="0"/>
              <a:t>Basics of Satellite Communications </a:t>
            </a:r>
            <a:endParaRPr lang="en-US" altLang="en-US" dirty="0"/>
          </a:p>
        </p:txBody>
      </p:sp>
      <p:sp>
        <p:nvSpPr>
          <p:cNvPr id="20485" name="Rectangle 5"/>
          <p:cNvSpPr>
            <a:spLocks noGrp="1" noChangeArrowheads="1"/>
          </p:cNvSpPr>
          <p:nvPr>
            <p:ph type="subTitle" idx="1"/>
          </p:nvPr>
        </p:nvSpPr>
        <p:spPr/>
        <p:txBody>
          <a:bodyPr/>
          <a:lstStyle/>
          <a:p>
            <a:r>
              <a:rPr lang="en-US" altLang="en-US" sz="1800" dirty="0" smtClean="0"/>
              <a:t>Nishaal Goure Sunkurh</a:t>
            </a:r>
            <a:endParaRPr lang="en-US" altLang="en-US" sz="1800" dirty="0"/>
          </a:p>
        </p:txBody>
      </p:sp>
      <p:sp>
        <p:nvSpPr>
          <p:cNvPr id="5" name="Rectangle 5"/>
          <p:cNvSpPr txBox="1">
            <a:spLocks noChangeArrowheads="1"/>
          </p:cNvSpPr>
          <p:nvPr/>
        </p:nvSpPr>
        <p:spPr bwMode="auto">
          <a:xfrm>
            <a:off x="6094412" y="4192452"/>
            <a:ext cx="4648200" cy="475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ts val="0"/>
              </a:spcBef>
              <a:spcAft>
                <a:spcPts val="0"/>
              </a:spcAft>
              <a:buClr>
                <a:srgbClr val="00798D"/>
              </a:buClr>
              <a:buFont typeface="Times" pitchFamily="18" charset="0"/>
              <a:buNone/>
              <a:defRPr sz="1800" b="0">
                <a:solidFill>
                  <a:schemeClr val="bg1"/>
                </a:solidFill>
                <a:latin typeface="Arial" panose="020B0604020202020204" pitchFamily="34" charset="0"/>
                <a:ea typeface="+mn-ea"/>
                <a:cs typeface="Arial" panose="020B0604020202020204" pitchFamily="34" charset="0"/>
              </a:defRPr>
            </a:lvl1pPr>
            <a:lvl2pPr marL="628650" indent="-171450" algn="l" rtl="0" eaLnBrk="1" fontAlgn="base"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2pPr>
            <a:lvl3pPr marL="1090613" indent="-176213" algn="l" rtl="0" eaLnBrk="1" fontAlgn="base"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3pPr>
            <a:lvl4pPr marL="1543050" indent="-171450" algn="l" rtl="0" eaLnBrk="1" fontAlgn="base"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4pPr>
            <a:lvl5pPr marL="1997075" indent="-168275" algn="l" rtl="0" eaLnBrk="1" fontAlgn="base" hangingPunct="1">
              <a:spcBef>
                <a:spcPct val="20000"/>
              </a:spcBef>
              <a:spcAft>
                <a:spcPts val="700"/>
              </a:spcAft>
              <a:buClr>
                <a:srgbClr val="00798D"/>
              </a:buClr>
              <a:buFont typeface="Arial" panose="020B0604020202020204" pitchFamily="34" charset="0"/>
              <a:buChar char="•"/>
              <a:defRPr sz="1400" b="0">
                <a:solidFill>
                  <a:srgbClr val="000000"/>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ts val="700"/>
              </a:spcAft>
              <a:buClr>
                <a:schemeClr val="folHlink"/>
              </a:buClr>
              <a:buChar char="»"/>
              <a:defRPr sz="1200" b="1">
                <a:solidFill>
                  <a:schemeClr val="tx1"/>
                </a:solidFill>
                <a:latin typeface="+mn-lt"/>
              </a:defRPr>
            </a:lvl6pPr>
            <a:lvl7pPr marL="2971800" indent="-228600" algn="l" rtl="0" eaLnBrk="1" fontAlgn="base" hangingPunct="1">
              <a:spcBef>
                <a:spcPct val="20000"/>
              </a:spcBef>
              <a:spcAft>
                <a:spcPts val="700"/>
              </a:spcAft>
              <a:buClr>
                <a:schemeClr val="folHlink"/>
              </a:buClr>
              <a:buChar char="»"/>
              <a:defRPr sz="1200" b="1">
                <a:solidFill>
                  <a:schemeClr val="tx1"/>
                </a:solidFill>
                <a:latin typeface="+mn-lt"/>
              </a:defRPr>
            </a:lvl7pPr>
            <a:lvl8pPr marL="3429000" indent="-228600" algn="l" rtl="0" eaLnBrk="1" fontAlgn="base" hangingPunct="1">
              <a:spcBef>
                <a:spcPct val="20000"/>
              </a:spcBef>
              <a:spcAft>
                <a:spcPts val="700"/>
              </a:spcAft>
              <a:buClr>
                <a:schemeClr val="folHlink"/>
              </a:buClr>
              <a:buChar char="»"/>
              <a:defRPr sz="1200" b="1">
                <a:solidFill>
                  <a:schemeClr val="tx1"/>
                </a:solidFill>
                <a:latin typeface="+mn-lt"/>
              </a:defRPr>
            </a:lvl8pPr>
            <a:lvl9pPr marL="3886200" indent="-228600" algn="l" rtl="0" eaLnBrk="1" fontAlgn="base" hangingPunct="1">
              <a:spcBef>
                <a:spcPct val="20000"/>
              </a:spcBef>
              <a:spcAft>
                <a:spcPts val="700"/>
              </a:spcAft>
              <a:buClr>
                <a:schemeClr val="folHlink"/>
              </a:buClr>
              <a:buChar char="»"/>
              <a:defRPr sz="1200" b="1">
                <a:solidFill>
                  <a:schemeClr val="tx1"/>
                </a:solidFill>
                <a:latin typeface="+mn-lt"/>
              </a:defRPr>
            </a:lvl9pPr>
          </a:lstStyle>
          <a:p>
            <a:r>
              <a:rPr lang="en-US" altLang="en-US" kern="0" dirty="0" smtClean="0"/>
              <a:t>17 July 2017</a:t>
            </a:r>
            <a:endParaRPr lang="en-US" altLang="en-US" kern="0" dirty="0"/>
          </a:p>
        </p:txBody>
      </p:sp>
    </p:spTree>
    <p:extLst>
      <p:ext uri="{BB962C8B-B14F-4D97-AF65-F5344CB8AC3E}">
        <p14:creationId xmlns="" xmlns:p14="http://schemas.microsoft.com/office/powerpoint/2010/main" val="91603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8"/>
          <p:cNvSpPr>
            <a:spLocks noGrp="1"/>
          </p:cNvSpPr>
          <p:nvPr>
            <p:ph type="title"/>
          </p:nvPr>
        </p:nvSpPr>
        <p:spPr>
          <a:xfrm>
            <a:off x="706783" y="157164"/>
            <a:ext cx="11086330" cy="681037"/>
          </a:xfrm>
        </p:spPr>
        <p:txBody>
          <a:bodyPr/>
          <a:lstStyle/>
          <a:p>
            <a:r>
              <a:rPr lang="en-US" altLang="en-US" sz="2000" dirty="0" smtClean="0"/>
              <a:t>Intelsat brings well known principles of “Frequency Reuse” &amp; “Spot Beams” in a new configuration</a:t>
            </a:r>
          </a:p>
        </p:txBody>
      </p:sp>
      <p:pic>
        <p:nvPicPr>
          <p:cNvPr id="69635" name="Picture 6"/>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1015" y="942975"/>
            <a:ext cx="5362237" cy="367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6" name="TextBox 1"/>
          <p:cNvSpPr txBox="1">
            <a:spLocks noChangeArrowheads="1"/>
          </p:cNvSpPr>
          <p:nvPr/>
        </p:nvSpPr>
        <p:spPr bwMode="auto">
          <a:xfrm>
            <a:off x="2095144" y="4619626"/>
            <a:ext cx="2593979" cy="1046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lgn="ctr">
              <a:spcBef>
                <a:spcPct val="0"/>
              </a:spcBef>
              <a:spcAft>
                <a:spcPct val="0"/>
              </a:spcAft>
              <a:buClrTx/>
              <a:buFontTx/>
              <a:buNone/>
            </a:pPr>
            <a:r>
              <a:rPr lang="en-US" altLang="en-US" sz="2400" b="0">
                <a:latin typeface="Times" pitchFamily="18" charset="0"/>
              </a:rPr>
              <a:t>Frequency reuse</a:t>
            </a:r>
          </a:p>
          <a:p>
            <a:pPr algn="ctr">
              <a:spcBef>
                <a:spcPct val="0"/>
              </a:spcBef>
              <a:spcAft>
                <a:spcPct val="0"/>
              </a:spcAft>
              <a:buClrTx/>
              <a:buFontTx/>
              <a:buNone/>
            </a:pPr>
            <a:r>
              <a:rPr lang="en-US" altLang="en-US" sz="1400" b="0">
                <a:latin typeface="Times" pitchFamily="18" charset="0"/>
              </a:rPr>
              <a:t>(Any frequency band: C, Ku, Ka)</a:t>
            </a:r>
          </a:p>
          <a:p>
            <a:pPr algn="ctr">
              <a:spcBef>
                <a:spcPct val="0"/>
              </a:spcBef>
              <a:spcAft>
                <a:spcPct val="0"/>
              </a:spcAft>
              <a:buClrTx/>
              <a:buFontTx/>
              <a:buNone/>
            </a:pPr>
            <a:r>
              <a:rPr lang="en-US" altLang="en-US" sz="2400" b="0">
                <a:latin typeface="Times" pitchFamily="18" charset="0"/>
              </a:rPr>
              <a:t>    </a:t>
            </a:r>
          </a:p>
        </p:txBody>
      </p:sp>
      <p:pic>
        <p:nvPicPr>
          <p:cNvPr id="6963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11830" y="933450"/>
            <a:ext cx="5362237" cy="3671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9638" name="TextBox 2"/>
          <p:cNvSpPr txBox="1">
            <a:spLocks noChangeArrowheads="1"/>
          </p:cNvSpPr>
          <p:nvPr/>
        </p:nvSpPr>
        <p:spPr bwMode="auto">
          <a:xfrm>
            <a:off x="5895498" y="4610101"/>
            <a:ext cx="47320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spcBef>
                <a:spcPct val="0"/>
              </a:spcBef>
              <a:spcAft>
                <a:spcPct val="0"/>
              </a:spcAft>
              <a:buClrTx/>
              <a:buFontTx/>
              <a:buNone/>
            </a:pPr>
            <a:r>
              <a:rPr lang="en-US" altLang="en-US" sz="4000" b="0">
                <a:latin typeface="Times" pitchFamily="18" charset="0"/>
              </a:rPr>
              <a:t>+</a:t>
            </a:r>
          </a:p>
        </p:txBody>
      </p:sp>
      <p:sp>
        <p:nvSpPr>
          <p:cNvPr id="69639" name="TextBox 3"/>
          <p:cNvSpPr txBox="1">
            <a:spLocks noChangeArrowheads="1"/>
          </p:cNvSpPr>
          <p:nvPr/>
        </p:nvSpPr>
        <p:spPr bwMode="auto">
          <a:xfrm>
            <a:off x="6602280" y="4741863"/>
            <a:ext cx="36164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spcBef>
                <a:spcPct val="0"/>
              </a:spcBef>
              <a:spcAft>
                <a:spcPct val="0"/>
              </a:spcAft>
              <a:buClrTx/>
              <a:buFontTx/>
              <a:buNone/>
            </a:pPr>
            <a:r>
              <a:rPr lang="en-US" altLang="en-US" sz="2400" b="0">
                <a:latin typeface="Times" pitchFamily="18" charset="0"/>
              </a:rPr>
              <a:t>Spot Beams &amp; Wide Beams</a:t>
            </a:r>
          </a:p>
        </p:txBody>
      </p:sp>
      <p:sp>
        <p:nvSpPr>
          <p:cNvPr id="69640" name="TextBox 7"/>
          <p:cNvSpPr txBox="1">
            <a:spLocks noChangeArrowheads="1"/>
          </p:cNvSpPr>
          <p:nvPr/>
        </p:nvSpPr>
        <p:spPr bwMode="auto">
          <a:xfrm>
            <a:off x="3330766" y="5541964"/>
            <a:ext cx="389882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spcBef>
                <a:spcPct val="0"/>
              </a:spcBef>
              <a:spcAft>
                <a:spcPct val="0"/>
              </a:spcAft>
              <a:buClrTx/>
              <a:buFontTx/>
              <a:buNone/>
            </a:pPr>
            <a:r>
              <a:rPr lang="en-US" altLang="en-US" sz="4000">
                <a:latin typeface="Times" pitchFamily="18" charset="0"/>
              </a:rPr>
              <a:t>= Intelsat Epic</a:t>
            </a:r>
            <a:r>
              <a:rPr lang="en-US" altLang="en-US" sz="4000" baseline="30000">
                <a:latin typeface="Times" pitchFamily="18" charset="0"/>
              </a:rPr>
              <a:t>NG</a:t>
            </a:r>
          </a:p>
        </p:txBody>
      </p:sp>
      <p:sp>
        <p:nvSpPr>
          <p:cNvPr id="69641" name="Rectangle 2"/>
          <p:cNvSpPr txBox="1">
            <a:spLocks noChangeArrowheads="1"/>
          </p:cNvSpPr>
          <p:nvPr/>
        </p:nvSpPr>
        <p:spPr bwMode="auto">
          <a:xfrm>
            <a:off x="11477810" y="-6350"/>
            <a:ext cx="812588"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spcBef>
                <a:spcPct val="0"/>
              </a:spcBef>
              <a:spcAft>
                <a:spcPct val="0"/>
              </a:spcAft>
              <a:buClrTx/>
              <a:buFontTx/>
              <a:buNone/>
            </a:pPr>
            <a:r>
              <a:rPr lang="en-US" altLang="en-US" sz="1400">
                <a:cs typeface="Arial" pitchFamily="34" charset="0"/>
              </a:rPr>
              <a:t>CSE</a:t>
            </a:r>
          </a:p>
        </p:txBody>
      </p:sp>
    </p:spTree>
    <p:extLst>
      <p:ext uri="{BB962C8B-B14F-4D97-AF65-F5344CB8AC3E}">
        <p14:creationId xmlns="" xmlns:p14="http://schemas.microsoft.com/office/powerpoint/2010/main" val="37708352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83" y="366714"/>
            <a:ext cx="11086330" cy="471487"/>
          </a:xfrm>
        </p:spPr>
        <p:txBody>
          <a:bodyPr/>
          <a:lstStyle/>
          <a:p>
            <a:pPr eaLnBrk="1" hangingPunct="1"/>
            <a:r>
              <a:rPr lang="en-US" altLang="en-US" sz="3200" smtClean="0"/>
              <a:t>Frequency Reuse Methodology</a:t>
            </a:r>
          </a:p>
        </p:txBody>
      </p:sp>
      <p:sp>
        <p:nvSpPr>
          <p:cNvPr id="41" name="Content Placeholder 40"/>
          <p:cNvSpPr>
            <a:spLocks noGrp="1"/>
          </p:cNvSpPr>
          <p:nvPr>
            <p:ph sz="half" idx="1"/>
          </p:nvPr>
        </p:nvSpPr>
        <p:spPr>
          <a:xfrm>
            <a:off x="711015" y="1498601"/>
            <a:ext cx="5180251" cy="4525963"/>
          </a:xfrm>
        </p:spPr>
        <p:txBody>
          <a:bodyPr/>
          <a:lstStyle/>
          <a:p>
            <a:pPr marL="514350" indent="-514350" eaLnBrk="1" hangingPunct="1">
              <a:buClrTx/>
              <a:buFont typeface="Arial" pitchFamily="34" charset="0"/>
              <a:buAutoNum type="arabicPeriod"/>
            </a:pPr>
            <a:r>
              <a:rPr lang="en-US" altLang="en-US" sz="2000" smtClean="0"/>
              <a:t>Reduce beam size.</a:t>
            </a:r>
          </a:p>
          <a:p>
            <a:pPr marL="800100" lvl="1" indent="-231775">
              <a:buClrTx/>
            </a:pPr>
            <a:r>
              <a:rPr lang="en-US" altLang="en-US" sz="2000" smtClean="0"/>
              <a:t>This increases G/T and EIRP</a:t>
            </a:r>
          </a:p>
          <a:p>
            <a:pPr marL="514350" indent="-514350" eaLnBrk="1" hangingPunct="1">
              <a:buClrTx/>
              <a:buFont typeface="Arial" pitchFamily="34" charset="0"/>
              <a:buAutoNum type="arabicPeriod"/>
            </a:pPr>
            <a:r>
              <a:rPr lang="en-US" altLang="en-US" sz="2000" smtClean="0"/>
              <a:t>Split frequency into 4 or 7 or 8 etc. segments or “colors”.</a:t>
            </a:r>
          </a:p>
          <a:p>
            <a:pPr marL="514350" indent="-514350" eaLnBrk="1" hangingPunct="1">
              <a:buClrTx/>
              <a:buFont typeface="Arial" pitchFamily="34" charset="0"/>
              <a:buAutoNum type="arabicPeriod"/>
            </a:pPr>
            <a:r>
              <a:rPr lang="en-US" altLang="en-US" sz="2000" smtClean="0"/>
              <a:t>Assign each color the segmented bandwidth taking care not to assign any similar colors next to each other.</a:t>
            </a:r>
          </a:p>
          <a:p>
            <a:pPr marL="514350" indent="-514350" eaLnBrk="1" hangingPunct="1">
              <a:buFont typeface="Times" pitchFamily="18" charset="0"/>
              <a:buNone/>
            </a:pPr>
            <a:endParaRPr lang="en-US" altLang="en-US" smtClean="0"/>
          </a:p>
        </p:txBody>
      </p:sp>
      <p:sp>
        <p:nvSpPr>
          <p:cNvPr id="8" name="Oval 103"/>
          <p:cNvSpPr>
            <a:spLocks noChangeArrowheads="1"/>
          </p:cNvSpPr>
          <p:nvPr/>
        </p:nvSpPr>
        <p:spPr bwMode="auto">
          <a:xfrm>
            <a:off x="6115213" y="4538125"/>
            <a:ext cx="1201891" cy="1180163"/>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grpSp>
        <p:nvGrpSpPr>
          <p:cNvPr id="15" name="Group 14"/>
          <p:cNvGrpSpPr/>
          <p:nvPr/>
        </p:nvGrpSpPr>
        <p:grpSpPr>
          <a:xfrm>
            <a:off x="6545244" y="3939021"/>
            <a:ext cx="4254719" cy="2367968"/>
            <a:chOff x="6545244" y="3939021"/>
            <a:chExt cx="4254719" cy="2367968"/>
          </a:xfrm>
        </p:grpSpPr>
        <p:sp>
          <p:nvSpPr>
            <p:cNvPr id="4" name="Oval 89"/>
            <p:cNvSpPr>
              <a:spLocks noChangeArrowheads="1"/>
            </p:cNvSpPr>
            <p:nvPr/>
          </p:nvSpPr>
          <p:spPr bwMode="auto">
            <a:xfrm>
              <a:off x="7498284" y="3939021"/>
              <a:ext cx="1201891" cy="1180163"/>
            </a:xfrm>
            <a:prstGeom prst="ellipse">
              <a:avLst/>
            </a:prstGeom>
            <a:noFill/>
            <a:ln w="28575">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5" name="Oval 93"/>
            <p:cNvSpPr>
              <a:spLocks noChangeArrowheads="1"/>
            </p:cNvSpPr>
            <p:nvPr/>
          </p:nvSpPr>
          <p:spPr bwMode="auto">
            <a:xfrm>
              <a:off x="7841145" y="4544245"/>
              <a:ext cx="1201891" cy="1180163"/>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6" name="Oval 98"/>
            <p:cNvSpPr>
              <a:spLocks noChangeArrowheads="1"/>
            </p:cNvSpPr>
            <p:nvPr/>
          </p:nvSpPr>
          <p:spPr bwMode="auto">
            <a:xfrm>
              <a:off x="6634350" y="3944529"/>
              <a:ext cx="1201891" cy="1180163"/>
            </a:xfrm>
            <a:prstGeom prst="ellipse">
              <a:avLst/>
            </a:prstGeom>
            <a:noFill/>
            <a:ln w="2857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7" name="Oval 102"/>
            <p:cNvSpPr>
              <a:spLocks noChangeArrowheads="1"/>
            </p:cNvSpPr>
            <p:nvPr/>
          </p:nvSpPr>
          <p:spPr bwMode="auto">
            <a:xfrm>
              <a:off x="7025639" y="4538125"/>
              <a:ext cx="1201891" cy="1180163"/>
            </a:xfrm>
            <a:prstGeom prst="ellipse">
              <a:avLst/>
            </a:prstGeom>
            <a:noFill/>
            <a:ln w="19050">
              <a:solidFill>
                <a:srgbClr val="FFC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9" name="Oval 115"/>
            <p:cNvSpPr>
              <a:spLocks noChangeArrowheads="1"/>
            </p:cNvSpPr>
            <p:nvPr/>
          </p:nvSpPr>
          <p:spPr bwMode="auto">
            <a:xfrm>
              <a:off x="7360751" y="5126826"/>
              <a:ext cx="1201891" cy="1180163"/>
            </a:xfrm>
            <a:prstGeom prst="ellipse">
              <a:avLst/>
            </a:prstGeom>
            <a:noFill/>
            <a:ln w="2857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0" name="Oval 120"/>
            <p:cNvSpPr>
              <a:spLocks noChangeArrowheads="1"/>
            </p:cNvSpPr>
            <p:nvPr/>
          </p:nvSpPr>
          <p:spPr bwMode="auto">
            <a:xfrm>
              <a:off x="6545244" y="5121319"/>
              <a:ext cx="1201891" cy="1180163"/>
            </a:xfrm>
            <a:prstGeom prst="ellipse">
              <a:avLst/>
            </a:prstGeom>
            <a:noFill/>
            <a:ln w="28575">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1" name="Oval 89"/>
            <p:cNvSpPr>
              <a:spLocks noChangeArrowheads="1"/>
            </p:cNvSpPr>
            <p:nvPr/>
          </p:nvSpPr>
          <p:spPr bwMode="auto">
            <a:xfrm>
              <a:off x="9255208" y="3939021"/>
              <a:ext cx="1201891" cy="1180163"/>
            </a:xfrm>
            <a:prstGeom prst="ellipse">
              <a:avLst/>
            </a:prstGeom>
            <a:noFill/>
            <a:ln w="28575">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2" name="Oval 93"/>
            <p:cNvSpPr>
              <a:spLocks noChangeArrowheads="1"/>
            </p:cNvSpPr>
            <p:nvPr/>
          </p:nvSpPr>
          <p:spPr bwMode="auto">
            <a:xfrm>
              <a:off x="9598072" y="4544245"/>
              <a:ext cx="1201891" cy="1180163"/>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3" name="Oval 98"/>
            <p:cNvSpPr>
              <a:spLocks noChangeArrowheads="1"/>
            </p:cNvSpPr>
            <p:nvPr/>
          </p:nvSpPr>
          <p:spPr bwMode="auto">
            <a:xfrm>
              <a:off x="8391273" y="3944529"/>
              <a:ext cx="1201891" cy="1180163"/>
            </a:xfrm>
            <a:prstGeom prst="ellipse">
              <a:avLst/>
            </a:prstGeom>
            <a:noFill/>
            <a:ln w="2857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4" name="Oval 102"/>
            <p:cNvSpPr>
              <a:spLocks noChangeArrowheads="1"/>
            </p:cNvSpPr>
            <p:nvPr/>
          </p:nvSpPr>
          <p:spPr bwMode="auto">
            <a:xfrm>
              <a:off x="8782563" y="4538125"/>
              <a:ext cx="1201891" cy="1180163"/>
            </a:xfrm>
            <a:prstGeom prst="ellipse">
              <a:avLst/>
            </a:prstGeom>
            <a:noFill/>
            <a:ln w="19050">
              <a:solidFill>
                <a:srgbClr val="FFC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6" name="Oval 115"/>
            <p:cNvSpPr>
              <a:spLocks noChangeArrowheads="1"/>
            </p:cNvSpPr>
            <p:nvPr/>
          </p:nvSpPr>
          <p:spPr bwMode="auto">
            <a:xfrm>
              <a:off x="9117677" y="5126826"/>
              <a:ext cx="1201891" cy="1180163"/>
            </a:xfrm>
            <a:prstGeom prst="ellipse">
              <a:avLst/>
            </a:prstGeom>
            <a:noFill/>
            <a:ln w="2857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sp>
          <p:nvSpPr>
            <p:cNvPr id="17" name="Oval 120"/>
            <p:cNvSpPr>
              <a:spLocks noChangeArrowheads="1"/>
            </p:cNvSpPr>
            <p:nvPr/>
          </p:nvSpPr>
          <p:spPr bwMode="auto">
            <a:xfrm>
              <a:off x="8302168" y="5121319"/>
              <a:ext cx="1201891" cy="1180163"/>
            </a:xfrm>
            <a:prstGeom prst="ellipse">
              <a:avLst/>
            </a:prstGeom>
            <a:noFill/>
            <a:ln w="28575">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kern="0" dirty="0">
                <a:solidFill>
                  <a:sysClr val="windowText" lastClr="000000"/>
                </a:solidFill>
                <a:cs typeface="Arial" charset="0"/>
              </a:endParaRPr>
            </a:p>
          </p:txBody>
        </p:sp>
      </p:grpSp>
      <p:grpSp>
        <p:nvGrpSpPr>
          <p:cNvPr id="40" name="Group 39"/>
          <p:cNvGrpSpPr>
            <a:grpSpLocks/>
          </p:cNvGrpSpPr>
          <p:nvPr/>
        </p:nvGrpSpPr>
        <p:grpSpPr bwMode="auto">
          <a:xfrm>
            <a:off x="6854099" y="1192214"/>
            <a:ext cx="4420565" cy="2648875"/>
            <a:chOff x="5181600" y="1905000"/>
            <a:chExt cx="3048000" cy="2438619"/>
          </a:xfrm>
        </p:grpSpPr>
        <p:cxnSp>
          <p:nvCxnSpPr>
            <p:cNvPr id="15379" name="Straight Connector 19"/>
            <p:cNvCxnSpPr>
              <a:cxnSpLocks noChangeShapeType="1"/>
            </p:cNvCxnSpPr>
            <p:nvPr/>
          </p:nvCxnSpPr>
          <p:spPr bwMode="auto">
            <a:xfrm>
              <a:off x="5181600" y="2459840"/>
              <a:ext cx="0" cy="446087"/>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80" name="Straight Connector 21"/>
            <p:cNvCxnSpPr>
              <a:cxnSpLocks noChangeShapeType="1"/>
            </p:cNvCxnSpPr>
            <p:nvPr/>
          </p:nvCxnSpPr>
          <p:spPr bwMode="auto">
            <a:xfrm>
              <a:off x="5181600" y="2905927"/>
              <a:ext cx="3048000" cy="0"/>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81" name="Straight Connector 23"/>
            <p:cNvCxnSpPr>
              <a:cxnSpLocks noChangeShapeType="1"/>
            </p:cNvCxnSpPr>
            <p:nvPr/>
          </p:nvCxnSpPr>
          <p:spPr bwMode="auto">
            <a:xfrm flipV="1">
              <a:off x="8229600" y="2451902"/>
              <a:ext cx="0" cy="454025"/>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82" name="Straight Connector 25"/>
            <p:cNvCxnSpPr>
              <a:cxnSpLocks noChangeShapeType="1"/>
            </p:cNvCxnSpPr>
            <p:nvPr/>
          </p:nvCxnSpPr>
          <p:spPr bwMode="auto">
            <a:xfrm flipV="1">
              <a:off x="6705600" y="2459840"/>
              <a:ext cx="0" cy="454025"/>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383" name="TextBox 26"/>
            <p:cNvSpPr txBox="1">
              <a:spLocks noChangeArrowheads="1"/>
            </p:cNvSpPr>
            <p:nvPr/>
          </p:nvSpPr>
          <p:spPr bwMode="auto">
            <a:xfrm>
              <a:off x="5998785" y="1905000"/>
              <a:ext cx="977287" cy="425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spcBef>
                  <a:spcPct val="0"/>
                </a:spcBef>
                <a:spcAft>
                  <a:spcPct val="0"/>
                </a:spcAft>
                <a:buClrTx/>
                <a:buFontTx/>
                <a:buNone/>
              </a:pPr>
              <a:r>
                <a:rPr lang="en-US" altLang="en-US" sz="2400" b="0">
                  <a:cs typeface="Arial" pitchFamily="34" charset="0"/>
                </a:rPr>
                <a:t>500 MHz</a:t>
              </a:r>
            </a:p>
          </p:txBody>
        </p:sp>
        <p:sp>
          <p:nvSpPr>
            <p:cNvPr id="15384" name="TextBox 27"/>
            <p:cNvSpPr txBox="1">
              <a:spLocks noChangeArrowheads="1"/>
            </p:cNvSpPr>
            <p:nvPr/>
          </p:nvSpPr>
          <p:spPr bwMode="auto">
            <a:xfrm>
              <a:off x="5459263" y="2493942"/>
              <a:ext cx="977287" cy="42502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spcBef>
                  <a:spcPct val="0"/>
                </a:spcBef>
                <a:spcAft>
                  <a:spcPct val="0"/>
                </a:spcAft>
                <a:buClrTx/>
                <a:buFontTx/>
                <a:buNone/>
              </a:pPr>
              <a:r>
                <a:rPr lang="en-US" altLang="en-US" sz="2400" b="0">
                  <a:cs typeface="Arial" pitchFamily="34" charset="0"/>
                </a:rPr>
                <a:t>250 MHz</a:t>
              </a:r>
            </a:p>
          </p:txBody>
        </p:sp>
        <p:cxnSp>
          <p:nvCxnSpPr>
            <p:cNvPr id="15385" name="Straight Connector 29"/>
            <p:cNvCxnSpPr>
              <a:cxnSpLocks noChangeShapeType="1"/>
            </p:cNvCxnSpPr>
            <p:nvPr/>
          </p:nvCxnSpPr>
          <p:spPr bwMode="auto">
            <a:xfrm>
              <a:off x="5181600" y="3275311"/>
              <a:ext cx="0" cy="446087"/>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86" name="Straight Connector 30"/>
            <p:cNvCxnSpPr>
              <a:cxnSpLocks noChangeShapeType="1"/>
            </p:cNvCxnSpPr>
            <p:nvPr/>
          </p:nvCxnSpPr>
          <p:spPr bwMode="auto">
            <a:xfrm>
              <a:off x="5181600" y="3721398"/>
              <a:ext cx="3048000" cy="0"/>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87" name="Straight Connector 31"/>
            <p:cNvCxnSpPr>
              <a:cxnSpLocks noChangeShapeType="1"/>
            </p:cNvCxnSpPr>
            <p:nvPr/>
          </p:nvCxnSpPr>
          <p:spPr bwMode="auto">
            <a:xfrm flipV="1">
              <a:off x="8229600" y="3267373"/>
              <a:ext cx="0" cy="454025"/>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88" name="Straight Connector 32"/>
            <p:cNvCxnSpPr>
              <a:cxnSpLocks noChangeShapeType="1"/>
            </p:cNvCxnSpPr>
            <p:nvPr/>
          </p:nvCxnSpPr>
          <p:spPr bwMode="auto">
            <a:xfrm flipV="1">
              <a:off x="6705600" y="3275311"/>
              <a:ext cx="0" cy="454025"/>
            </a:xfrm>
            <a:prstGeom prst="line">
              <a:avLst/>
            </a:prstGeom>
            <a:noFill/>
            <a:ln w="952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389" name="TextBox 35"/>
            <p:cNvSpPr txBox="1">
              <a:spLocks noChangeArrowheads="1"/>
            </p:cNvSpPr>
            <p:nvPr/>
          </p:nvSpPr>
          <p:spPr bwMode="auto">
            <a:xfrm>
              <a:off x="5459263" y="3293039"/>
              <a:ext cx="977287" cy="42502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spcBef>
                  <a:spcPct val="0"/>
                </a:spcBef>
                <a:spcAft>
                  <a:spcPct val="0"/>
                </a:spcAft>
                <a:buClrTx/>
                <a:buFontTx/>
                <a:buNone/>
              </a:pPr>
              <a:r>
                <a:rPr lang="en-US" altLang="en-US" sz="2400" b="0">
                  <a:cs typeface="Arial" pitchFamily="34" charset="0"/>
                </a:rPr>
                <a:t>250 MHz</a:t>
              </a:r>
            </a:p>
          </p:txBody>
        </p:sp>
        <p:sp>
          <p:nvSpPr>
            <p:cNvPr id="15390" name="TextBox 36"/>
            <p:cNvSpPr txBox="1">
              <a:spLocks noChangeArrowheads="1"/>
            </p:cNvSpPr>
            <p:nvPr/>
          </p:nvSpPr>
          <p:spPr bwMode="auto">
            <a:xfrm>
              <a:off x="6883178" y="2502186"/>
              <a:ext cx="977287" cy="425020"/>
            </a:xfrm>
            <a:prstGeom prst="rect">
              <a:avLst/>
            </a:prstGeom>
            <a:solidFill>
              <a:srgbClr val="0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spcBef>
                  <a:spcPct val="0"/>
                </a:spcBef>
                <a:spcAft>
                  <a:spcPct val="0"/>
                </a:spcAft>
                <a:buClrTx/>
                <a:buFontTx/>
                <a:buNone/>
              </a:pPr>
              <a:r>
                <a:rPr lang="en-US" altLang="en-US" sz="2400" b="0">
                  <a:cs typeface="Arial" pitchFamily="34" charset="0"/>
                </a:rPr>
                <a:t>250 MHz</a:t>
              </a:r>
            </a:p>
          </p:txBody>
        </p:sp>
        <p:sp>
          <p:nvSpPr>
            <p:cNvPr id="15391" name="TextBox 37"/>
            <p:cNvSpPr txBox="1">
              <a:spLocks noChangeArrowheads="1"/>
            </p:cNvSpPr>
            <p:nvPr/>
          </p:nvSpPr>
          <p:spPr bwMode="auto">
            <a:xfrm>
              <a:off x="6883178" y="3309719"/>
              <a:ext cx="977287" cy="425020"/>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spcBef>
                  <a:spcPct val="0"/>
                </a:spcBef>
                <a:spcAft>
                  <a:spcPct val="0"/>
                </a:spcAft>
                <a:buClrTx/>
                <a:buFontTx/>
                <a:buNone/>
              </a:pPr>
              <a:r>
                <a:rPr lang="en-US" altLang="en-US" sz="2400" b="0">
                  <a:cs typeface="Arial" pitchFamily="34" charset="0"/>
                </a:rPr>
                <a:t>250 MHz</a:t>
              </a:r>
            </a:p>
          </p:txBody>
        </p:sp>
        <p:sp>
          <p:nvSpPr>
            <p:cNvPr id="15392" name="TextBox 38"/>
            <p:cNvSpPr txBox="1">
              <a:spLocks noChangeArrowheads="1"/>
            </p:cNvSpPr>
            <p:nvPr/>
          </p:nvSpPr>
          <p:spPr bwMode="auto">
            <a:xfrm>
              <a:off x="5638800" y="3861930"/>
              <a:ext cx="1617243" cy="481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spcBef>
                  <a:spcPct val="0"/>
                </a:spcBef>
                <a:spcAft>
                  <a:spcPct val="0"/>
                </a:spcAft>
                <a:buClrTx/>
                <a:buFontTx/>
                <a:buNone/>
              </a:pPr>
              <a:r>
                <a:rPr lang="en-US" altLang="en-US" sz="2800" b="0">
                  <a:cs typeface="Arial" pitchFamily="34" charset="0"/>
                </a:rPr>
                <a:t>4 Color reuse</a:t>
              </a:r>
            </a:p>
          </p:txBody>
        </p:sp>
      </p:grpSp>
      <p:sp>
        <p:nvSpPr>
          <p:cNvPr id="15378" name="Rectangle 2"/>
          <p:cNvSpPr txBox="1">
            <a:spLocks noChangeArrowheads="1"/>
          </p:cNvSpPr>
          <p:nvPr/>
        </p:nvSpPr>
        <p:spPr bwMode="auto">
          <a:xfrm>
            <a:off x="11477810" y="-6350"/>
            <a:ext cx="812588"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spcBef>
                <a:spcPct val="0"/>
              </a:spcBef>
              <a:spcAft>
                <a:spcPct val="0"/>
              </a:spcAft>
              <a:buClrTx/>
              <a:buFontTx/>
              <a:buNone/>
            </a:pPr>
            <a:r>
              <a:rPr lang="en-US" altLang="en-US" sz="1400">
                <a:cs typeface="Arial" pitchFamily="34" charset="0"/>
              </a:rPr>
              <a:t>CSE</a:t>
            </a:r>
          </a:p>
        </p:txBody>
      </p:sp>
    </p:spTree>
    <p:extLst>
      <p:ext uri="{BB962C8B-B14F-4D97-AF65-F5344CB8AC3E}">
        <p14:creationId xmlns="" xmlns:p14="http://schemas.microsoft.com/office/powerpoint/2010/main" val="2172111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54"/>
          <p:cNvSpPr txBox="1">
            <a:spLocks noChangeArrowheads="1"/>
          </p:cNvSpPr>
          <p:nvPr/>
        </p:nvSpPr>
        <p:spPr bwMode="auto">
          <a:xfrm>
            <a:off x="608012" y="438150"/>
            <a:ext cx="1009175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374942" eaLnBrk="1" latinLnBrk="0" hangingPunct="1">
              <a:buNone/>
              <a:defRPr lang="en-US" altLang="en-US" sz="2800" b="0">
                <a:solidFill>
                  <a:srgbClr val="00798D"/>
                </a:solidFill>
                <a:latin typeface="Arial" panose="020B0604020202020204" pitchFamily="34" charset="0"/>
                <a:ea typeface="+mj-ea"/>
                <a:cs typeface="Arial" panose="020B0604020202020204" pitchFamily="34" charset="0"/>
              </a:defRPr>
            </a:lvl1pPr>
            <a:lvl2pPr eaLnBrk="1" hangingPunct="1">
              <a:defRPr sz="2800" b="1">
                <a:solidFill>
                  <a:schemeClr val="accent2"/>
                </a:solidFill>
                <a:latin typeface="Arial" charset="0"/>
              </a:defRPr>
            </a:lvl2pPr>
            <a:lvl3pPr eaLnBrk="1" hangingPunct="1">
              <a:defRPr sz="2800" b="1">
                <a:solidFill>
                  <a:schemeClr val="accent2"/>
                </a:solidFill>
                <a:latin typeface="Arial" charset="0"/>
              </a:defRPr>
            </a:lvl3pPr>
            <a:lvl4pPr eaLnBrk="1" hangingPunct="1">
              <a:defRPr sz="2800" b="1">
                <a:solidFill>
                  <a:schemeClr val="accent2"/>
                </a:solidFill>
                <a:latin typeface="Arial" charset="0"/>
              </a:defRPr>
            </a:lvl4pPr>
            <a:lvl5pPr eaLnBrk="1" hangingPunct="1">
              <a:defRPr sz="2800" b="1">
                <a:solidFill>
                  <a:schemeClr val="accent2"/>
                </a:solidFill>
                <a:latin typeface="Arial" charset="0"/>
              </a:defRPr>
            </a:lvl5pPr>
            <a:lvl6pPr marL="457200" fontAlgn="base">
              <a:spcBef>
                <a:spcPct val="0"/>
              </a:spcBef>
              <a:spcAft>
                <a:spcPct val="0"/>
              </a:spcAft>
              <a:defRPr sz="2800" b="1">
                <a:solidFill>
                  <a:schemeClr val="accent2"/>
                </a:solidFill>
                <a:latin typeface="Arial" charset="0"/>
              </a:defRPr>
            </a:lvl6pPr>
            <a:lvl7pPr marL="914400" fontAlgn="base">
              <a:spcBef>
                <a:spcPct val="0"/>
              </a:spcBef>
              <a:spcAft>
                <a:spcPct val="0"/>
              </a:spcAft>
              <a:defRPr sz="2800" b="1">
                <a:solidFill>
                  <a:schemeClr val="accent2"/>
                </a:solidFill>
                <a:latin typeface="Arial" charset="0"/>
              </a:defRPr>
            </a:lvl7pPr>
            <a:lvl8pPr marL="1371600" fontAlgn="base">
              <a:spcBef>
                <a:spcPct val="0"/>
              </a:spcBef>
              <a:spcAft>
                <a:spcPct val="0"/>
              </a:spcAft>
              <a:defRPr sz="2800" b="1">
                <a:solidFill>
                  <a:schemeClr val="accent2"/>
                </a:solidFill>
                <a:latin typeface="Arial" charset="0"/>
              </a:defRPr>
            </a:lvl8pPr>
            <a:lvl9pPr marL="1828800" fontAlgn="base">
              <a:spcBef>
                <a:spcPct val="0"/>
              </a:spcBef>
              <a:spcAft>
                <a:spcPct val="0"/>
              </a:spcAft>
              <a:defRPr sz="2800" b="1">
                <a:solidFill>
                  <a:schemeClr val="accent2"/>
                </a:solidFill>
                <a:latin typeface="Arial" charset="0"/>
              </a:defRPr>
            </a:lvl9pPr>
          </a:lstStyle>
          <a:p>
            <a:r>
              <a:rPr lang="en-US" altLang="en-US" dirty="0" smtClean="0"/>
              <a:t>IS-33e Ku-Beams</a:t>
            </a:r>
            <a:endParaRPr lang="en-US" altLang="en-US" dirty="0"/>
          </a:p>
        </p:txBody>
      </p:sp>
      <p:sp>
        <p:nvSpPr>
          <p:cNvPr id="108" name="Content Placeholder 2"/>
          <p:cNvSpPr>
            <a:spLocks noGrp="1"/>
          </p:cNvSpPr>
          <p:nvPr>
            <p:ph idx="1"/>
          </p:nvPr>
        </p:nvSpPr>
        <p:spPr>
          <a:xfrm>
            <a:off x="379412" y="1128794"/>
            <a:ext cx="6096000" cy="5226050"/>
          </a:xfrm>
        </p:spPr>
        <p:txBody>
          <a:bodyPr/>
          <a:lstStyle/>
          <a:p>
            <a:pPr defTabSz="457200">
              <a:spcAft>
                <a:spcPts val="300"/>
              </a:spcAft>
              <a:defRPr/>
            </a:pPr>
            <a:r>
              <a:rPr lang="en-US" sz="1800" dirty="0" smtClean="0"/>
              <a:t>User Beams</a:t>
            </a:r>
          </a:p>
          <a:p>
            <a:pPr lvl="1" defTabSz="457200">
              <a:spcAft>
                <a:spcPts val="300"/>
              </a:spcAft>
              <a:defRPr/>
            </a:pPr>
            <a:r>
              <a:rPr lang="en-US" sz="1800" dirty="0" smtClean="0"/>
              <a:t>Standard Ku-band frequencies (non-planned FSS)</a:t>
            </a:r>
          </a:p>
          <a:p>
            <a:pPr lvl="1" defTabSz="457200">
              <a:spcAft>
                <a:spcPts val="300"/>
              </a:spcAft>
              <a:defRPr/>
            </a:pPr>
            <a:r>
              <a:rPr lang="en-US" sz="1800" dirty="0" smtClean="0"/>
              <a:t>Bandwidth from 56.25 to 225 MHz</a:t>
            </a:r>
          </a:p>
          <a:p>
            <a:pPr lvl="1" defTabSz="457200">
              <a:spcAft>
                <a:spcPts val="300"/>
              </a:spcAft>
              <a:defRPr/>
            </a:pPr>
            <a:endParaRPr lang="en-US" sz="1800" dirty="0" smtClean="0"/>
          </a:p>
          <a:p>
            <a:pPr defTabSz="457200">
              <a:spcAft>
                <a:spcPts val="300"/>
              </a:spcAft>
              <a:defRPr/>
            </a:pPr>
            <a:r>
              <a:rPr lang="en-US" sz="1800" dirty="0" smtClean="0"/>
              <a:t>Core Beams</a:t>
            </a:r>
          </a:p>
          <a:p>
            <a:pPr lvl="1" defTabSz="457200">
              <a:spcAft>
                <a:spcPts val="300"/>
              </a:spcAft>
              <a:defRPr/>
            </a:pPr>
            <a:r>
              <a:rPr lang="en-US" sz="1800" dirty="0" smtClean="0"/>
              <a:t>Use BSS and Ku-band Planned bands</a:t>
            </a:r>
          </a:p>
          <a:p>
            <a:pPr lvl="2" defTabSz="457200">
              <a:spcAft>
                <a:spcPts val="300"/>
              </a:spcAft>
              <a:defRPr/>
            </a:pPr>
            <a:r>
              <a:rPr lang="en-US" dirty="0" smtClean="0"/>
              <a:t>Different bands for User Beams</a:t>
            </a:r>
          </a:p>
          <a:p>
            <a:pPr lvl="1" defTabSz="457200">
              <a:spcAft>
                <a:spcPts val="300"/>
              </a:spcAft>
              <a:defRPr/>
            </a:pPr>
            <a:r>
              <a:rPr lang="en-US" sz="1800" dirty="0" smtClean="0"/>
              <a:t>Bandwidth sized to support all user beams in corresponding country or region, for example:</a:t>
            </a:r>
          </a:p>
          <a:p>
            <a:pPr lvl="1" defTabSz="457200">
              <a:spcAft>
                <a:spcPts val="300"/>
              </a:spcAft>
              <a:defRPr/>
            </a:pPr>
            <a:endParaRPr lang="en-US" sz="1800" dirty="0"/>
          </a:p>
          <a:p>
            <a:pPr defTabSz="457200">
              <a:spcAft>
                <a:spcPts val="300"/>
              </a:spcAft>
              <a:defRPr/>
            </a:pPr>
            <a:r>
              <a:rPr lang="en-US" sz="1800" dirty="0" smtClean="0"/>
              <a:t>Connectivity</a:t>
            </a:r>
          </a:p>
          <a:p>
            <a:pPr lvl="1" defTabSz="457200">
              <a:spcAft>
                <a:spcPts val="300"/>
              </a:spcAft>
              <a:defRPr/>
            </a:pPr>
            <a:r>
              <a:rPr lang="en-US" sz="1800" dirty="0" smtClean="0"/>
              <a:t>Connectivity between any user and core beam</a:t>
            </a:r>
          </a:p>
          <a:p>
            <a:pPr lvl="2" defTabSz="457200">
              <a:spcAft>
                <a:spcPts val="300"/>
              </a:spcAft>
              <a:defRPr/>
            </a:pPr>
            <a:endParaRPr lang="en-US" sz="1050" dirty="0" smtClean="0"/>
          </a:p>
          <a:p>
            <a:pPr lvl="1" defTabSz="457200">
              <a:spcAft>
                <a:spcPts val="300"/>
              </a:spcAft>
              <a:defRPr/>
            </a:pPr>
            <a:endParaRPr lang="en-US" sz="1400" dirty="0" smtClean="0"/>
          </a:p>
        </p:txBody>
      </p:sp>
      <p:pic>
        <p:nvPicPr>
          <p:cNvPr id="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08214" y="838200"/>
            <a:ext cx="5329798"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9518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6"/>
          <p:cNvPicPr>
            <a:picLocks noGrp="1" noChangeAspect="1"/>
          </p:cNvPicPr>
          <p:nvPr>
            <p:ph idx="1"/>
          </p:nvPr>
        </p:nvPicPr>
        <p:blipFill>
          <a:blip r:embed="rId3" cstate="print"/>
          <a:srcRect/>
          <a:stretch>
            <a:fillRect/>
          </a:stretch>
        </p:blipFill>
        <p:spPr>
          <a:xfrm>
            <a:off x="0" y="0"/>
            <a:ext cx="12188825" cy="6858000"/>
          </a:xfrm>
        </p:spPr>
      </p:pic>
      <p:sp>
        <p:nvSpPr>
          <p:cNvPr id="9" name="TextBox 8"/>
          <p:cNvSpPr txBox="1">
            <a:spLocks noChangeArrowheads="1"/>
          </p:cNvSpPr>
          <p:nvPr/>
        </p:nvSpPr>
        <p:spPr bwMode="auto">
          <a:xfrm>
            <a:off x="1424146" y="4222750"/>
            <a:ext cx="375822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High Performance</a:t>
            </a:r>
          </a:p>
        </p:txBody>
      </p:sp>
      <p:sp>
        <p:nvSpPr>
          <p:cNvPr id="10" name="TextBox 9"/>
          <p:cNvSpPr txBox="1">
            <a:spLocks noChangeArrowheads="1"/>
          </p:cNvSpPr>
          <p:nvPr/>
        </p:nvSpPr>
        <p:spPr bwMode="auto">
          <a:xfrm>
            <a:off x="1422030" y="3302000"/>
            <a:ext cx="375822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High Efficiency</a:t>
            </a:r>
          </a:p>
        </p:txBody>
      </p:sp>
      <p:sp>
        <p:nvSpPr>
          <p:cNvPr id="11" name="TextBox 10"/>
          <p:cNvSpPr txBox="1">
            <a:spLocks noChangeArrowheads="1"/>
          </p:cNvSpPr>
          <p:nvPr/>
        </p:nvSpPr>
        <p:spPr bwMode="auto">
          <a:xfrm>
            <a:off x="1434726" y="2827339"/>
            <a:ext cx="3758221"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High Capacity</a:t>
            </a:r>
          </a:p>
        </p:txBody>
      </p:sp>
      <p:sp>
        <p:nvSpPr>
          <p:cNvPr id="12" name="TextBox 11"/>
          <p:cNvSpPr txBox="1">
            <a:spLocks noChangeArrowheads="1"/>
          </p:cNvSpPr>
          <p:nvPr/>
        </p:nvSpPr>
        <p:spPr bwMode="auto">
          <a:xfrm>
            <a:off x="6348346" y="3759200"/>
            <a:ext cx="375822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Flexible</a:t>
            </a:r>
          </a:p>
        </p:txBody>
      </p:sp>
      <p:sp>
        <p:nvSpPr>
          <p:cNvPr id="13" name="TextBox 12"/>
          <p:cNvSpPr txBox="1">
            <a:spLocks noChangeArrowheads="1"/>
          </p:cNvSpPr>
          <p:nvPr/>
        </p:nvSpPr>
        <p:spPr bwMode="auto">
          <a:xfrm>
            <a:off x="6348346" y="4672014"/>
            <a:ext cx="416451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All-region Coverage</a:t>
            </a:r>
          </a:p>
        </p:txBody>
      </p:sp>
      <p:sp>
        <p:nvSpPr>
          <p:cNvPr id="14" name="TextBox 13"/>
          <p:cNvSpPr txBox="1">
            <a:spLocks noChangeArrowheads="1"/>
          </p:cNvSpPr>
          <p:nvPr/>
        </p:nvSpPr>
        <p:spPr bwMode="auto">
          <a:xfrm>
            <a:off x="6348346" y="2857500"/>
            <a:ext cx="375822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Open Platform</a:t>
            </a:r>
          </a:p>
        </p:txBody>
      </p:sp>
      <p:sp>
        <p:nvSpPr>
          <p:cNvPr id="15" name="TextBox 14"/>
          <p:cNvSpPr txBox="1">
            <a:spLocks noChangeArrowheads="1"/>
          </p:cNvSpPr>
          <p:nvPr/>
        </p:nvSpPr>
        <p:spPr bwMode="auto">
          <a:xfrm>
            <a:off x="6348347" y="3302000"/>
            <a:ext cx="4773956"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Backward Compatible</a:t>
            </a:r>
          </a:p>
        </p:txBody>
      </p:sp>
      <p:sp>
        <p:nvSpPr>
          <p:cNvPr id="16" name="TextBox 15"/>
          <p:cNvSpPr txBox="1">
            <a:spLocks noChangeArrowheads="1"/>
          </p:cNvSpPr>
          <p:nvPr/>
        </p:nvSpPr>
        <p:spPr bwMode="auto">
          <a:xfrm>
            <a:off x="1424146" y="4659313"/>
            <a:ext cx="375822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Multi-band</a:t>
            </a:r>
          </a:p>
        </p:txBody>
      </p:sp>
      <p:sp>
        <p:nvSpPr>
          <p:cNvPr id="17" name="TextBox 16"/>
          <p:cNvSpPr txBox="1">
            <a:spLocks noChangeArrowheads="1"/>
          </p:cNvSpPr>
          <p:nvPr/>
        </p:nvSpPr>
        <p:spPr bwMode="auto">
          <a:xfrm>
            <a:off x="6348346" y="4216400"/>
            <a:ext cx="3758221"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Complementary Overlay </a:t>
            </a:r>
          </a:p>
        </p:txBody>
      </p:sp>
      <p:sp>
        <p:nvSpPr>
          <p:cNvPr id="18" name="TextBox 17"/>
          <p:cNvSpPr txBox="1">
            <a:spLocks noChangeArrowheads="1"/>
          </p:cNvSpPr>
          <p:nvPr/>
        </p:nvSpPr>
        <p:spPr bwMode="auto">
          <a:xfrm>
            <a:off x="6327185" y="5124450"/>
            <a:ext cx="507867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Lower Cost of Ownership</a:t>
            </a:r>
          </a:p>
        </p:txBody>
      </p:sp>
      <p:sp>
        <p:nvSpPr>
          <p:cNvPr id="20493" name="TextBox 19"/>
          <p:cNvSpPr txBox="1">
            <a:spLocks noChangeArrowheads="1"/>
          </p:cNvSpPr>
          <p:nvPr/>
        </p:nvSpPr>
        <p:spPr bwMode="auto">
          <a:xfrm>
            <a:off x="1320456" y="1930400"/>
            <a:ext cx="995420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3200" b="1">
                <a:solidFill>
                  <a:srgbClr val="FFFFFF"/>
                </a:solidFill>
                <a:latin typeface="Arial" pitchFamily="34" charset="0"/>
              </a:rPr>
              <a:t>High Performance Satellite Platform</a:t>
            </a:r>
          </a:p>
        </p:txBody>
      </p:sp>
      <p:pic>
        <p:nvPicPr>
          <p:cNvPr id="20494" name="Picture 20"/>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51927" y="228600"/>
            <a:ext cx="503635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1422030" y="3759200"/>
            <a:ext cx="416451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High Throughput</a:t>
            </a:r>
          </a:p>
        </p:txBody>
      </p:sp>
      <p:sp>
        <p:nvSpPr>
          <p:cNvPr id="20" name="TextBox 19"/>
          <p:cNvSpPr txBox="1">
            <a:spLocks noChangeArrowheads="1"/>
          </p:cNvSpPr>
          <p:nvPr/>
        </p:nvSpPr>
        <p:spPr bwMode="auto">
          <a:xfrm>
            <a:off x="1426262" y="5129214"/>
            <a:ext cx="507867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1800" b="1">
                <a:solidFill>
                  <a:srgbClr val="FFFFFF"/>
                </a:solidFill>
                <a:latin typeface="Arial" pitchFamily="34" charset="0"/>
              </a:rPr>
              <a:t>Resilient and Secure</a:t>
            </a:r>
          </a:p>
        </p:txBody>
      </p:sp>
      <p:sp>
        <p:nvSpPr>
          <p:cNvPr id="20497" name="Rectangle 17"/>
          <p:cNvSpPr>
            <a:spLocks noChangeArrowheads="1"/>
          </p:cNvSpPr>
          <p:nvPr/>
        </p:nvSpPr>
        <p:spPr bwMode="auto">
          <a:xfrm>
            <a:off x="11334921" y="6610937"/>
            <a:ext cx="60208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Ins="0" bIns="0" anchor="b">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tLang="en-US" sz="800">
                <a:solidFill>
                  <a:srgbClr val="333399"/>
                </a:solidFill>
              </a:rPr>
              <a:t>Page:         </a:t>
            </a:r>
            <a:fld id="{8094888A-D030-41A3-815D-250C0E17DBDF}" type="slidenum">
              <a:rPr lang="en-US" altLang="en-US" sz="800">
                <a:solidFill>
                  <a:srgbClr val="333399"/>
                </a:solidFill>
              </a:rPr>
              <a:pPr algn="r">
                <a:spcBef>
                  <a:spcPct val="50000"/>
                </a:spcBef>
              </a:pPr>
              <a:t>13</a:t>
            </a:fld>
            <a:endParaRPr lang="en-US" altLang="en-US" sz="800">
              <a:solidFill>
                <a:srgbClr val="000000"/>
              </a:solidFill>
            </a:endParaRPr>
          </a:p>
        </p:txBody>
      </p:sp>
      <p:cxnSp>
        <p:nvCxnSpPr>
          <p:cNvPr id="13330" name="Straight Connector 2"/>
          <p:cNvCxnSpPr>
            <a:cxnSpLocks noChangeShapeType="1"/>
          </p:cNvCxnSpPr>
          <p:nvPr/>
        </p:nvCxnSpPr>
        <p:spPr bwMode="auto">
          <a:xfrm>
            <a:off x="1320456" y="2590800"/>
            <a:ext cx="9344766" cy="0"/>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 xmlns:p14="http://schemas.microsoft.com/office/powerpoint/2010/main" val="3969943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nodeType="afterGroup">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nodeType="afterGroup">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nodeType="afterGroup">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Background"/>
          <p:cNvSpPr/>
          <p:nvPr/>
        </p:nvSpPr>
        <p:spPr bwMode="auto">
          <a:xfrm>
            <a:off x="-1" y="144780"/>
            <a:ext cx="12188825" cy="6581140"/>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pic>
        <p:nvPicPr>
          <p:cNvPr id="12" name="Star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3651" y="152400"/>
            <a:ext cx="11500127" cy="6559296"/>
          </a:xfrm>
          <a:prstGeom prst="rect">
            <a:avLst/>
          </a:prstGeom>
        </p:spPr>
      </p:pic>
      <p:sp>
        <p:nvSpPr>
          <p:cNvPr id="7" name="Rectangle 6"/>
          <p:cNvSpPr/>
          <p:nvPr/>
        </p:nvSpPr>
        <p:spPr bwMode="auto">
          <a:xfrm>
            <a:off x="0" y="5601594"/>
            <a:ext cx="12188824" cy="983312"/>
          </a:xfrm>
          <a:prstGeom prst="rect">
            <a:avLst/>
          </a:prstGeom>
          <a:solidFill>
            <a:srgbClr val="00B5B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nvGrpSpPr>
          <p:cNvPr id="9" name="Group 8"/>
          <p:cNvGrpSpPr/>
          <p:nvPr/>
        </p:nvGrpSpPr>
        <p:grpSpPr>
          <a:xfrm>
            <a:off x="4417789" y="3173727"/>
            <a:ext cx="3353247" cy="3350737"/>
            <a:chOff x="4417789" y="3173727"/>
            <a:chExt cx="3353247" cy="3350737"/>
          </a:xfrm>
        </p:grpSpPr>
        <p:sp>
          <p:nvSpPr>
            <p:cNvPr id="10" name="Oval 9"/>
            <p:cNvSpPr/>
            <p:nvPr/>
          </p:nvSpPr>
          <p:spPr bwMode="auto">
            <a:xfrm>
              <a:off x="4432851" y="3180522"/>
              <a:ext cx="3319671" cy="3339548"/>
            </a:xfrm>
            <a:prstGeom prst="ellipse">
              <a:avLst/>
            </a:prstGeom>
            <a:solidFill>
              <a:schemeClr val="tx2">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7789" y="3173727"/>
              <a:ext cx="3353247" cy="3350737"/>
            </a:xfrm>
            <a:prstGeom prst="rect">
              <a:avLst/>
            </a:prstGeom>
          </p:spPr>
        </p:pic>
      </p:grpSp>
      <p:grpSp>
        <p:nvGrpSpPr>
          <p:cNvPr id="13" name="Group 12"/>
          <p:cNvGrpSpPr/>
          <p:nvPr/>
        </p:nvGrpSpPr>
        <p:grpSpPr>
          <a:xfrm rot="18427519">
            <a:off x="30378" y="1225087"/>
            <a:ext cx="3651951" cy="1164339"/>
            <a:chOff x="4140201" y="673100"/>
            <a:chExt cx="3651951" cy="1164339"/>
          </a:xfrm>
        </p:grpSpPr>
        <p:sp>
          <p:nvSpPr>
            <p:cNvPr id="14" name="Hiding rectangle"/>
            <p:cNvSpPr/>
            <p:nvPr/>
          </p:nvSpPr>
          <p:spPr bwMode="auto">
            <a:xfrm>
              <a:off x="4140201" y="673100"/>
              <a:ext cx="3425282" cy="901699"/>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pic>
          <p:nvPicPr>
            <p:cNvPr id="15" name="Satellite"/>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96673" y="709677"/>
              <a:ext cx="3395479" cy="1127762"/>
            </a:xfrm>
            <a:prstGeom prst="rect">
              <a:avLst/>
            </a:prstGeom>
          </p:spPr>
        </p:pic>
      </p:grpSp>
      <p:sp>
        <p:nvSpPr>
          <p:cNvPr id="16" name="Beam"/>
          <p:cNvSpPr/>
          <p:nvPr/>
        </p:nvSpPr>
        <p:spPr bwMode="auto">
          <a:xfrm rot="18278597">
            <a:off x="3416975" y="1140533"/>
            <a:ext cx="1464589" cy="4240321"/>
          </a:xfrm>
          <a:prstGeom prst="triangle">
            <a:avLst/>
          </a:prstGeom>
          <a:gradFill>
            <a:gsLst>
              <a:gs pos="0">
                <a:schemeClr val="bg1"/>
              </a:gs>
              <a:gs pos="87000">
                <a:srgbClr val="00B5BB">
                  <a:alpha val="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noFill/>
              <a:effectLst/>
              <a:latin typeface="Times" pitchFamily="18" charset="0"/>
            </a:endParaRPr>
          </a:p>
        </p:txBody>
      </p:sp>
      <p:grpSp>
        <p:nvGrpSpPr>
          <p:cNvPr id="17" name="Group 16"/>
          <p:cNvGrpSpPr/>
          <p:nvPr/>
        </p:nvGrpSpPr>
        <p:grpSpPr>
          <a:xfrm>
            <a:off x="5189968" y="3954854"/>
            <a:ext cx="1649630" cy="1189783"/>
            <a:chOff x="5189968" y="3954854"/>
            <a:chExt cx="1649630" cy="1189783"/>
          </a:xfrm>
        </p:grpSpPr>
        <p:sp>
          <p:nvSpPr>
            <p:cNvPr id="18" name="Freeform 17"/>
            <p:cNvSpPr/>
            <p:nvPr/>
          </p:nvSpPr>
          <p:spPr bwMode="auto">
            <a:xfrm>
              <a:off x="5189968" y="3954854"/>
              <a:ext cx="1649630" cy="1189783"/>
            </a:xfrm>
            <a:custGeom>
              <a:avLst/>
              <a:gdLst>
                <a:gd name="connsiteX0" fmla="*/ 76200 w 1638300"/>
                <a:gd name="connsiteY0" fmla="*/ 444500 h 1308100"/>
                <a:gd name="connsiteX1" fmla="*/ 355600 w 1638300"/>
                <a:gd name="connsiteY1" fmla="*/ 241300 h 1308100"/>
                <a:gd name="connsiteX2" fmla="*/ 635000 w 1638300"/>
                <a:gd name="connsiteY2" fmla="*/ 139700 h 1308100"/>
                <a:gd name="connsiteX3" fmla="*/ 965200 w 1638300"/>
                <a:gd name="connsiteY3" fmla="*/ 0 h 1308100"/>
                <a:gd name="connsiteX4" fmla="*/ 1282700 w 1638300"/>
                <a:gd name="connsiteY4" fmla="*/ 228600 h 1308100"/>
                <a:gd name="connsiteX5" fmla="*/ 1536700 w 1638300"/>
                <a:gd name="connsiteY5" fmla="*/ 635000 h 1308100"/>
                <a:gd name="connsiteX6" fmla="*/ 1638300 w 1638300"/>
                <a:gd name="connsiteY6" fmla="*/ 876300 h 1308100"/>
                <a:gd name="connsiteX7" fmla="*/ 1524000 w 1638300"/>
                <a:gd name="connsiteY7" fmla="*/ 1130300 h 1308100"/>
                <a:gd name="connsiteX8" fmla="*/ 1333500 w 1638300"/>
                <a:gd name="connsiteY8" fmla="*/ 1308100 h 1308100"/>
                <a:gd name="connsiteX9" fmla="*/ 990600 w 1638300"/>
                <a:gd name="connsiteY9" fmla="*/ 1206500 h 1308100"/>
                <a:gd name="connsiteX10" fmla="*/ 635000 w 1638300"/>
                <a:gd name="connsiteY10" fmla="*/ 1206500 h 1308100"/>
                <a:gd name="connsiteX11" fmla="*/ 431800 w 1638300"/>
                <a:gd name="connsiteY11" fmla="*/ 1104900 h 1308100"/>
                <a:gd name="connsiteX12" fmla="*/ 76200 w 1638300"/>
                <a:gd name="connsiteY12" fmla="*/ 1003300 h 1308100"/>
                <a:gd name="connsiteX13" fmla="*/ 0 w 1638300"/>
                <a:gd name="connsiteY13" fmla="*/ 838200 h 1308100"/>
                <a:gd name="connsiteX14" fmla="*/ 12700 w 1638300"/>
                <a:gd name="connsiteY14" fmla="*/ 584200 h 1308100"/>
                <a:gd name="connsiteX15" fmla="*/ 76200 w 1638300"/>
                <a:gd name="connsiteY15" fmla="*/ 444500 h 1308100"/>
                <a:gd name="connsiteX0" fmla="*/ 76200 w 1638300"/>
                <a:gd name="connsiteY0" fmla="*/ 444500 h 1308100"/>
                <a:gd name="connsiteX1" fmla="*/ 355600 w 1638300"/>
                <a:gd name="connsiteY1" fmla="*/ 241300 h 1308100"/>
                <a:gd name="connsiteX2" fmla="*/ 635000 w 1638300"/>
                <a:gd name="connsiteY2" fmla="*/ 139700 h 1308100"/>
                <a:gd name="connsiteX3" fmla="*/ 965200 w 1638300"/>
                <a:gd name="connsiteY3" fmla="*/ 0 h 1308100"/>
                <a:gd name="connsiteX4" fmla="*/ 1282700 w 1638300"/>
                <a:gd name="connsiteY4" fmla="*/ 228600 h 1308100"/>
                <a:gd name="connsiteX5" fmla="*/ 1536700 w 1638300"/>
                <a:gd name="connsiteY5" fmla="*/ 635000 h 1308100"/>
                <a:gd name="connsiteX6" fmla="*/ 1638300 w 1638300"/>
                <a:gd name="connsiteY6" fmla="*/ 876300 h 1308100"/>
                <a:gd name="connsiteX7" fmla="*/ 1524000 w 1638300"/>
                <a:gd name="connsiteY7" fmla="*/ 1130300 h 1308100"/>
                <a:gd name="connsiteX8" fmla="*/ 1333500 w 1638300"/>
                <a:gd name="connsiteY8" fmla="*/ 1308100 h 1308100"/>
                <a:gd name="connsiteX9" fmla="*/ 990600 w 1638300"/>
                <a:gd name="connsiteY9" fmla="*/ 1206500 h 1308100"/>
                <a:gd name="connsiteX10" fmla="*/ 635000 w 1638300"/>
                <a:gd name="connsiteY10" fmla="*/ 1206500 h 1308100"/>
                <a:gd name="connsiteX11" fmla="*/ 431800 w 1638300"/>
                <a:gd name="connsiteY11" fmla="*/ 1104900 h 1308100"/>
                <a:gd name="connsiteX12" fmla="*/ 76200 w 1638300"/>
                <a:gd name="connsiteY12" fmla="*/ 1003300 h 1308100"/>
                <a:gd name="connsiteX13" fmla="*/ 0 w 1638300"/>
                <a:gd name="connsiteY13" fmla="*/ 838200 h 1308100"/>
                <a:gd name="connsiteX14" fmla="*/ 12700 w 1638300"/>
                <a:gd name="connsiteY14" fmla="*/ 584200 h 1308100"/>
                <a:gd name="connsiteX15" fmla="*/ 76200 w 1638300"/>
                <a:gd name="connsiteY15" fmla="*/ 444500 h 1308100"/>
                <a:gd name="connsiteX0" fmla="*/ 76200 w 1638300"/>
                <a:gd name="connsiteY0" fmla="*/ 317500 h 1181100"/>
                <a:gd name="connsiteX1" fmla="*/ 355600 w 1638300"/>
                <a:gd name="connsiteY1" fmla="*/ 114300 h 1181100"/>
                <a:gd name="connsiteX2" fmla="*/ 635000 w 1638300"/>
                <a:gd name="connsiteY2" fmla="*/ 12700 h 1181100"/>
                <a:gd name="connsiteX3" fmla="*/ 952500 w 1638300"/>
                <a:gd name="connsiteY3" fmla="*/ 0 h 1181100"/>
                <a:gd name="connsiteX4" fmla="*/ 1282700 w 1638300"/>
                <a:gd name="connsiteY4" fmla="*/ 101600 h 1181100"/>
                <a:gd name="connsiteX5" fmla="*/ 1536700 w 1638300"/>
                <a:gd name="connsiteY5" fmla="*/ 508000 h 1181100"/>
                <a:gd name="connsiteX6" fmla="*/ 1638300 w 1638300"/>
                <a:gd name="connsiteY6" fmla="*/ 749300 h 1181100"/>
                <a:gd name="connsiteX7" fmla="*/ 1524000 w 1638300"/>
                <a:gd name="connsiteY7" fmla="*/ 1003300 h 1181100"/>
                <a:gd name="connsiteX8" fmla="*/ 1333500 w 1638300"/>
                <a:gd name="connsiteY8" fmla="*/ 1181100 h 1181100"/>
                <a:gd name="connsiteX9" fmla="*/ 990600 w 1638300"/>
                <a:gd name="connsiteY9" fmla="*/ 1079500 h 1181100"/>
                <a:gd name="connsiteX10" fmla="*/ 635000 w 1638300"/>
                <a:gd name="connsiteY10" fmla="*/ 1079500 h 1181100"/>
                <a:gd name="connsiteX11" fmla="*/ 431800 w 1638300"/>
                <a:gd name="connsiteY11" fmla="*/ 977900 h 1181100"/>
                <a:gd name="connsiteX12" fmla="*/ 76200 w 1638300"/>
                <a:gd name="connsiteY12" fmla="*/ 876300 h 1181100"/>
                <a:gd name="connsiteX13" fmla="*/ 0 w 1638300"/>
                <a:gd name="connsiteY13" fmla="*/ 711200 h 1181100"/>
                <a:gd name="connsiteX14" fmla="*/ 12700 w 1638300"/>
                <a:gd name="connsiteY14" fmla="*/ 457200 h 1181100"/>
                <a:gd name="connsiteX15" fmla="*/ 76200 w 1638300"/>
                <a:gd name="connsiteY15" fmla="*/ 317500 h 1181100"/>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9783"/>
                <a:gd name="connsiteX1" fmla="*/ 359932 w 1642632"/>
                <a:gd name="connsiteY1" fmla="*/ 121845 h 1189783"/>
                <a:gd name="connsiteX2" fmla="*/ 639332 w 1642632"/>
                <a:gd name="connsiteY2" fmla="*/ 20245 h 1189783"/>
                <a:gd name="connsiteX3" fmla="*/ 956832 w 1642632"/>
                <a:gd name="connsiteY3" fmla="*/ 7545 h 1189783"/>
                <a:gd name="connsiteX4" fmla="*/ 1287032 w 1642632"/>
                <a:gd name="connsiteY4" fmla="*/ 109145 h 1189783"/>
                <a:gd name="connsiteX5" fmla="*/ 1541032 w 1642632"/>
                <a:gd name="connsiteY5" fmla="*/ 515545 h 1189783"/>
                <a:gd name="connsiteX6" fmla="*/ 1642632 w 1642632"/>
                <a:gd name="connsiteY6" fmla="*/ 756845 h 1189783"/>
                <a:gd name="connsiteX7" fmla="*/ 1528332 w 1642632"/>
                <a:gd name="connsiteY7" fmla="*/ 1010845 h 1189783"/>
                <a:gd name="connsiteX8" fmla="*/ 1337832 w 1642632"/>
                <a:gd name="connsiteY8" fmla="*/ 1188645 h 1189783"/>
                <a:gd name="connsiteX9" fmla="*/ 994932 w 1642632"/>
                <a:gd name="connsiteY9" fmla="*/ 1087045 h 1189783"/>
                <a:gd name="connsiteX10" fmla="*/ 639332 w 1642632"/>
                <a:gd name="connsiteY10" fmla="*/ 1087045 h 1189783"/>
                <a:gd name="connsiteX11" fmla="*/ 436132 w 1642632"/>
                <a:gd name="connsiteY11" fmla="*/ 985445 h 1189783"/>
                <a:gd name="connsiteX12" fmla="*/ 80532 w 1642632"/>
                <a:gd name="connsiteY12" fmla="*/ 883845 h 1189783"/>
                <a:gd name="connsiteX13" fmla="*/ 4332 w 1642632"/>
                <a:gd name="connsiteY13" fmla="*/ 718745 h 1189783"/>
                <a:gd name="connsiteX14" fmla="*/ 17032 w 1642632"/>
                <a:gd name="connsiteY14" fmla="*/ 464745 h 1189783"/>
                <a:gd name="connsiteX15" fmla="*/ 80532 w 1642632"/>
                <a:gd name="connsiteY15" fmla="*/ 325045 h 1189783"/>
                <a:gd name="connsiteX0" fmla="*/ 80532 w 1642632"/>
                <a:gd name="connsiteY0" fmla="*/ 325045 h 1189783"/>
                <a:gd name="connsiteX1" fmla="*/ 359932 w 1642632"/>
                <a:gd name="connsiteY1" fmla="*/ 121845 h 1189783"/>
                <a:gd name="connsiteX2" fmla="*/ 639332 w 1642632"/>
                <a:gd name="connsiteY2" fmla="*/ 20245 h 1189783"/>
                <a:gd name="connsiteX3" fmla="*/ 956832 w 1642632"/>
                <a:gd name="connsiteY3" fmla="*/ 7545 h 1189783"/>
                <a:gd name="connsiteX4" fmla="*/ 1287032 w 1642632"/>
                <a:gd name="connsiteY4" fmla="*/ 109145 h 1189783"/>
                <a:gd name="connsiteX5" fmla="*/ 1541032 w 1642632"/>
                <a:gd name="connsiteY5" fmla="*/ 515545 h 1189783"/>
                <a:gd name="connsiteX6" fmla="*/ 1642632 w 1642632"/>
                <a:gd name="connsiteY6" fmla="*/ 756845 h 1189783"/>
                <a:gd name="connsiteX7" fmla="*/ 1528332 w 1642632"/>
                <a:gd name="connsiteY7" fmla="*/ 1010845 h 1189783"/>
                <a:gd name="connsiteX8" fmla="*/ 1337832 w 1642632"/>
                <a:gd name="connsiteY8" fmla="*/ 1188645 h 1189783"/>
                <a:gd name="connsiteX9" fmla="*/ 994932 w 1642632"/>
                <a:gd name="connsiteY9" fmla="*/ 1087045 h 1189783"/>
                <a:gd name="connsiteX10" fmla="*/ 639332 w 1642632"/>
                <a:gd name="connsiteY10" fmla="*/ 1087045 h 1189783"/>
                <a:gd name="connsiteX11" fmla="*/ 436132 w 1642632"/>
                <a:gd name="connsiteY11" fmla="*/ 985445 h 1189783"/>
                <a:gd name="connsiteX12" fmla="*/ 80532 w 1642632"/>
                <a:gd name="connsiteY12" fmla="*/ 883845 h 1189783"/>
                <a:gd name="connsiteX13" fmla="*/ 4332 w 1642632"/>
                <a:gd name="connsiteY13" fmla="*/ 718745 h 1189783"/>
                <a:gd name="connsiteX14" fmla="*/ 17032 w 1642632"/>
                <a:gd name="connsiteY14" fmla="*/ 464745 h 1189783"/>
                <a:gd name="connsiteX15" fmla="*/ 80532 w 1642632"/>
                <a:gd name="connsiteY15" fmla="*/ 325045 h 1189783"/>
                <a:gd name="connsiteX0" fmla="*/ 80532 w 1649630"/>
                <a:gd name="connsiteY0" fmla="*/ 325045 h 1189783"/>
                <a:gd name="connsiteX1" fmla="*/ 359932 w 1649630"/>
                <a:gd name="connsiteY1" fmla="*/ 121845 h 1189783"/>
                <a:gd name="connsiteX2" fmla="*/ 639332 w 1649630"/>
                <a:gd name="connsiteY2" fmla="*/ 20245 h 1189783"/>
                <a:gd name="connsiteX3" fmla="*/ 956832 w 1649630"/>
                <a:gd name="connsiteY3" fmla="*/ 7545 h 1189783"/>
                <a:gd name="connsiteX4" fmla="*/ 1287032 w 1649630"/>
                <a:gd name="connsiteY4" fmla="*/ 109145 h 1189783"/>
                <a:gd name="connsiteX5" fmla="*/ 1541032 w 1649630"/>
                <a:gd name="connsiteY5" fmla="*/ 515545 h 1189783"/>
                <a:gd name="connsiteX6" fmla="*/ 1642632 w 1649630"/>
                <a:gd name="connsiteY6" fmla="*/ 756845 h 1189783"/>
                <a:gd name="connsiteX7" fmla="*/ 1528332 w 1649630"/>
                <a:gd name="connsiteY7" fmla="*/ 1010845 h 1189783"/>
                <a:gd name="connsiteX8" fmla="*/ 1337832 w 1649630"/>
                <a:gd name="connsiteY8" fmla="*/ 1188645 h 1189783"/>
                <a:gd name="connsiteX9" fmla="*/ 994932 w 1649630"/>
                <a:gd name="connsiteY9" fmla="*/ 1087045 h 1189783"/>
                <a:gd name="connsiteX10" fmla="*/ 639332 w 1649630"/>
                <a:gd name="connsiteY10" fmla="*/ 1087045 h 1189783"/>
                <a:gd name="connsiteX11" fmla="*/ 436132 w 1649630"/>
                <a:gd name="connsiteY11" fmla="*/ 985445 h 1189783"/>
                <a:gd name="connsiteX12" fmla="*/ 80532 w 1649630"/>
                <a:gd name="connsiteY12" fmla="*/ 883845 h 1189783"/>
                <a:gd name="connsiteX13" fmla="*/ 4332 w 1649630"/>
                <a:gd name="connsiteY13" fmla="*/ 718745 h 1189783"/>
                <a:gd name="connsiteX14" fmla="*/ 17032 w 1649630"/>
                <a:gd name="connsiteY14" fmla="*/ 464745 h 1189783"/>
                <a:gd name="connsiteX15" fmla="*/ 80532 w 1649630"/>
                <a:gd name="connsiteY15" fmla="*/ 325045 h 118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9630" h="1189783">
                  <a:moveTo>
                    <a:pt x="80532" y="325045"/>
                  </a:moveTo>
                  <a:cubicBezTo>
                    <a:pt x="137682" y="267895"/>
                    <a:pt x="266799" y="172645"/>
                    <a:pt x="359932" y="121845"/>
                  </a:cubicBezTo>
                  <a:cubicBezTo>
                    <a:pt x="453065" y="71045"/>
                    <a:pt x="539849" y="39295"/>
                    <a:pt x="639332" y="20245"/>
                  </a:cubicBezTo>
                  <a:cubicBezTo>
                    <a:pt x="738815" y="1195"/>
                    <a:pt x="848882" y="-7272"/>
                    <a:pt x="956832" y="7545"/>
                  </a:cubicBezTo>
                  <a:cubicBezTo>
                    <a:pt x="1064782" y="22362"/>
                    <a:pt x="1189665" y="24478"/>
                    <a:pt x="1287032" y="109145"/>
                  </a:cubicBezTo>
                  <a:cubicBezTo>
                    <a:pt x="1384399" y="193812"/>
                    <a:pt x="1481765" y="407595"/>
                    <a:pt x="1541032" y="515545"/>
                  </a:cubicBezTo>
                  <a:lnTo>
                    <a:pt x="1642632" y="756845"/>
                  </a:lnTo>
                  <a:cubicBezTo>
                    <a:pt x="1676499" y="837278"/>
                    <a:pt x="1579132" y="938878"/>
                    <a:pt x="1528332" y="1010845"/>
                  </a:cubicBezTo>
                  <a:cubicBezTo>
                    <a:pt x="1477532" y="1082812"/>
                    <a:pt x="1426732" y="1175945"/>
                    <a:pt x="1337832" y="1188645"/>
                  </a:cubicBezTo>
                  <a:cubicBezTo>
                    <a:pt x="1248932" y="1201345"/>
                    <a:pt x="1111349" y="1103978"/>
                    <a:pt x="994932" y="1087045"/>
                  </a:cubicBezTo>
                  <a:cubicBezTo>
                    <a:pt x="878515" y="1070112"/>
                    <a:pt x="732465" y="1103978"/>
                    <a:pt x="639332" y="1087045"/>
                  </a:cubicBezTo>
                  <a:cubicBezTo>
                    <a:pt x="546199" y="1070112"/>
                    <a:pt x="529265" y="1019312"/>
                    <a:pt x="436132" y="985445"/>
                  </a:cubicBezTo>
                  <a:cubicBezTo>
                    <a:pt x="342999" y="951578"/>
                    <a:pt x="152499" y="928295"/>
                    <a:pt x="80532" y="883845"/>
                  </a:cubicBezTo>
                  <a:cubicBezTo>
                    <a:pt x="8565" y="839395"/>
                    <a:pt x="14915" y="788595"/>
                    <a:pt x="4332" y="718745"/>
                  </a:cubicBezTo>
                  <a:cubicBezTo>
                    <a:pt x="-6251" y="648895"/>
                    <a:pt x="4332" y="530362"/>
                    <a:pt x="17032" y="464745"/>
                  </a:cubicBezTo>
                  <a:cubicBezTo>
                    <a:pt x="29732" y="399128"/>
                    <a:pt x="23382" y="382195"/>
                    <a:pt x="80532" y="325045"/>
                  </a:cubicBezTo>
                  <a:close/>
                </a:path>
              </a:pathLst>
            </a:custGeom>
            <a:gradFill flip="none" rotWithShape="1">
              <a:gsLst>
                <a:gs pos="0">
                  <a:schemeClr val="bg1">
                    <a:shade val="67500"/>
                    <a:satMod val="115000"/>
                    <a:alpha val="37000"/>
                  </a:schemeClr>
                </a:gs>
                <a:gs pos="100000">
                  <a:schemeClr val="bg1">
                    <a:shade val="100000"/>
                    <a:satMod val="115000"/>
                  </a:schemeClr>
                </a:gs>
              </a:gsLst>
              <a:path path="circle">
                <a:fillToRect l="50000" t="50000" r="50000" b="50000"/>
              </a:path>
              <a:tileRect/>
            </a:gra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Freeform 18"/>
            <p:cNvSpPr/>
            <p:nvPr/>
          </p:nvSpPr>
          <p:spPr bwMode="auto">
            <a:xfrm>
              <a:off x="5224463" y="4000500"/>
              <a:ext cx="1554956" cy="1073944"/>
            </a:xfrm>
            <a:custGeom>
              <a:avLst/>
              <a:gdLst>
                <a:gd name="connsiteX0" fmla="*/ 76200 w 1638300"/>
                <a:gd name="connsiteY0" fmla="*/ 444500 h 1308100"/>
                <a:gd name="connsiteX1" fmla="*/ 355600 w 1638300"/>
                <a:gd name="connsiteY1" fmla="*/ 241300 h 1308100"/>
                <a:gd name="connsiteX2" fmla="*/ 635000 w 1638300"/>
                <a:gd name="connsiteY2" fmla="*/ 139700 h 1308100"/>
                <a:gd name="connsiteX3" fmla="*/ 965200 w 1638300"/>
                <a:gd name="connsiteY3" fmla="*/ 0 h 1308100"/>
                <a:gd name="connsiteX4" fmla="*/ 1282700 w 1638300"/>
                <a:gd name="connsiteY4" fmla="*/ 228600 h 1308100"/>
                <a:gd name="connsiteX5" fmla="*/ 1536700 w 1638300"/>
                <a:gd name="connsiteY5" fmla="*/ 635000 h 1308100"/>
                <a:gd name="connsiteX6" fmla="*/ 1638300 w 1638300"/>
                <a:gd name="connsiteY6" fmla="*/ 876300 h 1308100"/>
                <a:gd name="connsiteX7" fmla="*/ 1524000 w 1638300"/>
                <a:gd name="connsiteY7" fmla="*/ 1130300 h 1308100"/>
                <a:gd name="connsiteX8" fmla="*/ 1333500 w 1638300"/>
                <a:gd name="connsiteY8" fmla="*/ 1308100 h 1308100"/>
                <a:gd name="connsiteX9" fmla="*/ 990600 w 1638300"/>
                <a:gd name="connsiteY9" fmla="*/ 1206500 h 1308100"/>
                <a:gd name="connsiteX10" fmla="*/ 635000 w 1638300"/>
                <a:gd name="connsiteY10" fmla="*/ 1206500 h 1308100"/>
                <a:gd name="connsiteX11" fmla="*/ 431800 w 1638300"/>
                <a:gd name="connsiteY11" fmla="*/ 1104900 h 1308100"/>
                <a:gd name="connsiteX12" fmla="*/ 76200 w 1638300"/>
                <a:gd name="connsiteY12" fmla="*/ 1003300 h 1308100"/>
                <a:gd name="connsiteX13" fmla="*/ 0 w 1638300"/>
                <a:gd name="connsiteY13" fmla="*/ 838200 h 1308100"/>
                <a:gd name="connsiteX14" fmla="*/ 12700 w 1638300"/>
                <a:gd name="connsiteY14" fmla="*/ 584200 h 1308100"/>
                <a:gd name="connsiteX15" fmla="*/ 76200 w 1638300"/>
                <a:gd name="connsiteY15" fmla="*/ 444500 h 1308100"/>
                <a:gd name="connsiteX0" fmla="*/ 76200 w 1638300"/>
                <a:gd name="connsiteY0" fmla="*/ 444500 h 1308100"/>
                <a:gd name="connsiteX1" fmla="*/ 355600 w 1638300"/>
                <a:gd name="connsiteY1" fmla="*/ 241300 h 1308100"/>
                <a:gd name="connsiteX2" fmla="*/ 635000 w 1638300"/>
                <a:gd name="connsiteY2" fmla="*/ 139700 h 1308100"/>
                <a:gd name="connsiteX3" fmla="*/ 965200 w 1638300"/>
                <a:gd name="connsiteY3" fmla="*/ 0 h 1308100"/>
                <a:gd name="connsiteX4" fmla="*/ 1282700 w 1638300"/>
                <a:gd name="connsiteY4" fmla="*/ 228600 h 1308100"/>
                <a:gd name="connsiteX5" fmla="*/ 1536700 w 1638300"/>
                <a:gd name="connsiteY5" fmla="*/ 635000 h 1308100"/>
                <a:gd name="connsiteX6" fmla="*/ 1638300 w 1638300"/>
                <a:gd name="connsiteY6" fmla="*/ 876300 h 1308100"/>
                <a:gd name="connsiteX7" fmla="*/ 1524000 w 1638300"/>
                <a:gd name="connsiteY7" fmla="*/ 1130300 h 1308100"/>
                <a:gd name="connsiteX8" fmla="*/ 1333500 w 1638300"/>
                <a:gd name="connsiteY8" fmla="*/ 1308100 h 1308100"/>
                <a:gd name="connsiteX9" fmla="*/ 990600 w 1638300"/>
                <a:gd name="connsiteY9" fmla="*/ 1206500 h 1308100"/>
                <a:gd name="connsiteX10" fmla="*/ 635000 w 1638300"/>
                <a:gd name="connsiteY10" fmla="*/ 1206500 h 1308100"/>
                <a:gd name="connsiteX11" fmla="*/ 431800 w 1638300"/>
                <a:gd name="connsiteY11" fmla="*/ 1104900 h 1308100"/>
                <a:gd name="connsiteX12" fmla="*/ 76200 w 1638300"/>
                <a:gd name="connsiteY12" fmla="*/ 1003300 h 1308100"/>
                <a:gd name="connsiteX13" fmla="*/ 0 w 1638300"/>
                <a:gd name="connsiteY13" fmla="*/ 838200 h 1308100"/>
                <a:gd name="connsiteX14" fmla="*/ 12700 w 1638300"/>
                <a:gd name="connsiteY14" fmla="*/ 584200 h 1308100"/>
                <a:gd name="connsiteX15" fmla="*/ 76200 w 1638300"/>
                <a:gd name="connsiteY15" fmla="*/ 444500 h 1308100"/>
                <a:gd name="connsiteX0" fmla="*/ 76200 w 1638300"/>
                <a:gd name="connsiteY0" fmla="*/ 317500 h 1181100"/>
                <a:gd name="connsiteX1" fmla="*/ 355600 w 1638300"/>
                <a:gd name="connsiteY1" fmla="*/ 114300 h 1181100"/>
                <a:gd name="connsiteX2" fmla="*/ 635000 w 1638300"/>
                <a:gd name="connsiteY2" fmla="*/ 12700 h 1181100"/>
                <a:gd name="connsiteX3" fmla="*/ 952500 w 1638300"/>
                <a:gd name="connsiteY3" fmla="*/ 0 h 1181100"/>
                <a:gd name="connsiteX4" fmla="*/ 1282700 w 1638300"/>
                <a:gd name="connsiteY4" fmla="*/ 101600 h 1181100"/>
                <a:gd name="connsiteX5" fmla="*/ 1536700 w 1638300"/>
                <a:gd name="connsiteY5" fmla="*/ 508000 h 1181100"/>
                <a:gd name="connsiteX6" fmla="*/ 1638300 w 1638300"/>
                <a:gd name="connsiteY6" fmla="*/ 749300 h 1181100"/>
                <a:gd name="connsiteX7" fmla="*/ 1524000 w 1638300"/>
                <a:gd name="connsiteY7" fmla="*/ 1003300 h 1181100"/>
                <a:gd name="connsiteX8" fmla="*/ 1333500 w 1638300"/>
                <a:gd name="connsiteY8" fmla="*/ 1181100 h 1181100"/>
                <a:gd name="connsiteX9" fmla="*/ 990600 w 1638300"/>
                <a:gd name="connsiteY9" fmla="*/ 1079500 h 1181100"/>
                <a:gd name="connsiteX10" fmla="*/ 635000 w 1638300"/>
                <a:gd name="connsiteY10" fmla="*/ 1079500 h 1181100"/>
                <a:gd name="connsiteX11" fmla="*/ 431800 w 1638300"/>
                <a:gd name="connsiteY11" fmla="*/ 977900 h 1181100"/>
                <a:gd name="connsiteX12" fmla="*/ 76200 w 1638300"/>
                <a:gd name="connsiteY12" fmla="*/ 876300 h 1181100"/>
                <a:gd name="connsiteX13" fmla="*/ 0 w 1638300"/>
                <a:gd name="connsiteY13" fmla="*/ 711200 h 1181100"/>
                <a:gd name="connsiteX14" fmla="*/ 12700 w 1638300"/>
                <a:gd name="connsiteY14" fmla="*/ 457200 h 1181100"/>
                <a:gd name="connsiteX15" fmla="*/ 76200 w 1638300"/>
                <a:gd name="connsiteY15" fmla="*/ 317500 h 1181100"/>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9783"/>
                <a:gd name="connsiteX1" fmla="*/ 359932 w 1642632"/>
                <a:gd name="connsiteY1" fmla="*/ 121845 h 1189783"/>
                <a:gd name="connsiteX2" fmla="*/ 639332 w 1642632"/>
                <a:gd name="connsiteY2" fmla="*/ 20245 h 1189783"/>
                <a:gd name="connsiteX3" fmla="*/ 956832 w 1642632"/>
                <a:gd name="connsiteY3" fmla="*/ 7545 h 1189783"/>
                <a:gd name="connsiteX4" fmla="*/ 1287032 w 1642632"/>
                <a:gd name="connsiteY4" fmla="*/ 109145 h 1189783"/>
                <a:gd name="connsiteX5" fmla="*/ 1541032 w 1642632"/>
                <a:gd name="connsiteY5" fmla="*/ 515545 h 1189783"/>
                <a:gd name="connsiteX6" fmla="*/ 1642632 w 1642632"/>
                <a:gd name="connsiteY6" fmla="*/ 756845 h 1189783"/>
                <a:gd name="connsiteX7" fmla="*/ 1528332 w 1642632"/>
                <a:gd name="connsiteY7" fmla="*/ 1010845 h 1189783"/>
                <a:gd name="connsiteX8" fmla="*/ 1337832 w 1642632"/>
                <a:gd name="connsiteY8" fmla="*/ 1188645 h 1189783"/>
                <a:gd name="connsiteX9" fmla="*/ 994932 w 1642632"/>
                <a:gd name="connsiteY9" fmla="*/ 1087045 h 1189783"/>
                <a:gd name="connsiteX10" fmla="*/ 639332 w 1642632"/>
                <a:gd name="connsiteY10" fmla="*/ 1087045 h 1189783"/>
                <a:gd name="connsiteX11" fmla="*/ 436132 w 1642632"/>
                <a:gd name="connsiteY11" fmla="*/ 985445 h 1189783"/>
                <a:gd name="connsiteX12" fmla="*/ 80532 w 1642632"/>
                <a:gd name="connsiteY12" fmla="*/ 883845 h 1189783"/>
                <a:gd name="connsiteX13" fmla="*/ 4332 w 1642632"/>
                <a:gd name="connsiteY13" fmla="*/ 718745 h 1189783"/>
                <a:gd name="connsiteX14" fmla="*/ 17032 w 1642632"/>
                <a:gd name="connsiteY14" fmla="*/ 464745 h 1189783"/>
                <a:gd name="connsiteX15" fmla="*/ 80532 w 1642632"/>
                <a:gd name="connsiteY15" fmla="*/ 325045 h 1189783"/>
                <a:gd name="connsiteX0" fmla="*/ 80532 w 1642632"/>
                <a:gd name="connsiteY0" fmla="*/ 325045 h 1189783"/>
                <a:gd name="connsiteX1" fmla="*/ 359932 w 1642632"/>
                <a:gd name="connsiteY1" fmla="*/ 121845 h 1189783"/>
                <a:gd name="connsiteX2" fmla="*/ 639332 w 1642632"/>
                <a:gd name="connsiteY2" fmla="*/ 20245 h 1189783"/>
                <a:gd name="connsiteX3" fmla="*/ 956832 w 1642632"/>
                <a:gd name="connsiteY3" fmla="*/ 7545 h 1189783"/>
                <a:gd name="connsiteX4" fmla="*/ 1287032 w 1642632"/>
                <a:gd name="connsiteY4" fmla="*/ 109145 h 1189783"/>
                <a:gd name="connsiteX5" fmla="*/ 1541032 w 1642632"/>
                <a:gd name="connsiteY5" fmla="*/ 515545 h 1189783"/>
                <a:gd name="connsiteX6" fmla="*/ 1642632 w 1642632"/>
                <a:gd name="connsiteY6" fmla="*/ 756845 h 1189783"/>
                <a:gd name="connsiteX7" fmla="*/ 1528332 w 1642632"/>
                <a:gd name="connsiteY7" fmla="*/ 1010845 h 1189783"/>
                <a:gd name="connsiteX8" fmla="*/ 1337832 w 1642632"/>
                <a:gd name="connsiteY8" fmla="*/ 1188645 h 1189783"/>
                <a:gd name="connsiteX9" fmla="*/ 994932 w 1642632"/>
                <a:gd name="connsiteY9" fmla="*/ 1087045 h 1189783"/>
                <a:gd name="connsiteX10" fmla="*/ 639332 w 1642632"/>
                <a:gd name="connsiteY10" fmla="*/ 1087045 h 1189783"/>
                <a:gd name="connsiteX11" fmla="*/ 436132 w 1642632"/>
                <a:gd name="connsiteY11" fmla="*/ 985445 h 1189783"/>
                <a:gd name="connsiteX12" fmla="*/ 80532 w 1642632"/>
                <a:gd name="connsiteY12" fmla="*/ 883845 h 1189783"/>
                <a:gd name="connsiteX13" fmla="*/ 4332 w 1642632"/>
                <a:gd name="connsiteY13" fmla="*/ 718745 h 1189783"/>
                <a:gd name="connsiteX14" fmla="*/ 17032 w 1642632"/>
                <a:gd name="connsiteY14" fmla="*/ 464745 h 1189783"/>
                <a:gd name="connsiteX15" fmla="*/ 80532 w 1642632"/>
                <a:gd name="connsiteY15" fmla="*/ 325045 h 1189783"/>
                <a:gd name="connsiteX0" fmla="*/ 80532 w 1649630"/>
                <a:gd name="connsiteY0" fmla="*/ 325045 h 1189783"/>
                <a:gd name="connsiteX1" fmla="*/ 359932 w 1649630"/>
                <a:gd name="connsiteY1" fmla="*/ 121845 h 1189783"/>
                <a:gd name="connsiteX2" fmla="*/ 639332 w 1649630"/>
                <a:gd name="connsiteY2" fmla="*/ 20245 h 1189783"/>
                <a:gd name="connsiteX3" fmla="*/ 956832 w 1649630"/>
                <a:gd name="connsiteY3" fmla="*/ 7545 h 1189783"/>
                <a:gd name="connsiteX4" fmla="*/ 1287032 w 1649630"/>
                <a:gd name="connsiteY4" fmla="*/ 109145 h 1189783"/>
                <a:gd name="connsiteX5" fmla="*/ 1541032 w 1649630"/>
                <a:gd name="connsiteY5" fmla="*/ 515545 h 1189783"/>
                <a:gd name="connsiteX6" fmla="*/ 1642632 w 1649630"/>
                <a:gd name="connsiteY6" fmla="*/ 756845 h 1189783"/>
                <a:gd name="connsiteX7" fmla="*/ 1528332 w 1649630"/>
                <a:gd name="connsiteY7" fmla="*/ 1010845 h 1189783"/>
                <a:gd name="connsiteX8" fmla="*/ 1337832 w 1649630"/>
                <a:gd name="connsiteY8" fmla="*/ 1188645 h 1189783"/>
                <a:gd name="connsiteX9" fmla="*/ 994932 w 1649630"/>
                <a:gd name="connsiteY9" fmla="*/ 1087045 h 1189783"/>
                <a:gd name="connsiteX10" fmla="*/ 639332 w 1649630"/>
                <a:gd name="connsiteY10" fmla="*/ 1087045 h 1189783"/>
                <a:gd name="connsiteX11" fmla="*/ 436132 w 1649630"/>
                <a:gd name="connsiteY11" fmla="*/ 985445 h 1189783"/>
                <a:gd name="connsiteX12" fmla="*/ 80532 w 1649630"/>
                <a:gd name="connsiteY12" fmla="*/ 883845 h 1189783"/>
                <a:gd name="connsiteX13" fmla="*/ 4332 w 1649630"/>
                <a:gd name="connsiteY13" fmla="*/ 718745 h 1189783"/>
                <a:gd name="connsiteX14" fmla="*/ 17032 w 1649630"/>
                <a:gd name="connsiteY14" fmla="*/ 464745 h 1189783"/>
                <a:gd name="connsiteX15" fmla="*/ 80532 w 1649630"/>
                <a:gd name="connsiteY15" fmla="*/ 325045 h 118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9630" h="1189783">
                  <a:moveTo>
                    <a:pt x="80532" y="325045"/>
                  </a:moveTo>
                  <a:cubicBezTo>
                    <a:pt x="137682" y="267895"/>
                    <a:pt x="266799" y="172645"/>
                    <a:pt x="359932" y="121845"/>
                  </a:cubicBezTo>
                  <a:cubicBezTo>
                    <a:pt x="453065" y="71045"/>
                    <a:pt x="539849" y="39295"/>
                    <a:pt x="639332" y="20245"/>
                  </a:cubicBezTo>
                  <a:cubicBezTo>
                    <a:pt x="738815" y="1195"/>
                    <a:pt x="848882" y="-7272"/>
                    <a:pt x="956832" y="7545"/>
                  </a:cubicBezTo>
                  <a:cubicBezTo>
                    <a:pt x="1064782" y="22362"/>
                    <a:pt x="1189665" y="24478"/>
                    <a:pt x="1287032" y="109145"/>
                  </a:cubicBezTo>
                  <a:cubicBezTo>
                    <a:pt x="1384399" y="193812"/>
                    <a:pt x="1481765" y="407595"/>
                    <a:pt x="1541032" y="515545"/>
                  </a:cubicBezTo>
                  <a:lnTo>
                    <a:pt x="1642632" y="756845"/>
                  </a:lnTo>
                  <a:cubicBezTo>
                    <a:pt x="1676499" y="837278"/>
                    <a:pt x="1579132" y="938878"/>
                    <a:pt x="1528332" y="1010845"/>
                  </a:cubicBezTo>
                  <a:cubicBezTo>
                    <a:pt x="1477532" y="1082812"/>
                    <a:pt x="1426732" y="1175945"/>
                    <a:pt x="1337832" y="1188645"/>
                  </a:cubicBezTo>
                  <a:cubicBezTo>
                    <a:pt x="1248932" y="1201345"/>
                    <a:pt x="1111349" y="1103978"/>
                    <a:pt x="994932" y="1087045"/>
                  </a:cubicBezTo>
                  <a:cubicBezTo>
                    <a:pt x="878515" y="1070112"/>
                    <a:pt x="732465" y="1103978"/>
                    <a:pt x="639332" y="1087045"/>
                  </a:cubicBezTo>
                  <a:cubicBezTo>
                    <a:pt x="546199" y="1070112"/>
                    <a:pt x="529265" y="1019312"/>
                    <a:pt x="436132" y="985445"/>
                  </a:cubicBezTo>
                  <a:cubicBezTo>
                    <a:pt x="342999" y="951578"/>
                    <a:pt x="152499" y="928295"/>
                    <a:pt x="80532" y="883845"/>
                  </a:cubicBezTo>
                  <a:cubicBezTo>
                    <a:pt x="8565" y="839395"/>
                    <a:pt x="14915" y="788595"/>
                    <a:pt x="4332" y="718745"/>
                  </a:cubicBezTo>
                  <a:cubicBezTo>
                    <a:pt x="-6251" y="648895"/>
                    <a:pt x="4332" y="530362"/>
                    <a:pt x="17032" y="464745"/>
                  </a:cubicBezTo>
                  <a:cubicBezTo>
                    <a:pt x="29732" y="399128"/>
                    <a:pt x="23382" y="382195"/>
                    <a:pt x="80532" y="325045"/>
                  </a:cubicBezTo>
                  <a:close/>
                </a:path>
              </a:pathLst>
            </a:custGeom>
            <a:no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 name="Freeform 19"/>
            <p:cNvSpPr/>
            <p:nvPr/>
          </p:nvSpPr>
          <p:spPr bwMode="auto">
            <a:xfrm>
              <a:off x="5267326" y="4048125"/>
              <a:ext cx="1450180" cy="959644"/>
            </a:xfrm>
            <a:custGeom>
              <a:avLst/>
              <a:gdLst>
                <a:gd name="connsiteX0" fmla="*/ 76200 w 1638300"/>
                <a:gd name="connsiteY0" fmla="*/ 444500 h 1308100"/>
                <a:gd name="connsiteX1" fmla="*/ 355600 w 1638300"/>
                <a:gd name="connsiteY1" fmla="*/ 241300 h 1308100"/>
                <a:gd name="connsiteX2" fmla="*/ 635000 w 1638300"/>
                <a:gd name="connsiteY2" fmla="*/ 139700 h 1308100"/>
                <a:gd name="connsiteX3" fmla="*/ 965200 w 1638300"/>
                <a:gd name="connsiteY3" fmla="*/ 0 h 1308100"/>
                <a:gd name="connsiteX4" fmla="*/ 1282700 w 1638300"/>
                <a:gd name="connsiteY4" fmla="*/ 228600 h 1308100"/>
                <a:gd name="connsiteX5" fmla="*/ 1536700 w 1638300"/>
                <a:gd name="connsiteY5" fmla="*/ 635000 h 1308100"/>
                <a:gd name="connsiteX6" fmla="*/ 1638300 w 1638300"/>
                <a:gd name="connsiteY6" fmla="*/ 876300 h 1308100"/>
                <a:gd name="connsiteX7" fmla="*/ 1524000 w 1638300"/>
                <a:gd name="connsiteY7" fmla="*/ 1130300 h 1308100"/>
                <a:gd name="connsiteX8" fmla="*/ 1333500 w 1638300"/>
                <a:gd name="connsiteY8" fmla="*/ 1308100 h 1308100"/>
                <a:gd name="connsiteX9" fmla="*/ 990600 w 1638300"/>
                <a:gd name="connsiteY9" fmla="*/ 1206500 h 1308100"/>
                <a:gd name="connsiteX10" fmla="*/ 635000 w 1638300"/>
                <a:gd name="connsiteY10" fmla="*/ 1206500 h 1308100"/>
                <a:gd name="connsiteX11" fmla="*/ 431800 w 1638300"/>
                <a:gd name="connsiteY11" fmla="*/ 1104900 h 1308100"/>
                <a:gd name="connsiteX12" fmla="*/ 76200 w 1638300"/>
                <a:gd name="connsiteY12" fmla="*/ 1003300 h 1308100"/>
                <a:gd name="connsiteX13" fmla="*/ 0 w 1638300"/>
                <a:gd name="connsiteY13" fmla="*/ 838200 h 1308100"/>
                <a:gd name="connsiteX14" fmla="*/ 12700 w 1638300"/>
                <a:gd name="connsiteY14" fmla="*/ 584200 h 1308100"/>
                <a:gd name="connsiteX15" fmla="*/ 76200 w 1638300"/>
                <a:gd name="connsiteY15" fmla="*/ 444500 h 1308100"/>
                <a:gd name="connsiteX0" fmla="*/ 76200 w 1638300"/>
                <a:gd name="connsiteY0" fmla="*/ 444500 h 1308100"/>
                <a:gd name="connsiteX1" fmla="*/ 355600 w 1638300"/>
                <a:gd name="connsiteY1" fmla="*/ 241300 h 1308100"/>
                <a:gd name="connsiteX2" fmla="*/ 635000 w 1638300"/>
                <a:gd name="connsiteY2" fmla="*/ 139700 h 1308100"/>
                <a:gd name="connsiteX3" fmla="*/ 965200 w 1638300"/>
                <a:gd name="connsiteY3" fmla="*/ 0 h 1308100"/>
                <a:gd name="connsiteX4" fmla="*/ 1282700 w 1638300"/>
                <a:gd name="connsiteY4" fmla="*/ 228600 h 1308100"/>
                <a:gd name="connsiteX5" fmla="*/ 1536700 w 1638300"/>
                <a:gd name="connsiteY5" fmla="*/ 635000 h 1308100"/>
                <a:gd name="connsiteX6" fmla="*/ 1638300 w 1638300"/>
                <a:gd name="connsiteY6" fmla="*/ 876300 h 1308100"/>
                <a:gd name="connsiteX7" fmla="*/ 1524000 w 1638300"/>
                <a:gd name="connsiteY7" fmla="*/ 1130300 h 1308100"/>
                <a:gd name="connsiteX8" fmla="*/ 1333500 w 1638300"/>
                <a:gd name="connsiteY8" fmla="*/ 1308100 h 1308100"/>
                <a:gd name="connsiteX9" fmla="*/ 990600 w 1638300"/>
                <a:gd name="connsiteY9" fmla="*/ 1206500 h 1308100"/>
                <a:gd name="connsiteX10" fmla="*/ 635000 w 1638300"/>
                <a:gd name="connsiteY10" fmla="*/ 1206500 h 1308100"/>
                <a:gd name="connsiteX11" fmla="*/ 431800 w 1638300"/>
                <a:gd name="connsiteY11" fmla="*/ 1104900 h 1308100"/>
                <a:gd name="connsiteX12" fmla="*/ 76200 w 1638300"/>
                <a:gd name="connsiteY12" fmla="*/ 1003300 h 1308100"/>
                <a:gd name="connsiteX13" fmla="*/ 0 w 1638300"/>
                <a:gd name="connsiteY13" fmla="*/ 838200 h 1308100"/>
                <a:gd name="connsiteX14" fmla="*/ 12700 w 1638300"/>
                <a:gd name="connsiteY14" fmla="*/ 584200 h 1308100"/>
                <a:gd name="connsiteX15" fmla="*/ 76200 w 1638300"/>
                <a:gd name="connsiteY15" fmla="*/ 444500 h 1308100"/>
                <a:gd name="connsiteX0" fmla="*/ 76200 w 1638300"/>
                <a:gd name="connsiteY0" fmla="*/ 317500 h 1181100"/>
                <a:gd name="connsiteX1" fmla="*/ 355600 w 1638300"/>
                <a:gd name="connsiteY1" fmla="*/ 114300 h 1181100"/>
                <a:gd name="connsiteX2" fmla="*/ 635000 w 1638300"/>
                <a:gd name="connsiteY2" fmla="*/ 12700 h 1181100"/>
                <a:gd name="connsiteX3" fmla="*/ 952500 w 1638300"/>
                <a:gd name="connsiteY3" fmla="*/ 0 h 1181100"/>
                <a:gd name="connsiteX4" fmla="*/ 1282700 w 1638300"/>
                <a:gd name="connsiteY4" fmla="*/ 101600 h 1181100"/>
                <a:gd name="connsiteX5" fmla="*/ 1536700 w 1638300"/>
                <a:gd name="connsiteY5" fmla="*/ 508000 h 1181100"/>
                <a:gd name="connsiteX6" fmla="*/ 1638300 w 1638300"/>
                <a:gd name="connsiteY6" fmla="*/ 749300 h 1181100"/>
                <a:gd name="connsiteX7" fmla="*/ 1524000 w 1638300"/>
                <a:gd name="connsiteY7" fmla="*/ 1003300 h 1181100"/>
                <a:gd name="connsiteX8" fmla="*/ 1333500 w 1638300"/>
                <a:gd name="connsiteY8" fmla="*/ 1181100 h 1181100"/>
                <a:gd name="connsiteX9" fmla="*/ 990600 w 1638300"/>
                <a:gd name="connsiteY9" fmla="*/ 1079500 h 1181100"/>
                <a:gd name="connsiteX10" fmla="*/ 635000 w 1638300"/>
                <a:gd name="connsiteY10" fmla="*/ 1079500 h 1181100"/>
                <a:gd name="connsiteX11" fmla="*/ 431800 w 1638300"/>
                <a:gd name="connsiteY11" fmla="*/ 977900 h 1181100"/>
                <a:gd name="connsiteX12" fmla="*/ 76200 w 1638300"/>
                <a:gd name="connsiteY12" fmla="*/ 876300 h 1181100"/>
                <a:gd name="connsiteX13" fmla="*/ 0 w 1638300"/>
                <a:gd name="connsiteY13" fmla="*/ 711200 h 1181100"/>
                <a:gd name="connsiteX14" fmla="*/ 12700 w 1638300"/>
                <a:gd name="connsiteY14" fmla="*/ 457200 h 1181100"/>
                <a:gd name="connsiteX15" fmla="*/ 76200 w 1638300"/>
                <a:gd name="connsiteY15" fmla="*/ 317500 h 1181100"/>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76200 w 1638300"/>
                <a:gd name="connsiteY0" fmla="*/ 325045 h 1188645"/>
                <a:gd name="connsiteX1" fmla="*/ 355600 w 1638300"/>
                <a:gd name="connsiteY1" fmla="*/ 121845 h 1188645"/>
                <a:gd name="connsiteX2" fmla="*/ 635000 w 1638300"/>
                <a:gd name="connsiteY2" fmla="*/ 20245 h 1188645"/>
                <a:gd name="connsiteX3" fmla="*/ 952500 w 1638300"/>
                <a:gd name="connsiteY3" fmla="*/ 7545 h 1188645"/>
                <a:gd name="connsiteX4" fmla="*/ 1282700 w 1638300"/>
                <a:gd name="connsiteY4" fmla="*/ 109145 h 1188645"/>
                <a:gd name="connsiteX5" fmla="*/ 1536700 w 1638300"/>
                <a:gd name="connsiteY5" fmla="*/ 515545 h 1188645"/>
                <a:gd name="connsiteX6" fmla="*/ 1638300 w 1638300"/>
                <a:gd name="connsiteY6" fmla="*/ 756845 h 1188645"/>
                <a:gd name="connsiteX7" fmla="*/ 1524000 w 1638300"/>
                <a:gd name="connsiteY7" fmla="*/ 1010845 h 1188645"/>
                <a:gd name="connsiteX8" fmla="*/ 1333500 w 1638300"/>
                <a:gd name="connsiteY8" fmla="*/ 1188645 h 1188645"/>
                <a:gd name="connsiteX9" fmla="*/ 990600 w 1638300"/>
                <a:gd name="connsiteY9" fmla="*/ 1087045 h 1188645"/>
                <a:gd name="connsiteX10" fmla="*/ 635000 w 1638300"/>
                <a:gd name="connsiteY10" fmla="*/ 1087045 h 1188645"/>
                <a:gd name="connsiteX11" fmla="*/ 431800 w 1638300"/>
                <a:gd name="connsiteY11" fmla="*/ 985445 h 1188645"/>
                <a:gd name="connsiteX12" fmla="*/ 76200 w 1638300"/>
                <a:gd name="connsiteY12" fmla="*/ 883845 h 1188645"/>
                <a:gd name="connsiteX13" fmla="*/ 0 w 1638300"/>
                <a:gd name="connsiteY13" fmla="*/ 718745 h 1188645"/>
                <a:gd name="connsiteX14" fmla="*/ 12700 w 1638300"/>
                <a:gd name="connsiteY14" fmla="*/ 464745 h 1188645"/>
                <a:gd name="connsiteX15" fmla="*/ 76200 w 1638300"/>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8645"/>
                <a:gd name="connsiteX1" fmla="*/ 359932 w 1642632"/>
                <a:gd name="connsiteY1" fmla="*/ 121845 h 1188645"/>
                <a:gd name="connsiteX2" fmla="*/ 639332 w 1642632"/>
                <a:gd name="connsiteY2" fmla="*/ 20245 h 1188645"/>
                <a:gd name="connsiteX3" fmla="*/ 956832 w 1642632"/>
                <a:gd name="connsiteY3" fmla="*/ 7545 h 1188645"/>
                <a:gd name="connsiteX4" fmla="*/ 1287032 w 1642632"/>
                <a:gd name="connsiteY4" fmla="*/ 109145 h 1188645"/>
                <a:gd name="connsiteX5" fmla="*/ 1541032 w 1642632"/>
                <a:gd name="connsiteY5" fmla="*/ 515545 h 1188645"/>
                <a:gd name="connsiteX6" fmla="*/ 1642632 w 1642632"/>
                <a:gd name="connsiteY6" fmla="*/ 756845 h 1188645"/>
                <a:gd name="connsiteX7" fmla="*/ 1528332 w 1642632"/>
                <a:gd name="connsiteY7" fmla="*/ 1010845 h 1188645"/>
                <a:gd name="connsiteX8" fmla="*/ 1337832 w 1642632"/>
                <a:gd name="connsiteY8" fmla="*/ 1188645 h 1188645"/>
                <a:gd name="connsiteX9" fmla="*/ 994932 w 1642632"/>
                <a:gd name="connsiteY9" fmla="*/ 1087045 h 1188645"/>
                <a:gd name="connsiteX10" fmla="*/ 639332 w 1642632"/>
                <a:gd name="connsiteY10" fmla="*/ 1087045 h 1188645"/>
                <a:gd name="connsiteX11" fmla="*/ 436132 w 1642632"/>
                <a:gd name="connsiteY11" fmla="*/ 985445 h 1188645"/>
                <a:gd name="connsiteX12" fmla="*/ 80532 w 1642632"/>
                <a:gd name="connsiteY12" fmla="*/ 883845 h 1188645"/>
                <a:gd name="connsiteX13" fmla="*/ 4332 w 1642632"/>
                <a:gd name="connsiteY13" fmla="*/ 718745 h 1188645"/>
                <a:gd name="connsiteX14" fmla="*/ 17032 w 1642632"/>
                <a:gd name="connsiteY14" fmla="*/ 464745 h 1188645"/>
                <a:gd name="connsiteX15" fmla="*/ 80532 w 1642632"/>
                <a:gd name="connsiteY15" fmla="*/ 325045 h 1188645"/>
                <a:gd name="connsiteX0" fmla="*/ 80532 w 1642632"/>
                <a:gd name="connsiteY0" fmla="*/ 325045 h 1189783"/>
                <a:gd name="connsiteX1" fmla="*/ 359932 w 1642632"/>
                <a:gd name="connsiteY1" fmla="*/ 121845 h 1189783"/>
                <a:gd name="connsiteX2" fmla="*/ 639332 w 1642632"/>
                <a:gd name="connsiteY2" fmla="*/ 20245 h 1189783"/>
                <a:gd name="connsiteX3" fmla="*/ 956832 w 1642632"/>
                <a:gd name="connsiteY3" fmla="*/ 7545 h 1189783"/>
                <a:gd name="connsiteX4" fmla="*/ 1287032 w 1642632"/>
                <a:gd name="connsiteY4" fmla="*/ 109145 h 1189783"/>
                <a:gd name="connsiteX5" fmla="*/ 1541032 w 1642632"/>
                <a:gd name="connsiteY5" fmla="*/ 515545 h 1189783"/>
                <a:gd name="connsiteX6" fmla="*/ 1642632 w 1642632"/>
                <a:gd name="connsiteY6" fmla="*/ 756845 h 1189783"/>
                <a:gd name="connsiteX7" fmla="*/ 1528332 w 1642632"/>
                <a:gd name="connsiteY7" fmla="*/ 1010845 h 1189783"/>
                <a:gd name="connsiteX8" fmla="*/ 1337832 w 1642632"/>
                <a:gd name="connsiteY8" fmla="*/ 1188645 h 1189783"/>
                <a:gd name="connsiteX9" fmla="*/ 994932 w 1642632"/>
                <a:gd name="connsiteY9" fmla="*/ 1087045 h 1189783"/>
                <a:gd name="connsiteX10" fmla="*/ 639332 w 1642632"/>
                <a:gd name="connsiteY10" fmla="*/ 1087045 h 1189783"/>
                <a:gd name="connsiteX11" fmla="*/ 436132 w 1642632"/>
                <a:gd name="connsiteY11" fmla="*/ 985445 h 1189783"/>
                <a:gd name="connsiteX12" fmla="*/ 80532 w 1642632"/>
                <a:gd name="connsiteY12" fmla="*/ 883845 h 1189783"/>
                <a:gd name="connsiteX13" fmla="*/ 4332 w 1642632"/>
                <a:gd name="connsiteY13" fmla="*/ 718745 h 1189783"/>
                <a:gd name="connsiteX14" fmla="*/ 17032 w 1642632"/>
                <a:gd name="connsiteY14" fmla="*/ 464745 h 1189783"/>
                <a:gd name="connsiteX15" fmla="*/ 80532 w 1642632"/>
                <a:gd name="connsiteY15" fmla="*/ 325045 h 1189783"/>
                <a:gd name="connsiteX0" fmla="*/ 80532 w 1642632"/>
                <a:gd name="connsiteY0" fmla="*/ 325045 h 1189783"/>
                <a:gd name="connsiteX1" fmla="*/ 359932 w 1642632"/>
                <a:gd name="connsiteY1" fmla="*/ 121845 h 1189783"/>
                <a:gd name="connsiteX2" fmla="*/ 639332 w 1642632"/>
                <a:gd name="connsiteY2" fmla="*/ 20245 h 1189783"/>
                <a:gd name="connsiteX3" fmla="*/ 956832 w 1642632"/>
                <a:gd name="connsiteY3" fmla="*/ 7545 h 1189783"/>
                <a:gd name="connsiteX4" fmla="*/ 1287032 w 1642632"/>
                <a:gd name="connsiteY4" fmla="*/ 109145 h 1189783"/>
                <a:gd name="connsiteX5" fmla="*/ 1541032 w 1642632"/>
                <a:gd name="connsiteY5" fmla="*/ 515545 h 1189783"/>
                <a:gd name="connsiteX6" fmla="*/ 1642632 w 1642632"/>
                <a:gd name="connsiteY6" fmla="*/ 756845 h 1189783"/>
                <a:gd name="connsiteX7" fmla="*/ 1528332 w 1642632"/>
                <a:gd name="connsiteY7" fmla="*/ 1010845 h 1189783"/>
                <a:gd name="connsiteX8" fmla="*/ 1337832 w 1642632"/>
                <a:gd name="connsiteY8" fmla="*/ 1188645 h 1189783"/>
                <a:gd name="connsiteX9" fmla="*/ 994932 w 1642632"/>
                <a:gd name="connsiteY9" fmla="*/ 1087045 h 1189783"/>
                <a:gd name="connsiteX10" fmla="*/ 639332 w 1642632"/>
                <a:gd name="connsiteY10" fmla="*/ 1087045 h 1189783"/>
                <a:gd name="connsiteX11" fmla="*/ 436132 w 1642632"/>
                <a:gd name="connsiteY11" fmla="*/ 985445 h 1189783"/>
                <a:gd name="connsiteX12" fmla="*/ 80532 w 1642632"/>
                <a:gd name="connsiteY12" fmla="*/ 883845 h 1189783"/>
                <a:gd name="connsiteX13" fmla="*/ 4332 w 1642632"/>
                <a:gd name="connsiteY13" fmla="*/ 718745 h 1189783"/>
                <a:gd name="connsiteX14" fmla="*/ 17032 w 1642632"/>
                <a:gd name="connsiteY14" fmla="*/ 464745 h 1189783"/>
                <a:gd name="connsiteX15" fmla="*/ 80532 w 1642632"/>
                <a:gd name="connsiteY15" fmla="*/ 325045 h 1189783"/>
                <a:gd name="connsiteX0" fmla="*/ 80532 w 1649630"/>
                <a:gd name="connsiteY0" fmla="*/ 325045 h 1189783"/>
                <a:gd name="connsiteX1" fmla="*/ 359932 w 1649630"/>
                <a:gd name="connsiteY1" fmla="*/ 121845 h 1189783"/>
                <a:gd name="connsiteX2" fmla="*/ 639332 w 1649630"/>
                <a:gd name="connsiteY2" fmla="*/ 20245 h 1189783"/>
                <a:gd name="connsiteX3" fmla="*/ 956832 w 1649630"/>
                <a:gd name="connsiteY3" fmla="*/ 7545 h 1189783"/>
                <a:gd name="connsiteX4" fmla="*/ 1287032 w 1649630"/>
                <a:gd name="connsiteY4" fmla="*/ 109145 h 1189783"/>
                <a:gd name="connsiteX5" fmla="*/ 1541032 w 1649630"/>
                <a:gd name="connsiteY5" fmla="*/ 515545 h 1189783"/>
                <a:gd name="connsiteX6" fmla="*/ 1642632 w 1649630"/>
                <a:gd name="connsiteY6" fmla="*/ 756845 h 1189783"/>
                <a:gd name="connsiteX7" fmla="*/ 1528332 w 1649630"/>
                <a:gd name="connsiteY7" fmla="*/ 1010845 h 1189783"/>
                <a:gd name="connsiteX8" fmla="*/ 1337832 w 1649630"/>
                <a:gd name="connsiteY8" fmla="*/ 1188645 h 1189783"/>
                <a:gd name="connsiteX9" fmla="*/ 994932 w 1649630"/>
                <a:gd name="connsiteY9" fmla="*/ 1087045 h 1189783"/>
                <a:gd name="connsiteX10" fmla="*/ 639332 w 1649630"/>
                <a:gd name="connsiteY10" fmla="*/ 1087045 h 1189783"/>
                <a:gd name="connsiteX11" fmla="*/ 436132 w 1649630"/>
                <a:gd name="connsiteY11" fmla="*/ 985445 h 1189783"/>
                <a:gd name="connsiteX12" fmla="*/ 80532 w 1649630"/>
                <a:gd name="connsiteY12" fmla="*/ 883845 h 1189783"/>
                <a:gd name="connsiteX13" fmla="*/ 4332 w 1649630"/>
                <a:gd name="connsiteY13" fmla="*/ 718745 h 1189783"/>
                <a:gd name="connsiteX14" fmla="*/ 17032 w 1649630"/>
                <a:gd name="connsiteY14" fmla="*/ 464745 h 1189783"/>
                <a:gd name="connsiteX15" fmla="*/ 80532 w 1649630"/>
                <a:gd name="connsiteY15" fmla="*/ 325045 h 118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9630" h="1189783">
                  <a:moveTo>
                    <a:pt x="80532" y="325045"/>
                  </a:moveTo>
                  <a:cubicBezTo>
                    <a:pt x="137682" y="267895"/>
                    <a:pt x="266799" y="172645"/>
                    <a:pt x="359932" y="121845"/>
                  </a:cubicBezTo>
                  <a:cubicBezTo>
                    <a:pt x="453065" y="71045"/>
                    <a:pt x="539849" y="39295"/>
                    <a:pt x="639332" y="20245"/>
                  </a:cubicBezTo>
                  <a:cubicBezTo>
                    <a:pt x="738815" y="1195"/>
                    <a:pt x="848882" y="-7272"/>
                    <a:pt x="956832" y="7545"/>
                  </a:cubicBezTo>
                  <a:cubicBezTo>
                    <a:pt x="1064782" y="22362"/>
                    <a:pt x="1189665" y="24478"/>
                    <a:pt x="1287032" y="109145"/>
                  </a:cubicBezTo>
                  <a:cubicBezTo>
                    <a:pt x="1384399" y="193812"/>
                    <a:pt x="1481765" y="407595"/>
                    <a:pt x="1541032" y="515545"/>
                  </a:cubicBezTo>
                  <a:lnTo>
                    <a:pt x="1642632" y="756845"/>
                  </a:lnTo>
                  <a:cubicBezTo>
                    <a:pt x="1676499" y="837278"/>
                    <a:pt x="1579132" y="938878"/>
                    <a:pt x="1528332" y="1010845"/>
                  </a:cubicBezTo>
                  <a:cubicBezTo>
                    <a:pt x="1477532" y="1082812"/>
                    <a:pt x="1426732" y="1175945"/>
                    <a:pt x="1337832" y="1188645"/>
                  </a:cubicBezTo>
                  <a:cubicBezTo>
                    <a:pt x="1248932" y="1201345"/>
                    <a:pt x="1111349" y="1103978"/>
                    <a:pt x="994932" y="1087045"/>
                  </a:cubicBezTo>
                  <a:cubicBezTo>
                    <a:pt x="878515" y="1070112"/>
                    <a:pt x="732465" y="1103978"/>
                    <a:pt x="639332" y="1087045"/>
                  </a:cubicBezTo>
                  <a:cubicBezTo>
                    <a:pt x="546199" y="1070112"/>
                    <a:pt x="529265" y="1019312"/>
                    <a:pt x="436132" y="985445"/>
                  </a:cubicBezTo>
                  <a:cubicBezTo>
                    <a:pt x="342999" y="951578"/>
                    <a:pt x="152499" y="928295"/>
                    <a:pt x="80532" y="883845"/>
                  </a:cubicBezTo>
                  <a:cubicBezTo>
                    <a:pt x="8565" y="839395"/>
                    <a:pt x="14915" y="788595"/>
                    <a:pt x="4332" y="718745"/>
                  </a:cubicBezTo>
                  <a:cubicBezTo>
                    <a:pt x="-6251" y="648895"/>
                    <a:pt x="4332" y="530362"/>
                    <a:pt x="17032" y="464745"/>
                  </a:cubicBezTo>
                  <a:cubicBezTo>
                    <a:pt x="29732" y="399128"/>
                    <a:pt x="23382" y="382195"/>
                    <a:pt x="80532" y="325045"/>
                  </a:cubicBezTo>
                  <a:close/>
                </a:path>
              </a:pathLst>
            </a:custGeom>
            <a:no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6" name="Group 35"/>
          <p:cNvGrpSpPr/>
          <p:nvPr/>
        </p:nvGrpSpPr>
        <p:grpSpPr>
          <a:xfrm>
            <a:off x="8485868" y="1428296"/>
            <a:ext cx="2822743" cy="2060468"/>
            <a:chOff x="8358868" y="386896"/>
            <a:chExt cx="2822743" cy="2060468"/>
          </a:xfrm>
        </p:grpSpPr>
        <p:sp>
          <p:nvSpPr>
            <p:cNvPr id="21" name="TextBox 20"/>
            <p:cNvSpPr txBox="1"/>
            <p:nvPr/>
          </p:nvSpPr>
          <p:spPr>
            <a:xfrm>
              <a:off x="8358868" y="386896"/>
              <a:ext cx="1624163" cy="461665"/>
            </a:xfrm>
            <a:prstGeom prst="rect">
              <a:avLst/>
            </a:prstGeom>
            <a:noFill/>
          </p:spPr>
          <p:txBody>
            <a:bodyPr wrap="none" rtlCol="0">
              <a:spAutoFit/>
            </a:bodyPr>
            <a:lstStyle/>
            <a:p>
              <a:r>
                <a:rPr lang="en-GB" dirty="0" smtClean="0">
                  <a:solidFill>
                    <a:schemeClr val="bg1"/>
                  </a:solidFill>
                  <a:latin typeface="+mn-lt"/>
                  <a:ea typeface="Microsoft JhengHei" panose="020B0604030504040204" pitchFamily="34" charset="-120"/>
                  <a:cs typeface="Microsoft Sans Serif" panose="020B0604020202020204" pitchFamily="34" charset="0"/>
                </a:rPr>
                <a:t>Bandwidth</a:t>
              </a:r>
              <a:endParaRPr lang="en-US" dirty="0" smtClean="0">
                <a:solidFill>
                  <a:schemeClr val="bg1"/>
                </a:solidFill>
                <a:latin typeface="+mn-lt"/>
                <a:ea typeface="Microsoft JhengHei" panose="020B0604030504040204" pitchFamily="34" charset="-120"/>
                <a:cs typeface="Microsoft Sans Serif" panose="020B0604020202020204" pitchFamily="34" charset="0"/>
              </a:endParaRPr>
            </a:p>
          </p:txBody>
        </p:sp>
        <p:grpSp>
          <p:nvGrpSpPr>
            <p:cNvPr id="32" name="Group 31"/>
            <p:cNvGrpSpPr/>
            <p:nvPr/>
          </p:nvGrpSpPr>
          <p:grpSpPr>
            <a:xfrm>
              <a:off x="8488405" y="1092198"/>
              <a:ext cx="2693206" cy="1355166"/>
              <a:chOff x="7485108" y="2101396"/>
              <a:chExt cx="1521652" cy="765664"/>
            </a:xfrm>
          </p:grpSpPr>
          <p:cxnSp>
            <p:nvCxnSpPr>
              <p:cNvPr id="22" name="Straight Connector 21"/>
              <p:cNvCxnSpPr/>
              <p:nvPr/>
            </p:nvCxnSpPr>
            <p:spPr bwMode="auto">
              <a:xfrm>
                <a:off x="7485108" y="2606856"/>
                <a:ext cx="14224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7487648" y="2520496"/>
                <a:ext cx="0" cy="8382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8912588" y="2520496"/>
                <a:ext cx="0" cy="8382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 name="Trapezoid 24"/>
              <p:cNvSpPr/>
              <p:nvPr/>
            </p:nvSpPr>
            <p:spPr bwMode="auto">
              <a:xfrm>
                <a:off x="8569688" y="2368096"/>
                <a:ext cx="297180" cy="236220"/>
              </a:xfrm>
              <a:prstGeom prst="trapezoid">
                <a:avLst/>
              </a:prstGeom>
              <a:solidFill>
                <a:srgbClr val="00B5BB"/>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accent6">
                      <a:lumMod val="75000"/>
                    </a:schemeClr>
                  </a:solidFill>
                  <a:effectLst/>
                  <a:latin typeface="Microsoft JhengHei" panose="020B0604030504040204" pitchFamily="34" charset="-120"/>
                  <a:ea typeface="Microsoft JhengHei" panose="020B0604030504040204" pitchFamily="34" charset="-120"/>
                </a:endParaRPr>
              </a:p>
            </p:txBody>
          </p:sp>
          <p:sp>
            <p:nvSpPr>
              <p:cNvPr id="26" name="TextBox 25"/>
              <p:cNvSpPr txBox="1"/>
              <p:nvPr/>
            </p:nvSpPr>
            <p:spPr>
              <a:xfrm>
                <a:off x="7857218" y="2606221"/>
                <a:ext cx="655902" cy="260839"/>
              </a:xfrm>
              <a:prstGeom prst="rect">
                <a:avLst/>
              </a:prstGeom>
              <a:noFill/>
            </p:spPr>
            <p:txBody>
              <a:bodyPr wrap="none" rtlCol="0">
                <a:spAutoFit/>
              </a:bodyPr>
              <a:lstStyle/>
              <a:p>
                <a:r>
                  <a:rPr lang="en-GB" dirty="0" smtClean="0">
                    <a:solidFill>
                      <a:schemeClr val="bg1"/>
                    </a:solidFill>
                    <a:latin typeface="+mn-lt"/>
                    <a:ea typeface="Microsoft JhengHei" panose="020B0604030504040204" pitchFamily="34" charset="-120"/>
                  </a:rPr>
                  <a:t>36MHz</a:t>
                </a:r>
                <a:endParaRPr lang="en-US" dirty="0" smtClean="0">
                  <a:solidFill>
                    <a:schemeClr val="bg1"/>
                  </a:solidFill>
                  <a:latin typeface="+mn-lt"/>
                  <a:ea typeface="Microsoft JhengHei" panose="020B0604030504040204" pitchFamily="34" charset="-120"/>
                </a:endParaRPr>
              </a:p>
            </p:txBody>
          </p:sp>
          <p:sp>
            <p:nvSpPr>
              <p:cNvPr id="27" name="TextBox 26"/>
              <p:cNvSpPr txBox="1"/>
              <p:nvPr/>
            </p:nvSpPr>
            <p:spPr>
              <a:xfrm>
                <a:off x="8447768" y="2101396"/>
                <a:ext cx="558992" cy="260839"/>
              </a:xfrm>
              <a:prstGeom prst="rect">
                <a:avLst/>
              </a:prstGeom>
              <a:noFill/>
            </p:spPr>
            <p:txBody>
              <a:bodyPr wrap="none" rtlCol="0">
                <a:spAutoFit/>
              </a:bodyPr>
              <a:lstStyle/>
              <a:p>
                <a:r>
                  <a:rPr lang="en-GB" dirty="0" smtClean="0">
                    <a:solidFill>
                      <a:schemeClr val="bg1"/>
                    </a:solidFill>
                    <a:latin typeface="+mn-lt"/>
                    <a:ea typeface="Microsoft JhengHei" panose="020B0604030504040204" pitchFamily="34" charset="-120"/>
                  </a:rPr>
                  <a:t>9MHz</a:t>
                </a:r>
                <a:endParaRPr lang="en-US" dirty="0" smtClean="0">
                  <a:solidFill>
                    <a:schemeClr val="bg1"/>
                  </a:solidFill>
                  <a:latin typeface="+mn-lt"/>
                  <a:ea typeface="Microsoft JhengHei" panose="020B0604030504040204" pitchFamily="34" charset="-120"/>
                </a:endParaRPr>
              </a:p>
            </p:txBody>
          </p:sp>
          <p:cxnSp>
            <p:nvCxnSpPr>
              <p:cNvPr id="28" name="Straight Connector 27"/>
              <p:cNvCxnSpPr/>
              <p:nvPr/>
            </p:nvCxnSpPr>
            <p:spPr bwMode="auto">
              <a:xfrm flipV="1">
                <a:off x="8714468" y="2329996"/>
                <a:ext cx="0" cy="257175"/>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4" name="TextBox 33"/>
            <p:cNvSpPr txBox="1"/>
            <p:nvPr/>
          </p:nvSpPr>
          <p:spPr>
            <a:xfrm>
              <a:off x="8358868" y="818696"/>
              <a:ext cx="902811" cy="461665"/>
            </a:xfrm>
            <a:prstGeom prst="rect">
              <a:avLst/>
            </a:prstGeom>
            <a:noFill/>
          </p:spPr>
          <p:txBody>
            <a:bodyPr wrap="none" rtlCol="0">
              <a:spAutoFit/>
            </a:bodyPr>
            <a:lstStyle/>
            <a:p>
              <a:r>
                <a:rPr lang="en-GB" dirty="0" smtClean="0">
                  <a:solidFill>
                    <a:schemeClr val="bg1"/>
                  </a:solidFill>
                  <a:latin typeface="+mn-lt"/>
                  <a:ea typeface="Microsoft JhengHei" panose="020B0604030504040204" pitchFamily="34" charset="-120"/>
                  <a:cs typeface="Microsoft Sans Serif" panose="020B0604020202020204" pitchFamily="34" charset="0"/>
                </a:rPr>
                <a:t>EIRP</a:t>
              </a:r>
              <a:endParaRPr lang="en-US" dirty="0" smtClean="0">
                <a:solidFill>
                  <a:schemeClr val="bg1"/>
                </a:solidFill>
                <a:latin typeface="+mn-lt"/>
                <a:ea typeface="Microsoft JhengHei" panose="020B0604030504040204" pitchFamily="34" charset="-120"/>
                <a:cs typeface="Microsoft Sans Serif" panose="020B0604020202020204" pitchFamily="34" charset="0"/>
              </a:endParaRPr>
            </a:p>
          </p:txBody>
        </p:sp>
        <p:sp>
          <p:nvSpPr>
            <p:cNvPr id="35" name="TextBox 34"/>
            <p:cNvSpPr txBox="1"/>
            <p:nvPr/>
          </p:nvSpPr>
          <p:spPr>
            <a:xfrm>
              <a:off x="8358868" y="1250496"/>
              <a:ext cx="713657" cy="461665"/>
            </a:xfrm>
            <a:prstGeom prst="rect">
              <a:avLst/>
            </a:prstGeom>
            <a:noFill/>
          </p:spPr>
          <p:txBody>
            <a:bodyPr wrap="none" rtlCol="0">
              <a:spAutoFit/>
            </a:bodyPr>
            <a:lstStyle/>
            <a:p>
              <a:r>
                <a:rPr lang="en-GB" dirty="0" smtClean="0">
                  <a:solidFill>
                    <a:schemeClr val="bg1"/>
                  </a:solidFill>
                  <a:latin typeface="+mn-lt"/>
                  <a:ea typeface="Microsoft JhengHei" panose="020B0604030504040204" pitchFamily="34" charset="-120"/>
                  <a:cs typeface="Microsoft Sans Serif" panose="020B0604020202020204" pitchFamily="34" charset="0"/>
                </a:rPr>
                <a:t>G/T</a:t>
              </a:r>
              <a:endParaRPr lang="en-US" dirty="0" smtClean="0">
                <a:solidFill>
                  <a:schemeClr val="bg1"/>
                </a:solidFill>
                <a:latin typeface="+mn-lt"/>
                <a:ea typeface="Microsoft JhengHei" panose="020B0604030504040204" pitchFamily="34" charset="-120"/>
                <a:cs typeface="Microsoft Sans Serif" panose="020B0604020202020204" pitchFamily="34" charset="0"/>
              </a:endParaRPr>
            </a:p>
          </p:txBody>
        </p:sp>
      </p:grpSp>
      <p:grpSp>
        <p:nvGrpSpPr>
          <p:cNvPr id="119" name="Group 118"/>
          <p:cNvGrpSpPr/>
          <p:nvPr/>
        </p:nvGrpSpPr>
        <p:grpSpPr>
          <a:xfrm>
            <a:off x="4383294" y="2946059"/>
            <a:ext cx="3806896" cy="4039655"/>
            <a:chOff x="4383294" y="2946059"/>
            <a:chExt cx="3806896" cy="4039655"/>
          </a:xfrm>
        </p:grpSpPr>
        <p:cxnSp>
          <p:nvCxnSpPr>
            <p:cNvPr id="51" name="Straight Connector 50"/>
            <p:cNvCxnSpPr>
              <a:stCxn id="40" idx="4"/>
              <a:endCxn id="45" idx="0"/>
            </p:cNvCxnSpPr>
            <p:nvPr/>
          </p:nvCxnSpPr>
          <p:spPr bwMode="auto">
            <a:xfrm flipH="1" flipV="1">
              <a:off x="5126327" y="3712900"/>
              <a:ext cx="624144" cy="626676"/>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40" idx="0"/>
              <a:endCxn id="39" idx="4"/>
            </p:cNvCxnSpPr>
            <p:nvPr/>
          </p:nvCxnSpPr>
          <p:spPr bwMode="auto">
            <a:xfrm>
              <a:off x="5891155" y="4517117"/>
              <a:ext cx="824020" cy="475811"/>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18" name="Group 117"/>
            <p:cNvGrpSpPr/>
            <p:nvPr/>
          </p:nvGrpSpPr>
          <p:grpSpPr>
            <a:xfrm>
              <a:off x="4383294" y="2946059"/>
              <a:ext cx="3806896" cy="4039655"/>
              <a:chOff x="4383294" y="2946059"/>
              <a:chExt cx="3806896" cy="4039655"/>
            </a:xfrm>
          </p:grpSpPr>
          <p:sp>
            <p:nvSpPr>
              <p:cNvPr id="38" name="Oval 37"/>
              <p:cNvSpPr/>
              <p:nvPr/>
            </p:nvSpPr>
            <p:spPr bwMode="auto">
              <a:xfrm rot="8496378">
                <a:off x="7265590" y="4809507"/>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39" name="Oval 38"/>
              <p:cNvSpPr/>
              <p:nvPr/>
            </p:nvSpPr>
            <p:spPr bwMode="auto">
              <a:xfrm rot="8496378">
                <a:off x="6672257" y="4968436"/>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0" name="Oval 39"/>
              <p:cNvSpPr/>
              <p:nvPr/>
            </p:nvSpPr>
            <p:spPr bwMode="auto">
              <a:xfrm rot="8496378">
                <a:off x="5707552" y="4315085"/>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1" name="Oval 40"/>
              <p:cNvSpPr/>
              <p:nvPr/>
            </p:nvSpPr>
            <p:spPr bwMode="auto">
              <a:xfrm rot="8496378">
                <a:off x="6405102" y="3678488"/>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2" name="Oval 41"/>
              <p:cNvSpPr/>
              <p:nvPr/>
            </p:nvSpPr>
            <p:spPr bwMode="auto">
              <a:xfrm rot="8496378">
                <a:off x="4383294" y="5017237"/>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3" name="Oval 42"/>
              <p:cNvSpPr/>
              <p:nvPr/>
            </p:nvSpPr>
            <p:spPr bwMode="auto">
              <a:xfrm rot="8496378">
                <a:off x="5230560" y="5411504"/>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4" name="Oval 43"/>
              <p:cNvSpPr/>
              <p:nvPr/>
            </p:nvSpPr>
            <p:spPr bwMode="auto">
              <a:xfrm rot="8496378">
                <a:off x="6028065" y="6142189"/>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5" name="Oval 44"/>
              <p:cNvSpPr/>
              <p:nvPr/>
            </p:nvSpPr>
            <p:spPr bwMode="auto">
              <a:xfrm rot="8496378">
                <a:off x="4942724" y="3510867"/>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46" name="Oval 45"/>
              <p:cNvSpPr/>
              <p:nvPr/>
            </p:nvSpPr>
            <p:spPr bwMode="auto">
              <a:xfrm rot="8496378">
                <a:off x="7372499" y="3955800"/>
                <a:ext cx="226523" cy="226523"/>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cxnSp>
            <p:nvCxnSpPr>
              <p:cNvPr id="47" name="Straight Connector 46"/>
              <p:cNvCxnSpPr>
                <a:stCxn id="44" idx="3"/>
                <a:endCxn id="40" idx="7"/>
              </p:cNvCxnSpPr>
              <p:nvPr/>
            </p:nvCxnSpPr>
            <p:spPr bwMode="auto">
              <a:xfrm flipH="1" flipV="1">
                <a:off x="5807782" y="4540854"/>
                <a:ext cx="346574" cy="1602087"/>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p:cNvCxnSpPr>
                <a:stCxn id="44" idx="4"/>
                <a:endCxn id="43" idx="0"/>
              </p:cNvCxnSpPr>
              <p:nvPr/>
            </p:nvCxnSpPr>
            <p:spPr bwMode="auto">
              <a:xfrm flipH="1" flipV="1">
                <a:off x="5414162" y="5613537"/>
                <a:ext cx="656821" cy="553145"/>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Connector 48"/>
              <p:cNvCxnSpPr>
                <a:endCxn id="42" idx="0"/>
              </p:cNvCxnSpPr>
              <p:nvPr/>
            </p:nvCxnSpPr>
            <p:spPr bwMode="auto">
              <a:xfrm flipH="1" flipV="1">
                <a:off x="4566896" y="5219270"/>
                <a:ext cx="627402" cy="254430"/>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42" idx="3"/>
                <a:endCxn id="45" idx="7"/>
              </p:cNvCxnSpPr>
              <p:nvPr/>
            </p:nvCxnSpPr>
            <p:spPr bwMode="auto">
              <a:xfrm flipV="1">
                <a:off x="4509586" y="3736636"/>
                <a:ext cx="533367" cy="1281354"/>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Connector 51"/>
              <p:cNvCxnSpPr>
                <a:stCxn id="40" idx="5"/>
                <a:endCxn id="42" idx="2"/>
              </p:cNvCxnSpPr>
              <p:nvPr/>
            </p:nvCxnSpPr>
            <p:spPr bwMode="auto">
              <a:xfrm flipH="1">
                <a:off x="4585326" y="4415315"/>
                <a:ext cx="1122979" cy="644841"/>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39" idx="6"/>
                <a:endCxn id="44" idx="2"/>
              </p:cNvCxnSpPr>
              <p:nvPr/>
            </p:nvCxnSpPr>
            <p:spPr bwMode="auto">
              <a:xfrm flipH="1">
                <a:off x="6230095" y="5152037"/>
                <a:ext cx="466653" cy="1033070"/>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38" idx="6"/>
                <a:endCxn id="39" idx="2"/>
              </p:cNvCxnSpPr>
              <p:nvPr/>
            </p:nvCxnSpPr>
            <p:spPr bwMode="auto">
              <a:xfrm flipH="1">
                <a:off x="6874288" y="4993110"/>
                <a:ext cx="415793" cy="18245"/>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40" idx="3"/>
                <a:endCxn id="41" idx="6"/>
              </p:cNvCxnSpPr>
              <p:nvPr/>
            </p:nvCxnSpPr>
            <p:spPr bwMode="auto">
              <a:xfrm flipV="1">
                <a:off x="5833843" y="3862090"/>
                <a:ext cx="595749" cy="453748"/>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 name="Straight Connector 56"/>
              <p:cNvCxnSpPr>
                <a:stCxn id="46" idx="5"/>
                <a:endCxn id="41" idx="1"/>
              </p:cNvCxnSpPr>
              <p:nvPr/>
            </p:nvCxnSpPr>
            <p:spPr bwMode="auto">
              <a:xfrm flipH="1" flipV="1">
                <a:off x="6630873" y="3804779"/>
                <a:ext cx="742380" cy="251252"/>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41" idx="5"/>
                <a:endCxn id="45" idx="1"/>
              </p:cNvCxnSpPr>
              <p:nvPr/>
            </p:nvCxnSpPr>
            <p:spPr bwMode="auto">
              <a:xfrm flipH="1" flipV="1">
                <a:off x="5168495" y="3637159"/>
                <a:ext cx="1237360" cy="141559"/>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38" idx="4"/>
                <a:endCxn id="41" idx="0"/>
              </p:cNvCxnSpPr>
              <p:nvPr/>
            </p:nvCxnSpPr>
            <p:spPr bwMode="auto">
              <a:xfrm flipH="1" flipV="1">
                <a:off x="6588706" y="3880520"/>
                <a:ext cx="719804" cy="953480"/>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38" idx="3"/>
                <a:endCxn id="46" idx="7"/>
              </p:cNvCxnSpPr>
              <p:nvPr/>
            </p:nvCxnSpPr>
            <p:spPr bwMode="auto">
              <a:xfrm flipV="1">
                <a:off x="7391880" y="4181571"/>
                <a:ext cx="80850" cy="628690"/>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0" idx="2"/>
                <a:endCxn id="46" idx="6"/>
              </p:cNvCxnSpPr>
              <p:nvPr/>
            </p:nvCxnSpPr>
            <p:spPr bwMode="auto">
              <a:xfrm flipV="1">
                <a:off x="5909582" y="4139403"/>
                <a:ext cx="1487408" cy="218602"/>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43" idx="3"/>
                <a:endCxn id="40" idx="6"/>
              </p:cNvCxnSpPr>
              <p:nvPr/>
            </p:nvCxnSpPr>
            <p:spPr bwMode="auto">
              <a:xfrm flipV="1">
                <a:off x="5356853" y="4498687"/>
                <a:ext cx="375190" cy="913569"/>
              </a:xfrm>
              <a:prstGeom prst="lin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rot="11324394">
                <a:off x="5747420" y="6340831"/>
                <a:ext cx="644883" cy="644883"/>
                <a:chOff x="7439048" y="1854202"/>
                <a:chExt cx="1026319" cy="1026319"/>
              </a:xfrm>
              <a:solidFill>
                <a:schemeClr val="bg1"/>
              </a:solidFill>
            </p:grpSpPr>
            <p:sp>
              <p:nvSpPr>
                <p:cNvPr id="76" name="Chord 75"/>
                <p:cNvSpPr/>
                <p:nvPr/>
              </p:nvSpPr>
              <p:spPr bwMode="auto">
                <a:xfrm>
                  <a:off x="7439048" y="1854202"/>
                  <a:ext cx="1026319" cy="1026319"/>
                </a:xfrm>
                <a:prstGeom prst="chord">
                  <a:avLst>
                    <a:gd name="adj1" fmla="val 1426334"/>
                    <a:gd name="adj2" fmla="val 9359930"/>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7" name="Isosceles Triangle 76"/>
                <p:cNvSpPr/>
                <p:nvPr/>
              </p:nvSpPr>
              <p:spPr bwMode="auto">
                <a:xfrm>
                  <a:off x="7847409" y="2331244"/>
                  <a:ext cx="209550" cy="335756"/>
                </a:xfrm>
                <a:prstGeom prst="triangl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8" name="Block Arc 77"/>
                <p:cNvSpPr/>
                <p:nvPr/>
              </p:nvSpPr>
              <p:spPr bwMode="auto">
                <a:xfrm>
                  <a:off x="7770019" y="2080419"/>
                  <a:ext cx="364331" cy="364331"/>
                </a:xfrm>
                <a:prstGeom prst="blockArc">
                  <a:avLst>
                    <a:gd name="adj1" fmla="val 7700453"/>
                    <a:gd name="adj2" fmla="val 3311003"/>
                    <a:gd name="adj3" fmla="val 6214"/>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9" name="Block Arc 78"/>
                <p:cNvSpPr/>
                <p:nvPr/>
              </p:nvSpPr>
              <p:spPr bwMode="auto">
                <a:xfrm>
                  <a:off x="7685484" y="1987549"/>
                  <a:ext cx="533401" cy="533401"/>
                </a:xfrm>
                <a:prstGeom prst="blockArc">
                  <a:avLst>
                    <a:gd name="adj1" fmla="val 7700453"/>
                    <a:gd name="adj2" fmla="val 3332532"/>
                    <a:gd name="adj3" fmla="val 4237"/>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80" name="Block Arc 79"/>
                <p:cNvSpPr/>
                <p:nvPr/>
              </p:nvSpPr>
              <p:spPr bwMode="auto">
                <a:xfrm>
                  <a:off x="7609284" y="1906588"/>
                  <a:ext cx="685800" cy="685800"/>
                </a:xfrm>
                <a:prstGeom prst="blockArc">
                  <a:avLst>
                    <a:gd name="adj1" fmla="val 7700453"/>
                    <a:gd name="adj2" fmla="val 3312900"/>
                    <a:gd name="adj3" fmla="val 2788"/>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grpSp>
          <p:grpSp>
            <p:nvGrpSpPr>
              <p:cNvPr id="64" name="Group 63"/>
              <p:cNvGrpSpPr/>
              <p:nvPr/>
            </p:nvGrpSpPr>
            <p:grpSpPr>
              <a:xfrm rot="19296378">
                <a:off x="4454891" y="2946059"/>
                <a:ext cx="644883" cy="644883"/>
                <a:chOff x="7439025" y="1854199"/>
                <a:chExt cx="1026319" cy="1026319"/>
              </a:xfrm>
              <a:solidFill>
                <a:schemeClr val="bg1"/>
              </a:solidFill>
            </p:grpSpPr>
            <p:sp>
              <p:nvSpPr>
                <p:cNvPr id="71" name="Chord 70"/>
                <p:cNvSpPr/>
                <p:nvPr/>
              </p:nvSpPr>
              <p:spPr bwMode="auto">
                <a:xfrm>
                  <a:off x="7439025" y="1854199"/>
                  <a:ext cx="1026319" cy="1026319"/>
                </a:xfrm>
                <a:prstGeom prst="chord">
                  <a:avLst>
                    <a:gd name="adj1" fmla="val 1426334"/>
                    <a:gd name="adj2" fmla="val 9359930"/>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2" name="Isosceles Triangle 71"/>
                <p:cNvSpPr/>
                <p:nvPr/>
              </p:nvSpPr>
              <p:spPr bwMode="auto">
                <a:xfrm>
                  <a:off x="7847409" y="2331244"/>
                  <a:ext cx="209550" cy="335756"/>
                </a:xfrm>
                <a:prstGeom prst="triangl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3" name="Block Arc 72"/>
                <p:cNvSpPr/>
                <p:nvPr/>
              </p:nvSpPr>
              <p:spPr bwMode="auto">
                <a:xfrm>
                  <a:off x="7770019" y="2080419"/>
                  <a:ext cx="364331" cy="364331"/>
                </a:xfrm>
                <a:prstGeom prst="blockArc">
                  <a:avLst>
                    <a:gd name="adj1" fmla="val 7700453"/>
                    <a:gd name="adj2" fmla="val 3311003"/>
                    <a:gd name="adj3" fmla="val 6214"/>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4" name="Block Arc 73"/>
                <p:cNvSpPr/>
                <p:nvPr/>
              </p:nvSpPr>
              <p:spPr bwMode="auto">
                <a:xfrm>
                  <a:off x="7685484" y="1987549"/>
                  <a:ext cx="533401" cy="533401"/>
                </a:xfrm>
                <a:prstGeom prst="blockArc">
                  <a:avLst>
                    <a:gd name="adj1" fmla="val 7700453"/>
                    <a:gd name="adj2" fmla="val 3332532"/>
                    <a:gd name="adj3" fmla="val 4237"/>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5" name="Block Arc 74"/>
                <p:cNvSpPr/>
                <p:nvPr/>
              </p:nvSpPr>
              <p:spPr bwMode="auto">
                <a:xfrm>
                  <a:off x="7609284" y="1906588"/>
                  <a:ext cx="685800" cy="685800"/>
                </a:xfrm>
                <a:prstGeom prst="blockArc">
                  <a:avLst>
                    <a:gd name="adj1" fmla="val 7700453"/>
                    <a:gd name="adj2" fmla="val 3312900"/>
                    <a:gd name="adj3" fmla="val 2788"/>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grpSp>
          <p:grpSp>
            <p:nvGrpSpPr>
              <p:cNvPr id="65" name="Group 64"/>
              <p:cNvGrpSpPr/>
              <p:nvPr/>
            </p:nvGrpSpPr>
            <p:grpSpPr>
              <a:xfrm rot="3776974">
                <a:off x="7545307" y="3549276"/>
                <a:ext cx="644883" cy="644883"/>
                <a:chOff x="7439025" y="1854199"/>
                <a:chExt cx="1026319" cy="1026319"/>
              </a:xfrm>
              <a:solidFill>
                <a:schemeClr val="bg1"/>
              </a:solidFill>
            </p:grpSpPr>
            <p:sp>
              <p:nvSpPr>
                <p:cNvPr id="66" name="Chord 65"/>
                <p:cNvSpPr/>
                <p:nvPr/>
              </p:nvSpPr>
              <p:spPr bwMode="auto">
                <a:xfrm>
                  <a:off x="7439025" y="1854199"/>
                  <a:ext cx="1026319" cy="1026319"/>
                </a:xfrm>
                <a:prstGeom prst="chord">
                  <a:avLst>
                    <a:gd name="adj1" fmla="val 1426334"/>
                    <a:gd name="adj2" fmla="val 9359930"/>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67" name="Isosceles Triangle 66"/>
                <p:cNvSpPr/>
                <p:nvPr/>
              </p:nvSpPr>
              <p:spPr bwMode="auto">
                <a:xfrm>
                  <a:off x="7847409" y="2331244"/>
                  <a:ext cx="209550" cy="335756"/>
                </a:xfrm>
                <a:prstGeom prst="triangl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68" name="Block Arc 67"/>
                <p:cNvSpPr/>
                <p:nvPr/>
              </p:nvSpPr>
              <p:spPr bwMode="auto">
                <a:xfrm>
                  <a:off x="7770019" y="2080419"/>
                  <a:ext cx="364331" cy="364331"/>
                </a:xfrm>
                <a:prstGeom prst="blockArc">
                  <a:avLst>
                    <a:gd name="adj1" fmla="val 7700453"/>
                    <a:gd name="adj2" fmla="val 3311003"/>
                    <a:gd name="adj3" fmla="val 6214"/>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69" name="Block Arc 68"/>
                <p:cNvSpPr/>
                <p:nvPr/>
              </p:nvSpPr>
              <p:spPr bwMode="auto">
                <a:xfrm>
                  <a:off x="7685484" y="1987549"/>
                  <a:ext cx="533401" cy="533401"/>
                </a:xfrm>
                <a:prstGeom prst="blockArc">
                  <a:avLst>
                    <a:gd name="adj1" fmla="val 7700453"/>
                    <a:gd name="adj2" fmla="val 3332532"/>
                    <a:gd name="adj3" fmla="val 4237"/>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sp>
              <p:nvSpPr>
                <p:cNvPr id="70" name="Block Arc 69"/>
                <p:cNvSpPr/>
                <p:nvPr/>
              </p:nvSpPr>
              <p:spPr bwMode="auto">
                <a:xfrm>
                  <a:off x="7609284" y="1906588"/>
                  <a:ext cx="685800" cy="685800"/>
                </a:xfrm>
                <a:prstGeom prst="blockArc">
                  <a:avLst>
                    <a:gd name="adj1" fmla="val 7700453"/>
                    <a:gd name="adj2" fmla="val 3312900"/>
                    <a:gd name="adj3" fmla="val 2788"/>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6">
                        <a:lumMod val="75000"/>
                      </a:schemeClr>
                    </a:solidFill>
                    <a:effectLst/>
                    <a:latin typeface="+mj-lt"/>
                  </a:endParaRPr>
                </a:p>
              </p:txBody>
            </p:sp>
          </p:grpSp>
        </p:grpSp>
      </p:grpSp>
      <p:pic>
        <p:nvPicPr>
          <p:cNvPr id="84" name="Picture 83"/>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10090242" y="6042859"/>
            <a:ext cx="1828800" cy="429292"/>
          </a:xfrm>
          <a:prstGeom prst="rect">
            <a:avLst/>
          </a:prstGeom>
        </p:spPr>
      </p:pic>
    </p:spTree>
    <p:extLst>
      <p:ext uri="{BB962C8B-B14F-4D97-AF65-F5344CB8AC3E}">
        <p14:creationId xmlns="" xmlns:p14="http://schemas.microsoft.com/office/powerpoint/2010/main" val="25503468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500" tmFilter="0, 0; .2, .5; .8, .5; 1, 0"/>
                                        <p:tgtEl>
                                          <p:spTgt spid="17"/>
                                        </p:tgtEl>
                                      </p:cBhvr>
                                    </p:animEffect>
                                    <p:animScale>
                                      <p:cBhvr>
                                        <p:cTn id="19" dur="250" autoRev="1" fill="hold"/>
                                        <p:tgtEl>
                                          <p:spTgt spid="17"/>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wheel(1)">
                                      <p:cBhvr>
                                        <p:cTn id="24" dur="2000"/>
                                        <p:tgtEl>
                                          <p:spTgt spid="1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34446"/>
            <a:ext cx="12188826" cy="6594014"/>
            <a:chOff x="-1" y="134446"/>
            <a:chExt cx="12188826" cy="6594014"/>
          </a:xfrm>
        </p:grpSpPr>
        <p:sp>
          <p:nvSpPr>
            <p:cNvPr id="67" name="Background"/>
            <p:cNvSpPr/>
            <p:nvPr/>
          </p:nvSpPr>
          <p:spPr bwMode="auto">
            <a:xfrm>
              <a:off x="-1" y="134446"/>
              <a:ext cx="12188826" cy="6594014"/>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pic>
          <p:nvPicPr>
            <p:cNvPr id="68" name="Picture 67"/>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0090242" y="6042859"/>
              <a:ext cx="1828800" cy="429292"/>
            </a:xfrm>
            <a:prstGeom prst="rect">
              <a:avLst/>
            </a:prstGeom>
          </p:spPr>
        </p:pic>
      </p:gr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81984" y="732084"/>
            <a:ext cx="11500127" cy="6583681"/>
          </a:xfrm>
          <a:prstGeom prst="rect">
            <a:avLst/>
          </a:prstGeom>
        </p:spPr>
      </p:pic>
      <p:sp>
        <p:nvSpPr>
          <p:cNvPr id="29" name="Oval 28"/>
          <p:cNvSpPr/>
          <p:nvPr/>
        </p:nvSpPr>
        <p:spPr bwMode="auto">
          <a:xfrm>
            <a:off x="5175553" y="2502735"/>
            <a:ext cx="1838409" cy="1849416"/>
          </a:xfrm>
          <a:prstGeom prst="ellipse">
            <a:avLst/>
          </a:prstGeom>
          <a:solidFill>
            <a:schemeClr val="tx2">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30" name="Group 29"/>
          <p:cNvGrpSpPr/>
          <p:nvPr/>
        </p:nvGrpSpPr>
        <p:grpSpPr>
          <a:xfrm>
            <a:off x="5171967" y="2510375"/>
            <a:ext cx="1844891" cy="1844891"/>
            <a:chOff x="6212345" y="3042645"/>
            <a:chExt cx="1844891" cy="1844891"/>
          </a:xfrm>
        </p:grpSpPr>
        <p:pic>
          <p:nvPicPr>
            <p:cNvPr id="31" name="Picture 3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12345" y="3042645"/>
              <a:ext cx="1844891" cy="1844891"/>
            </a:xfrm>
            <a:prstGeom prst="rect">
              <a:avLst/>
            </a:prstGeom>
          </p:spPr>
        </p:pic>
        <p:grpSp>
          <p:nvGrpSpPr>
            <p:cNvPr id="32" name="Group 31"/>
            <p:cNvGrpSpPr/>
            <p:nvPr/>
          </p:nvGrpSpPr>
          <p:grpSpPr>
            <a:xfrm>
              <a:off x="6228688" y="3042783"/>
              <a:ext cx="1787023" cy="1580863"/>
              <a:chOff x="8183581" y="1310416"/>
              <a:chExt cx="1782353" cy="1576732"/>
            </a:xfrm>
          </p:grpSpPr>
          <p:sp>
            <p:nvSpPr>
              <p:cNvPr id="35" name="Oval 34"/>
              <p:cNvSpPr/>
              <p:nvPr/>
            </p:nvSpPr>
            <p:spPr bwMode="auto">
              <a:xfrm>
                <a:off x="8827131" y="1385052"/>
                <a:ext cx="494603" cy="262567"/>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38" name="Oval 37"/>
              <p:cNvSpPr/>
              <p:nvPr/>
            </p:nvSpPr>
            <p:spPr bwMode="auto">
              <a:xfrm>
                <a:off x="8386323" y="1348755"/>
                <a:ext cx="1376868" cy="730930"/>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39" name="Oval 38"/>
              <p:cNvSpPr/>
              <p:nvPr/>
            </p:nvSpPr>
            <p:spPr bwMode="auto">
              <a:xfrm>
                <a:off x="8183581" y="1785432"/>
                <a:ext cx="1782353" cy="920168"/>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0" name="Oval 39"/>
              <p:cNvSpPr/>
              <p:nvPr/>
            </p:nvSpPr>
            <p:spPr bwMode="auto">
              <a:xfrm>
                <a:off x="8201404" y="1589373"/>
                <a:ext cx="1746706" cy="927264"/>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1" name="Oval 40"/>
              <p:cNvSpPr/>
              <p:nvPr/>
            </p:nvSpPr>
            <p:spPr bwMode="auto">
              <a:xfrm>
                <a:off x="8270470" y="1442979"/>
                <a:ext cx="1608574" cy="853935"/>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2" name="Oval 41"/>
              <p:cNvSpPr/>
              <p:nvPr/>
            </p:nvSpPr>
            <p:spPr bwMode="auto">
              <a:xfrm>
                <a:off x="8551928" y="1310416"/>
                <a:ext cx="1045008" cy="554757"/>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3" name="Oval 42"/>
              <p:cNvSpPr/>
              <p:nvPr/>
            </p:nvSpPr>
            <p:spPr bwMode="auto">
              <a:xfrm>
                <a:off x="8236726" y="1990402"/>
                <a:ext cx="1689220" cy="896746"/>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grpSp>
      </p:grpSp>
      <p:sp>
        <p:nvSpPr>
          <p:cNvPr id="44" name="Oval 43"/>
          <p:cNvSpPr/>
          <p:nvPr/>
        </p:nvSpPr>
        <p:spPr bwMode="auto">
          <a:xfrm>
            <a:off x="3505487" y="2092427"/>
            <a:ext cx="5177851" cy="2673146"/>
          </a:xfrm>
          <a:prstGeom prst="ellipse">
            <a:avLst/>
          </a:prstGeom>
          <a:noFill/>
          <a:ln w="3175" cap="flat" cmpd="sng" algn="ctr">
            <a:solidFill>
              <a:schemeClr val="bg1">
                <a:lumMod val="75000"/>
              </a:schemeClr>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56" name="Isosceles Triangle 103"/>
          <p:cNvSpPr/>
          <p:nvPr/>
        </p:nvSpPr>
        <p:spPr bwMode="auto">
          <a:xfrm>
            <a:off x="3629455" y="2877652"/>
            <a:ext cx="2276117" cy="668840"/>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66503"/>
              <a:gd name="connsiteY0" fmla="*/ 1450065 h 1747245"/>
              <a:gd name="connsiteX1" fmla="*/ 2095500 w 2266503"/>
              <a:gd name="connsiteY1" fmla="*/ 1747245 h 1747245"/>
              <a:gd name="connsiteX2" fmla="*/ 1518920 w 2266503"/>
              <a:gd name="connsiteY2" fmla="*/ 81005 h 1747245"/>
              <a:gd name="connsiteX3" fmla="*/ 0 w 2266503"/>
              <a:gd name="connsiteY3" fmla="*/ 1450065 h 1747245"/>
              <a:gd name="connsiteX0" fmla="*/ 0 w 2233638"/>
              <a:gd name="connsiteY0" fmla="*/ 1449253 h 1766753"/>
              <a:gd name="connsiteX1" fmla="*/ 2054860 w 2233638"/>
              <a:gd name="connsiteY1" fmla="*/ 1766753 h 1766753"/>
              <a:gd name="connsiteX2" fmla="*/ 1518920 w 2233638"/>
              <a:gd name="connsiteY2" fmla="*/ 80193 h 1766753"/>
              <a:gd name="connsiteX3" fmla="*/ 0 w 2233638"/>
              <a:gd name="connsiteY3" fmla="*/ 1449253 h 1766753"/>
              <a:gd name="connsiteX0" fmla="*/ 0 w 2462162"/>
              <a:gd name="connsiteY0" fmla="*/ 1351884 h 1669384"/>
              <a:gd name="connsiteX1" fmla="*/ 2054860 w 2462162"/>
              <a:gd name="connsiteY1" fmla="*/ 1669384 h 1669384"/>
              <a:gd name="connsiteX2" fmla="*/ 2128520 w 2462162"/>
              <a:gd name="connsiteY2" fmla="*/ 84424 h 1669384"/>
              <a:gd name="connsiteX3" fmla="*/ 0 w 2462162"/>
              <a:gd name="connsiteY3" fmla="*/ 1351884 h 1669384"/>
              <a:gd name="connsiteX0" fmla="*/ 0 w 2486769"/>
              <a:gd name="connsiteY0" fmla="*/ 1429744 h 1747244"/>
              <a:gd name="connsiteX1" fmla="*/ 2054860 w 2486769"/>
              <a:gd name="connsiteY1" fmla="*/ 1747244 h 1747244"/>
              <a:gd name="connsiteX2" fmla="*/ 2169160 w 2486769"/>
              <a:gd name="connsiteY2" fmla="*/ 81004 h 1747244"/>
              <a:gd name="connsiteX3" fmla="*/ 0 w 2486769"/>
              <a:gd name="connsiteY3" fmla="*/ 1429744 h 1747244"/>
              <a:gd name="connsiteX0" fmla="*/ 0 w 2190526"/>
              <a:gd name="connsiteY0" fmla="*/ 1348740 h 1666240"/>
              <a:gd name="connsiteX1" fmla="*/ 2054860 w 2190526"/>
              <a:gd name="connsiteY1" fmla="*/ 1666240 h 1666240"/>
              <a:gd name="connsiteX2" fmla="*/ 2169160 w 2190526"/>
              <a:gd name="connsiteY2" fmla="*/ 0 h 1666240"/>
              <a:gd name="connsiteX3" fmla="*/ 0 w 2190526"/>
              <a:gd name="connsiteY3" fmla="*/ 1348740 h 1666240"/>
              <a:gd name="connsiteX0" fmla="*/ 0 w 2184044"/>
              <a:gd name="connsiteY0" fmla="*/ 1348740 h 1666240"/>
              <a:gd name="connsiteX1" fmla="*/ 2054860 w 2184044"/>
              <a:gd name="connsiteY1" fmla="*/ 1666240 h 1666240"/>
              <a:gd name="connsiteX2" fmla="*/ 2118360 w 2184044"/>
              <a:gd name="connsiteY2" fmla="*/ 0 h 1666240"/>
              <a:gd name="connsiteX3" fmla="*/ 0 w 2184044"/>
              <a:gd name="connsiteY3" fmla="*/ 1348740 h 1666240"/>
              <a:gd name="connsiteX0" fmla="*/ 0 w 2612472"/>
              <a:gd name="connsiteY0" fmla="*/ 1348740 h 2397760"/>
              <a:gd name="connsiteX1" fmla="*/ 2522220 w 2612472"/>
              <a:gd name="connsiteY1" fmla="*/ 2397760 h 2397760"/>
              <a:gd name="connsiteX2" fmla="*/ 2118360 w 2612472"/>
              <a:gd name="connsiteY2" fmla="*/ 0 h 2397760"/>
              <a:gd name="connsiteX3" fmla="*/ 0 w 2612472"/>
              <a:gd name="connsiteY3" fmla="*/ 1348740 h 2397760"/>
              <a:gd name="connsiteX0" fmla="*/ 0 w 2853905"/>
              <a:gd name="connsiteY0" fmla="*/ 1348740 h 2468880"/>
              <a:gd name="connsiteX1" fmla="*/ 2776220 w 2853905"/>
              <a:gd name="connsiteY1" fmla="*/ 2468880 h 2468880"/>
              <a:gd name="connsiteX2" fmla="*/ 2118360 w 2853905"/>
              <a:gd name="connsiteY2" fmla="*/ 0 h 2468880"/>
              <a:gd name="connsiteX3" fmla="*/ 0 w 2853905"/>
              <a:gd name="connsiteY3" fmla="*/ 1348740 h 2468880"/>
              <a:gd name="connsiteX0" fmla="*/ 0 w 2786019"/>
              <a:gd name="connsiteY0" fmla="*/ 1348740 h 2468880"/>
              <a:gd name="connsiteX1" fmla="*/ 2776220 w 2786019"/>
              <a:gd name="connsiteY1" fmla="*/ 2468880 h 2468880"/>
              <a:gd name="connsiteX2" fmla="*/ 2118360 w 2786019"/>
              <a:gd name="connsiteY2" fmla="*/ 0 h 2468880"/>
              <a:gd name="connsiteX3" fmla="*/ 0 w 2786019"/>
              <a:gd name="connsiteY3" fmla="*/ 1348740 h 2468880"/>
              <a:gd name="connsiteX0" fmla="*/ 0 w 2786566"/>
              <a:gd name="connsiteY0" fmla="*/ 88900 h 1209040"/>
              <a:gd name="connsiteX1" fmla="*/ 2776220 w 2786566"/>
              <a:gd name="connsiteY1" fmla="*/ 1209040 h 1209040"/>
              <a:gd name="connsiteX2" fmla="*/ 2189480 w 2786566"/>
              <a:gd name="connsiteY2" fmla="*/ 0 h 1209040"/>
              <a:gd name="connsiteX3" fmla="*/ 0 w 2786566"/>
              <a:gd name="connsiteY3" fmla="*/ 88900 h 1209040"/>
              <a:gd name="connsiteX0" fmla="*/ 0 w 2817661"/>
              <a:gd name="connsiteY0" fmla="*/ 88900 h 1209040"/>
              <a:gd name="connsiteX1" fmla="*/ 2776220 w 2817661"/>
              <a:gd name="connsiteY1" fmla="*/ 1209040 h 1209040"/>
              <a:gd name="connsiteX2" fmla="*/ 2189480 w 2817661"/>
              <a:gd name="connsiteY2" fmla="*/ 0 h 1209040"/>
              <a:gd name="connsiteX3" fmla="*/ 0 w 2817661"/>
              <a:gd name="connsiteY3" fmla="*/ 88900 h 1209040"/>
              <a:gd name="connsiteX0" fmla="*/ 0 w 3014394"/>
              <a:gd name="connsiteY0" fmla="*/ 302260 h 1422400"/>
              <a:gd name="connsiteX1" fmla="*/ 2776220 w 3014394"/>
              <a:gd name="connsiteY1" fmla="*/ 1422400 h 1422400"/>
              <a:gd name="connsiteX2" fmla="*/ 2727960 w 3014394"/>
              <a:gd name="connsiteY2" fmla="*/ 0 h 1422400"/>
              <a:gd name="connsiteX3" fmla="*/ 0 w 3014394"/>
              <a:gd name="connsiteY3" fmla="*/ 302260 h 1422400"/>
              <a:gd name="connsiteX0" fmla="*/ 0 w 2790213"/>
              <a:gd name="connsiteY0" fmla="*/ 302260 h 1422400"/>
              <a:gd name="connsiteX1" fmla="*/ 2776220 w 2790213"/>
              <a:gd name="connsiteY1" fmla="*/ 1422400 h 1422400"/>
              <a:gd name="connsiteX2" fmla="*/ 2727960 w 2790213"/>
              <a:gd name="connsiteY2" fmla="*/ 0 h 1422400"/>
              <a:gd name="connsiteX3" fmla="*/ 0 w 2790213"/>
              <a:gd name="connsiteY3" fmla="*/ 302260 h 1422400"/>
              <a:gd name="connsiteX0" fmla="*/ 0 w 2727960"/>
              <a:gd name="connsiteY0" fmla="*/ 302260 h 894080"/>
              <a:gd name="connsiteX1" fmla="*/ 2603500 w 2727960"/>
              <a:gd name="connsiteY1" fmla="*/ 894080 h 894080"/>
              <a:gd name="connsiteX2" fmla="*/ 2727960 w 2727960"/>
              <a:gd name="connsiteY2" fmla="*/ 0 h 894080"/>
              <a:gd name="connsiteX3" fmla="*/ 0 w 2727960"/>
              <a:gd name="connsiteY3" fmla="*/ 302260 h 894080"/>
              <a:gd name="connsiteX0" fmla="*/ 0 w 2614223"/>
              <a:gd name="connsiteY0" fmla="*/ 231140 h 822960"/>
              <a:gd name="connsiteX1" fmla="*/ 2603500 w 2614223"/>
              <a:gd name="connsiteY1" fmla="*/ 822960 h 822960"/>
              <a:gd name="connsiteX2" fmla="*/ 2270760 w 2614223"/>
              <a:gd name="connsiteY2" fmla="*/ 0 h 822960"/>
              <a:gd name="connsiteX3" fmla="*/ 0 w 2614223"/>
              <a:gd name="connsiteY3" fmla="*/ 231140 h 822960"/>
              <a:gd name="connsiteX0" fmla="*/ 0 w 2640162"/>
              <a:gd name="connsiteY0" fmla="*/ 231140 h 822960"/>
              <a:gd name="connsiteX1" fmla="*/ 2603500 w 2640162"/>
              <a:gd name="connsiteY1" fmla="*/ 822960 h 822960"/>
              <a:gd name="connsiteX2" fmla="*/ 2270760 w 2640162"/>
              <a:gd name="connsiteY2" fmla="*/ 0 h 822960"/>
              <a:gd name="connsiteX3" fmla="*/ 0 w 2640162"/>
              <a:gd name="connsiteY3" fmla="*/ 231140 h 822960"/>
              <a:gd name="connsiteX0" fmla="*/ 0 w 2594923"/>
              <a:gd name="connsiteY0" fmla="*/ 231140 h 680720"/>
              <a:gd name="connsiteX1" fmla="*/ 2552700 w 2594923"/>
              <a:gd name="connsiteY1" fmla="*/ 680720 h 680720"/>
              <a:gd name="connsiteX2" fmla="*/ 2270760 w 2594923"/>
              <a:gd name="connsiteY2" fmla="*/ 0 h 680720"/>
              <a:gd name="connsiteX3" fmla="*/ 0 w 2594923"/>
              <a:gd name="connsiteY3" fmla="*/ 231140 h 680720"/>
              <a:gd name="connsiteX0" fmla="*/ 0 w 2594923"/>
              <a:gd name="connsiteY0" fmla="*/ 231140 h 762522"/>
              <a:gd name="connsiteX1" fmla="*/ 2552700 w 2594923"/>
              <a:gd name="connsiteY1" fmla="*/ 680720 h 762522"/>
              <a:gd name="connsiteX2" fmla="*/ 2270760 w 2594923"/>
              <a:gd name="connsiteY2" fmla="*/ 0 h 762522"/>
              <a:gd name="connsiteX3" fmla="*/ 0 w 2594923"/>
              <a:gd name="connsiteY3" fmla="*/ 231140 h 762522"/>
            </a:gdLst>
            <a:ahLst/>
            <a:cxnLst>
              <a:cxn ang="0">
                <a:pos x="connsiteX0" y="connsiteY0"/>
              </a:cxn>
              <a:cxn ang="0">
                <a:pos x="connsiteX1" y="connsiteY1"/>
              </a:cxn>
              <a:cxn ang="0">
                <a:pos x="connsiteX2" y="connsiteY2"/>
              </a:cxn>
              <a:cxn ang="0">
                <a:pos x="connsiteX3" y="connsiteY3"/>
              </a:cxn>
            </a:cxnLst>
            <a:rect l="l" t="t" r="r" b="b"/>
            <a:pathLst>
              <a:path w="2594923" h="762522">
                <a:moveTo>
                  <a:pt x="0" y="231140"/>
                </a:moveTo>
                <a:cubicBezTo>
                  <a:pt x="850900" y="381000"/>
                  <a:pt x="2067560" y="977900"/>
                  <a:pt x="2552700" y="680720"/>
                </a:cubicBezTo>
                <a:cubicBezTo>
                  <a:pt x="2685627" y="116840"/>
                  <a:pt x="2480733" y="177800"/>
                  <a:pt x="2270760" y="0"/>
                </a:cubicBezTo>
                <a:lnTo>
                  <a:pt x="0" y="23114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grpSp>
        <p:nvGrpSpPr>
          <p:cNvPr id="7" name="Group 6"/>
          <p:cNvGrpSpPr/>
          <p:nvPr/>
        </p:nvGrpSpPr>
        <p:grpSpPr>
          <a:xfrm>
            <a:off x="3485832" y="2681593"/>
            <a:ext cx="2122047" cy="1759346"/>
            <a:chOff x="3485832" y="2681593"/>
            <a:chExt cx="2122047" cy="1759346"/>
          </a:xfrm>
        </p:grpSpPr>
        <p:sp>
          <p:nvSpPr>
            <p:cNvPr id="54" name="Isosceles Triangle 103"/>
            <p:cNvSpPr/>
            <p:nvPr/>
          </p:nvSpPr>
          <p:spPr bwMode="auto">
            <a:xfrm>
              <a:off x="3692162" y="2681593"/>
              <a:ext cx="1915717" cy="1461529"/>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66503"/>
                <a:gd name="connsiteY0" fmla="*/ 1450065 h 1747245"/>
                <a:gd name="connsiteX1" fmla="*/ 2095500 w 2266503"/>
                <a:gd name="connsiteY1" fmla="*/ 1747245 h 1747245"/>
                <a:gd name="connsiteX2" fmla="*/ 1518920 w 2266503"/>
                <a:gd name="connsiteY2" fmla="*/ 81005 h 1747245"/>
                <a:gd name="connsiteX3" fmla="*/ 0 w 2266503"/>
                <a:gd name="connsiteY3" fmla="*/ 1450065 h 1747245"/>
                <a:gd name="connsiteX0" fmla="*/ 0 w 2233638"/>
                <a:gd name="connsiteY0" fmla="*/ 1449253 h 1766753"/>
                <a:gd name="connsiteX1" fmla="*/ 2054860 w 2233638"/>
                <a:gd name="connsiteY1" fmla="*/ 1766753 h 1766753"/>
                <a:gd name="connsiteX2" fmla="*/ 1518920 w 2233638"/>
                <a:gd name="connsiteY2" fmla="*/ 80193 h 1766753"/>
                <a:gd name="connsiteX3" fmla="*/ 0 w 2233638"/>
                <a:gd name="connsiteY3" fmla="*/ 1449253 h 1766753"/>
                <a:gd name="connsiteX0" fmla="*/ 0 w 2462162"/>
                <a:gd name="connsiteY0" fmla="*/ 1351884 h 1669384"/>
                <a:gd name="connsiteX1" fmla="*/ 2054860 w 2462162"/>
                <a:gd name="connsiteY1" fmla="*/ 1669384 h 1669384"/>
                <a:gd name="connsiteX2" fmla="*/ 2128520 w 2462162"/>
                <a:gd name="connsiteY2" fmla="*/ 84424 h 1669384"/>
                <a:gd name="connsiteX3" fmla="*/ 0 w 2462162"/>
                <a:gd name="connsiteY3" fmla="*/ 1351884 h 1669384"/>
                <a:gd name="connsiteX0" fmla="*/ 0 w 2486769"/>
                <a:gd name="connsiteY0" fmla="*/ 1429744 h 1747244"/>
                <a:gd name="connsiteX1" fmla="*/ 2054860 w 2486769"/>
                <a:gd name="connsiteY1" fmla="*/ 1747244 h 1747244"/>
                <a:gd name="connsiteX2" fmla="*/ 2169160 w 2486769"/>
                <a:gd name="connsiteY2" fmla="*/ 81004 h 1747244"/>
                <a:gd name="connsiteX3" fmla="*/ 0 w 2486769"/>
                <a:gd name="connsiteY3" fmla="*/ 1429744 h 1747244"/>
                <a:gd name="connsiteX0" fmla="*/ 0 w 2190526"/>
                <a:gd name="connsiteY0" fmla="*/ 1348740 h 1666240"/>
                <a:gd name="connsiteX1" fmla="*/ 2054860 w 2190526"/>
                <a:gd name="connsiteY1" fmla="*/ 1666240 h 1666240"/>
                <a:gd name="connsiteX2" fmla="*/ 2169160 w 2190526"/>
                <a:gd name="connsiteY2" fmla="*/ 0 h 1666240"/>
                <a:gd name="connsiteX3" fmla="*/ 0 w 2190526"/>
                <a:gd name="connsiteY3" fmla="*/ 1348740 h 1666240"/>
                <a:gd name="connsiteX0" fmla="*/ 0 w 2184044"/>
                <a:gd name="connsiteY0" fmla="*/ 1348740 h 1666240"/>
                <a:gd name="connsiteX1" fmla="*/ 2054860 w 2184044"/>
                <a:gd name="connsiteY1" fmla="*/ 1666240 h 1666240"/>
                <a:gd name="connsiteX2" fmla="*/ 2118360 w 2184044"/>
                <a:gd name="connsiteY2" fmla="*/ 0 h 1666240"/>
                <a:gd name="connsiteX3" fmla="*/ 0 w 2184044"/>
                <a:gd name="connsiteY3" fmla="*/ 1348740 h 1666240"/>
              </a:gdLst>
              <a:ahLst/>
              <a:cxnLst>
                <a:cxn ang="0">
                  <a:pos x="connsiteX0" y="connsiteY0"/>
                </a:cxn>
                <a:cxn ang="0">
                  <a:pos x="connsiteX1" y="connsiteY1"/>
                </a:cxn>
                <a:cxn ang="0">
                  <a:pos x="connsiteX2" y="connsiteY2"/>
                </a:cxn>
                <a:cxn ang="0">
                  <a:pos x="connsiteX3" y="connsiteY3"/>
                </a:cxn>
              </a:cxnLst>
              <a:rect l="l" t="t" r="r" b="b"/>
              <a:pathLst>
                <a:path w="2184044" h="1666240">
                  <a:moveTo>
                    <a:pt x="0" y="1348740"/>
                  </a:moveTo>
                  <a:lnTo>
                    <a:pt x="2054860" y="1666240"/>
                  </a:lnTo>
                  <a:cubicBezTo>
                    <a:pt x="2492587" y="1183640"/>
                    <a:pt x="1637453" y="645160"/>
                    <a:pt x="2118360" y="0"/>
                  </a:cubicBezTo>
                  <a:lnTo>
                    <a:pt x="0" y="134874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108834" y="3688970"/>
              <a:ext cx="1128967" cy="374971"/>
            </a:xfrm>
            <a:prstGeom prst="rect">
              <a:avLst/>
            </a:prstGeom>
          </p:spPr>
        </p:pic>
      </p:grpSp>
      <p:grpSp>
        <p:nvGrpSpPr>
          <p:cNvPr id="8" name="Group 7"/>
          <p:cNvGrpSpPr/>
          <p:nvPr/>
        </p:nvGrpSpPr>
        <p:grpSpPr>
          <a:xfrm>
            <a:off x="3752532" y="2772313"/>
            <a:ext cx="2109588" cy="1935326"/>
            <a:chOff x="3752532" y="2772313"/>
            <a:chExt cx="2109588" cy="1935326"/>
          </a:xfrm>
        </p:grpSpPr>
        <p:sp>
          <p:nvSpPr>
            <p:cNvPr id="52" name="Isosceles Triangle 103"/>
            <p:cNvSpPr/>
            <p:nvPr/>
          </p:nvSpPr>
          <p:spPr bwMode="auto">
            <a:xfrm>
              <a:off x="3856799" y="2772313"/>
              <a:ext cx="2005321" cy="1391318"/>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86198"/>
                <a:gd name="connsiteY0" fmla="*/ 1586194 h 1586194"/>
                <a:gd name="connsiteX1" fmla="*/ 1831340 w 2286198"/>
                <a:gd name="connsiteY1" fmla="*/ 481294 h 1586194"/>
                <a:gd name="connsiteX2" fmla="*/ 1518920 w 2286198"/>
                <a:gd name="connsiteY2" fmla="*/ 217134 h 1586194"/>
                <a:gd name="connsiteX3" fmla="*/ 0 w 2286198"/>
                <a:gd name="connsiteY3" fmla="*/ 1586194 h 1586194"/>
              </a:gdLst>
              <a:ahLst/>
              <a:cxnLst>
                <a:cxn ang="0">
                  <a:pos x="connsiteX0" y="connsiteY0"/>
                </a:cxn>
                <a:cxn ang="0">
                  <a:pos x="connsiteX1" y="connsiteY1"/>
                </a:cxn>
                <a:cxn ang="0">
                  <a:pos x="connsiteX2" y="connsiteY2"/>
                </a:cxn>
                <a:cxn ang="0">
                  <a:pos x="connsiteX3" y="connsiteY3"/>
                </a:cxn>
              </a:cxnLst>
              <a:rect l="l" t="t" r="r" b="b"/>
              <a:pathLst>
                <a:path w="2286198" h="1586194">
                  <a:moveTo>
                    <a:pt x="0" y="1586194"/>
                  </a:moveTo>
                  <a:lnTo>
                    <a:pt x="1831340" y="481294"/>
                  </a:lnTo>
                  <a:cubicBezTo>
                    <a:pt x="2766907" y="120614"/>
                    <a:pt x="2054013" y="-245146"/>
                    <a:pt x="1518920" y="217134"/>
                  </a:cubicBezTo>
                  <a:lnTo>
                    <a:pt x="0" y="1586194"/>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0" name="Picture 7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375534" y="3955670"/>
              <a:ext cx="1128967" cy="374971"/>
            </a:xfrm>
            <a:prstGeom prst="rect">
              <a:avLst/>
            </a:prstGeom>
          </p:spPr>
        </p:pic>
      </p:grpSp>
      <p:grpSp>
        <p:nvGrpSpPr>
          <p:cNvPr id="9" name="Group 8"/>
          <p:cNvGrpSpPr/>
          <p:nvPr/>
        </p:nvGrpSpPr>
        <p:grpSpPr>
          <a:xfrm>
            <a:off x="3955732" y="2813294"/>
            <a:ext cx="2130576" cy="1995945"/>
            <a:chOff x="3955732" y="2813294"/>
            <a:chExt cx="2130576" cy="1995945"/>
          </a:xfrm>
        </p:grpSpPr>
        <p:sp>
          <p:nvSpPr>
            <p:cNvPr id="53" name="Isosceles Triangle 103"/>
            <p:cNvSpPr/>
            <p:nvPr/>
          </p:nvSpPr>
          <p:spPr bwMode="auto">
            <a:xfrm>
              <a:off x="4060355" y="2813294"/>
              <a:ext cx="2025953" cy="1397341"/>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74812"/>
                <a:gd name="connsiteY0" fmla="*/ 1600687 h 1600687"/>
                <a:gd name="connsiteX1" fmla="*/ 2105660 w 2274812"/>
                <a:gd name="connsiteY1" fmla="*/ 546587 h 1600687"/>
                <a:gd name="connsiteX2" fmla="*/ 1518920 w 2274812"/>
                <a:gd name="connsiteY2" fmla="*/ 231627 h 1600687"/>
                <a:gd name="connsiteX3" fmla="*/ 0 w 2274812"/>
                <a:gd name="connsiteY3" fmla="*/ 1600687 h 1600687"/>
                <a:gd name="connsiteX0" fmla="*/ 0 w 2290469"/>
                <a:gd name="connsiteY0" fmla="*/ 1582669 h 1582669"/>
                <a:gd name="connsiteX1" fmla="*/ 2105660 w 2290469"/>
                <a:gd name="connsiteY1" fmla="*/ 528569 h 1582669"/>
                <a:gd name="connsiteX2" fmla="*/ 1518920 w 2290469"/>
                <a:gd name="connsiteY2" fmla="*/ 213609 h 1582669"/>
                <a:gd name="connsiteX3" fmla="*/ 0 w 2290469"/>
                <a:gd name="connsiteY3" fmla="*/ 1582669 h 1582669"/>
                <a:gd name="connsiteX0" fmla="*/ 0 w 2351556"/>
                <a:gd name="connsiteY0" fmla="*/ 1520097 h 1520097"/>
                <a:gd name="connsiteX1" fmla="*/ 2105660 w 2351556"/>
                <a:gd name="connsiteY1" fmla="*/ 465997 h 1520097"/>
                <a:gd name="connsiteX2" fmla="*/ 1752600 w 2351556"/>
                <a:gd name="connsiteY2" fmla="*/ 242477 h 1520097"/>
                <a:gd name="connsiteX3" fmla="*/ 0 w 2351556"/>
                <a:gd name="connsiteY3" fmla="*/ 1520097 h 1520097"/>
                <a:gd name="connsiteX0" fmla="*/ 0 w 2292881"/>
                <a:gd name="connsiteY0" fmla="*/ 1485038 h 1485038"/>
                <a:gd name="connsiteX1" fmla="*/ 2105660 w 2292881"/>
                <a:gd name="connsiteY1" fmla="*/ 430938 h 1485038"/>
                <a:gd name="connsiteX2" fmla="*/ 1752600 w 2292881"/>
                <a:gd name="connsiteY2" fmla="*/ 207418 h 1485038"/>
                <a:gd name="connsiteX3" fmla="*/ 0 w 2292881"/>
                <a:gd name="connsiteY3" fmla="*/ 1485038 h 1485038"/>
                <a:gd name="connsiteX0" fmla="*/ 0 w 2309720"/>
                <a:gd name="connsiteY0" fmla="*/ 1593060 h 1593060"/>
                <a:gd name="connsiteX1" fmla="*/ 2105660 w 2309720"/>
                <a:gd name="connsiteY1" fmla="*/ 538960 h 1593060"/>
                <a:gd name="connsiteX2" fmla="*/ 1823037 w 2309720"/>
                <a:gd name="connsiteY2" fmla="*/ 160476 h 1593060"/>
                <a:gd name="connsiteX3" fmla="*/ 0 w 2309720"/>
                <a:gd name="connsiteY3" fmla="*/ 1593060 h 1593060"/>
              </a:gdLst>
              <a:ahLst/>
              <a:cxnLst>
                <a:cxn ang="0">
                  <a:pos x="connsiteX0" y="connsiteY0"/>
                </a:cxn>
                <a:cxn ang="0">
                  <a:pos x="connsiteX1" y="connsiteY1"/>
                </a:cxn>
                <a:cxn ang="0">
                  <a:pos x="connsiteX2" y="connsiteY2"/>
                </a:cxn>
                <a:cxn ang="0">
                  <a:pos x="connsiteX3" y="connsiteY3"/>
                </a:cxn>
              </a:cxnLst>
              <a:rect l="l" t="t" r="r" b="b"/>
              <a:pathLst>
                <a:path w="2309720" h="1593060">
                  <a:moveTo>
                    <a:pt x="0" y="1593060"/>
                  </a:moveTo>
                  <a:lnTo>
                    <a:pt x="2105660" y="538960"/>
                  </a:lnTo>
                  <a:cubicBezTo>
                    <a:pt x="2543387" y="56360"/>
                    <a:pt x="2195570" y="-179884"/>
                    <a:pt x="1823037" y="160476"/>
                  </a:cubicBezTo>
                  <a:lnTo>
                    <a:pt x="0" y="159306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1" name="Picture 8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578734" y="4057270"/>
              <a:ext cx="1128967" cy="374971"/>
            </a:xfrm>
            <a:prstGeom prst="rect">
              <a:avLst/>
            </a:prstGeom>
          </p:spPr>
        </p:pic>
      </p:grpSp>
      <p:pic>
        <p:nvPicPr>
          <p:cNvPr id="82" name="Picture 8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083434" y="2888870"/>
            <a:ext cx="1128967" cy="374971"/>
          </a:xfrm>
          <a:prstGeom prst="rect">
            <a:avLst/>
          </a:prstGeom>
        </p:spPr>
      </p:pic>
      <p:grpSp>
        <p:nvGrpSpPr>
          <p:cNvPr id="18" name="Group 17"/>
          <p:cNvGrpSpPr/>
          <p:nvPr/>
        </p:nvGrpSpPr>
        <p:grpSpPr>
          <a:xfrm>
            <a:off x="4438332" y="1775272"/>
            <a:ext cx="1595042" cy="1771880"/>
            <a:chOff x="4438332" y="1775272"/>
            <a:chExt cx="1595042" cy="1771880"/>
          </a:xfrm>
        </p:grpSpPr>
        <p:sp>
          <p:nvSpPr>
            <p:cNvPr id="58" name="Isosceles Triangle 103"/>
            <p:cNvSpPr/>
            <p:nvPr/>
          </p:nvSpPr>
          <p:spPr bwMode="auto">
            <a:xfrm rot="15880997">
              <a:off x="4786214" y="2299992"/>
              <a:ext cx="1198032" cy="1296288"/>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584960 w 1584960"/>
                <a:gd name="connsiteY0" fmla="*/ 0 h 1544320"/>
                <a:gd name="connsiteX1" fmla="*/ 782320 w 1584960"/>
                <a:gd name="connsiteY1" fmla="*/ 1544320 h 1544320"/>
                <a:gd name="connsiteX2" fmla="*/ 0 w 1584960"/>
                <a:gd name="connsiteY2" fmla="*/ 165100 h 1544320"/>
                <a:gd name="connsiteX3" fmla="*/ 1584960 w 1584960"/>
                <a:gd name="connsiteY3" fmla="*/ 0 h 1544320"/>
                <a:gd name="connsiteX0" fmla="*/ 1501140 w 1501140"/>
                <a:gd name="connsiteY0" fmla="*/ 0 h 1582420"/>
                <a:gd name="connsiteX1" fmla="*/ 782320 w 1501140"/>
                <a:gd name="connsiteY1" fmla="*/ 1582420 h 1582420"/>
                <a:gd name="connsiteX2" fmla="*/ 0 w 1501140"/>
                <a:gd name="connsiteY2" fmla="*/ 203200 h 1582420"/>
                <a:gd name="connsiteX3" fmla="*/ 1501140 w 15011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 name="connsiteX0" fmla="*/ 1582490 w 1582490"/>
                <a:gd name="connsiteY0" fmla="*/ 188970 h 1386840"/>
                <a:gd name="connsiteX1" fmla="*/ 896620 w 1582490"/>
                <a:gd name="connsiteY1" fmla="*/ 1386840 h 1386840"/>
                <a:gd name="connsiteX2" fmla="*/ 0 w 1582490"/>
                <a:gd name="connsiteY2" fmla="*/ 0 h 1386840"/>
                <a:gd name="connsiteX3" fmla="*/ 1582490 w 1582490"/>
                <a:gd name="connsiteY3" fmla="*/ 188970 h 1386840"/>
                <a:gd name="connsiteX0" fmla="*/ 1582490 w 1582490"/>
                <a:gd name="connsiteY0" fmla="*/ 188970 h 1428726"/>
                <a:gd name="connsiteX1" fmla="*/ 1127412 w 1582490"/>
                <a:gd name="connsiteY1" fmla="*/ 1428726 h 1428726"/>
                <a:gd name="connsiteX2" fmla="*/ 0 w 1582490"/>
                <a:gd name="connsiteY2" fmla="*/ 0 h 1428726"/>
                <a:gd name="connsiteX3" fmla="*/ 1582490 w 1582490"/>
                <a:gd name="connsiteY3" fmla="*/ 188970 h 1428726"/>
                <a:gd name="connsiteX0" fmla="*/ 1372873 w 1372873"/>
                <a:gd name="connsiteY0" fmla="*/ 138851 h 1378607"/>
                <a:gd name="connsiteX1" fmla="*/ 917795 w 1372873"/>
                <a:gd name="connsiteY1" fmla="*/ 1378607 h 1378607"/>
                <a:gd name="connsiteX2" fmla="*/ 0 w 1372873"/>
                <a:gd name="connsiteY2" fmla="*/ 0 h 1378607"/>
                <a:gd name="connsiteX3" fmla="*/ 1372873 w 1372873"/>
                <a:gd name="connsiteY3" fmla="*/ 138851 h 1378607"/>
                <a:gd name="connsiteX0" fmla="*/ 1425337 w 1425337"/>
                <a:gd name="connsiteY0" fmla="*/ 123325 h 1363081"/>
                <a:gd name="connsiteX1" fmla="*/ 970259 w 1425337"/>
                <a:gd name="connsiteY1" fmla="*/ 1363081 h 1363081"/>
                <a:gd name="connsiteX2" fmla="*/ 0 w 1425337"/>
                <a:gd name="connsiteY2" fmla="*/ 0 h 1363081"/>
                <a:gd name="connsiteX3" fmla="*/ 1425337 w 1425337"/>
                <a:gd name="connsiteY3" fmla="*/ 123325 h 1363081"/>
                <a:gd name="connsiteX0" fmla="*/ 1425337 w 1425337"/>
                <a:gd name="connsiteY0" fmla="*/ 123325 h 1535537"/>
                <a:gd name="connsiteX1" fmla="*/ 1178696 w 1425337"/>
                <a:gd name="connsiteY1" fmla="*/ 1535537 h 1535537"/>
                <a:gd name="connsiteX2" fmla="*/ 0 w 1425337"/>
                <a:gd name="connsiteY2" fmla="*/ 0 h 1535537"/>
                <a:gd name="connsiteX3" fmla="*/ 1425337 w 1425337"/>
                <a:gd name="connsiteY3" fmla="*/ 123325 h 1535537"/>
                <a:gd name="connsiteX0" fmla="*/ 1425337 w 1425337"/>
                <a:gd name="connsiteY0" fmla="*/ 123325 h 1535537"/>
                <a:gd name="connsiteX1" fmla="*/ 1178696 w 1425337"/>
                <a:gd name="connsiteY1" fmla="*/ 1535537 h 1535537"/>
                <a:gd name="connsiteX2" fmla="*/ 0 w 1425337"/>
                <a:gd name="connsiteY2" fmla="*/ 0 h 1535537"/>
                <a:gd name="connsiteX3" fmla="*/ 1425337 w 1425337"/>
                <a:gd name="connsiteY3" fmla="*/ 123325 h 1535537"/>
                <a:gd name="connsiteX0" fmla="*/ 1365836 w 1365836"/>
                <a:gd name="connsiteY0" fmla="*/ 0 h 1412212"/>
                <a:gd name="connsiteX1" fmla="*/ 1119195 w 1365836"/>
                <a:gd name="connsiteY1" fmla="*/ 1412212 h 1412212"/>
                <a:gd name="connsiteX2" fmla="*/ 0 w 1365836"/>
                <a:gd name="connsiteY2" fmla="*/ 443427 h 1412212"/>
                <a:gd name="connsiteX3" fmla="*/ 1365836 w 1365836"/>
                <a:gd name="connsiteY3" fmla="*/ 0 h 1412212"/>
                <a:gd name="connsiteX0" fmla="*/ 1365836 w 1365836"/>
                <a:gd name="connsiteY0" fmla="*/ 0 h 1412212"/>
                <a:gd name="connsiteX1" fmla="*/ 1119195 w 1365836"/>
                <a:gd name="connsiteY1" fmla="*/ 1412212 h 1412212"/>
                <a:gd name="connsiteX2" fmla="*/ 0 w 1365836"/>
                <a:gd name="connsiteY2" fmla="*/ 443427 h 1412212"/>
                <a:gd name="connsiteX3" fmla="*/ 1365836 w 1365836"/>
                <a:gd name="connsiteY3" fmla="*/ 0 h 1412212"/>
                <a:gd name="connsiteX0" fmla="*/ 1365836 w 1365836"/>
                <a:gd name="connsiteY0" fmla="*/ 0 h 1477854"/>
                <a:gd name="connsiteX1" fmla="*/ 1119195 w 1365836"/>
                <a:gd name="connsiteY1" fmla="*/ 1412212 h 1477854"/>
                <a:gd name="connsiteX2" fmla="*/ 0 w 1365836"/>
                <a:gd name="connsiteY2" fmla="*/ 443427 h 1477854"/>
                <a:gd name="connsiteX3" fmla="*/ 1365836 w 1365836"/>
                <a:gd name="connsiteY3" fmla="*/ 0 h 1477854"/>
              </a:gdLst>
              <a:ahLst/>
              <a:cxnLst>
                <a:cxn ang="0">
                  <a:pos x="connsiteX0" y="connsiteY0"/>
                </a:cxn>
                <a:cxn ang="0">
                  <a:pos x="connsiteX1" y="connsiteY1"/>
                </a:cxn>
                <a:cxn ang="0">
                  <a:pos x="connsiteX2" y="connsiteY2"/>
                </a:cxn>
                <a:cxn ang="0">
                  <a:pos x="connsiteX3" y="connsiteY3"/>
                </a:cxn>
              </a:cxnLst>
              <a:rect l="l" t="t" r="r" b="b"/>
              <a:pathLst>
                <a:path w="1365836" h="1477854">
                  <a:moveTo>
                    <a:pt x="1365836" y="0"/>
                  </a:moveTo>
                  <a:lnTo>
                    <a:pt x="1119195" y="1412212"/>
                  </a:lnTo>
                  <a:cubicBezTo>
                    <a:pt x="973767" y="1792257"/>
                    <a:pt x="786899" y="395935"/>
                    <a:pt x="0" y="443427"/>
                  </a:cubicBezTo>
                  <a:lnTo>
                    <a:pt x="1365836" y="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3" name="Picture 8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4061334" y="2152270"/>
              <a:ext cx="1128967" cy="374971"/>
            </a:xfrm>
            <a:prstGeom prst="rect">
              <a:avLst/>
            </a:prstGeom>
          </p:spPr>
        </p:pic>
      </p:grpSp>
      <p:grpSp>
        <p:nvGrpSpPr>
          <p:cNvPr id="17" name="Group 16"/>
          <p:cNvGrpSpPr/>
          <p:nvPr/>
        </p:nvGrpSpPr>
        <p:grpSpPr>
          <a:xfrm>
            <a:off x="5035232" y="1622872"/>
            <a:ext cx="1282545" cy="1812873"/>
            <a:chOff x="5035232" y="1622872"/>
            <a:chExt cx="1282545" cy="1812873"/>
          </a:xfrm>
        </p:grpSpPr>
        <p:sp>
          <p:nvSpPr>
            <p:cNvPr id="57" name="Isosceles Triangle 103"/>
            <p:cNvSpPr/>
            <p:nvPr/>
          </p:nvSpPr>
          <p:spPr bwMode="auto">
            <a:xfrm rot="15880997">
              <a:off x="5094857" y="2212826"/>
              <a:ext cx="1250223" cy="1195616"/>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584960 w 1584960"/>
                <a:gd name="connsiteY0" fmla="*/ 0 h 1544320"/>
                <a:gd name="connsiteX1" fmla="*/ 782320 w 1584960"/>
                <a:gd name="connsiteY1" fmla="*/ 1544320 h 1544320"/>
                <a:gd name="connsiteX2" fmla="*/ 0 w 1584960"/>
                <a:gd name="connsiteY2" fmla="*/ 165100 h 1544320"/>
                <a:gd name="connsiteX3" fmla="*/ 1584960 w 1584960"/>
                <a:gd name="connsiteY3" fmla="*/ 0 h 1544320"/>
                <a:gd name="connsiteX0" fmla="*/ 1501140 w 1501140"/>
                <a:gd name="connsiteY0" fmla="*/ 0 h 1582420"/>
                <a:gd name="connsiteX1" fmla="*/ 782320 w 1501140"/>
                <a:gd name="connsiteY1" fmla="*/ 1582420 h 1582420"/>
                <a:gd name="connsiteX2" fmla="*/ 0 w 1501140"/>
                <a:gd name="connsiteY2" fmla="*/ 203200 h 1582420"/>
                <a:gd name="connsiteX3" fmla="*/ 1501140 w 15011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 name="connsiteX0" fmla="*/ 1582490 w 1582490"/>
                <a:gd name="connsiteY0" fmla="*/ 188970 h 1386840"/>
                <a:gd name="connsiteX1" fmla="*/ 896620 w 1582490"/>
                <a:gd name="connsiteY1" fmla="*/ 1386840 h 1386840"/>
                <a:gd name="connsiteX2" fmla="*/ 0 w 1582490"/>
                <a:gd name="connsiteY2" fmla="*/ 0 h 1386840"/>
                <a:gd name="connsiteX3" fmla="*/ 1582490 w 1582490"/>
                <a:gd name="connsiteY3" fmla="*/ 188970 h 1386840"/>
                <a:gd name="connsiteX0" fmla="*/ 1582490 w 1582490"/>
                <a:gd name="connsiteY0" fmla="*/ 188970 h 1428726"/>
                <a:gd name="connsiteX1" fmla="*/ 1127412 w 1582490"/>
                <a:gd name="connsiteY1" fmla="*/ 1428726 h 1428726"/>
                <a:gd name="connsiteX2" fmla="*/ 0 w 1582490"/>
                <a:gd name="connsiteY2" fmla="*/ 0 h 1428726"/>
                <a:gd name="connsiteX3" fmla="*/ 1582490 w 1582490"/>
                <a:gd name="connsiteY3" fmla="*/ 188970 h 1428726"/>
                <a:gd name="connsiteX0" fmla="*/ 1372873 w 1372873"/>
                <a:gd name="connsiteY0" fmla="*/ 138851 h 1378607"/>
                <a:gd name="connsiteX1" fmla="*/ 917795 w 1372873"/>
                <a:gd name="connsiteY1" fmla="*/ 1378607 h 1378607"/>
                <a:gd name="connsiteX2" fmla="*/ 0 w 1372873"/>
                <a:gd name="connsiteY2" fmla="*/ 0 h 1378607"/>
                <a:gd name="connsiteX3" fmla="*/ 1372873 w 1372873"/>
                <a:gd name="connsiteY3" fmla="*/ 138851 h 1378607"/>
                <a:gd name="connsiteX0" fmla="*/ 1425337 w 1425337"/>
                <a:gd name="connsiteY0" fmla="*/ 123325 h 1363081"/>
                <a:gd name="connsiteX1" fmla="*/ 970259 w 1425337"/>
                <a:gd name="connsiteY1" fmla="*/ 1363081 h 1363081"/>
                <a:gd name="connsiteX2" fmla="*/ 0 w 1425337"/>
                <a:gd name="connsiteY2" fmla="*/ 0 h 1363081"/>
                <a:gd name="connsiteX3" fmla="*/ 1425337 w 1425337"/>
                <a:gd name="connsiteY3" fmla="*/ 123325 h 1363081"/>
              </a:gdLst>
              <a:ahLst/>
              <a:cxnLst>
                <a:cxn ang="0">
                  <a:pos x="connsiteX0" y="connsiteY0"/>
                </a:cxn>
                <a:cxn ang="0">
                  <a:pos x="connsiteX1" y="connsiteY1"/>
                </a:cxn>
                <a:cxn ang="0">
                  <a:pos x="connsiteX2" y="connsiteY2"/>
                </a:cxn>
                <a:cxn ang="0">
                  <a:pos x="connsiteX3" y="connsiteY3"/>
                </a:cxn>
              </a:cxnLst>
              <a:rect l="l" t="t" r="r" b="b"/>
              <a:pathLst>
                <a:path w="1425337" h="1363081">
                  <a:moveTo>
                    <a:pt x="1425337" y="123325"/>
                  </a:moveTo>
                  <a:lnTo>
                    <a:pt x="970259" y="1363081"/>
                  </a:lnTo>
                  <a:cubicBezTo>
                    <a:pt x="1072706" y="1053201"/>
                    <a:pt x="1043093" y="160020"/>
                    <a:pt x="0" y="0"/>
                  </a:cubicBezTo>
                  <a:lnTo>
                    <a:pt x="1425337" y="123325"/>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4" name="Picture 8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4658234" y="1999870"/>
              <a:ext cx="1128967" cy="374971"/>
            </a:xfrm>
            <a:prstGeom prst="rect">
              <a:avLst/>
            </a:prstGeom>
          </p:spPr>
        </p:pic>
      </p:grpSp>
      <p:grpSp>
        <p:nvGrpSpPr>
          <p:cNvPr id="10" name="Group 9"/>
          <p:cNvGrpSpPr/>
          <p:nvPr/>
        </p:nvGrpSpPr>
        <p:grpSpPr>
          <a:xfrm>
            <a:off x="5936932" y="3642419"/>
            <a:ext cx="821578" cy="1662120"/>
            <a:chOff x="5936932" y="3642419"/>
            <a:chExt cx="821578" cy="1662120"/>
          </a:xfrm>
        </p:grpSpPr>
        <p:sp>
          <p:nvSpPr>
            <p:cNvPr id="45" name="Isosceles Triangle 103"/>
            <p:cNvSpPr/>
            <p:nvPr/>
          </p:nvSpPr>
          <p:spPr bwMode="auto">
            <a:xfrm>
              <a:off x="6102798" y="3642419"/>
              <a:ext cx="655712" cy="1079319"/>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Lst>
              <a:ahLst/>
              <a:cxnLst>
                <a:cxn ang="0">
                  <a:pos x="connsiteX0" y="connsiteY0"/>
                </a:cxn>
                <a:cxn ang="0">
                  <a:pos x="connsiteX1" y="connsiteY1"/>
                </a:cxn>
                <a:cxn ang="0">
                  <a:pos x="connsiteX2" y="connsiteY2"/>
                </a:cxn>
                <a:cxn ang="0">
                  <a:pos x="connsiteX3" y="connsiteY3"/>
                </a:cxn>
              </a:cxnLst>
              <a:rect l="l" t="t" r="r" b="b"/>
              <a:pathLst>
                <a:path w="747555" h="1230495">
                  <a:moveTo>
                    <a:pt x="0" y="1230495"/>
                  </a:moveTo>
                  <a:lnTo>
                    <a:pt x="370840" y="123055"/>
                  </a:lnTo>
                  <a:cubicBezTo>
                    <a:pt x="587587" y="-125865"/>
                    <a:pt x="875453" y="16375"/>
                    <a:pt x="685800" y="427855"/>
                  </a:cubicBezTo>
                  <a:lnTo>
                    <a:pt x="0" y="1230495"/>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5" name="Picture 8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5559934" y="4552570"/>
              <a:ext cx="1128967" cy="374971"/>
            </a:xfrm>
            <a:prstGeom prst="rect">
              <a:avLst/>
            </a:prstGeom>
          </p:spPr>
        </p:pic>
      </p:grpSp>
      <p:grpSp>
        <p:nvGrpSpPr>
          <p:cNvPr id="11" name="Group 10"/>
          <p:cNvGrpSpPr/>
          <p:nvPr/>
        </p:nvGrpSpPr>
        <p:grpSpPr>
          <a:xfrm>
            <a:off x="6416698" y="3489077"/>
            <a:ext cx="581005" cy="1764662"/>
            <a:chOff x="6416698" y="3489077"/>
            <a:chExt cx="581005" cy="1764662"/>
          </a:xfrm>
        </p:grpSpPr>
        <p:sp>
          <p:nvSpPr>
            <p:cNvPr id="46" name="Isosceles Triangle 103"/>
            <p:cNvSpPr/>
            <p:nvPr/>
          </p:nvSpPr>
          <p:spPr bwMode="auto">
            <a:xfrm>
              <a:off x="6416698" y="3489077"/>
              <a:ext cx="570059" cy="1232666"/>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Lst>
              <a:ahLst/>
              <a:cxnLst>
                <a:cxn ang="0">
                  <a:pos x="connsiteX0" y="connsiteY0"/>
                </a:cxn>
                <a:cxn ang="0">
                  <a:pos x="connsiteX1" y="connsiteY1"/>
                </a:cxn>
                <a:cxn ang="0">
                  <a:pos x="connsiteX2" y="connsiteY2"/>
                </a:cxn>
                <a:cxn ang="0">
                  <a:pos x="connsiteX3" y="connsiteY3"/>
                </a:cxn>
              </a:cxnLst>
              <a:rect l="l" t="t" r="r" b="b"/>
              <a:pathLst>
                <a:path w="649905" h="1405321">
                  <a:moveTo>
                    <a:pt x="411751" y="1405321"/>
                  </a:moveTo>
                  <a:lnTo>
                    <a:pt x="20591" y="351221"/>
                  </a:lnTo>
                  <a:cubicBezTo>
                    <a:pt x="-151282" y="41341"/>
                    <a:pt x="814764" y="-189799"/>
                    <a:pt x="625111" y="221681"/>
                  </a:cubicBezTo>
                  <a:lnTo>
                    <a:pt x="411751" y="1405321"/>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6" name="Picture 8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6245734" y="4501770"/>
              <a:ext cx="1128967" cy="374971"/>
            </a:xfrm>
            <a:prstGeom prst="rect">
              <a:avLst/>
            </a:prstGeom>
          </p:spPr>
        </p:pic>
      </p:grpSp>
      <p:grpSp>
        <p:nvGrpSpPr>
          <p:cNvPr id="12" name="Group 11"/>
          <p:cNvGrpSpPr/>
          <p:nvPr/>
        </p:nvGrpSpPr>
        <p:grpSpPr>
          <a:xfrm>
            <a:off x="5646427" y="3004336"/>
            <a:ext cx="2062476" cy="2097003"/>
            <a:chOff x="5646427" y="3004336"/>
            <a:chExt cx="2062476" cy="2097003"/>
          </a:xfrm>
        </p:grpSpPr>
        <p:sp>
          <p:nvSpPr>
            <p:cNvPr id="47" name="Isosceles Triangle 103"/>
            <p:cNvSpPr/>
            <p:nvPr/>
          </p:nvSpPr>
          <p:spPr bwMode="auto">
            <a:xfrm>
              <a:off x="5646427" y="3004336"/>
              <a:ext cx="1966586" cy="1510209"/>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242038 w 2242038"/>
                <a:gd name="connsiteY0" fmla="*/ 1721738 h 1721738"/>
                <a:gd name="connsiteX1" fmla="*/ 395458 w 2242038"/>
                <a:gd name="connsiteY1" fmla="*/ 1460118 h 1721738"/>
                <a:gd name="connsiteX2" fmla="*/ 845038 w 2242038"/>
                <a:gd name="connsiteY2" fmla="*/ 98678 h 1721738"/>
                <a:gd name="connsiteX3" fmla="*/ 2242038 w 2242038"/>
                <a:gd name="connsiteY3" fmla="*/ 1721738 h 1721738"/>
              </a:gdLst>
              <a:ahLst/>
              <a:cxnLst>
                <a:cxn ang="0">
                  <a:pos x="connsiteX0" y="connsiteY0"/>
                </a:cxn>
                <a:cxn ang="0">
                  <a:pos x="connsiteX1" y="connsiteY1"/>
                </a:cxn>
                <a:cxn ang="0">
                  <a:pos x="connsiteX2" y="connsiteY2"/>
                </a:cxn>
                <a:cxn ang="0">
                  <a:pos x="connsiteX3" y="connsiteY3"/>
                </a:cxn>
              </a:cxnLst>
              <a:rect l="l" t="t" r="r" b="b"/>
              <a:pathLst>
                <a:path w="2242038" h="1721738">
                  <a:moveTo>
                    <a:pt x="2242038" y="1721738"/>
                  </a:moveTo>
                  <a:lnTo>
                    <a:pt x="395458" y="1460118"/>
                  </a:lnTo>
                  <a:cubicBezTo>
                    <a:pt x="-172655" y="1363598"/>
                    <a:pt x="-214989" y="-434722"/>
                    <a:pt x="845038" y="98678"/>
                  </a:cubicBezTo>
                  <a:lnTo>
                    <a:pt x="2242038" y="1721738"/>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7" name="Picture 8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6956934" y="4349370"/>
              <a:ext cx="1128967" cy="374971"/>
            </a:xfrm>
            <a:prstGeom prst="rect">
              <a:avLst/>
            </a:prstGeom>
          </p:spPr>
        </p:pic>
      </p:grpSp>
      <p:grpSp>
        <p:nvGrpSpPr>
          <p:cNvPr id="13" name="Group 12"/>
          <p:cNvGrpSpPr/>
          <p:nvPr/>
        </p:nvGrpSpPr>
        <p:grpSpPr>
          <a:xfrm>
            <a:off x="6387735" y="3336925"/>
            <a:ext cx="1600568" cy="1650114"/>
            <a:chOff x="6387735" y="3336925"/>
            <a:chExt cx="1600568" cy="1650114"/>
          </a:xfrm>
        </p:grpSpPr>
        <p:sp>
          <p:nvSpPr>
            <p:cNvPr id="48" name="Isosceles Triangle 103"/>
            <p:cNvSpPr/>
            <p:nvPr/>
          </p:nvSpPr>
          <p:spPr bwMode="auto">
            <a:xfrm>
              <a:off x="6387735" y="3336925"/>
              <a:ext cx="1512683" cy="1104092"/>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Lst>
              <a:ahLst/>
              <a:cxnLst>
                <a:cxn ang="0">
                  <a:pos x="connsiteX0" y="connsiteY0"/>
                </a:cxn>
                <a:cxn ang="0">
                  <a:pos x="connsiteX1" y="connsiteY1"/>
                </a:cxn>
                <a:cxn ang="0">
                  <a:pos x="connsiteX2" y="connsiteY2"/>
                </a:cxn>
                <a:cxn ang="0">
                  <a:pos x="connsiteX3" y="connsiteY3"/>
                </a:cxn>
              </a:cxnLst>
              <a:rect l="l" t="t" r="r" b="b"/>
              <a:pathLst>
                <a:path w="1724558" h="1258738">
                  <a:moveTo>
                    <a:pt x="1724558" y="1258738"/>
                  </a:moveTo>
                  <a:lnTo>
                    <a:pt x="350418" y="631358"/>
                  </a:lnTo>
                  <a:cubicBezTo>
                    <a:pt x="-545355" y="458638"/>
                    <a:pt x="542611" y="-138262"/>
                    <a:pt x="680618" y="29378"/>
                  </a:cubicBezTo>
                  <a:lnTo>
                    <a:pt x="1724558" y="1258738"/>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8" name="Picture 8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236334" y="4235070"/>
              <a:ext cx="1128967" cy="374971"/>
            </a:xfrm>
            <a:prstGeom prst="rect">
              <a:avLst/>
            </a:prstGeom>
          </p:spPr>
        </p:pic>
      </p:grpSp>
      <p:grpSp>
        <p:nvGrpSpPr>
          <p:cNvPr id="14" name="Group 13"/>
          <p:cNvGrpSpPr/>
          <p:nvPr/>
        </p:nvGrpSpPr>
        <p:grpSpPr>
          <a:xfrm>
            <a:off x="6046057" y="2722834"/>
            <a:ext cx="2310546" cy="2073705"/>
            <a:chOff x="6046057" y="2722834"/>
            <a:chExt cx="2310546" cy="2073705"/>
          </a:xfrm>
        </p:grpSpPr>
        <p:sp>
          <p:nvSpPr>
            <p:cNvPr id="49" name="Isosceles Triangle 103"/>
            <p:cNvSpPr/>
            <p:nvPr/>
          </p:nvSpPr>
          <p:spPr bwMode="auto">
            <a:xfrm>
              <a:off x="6046057" y="2722834"/>
              <a:ext cx="2242021" cy="1524351"/>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556052 w 2556052"/>
                <a:gd name="connsiteY0" fmla="*/ 1737861 h 1737861"/>
                <a:gd name="connsiteX1" fmla="*/ 496112 w 2556052"/>
                <a:gd name="connsiteY1" fmla="*/ 1041901 h 1737861"/>
                <a:gd name="connsiteX2" fmla="*/ 658672 w 2556052"/>
                <a:gd name="connsiteY2" fmla="*/ 20821 h 1737861"/>
                <a:gd name="connsiteX3" fmla="*/ 2556052 w 2556052"/>
                <a:gd name="connsiteY3" fmla="*/ 1737861 h 1737861"/>
              </a:gdLst>
              <a:ahLst/>
              <a:cxnLst>
                <a:cxn ang="0">
                  <a:pos x="connsiteX0" y="connsiteY0"/>
                </a:cxn>
                <a:cxn ang="0">
                  <a:pos x="connsiteX1" y="connsiteY1"/>
                </a:cxn>
                <a:cxn ang="0">
                  <a:pos x="connsiteX2" y="connsiteY2"/>
                </a:cxn>
                <a:cxn ang="0">
                  <a:pos x="connsiteX3" y="connsiteY3"/>
                </a:cxn>
              </a:cxnLst>
              <a:rect l="l" t="t" r="r" b="b"/>
              <a:pathLst>
                <a:path w="2556052" h="1737861">
                  <a:moveTo>
                    <a:pt x="2556052" y="1737861"/>
                  </a:moveTo>
                  <a:lnTo>
                    <a:pt x="496112" y="1041901"/>
                  </a:lnTo>
                  <a:cubicBezTo>
                    <a:pt x="-488561" y="1008881"/>
                    <a:pt x="223485" y="-169679"/>
                    <a:pt x="658672" y="20821"/>
                  </a:cubicBezTo>
                  <a:lnTo>
                    <a:pt x="2556052" y="1737861"/>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89" name="Picture 8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604634" y="4044570"/>
              <a:ext cx="1128967" cy="374971"/>
            </a:xfrm>
            <a:prstGeom prst="rect">
              <a:avLst/>
            </a:prstGeom>
          </p:spPr>
        </p:pic>
      </p:grpSp>
      <p:grpSp>
        <p:nvGrpSpPr>
          <p:cNvPr id="15" name="Group 14"/>
          <p:cNvGrpSpPr/>
          <p:nvPr/>
        </p:nvGrpSpPr>
        <p:grpSpPr>
          <a:xfrm>
            <a:off x="6296300" y="1914972"/>
            <a:ext cx="1755503" cy="1842067"/>
            <a:chOff x="6296300" y="1914972"/>
            <a:chExt cx="1755503" cy="1842067"/>
          </a:xfrm>
        </p:grpSpPr>
        <p:sp>
          <p:nvSpPr>
            <p:cNvPr id="50" name="Isosceles Triangle 103"/>
            <p:cNvSpPr/>
            <p:nvPr/>
          </p:nvSpPr>
          <p:spPr bwMode="auto">
            <a:xfrm>
              <a:off x="6296300" y="2516076"/>
              <a:ext cx="1543963" cy="1240963"/>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Lst>
              <a:ahLst/>
              <a:cxnLst>
                <a:cxn ang="0">
                  <a:pos x="connsiteX0" y="connsiteY0"/>
                </a:cxn>
                <a:cxn ang="0">
                  <a:pos x="connsiteX1" y="connsiteY1"/>
                </a:cxn>
                <a:cxn ang="0">
                  <a:pos x="connsiteX2" y="connsiteY2"/>
                </a:cxn>
                <a:cxn ang="0">
                  <a:pos x="connsiteX3" y="connsiteY3"/>
                </a:cxn>
              </a:cxnLst>
              <a:rect l="l" t="t" r="r" b="b"/>
              <a:pathLst>
                <a:path w="1760220" h="1414780">
                  <a:moveTo>
                    <a:pt x="1760220" y="0"/>
                  </a:moveTo>
                  <a:lnTo>
                    <a:pt x="782320" y="1414780"/>
                  </a:lnTo>
                  <a:cubicBezTo>
                    <a:pt x="884767" y="1104900"/>
                    <a:pt x="898313" y="241300"/>
                    <a:pt x="0" y="35560"/>
                  </a:cubicBezTo>
                  <a:lnTo>
                    <a:pt x="1760220" y="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90" name="Picture 8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299834" y="2291970"/>
              <a:ext cx="1128967" cy="374971"/>
            </a:xfrm>
            <a:prstGeom prst="rect">
              <a:avLst/>
            </a:prstGeom>
          </p:spPr>
        </p:pic>
      </p:grpSp>
      <p:grpSp>
        <p:nvGrpSpPr>
          <p:cNvPr id="16" name="Group 15"/>
          <p:cNvGrpSpPr/>
          <p:nvPr/>
        </p:nvGrpSpPr>
        <p:grpSpPr>
          <a:xfrm>
            <a:off x="6189358" y="1787972"/>
            <a:ext cx="1532245" cy="1955766"/>
            <a:chOff x="6189358" y="1787972"/>
            <a:chExt cx="1532245" cy="1955766"/>
          </a:xfrm>
        </p:grpSpPr>
        <p:sp>
          <p:nvSpPr>
            <p:cNvPr id="51" name="Isosceles Triangle 103"/>
            <p:cNvSpPr/>
            <p:nvPr/>
          </p:nvSpPr>
          <p:spPr bwMode="auto">
            <a:xfrm>
              <a:off x="6189358" y="2382466"/>
              <a:ext cx="1416971" cy="1361272"/>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584960 w 1584960"/>
                <a:gd name="connsiteY0" fmla="*/ 0 h 1544320"/>
                <a:gd name="connsiteX1" fmla="*/ 782320 w 1584960"/>
                <a:gd name="connsiteY1" fmla="*/ 1544320 h 1544320"/>
                <a:gd name="connsiteX2" fmla="*/ 0 w 1584960"/>
                <a:gd name="connsiteY2" fmla="*/ 165100 h 1544320"/>
                <a:gd name="connsiteX3" fmla="*/ 1584960 w 1584960"/>
                <a:gd name="connsiteY3" fmla="*/ 0 h 1544320"/>
                <a:gd name="connsiteX0" fmla="*/ 1501140 w 1501140"/>
                <a:gd name="connsiteY0" fmla="*/ 0 h 1582420"/>
                <a:gd name="connsiteX1" fmla="*/ 782320 w 1501140"/>
                <a:gd name="connsiteY1" fmla="*/ 1582420 h 1582420"/>
                <a:gd name="connsiteX2" fmla="*/ 0 w 1501140"/>
                <a:gd name="connsiteY2" fmla="*/ 203200 h 1582420"/>
                <a:gd name="connsiteX3" fmla="*/ 1501140 w 15011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Lst>
              <a:ahLst/>
              <a:cxnLst>
                <a:cxn ang="0">
                  <a:pos x="connsiteX0" y="connsiteY0"/>
                </a:cxn>
                <a:cxn ang="0">
                  <a:pos x="connsiteX1" y="connsiteY1"/>
                </a:cxn>
                <a:cxn ang="0">
                  <a:pos x="connsiteX2" y="connsiteY2"/>
                </a:cxn>
                <a:cxn ang="0">
                  <a:pos x="connsiteX3" y="connsiteY3"/>
                </a:cxn>
              </a:cxnLst>
              <a:rect l="l" t="t" r="r" b="b"/>
              <a:pathLst>
                <a:path w="1615440" h="1551940">
                  <a:moveTo>
                    <a:pt x="1615440" y="0"/>
                  </a:moveTo>
                  <a:lnTo>
                    <a:pt x="896620" y="1551940"/>
                  </a:lnTo>
                  <a:cubicBezTo>
                    <a:pt x="999067" y="1242060"/>
                    <a:pt x="479593" y="790008"/>
                    <a:pt x="0" y="165100"/>
                  </a:cubicBezTo>
                  <a:lnTo>
                    <a:pt x="1615440" y="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91" name="Picture 9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6969634" y="2164970"/>
              <a:ext cx="1128967" cy="374971"/>
            </a:xfrm>
            <a:prstGeom prst="rect">
              <a:avLst/>
            </a:prstGeom>
          </p:spPr>
        </p:pic>
      </p:grpSp>
      <p:grpSp>
        <p:nvGrpSpPr>
          <p:cNvPr id="4" name="Group 3"/>
          <p:cNvGrpSpPr/>
          <p:nvPr/>
        </p:nvGrpSpPr>
        <p:grpSpPr>
          <a:xfrm>
            <a:off x="3351575" y="2814997"/>
            <a:ext cx="2698162" cy="1454861"/>
            <a:chOff x="3351575" y="2814997"/>
            <a:chExt cx="2698162" cy="1454861"/>
          </a:xfrm>
        </p:grpSpPr>
        <p:sp>
          <p:nvSpPr>
            <p:cNvPr id="55" name="Isosceles Triangle 103"/>
            <p:cNvSpPr/>
            <p:nvPr/>
          </p:nvSpPr>
          <p:spPr bwMode="auto">
            <a:xfrm>
              <a:off x="3495778" y="3108708"/>
              <a:ext cx="2553959" cy="1161150"/>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66503"/>
                <a:gd name="connsiteY0" fmla="*/ 1450065 h 1747245"/>
                <a:gd name="connsiteX1" fmla="*/ 2095500 w 2266503"/>
                <a:gd name="connsiteY1" fmla="*/ 1747245 h 1747245"/>
                <a:gd name="connsiteX2" fmla="*/ 1518920 w 2266503"/>
                <a:gd name="connsiteY2" fmla="*/ 81005 h 1747245"/>
                <a:gd name="connsiteX3" fmla="*/ 0 w 2266503"/>
                <a:gd name="connsiteY3" fmla="*/ 1450065 h 1747245"/>
                <a:gd name="connsiteX0" fmla="*/ 0 w 2233638"/>
                <a:gd name="connsiteY0" fmla="*/ 1449253 h 1766753"/>
                <a:gd name="connsiteX1" fmla="*/ 2054860 w 2233638"/>
                <a:gd name="connsiteY1" fmla="*/ 1766753 h 1766753"/>
                <a:gd name="connsiteX2" fmla="*/ 1518920 w 2233638"/>
                <a:gd name="connsiteY2" fmla="*/ 80193 h 1766753"/>
                <a:gd name="connsiteX3" fmla="*/ 0 w 2233638"/>
                <a:gd name="connsiteY3" fmla="*/ 1449253 h 1766753"/>
                <a:gd name="connsiteX0" fmla="*/ 0 w 2462162"/>
                <a:gd name="connsiteY0" fmla="*/ 1351884 h 1669384"/>
                <a:gd name="connsiteX1" fmla="*/ 2054860 w 2462162"/>
                <a:gd name="connsiteY1" fmla="*/ 1669384 h 1669384"/>
                <a:gd name="connsiteX2" fmla="*/ 2128520 w 2462162"/>
                <a:gd name="connsiteY2" fmla="*/ 84424 h 1669384"/>
                <a:gd name="connsiteX3" fmla="*/ 0 w 2462162"/>
                <a:gd name="connsiteY3" fmla="*/ 1351884 h 1669384"/>
                <a:gd name="connsiteX0" fmla="*/ 0 w 2486769"/>
                <a:gd name="connsiteY0" fmla="*/ 1429744 h 1747244"/>
                <a:gd name="connsiteX1" fmla="*/ 2054860 w 2486769"/>
                <a:gd name="connsiteY1" fmla="*/ 1747244 h 1747244"/>
                <a:gd name="connsiteX2" fmla="*/ 2169160 w 2486769"/>
                <a:gd name="connsiteY2" fmla="*/ 81004 h 1747244"/>
                <a:gd name="connsiteX3" fmla="*/ 0 w 2486769"/>
                <a:gd name="connsiteY3" fmla="*/ 1429744 h 1747244"/>
                <a:gd name="connsiteX0" fmla="*/ 0 w 2190526"/>
                <a:gd name="connsiteY0" fmla="*/ 1348740 h 1666240"/>
                <a:gd name="connsiteX1" fmla="*/ 2054860 w 2190526"/>
                <a:gd name="connsiteY1" fmla="*/ 1666240 h 1666240"/>
                <a:gd name="connsiteX2" fmla="*/ 2169160 w 2190526"/>
                <a:gd name="connsiteY2" fmla="*/ 0 h 1666240"/>
                <a:gd name="connsiteX3" fmla="*/ 0 w 2190526"/>
                <a:gd name="connsiteY3" fmla="*/ 1348740 h 1666240"/>
                <a:gd name="connsiteX0" fmla="*/ 0 w 2184044"/>
                <a:gd name="connsiteY0" fmla="*/ 1348740 h 1666240"/>
                <a:gd name="connsiteX1" fmla="*/ 2054860 w 2184044"/>
                <a:gd name="connsiteY1" fmla="*/ 1666240 h 1666240"/>
                <a:gd name="connsiteX2" fmla="*/ 2118360 w 2184044"/>
                <a:gd name="connsiteY2" fmla="*/ 0 h 1666240"/>
                <a:gd name="connsiteX3" fmla="*/ 0 w 2184044"/>
                <a:gd name="connsiteY3" fmla="*/ 1348740 h 1666240"/>
                <a:gd name="connsiteX0" fmla="*/ 0 w 2612472"/>
                <a:gd name="connsiteY0" fmla="*/ 1348740 h 2397760"/>
                <a:gd name="connsiteX1" fmla="*/ 2522220 w 2612472"/>
                <a:gd name="connsiteY1" fmla="*/ 2397760 h 2397760"/>
                <a:gd name="connsiteX2" fmla="*/ 2118360 w 2612472"/>
                <a:gd name="connsiteY2" fmla="*/ 0 h 2397760"/>
                <a:gd name="connsiteX3" fmla="*/ 0 w 2612472"/>
                <a:gd name="connsiteY3" fmla="*/ 1348740 h 2397760"/>
                <a:gd name="connsiteX0" fmla="*/ 0 w 2853905"/>
                <a:gd name="connsiteY0" fmla="*/ 1348740 h 2468880"/>
                <a:gd name="connsiteX1" fmla="*/ 2776220 w 2853905"/>
                <a:gd name="connsiteY1" fmla="*/ 2468880 h 2468880"/>
                <a:gd name="connsiteX2" fmla="*/ 2118360 w 2853905"/>
                <a:gd name="connsiteY2" fmla="*/ 0 h 2468880"/>
                <a:gd name="connsiteX3" fmla="*/ 0 w 2853905"/>
                <a:gd name="connsiteY3" fmla="*/ 1348740 h 2468880"/>
                <a:gd name="connsiteX0" fmla="*/ 0 w 2786019"/>
                <a:gd name="connsiteY0" fmla="*/ 1348740 h 2468880"/>
                <a:gd name="connsiteX1" fmla="*/ 2776220 w 2786019"/>
                <a:gd name="connsiteY1" fmla="*/ 2468880 h 2468880"/>
                <a:gd name="connsiteX2" fmla="*/ 2118360 w 2786019"/>
                <a:gd name="connsiteY2" fmla="*/ 0 h 2468880"/>
                <a:gd name="connsiteX3" fmla="*/ 0 w 2786019"/>
                <a:gd name="connsiteY3" fmla="*/ 1348740 h 2468880"/>
                <a:gd name="connsiteX0" fmla="*/ 0 w 2786566"/>
                <a:gd name="connsiteY0" fmla="*/ 88900 h 1209040"/>
                <a:gd name="connsiteX1" fmla="*/ 2776220 w 2786566"/>
                <a:gd name="connsiteY1" fmla="*/ 1209040 h 1209040"/>
                <a:gd name="connsiteX2" fmla="*/ 2189480 w 2786566"/>
                <a:gd name="connsiteY2" fmla="*/ 0 h 1209040"/>
                <a:gd name="connsiteX3" fmla="*/ 0 w 2786566"/>
                <a:gd name="connsiteY3" fmla="*/ 88900 h 1209040"/>
                <a:gd name="connsiteX0" fmla="*/ 0 w 2817661"/>
                <a:gd name="connsiteY0" fmla="*/ 88900 h 1209040"/>
                <a:gd name="connsiteX1" fmla="*/ 2776220 w 2817661"/>
                <a:gd name="connsiteY1" fmla="*/ 1209040 h 1209040"/>
                <a:gd name="connsiteX2" fmla="*/ 2189480 w 2817661"/>
                <a:gd name="connsiteY2" fmla="*/ 0 h 1209040"/>
                <a:gd name="connsiteX3" fmla="*/ 0 w 2817661"/>
                <a:gd name="connsiteY3" fmla="*/ 88900 h 1209040"/>
                <a:gd name="connsiteX0" fmla="*/ 0 w 3014394"/>
                <a:gd name="connsiteY0" fmla="*/ 302260 h 1422400"/>
                <a:gd name="connsiteX1" fmla="*/ 2776220 w 3014394"/>
                <a:gd name="connsiteY1" fmla="*/ 1422400 h 1422400"/>
                <a:gd name="connsiteX2" fmla="*/ 2727960 w 3014394"/>
                <a:gd name="connsiteY2" fmla="*/ 0 h 1422400"/>
                <a:gd name="connsiteX3" fmla="*/ 0 w 3014394"/>
                <a:gd name="connsiteY3" fmla="*/ 302260 h 1422400"/>
                <a:gd name="connsiteX0" fmla="*/ 0 w 2790213"/>
                <a:gd name="connsiteY0" fmla="*/ 302260 h 1422400"/>
                <a:gd name="connsiteX1" fmla="*/ 2776220 w 2790213"/>
                <a:gd name="connsiteY1" fmla="*/ 1422400 h 1422400"/>
                <a:gd name="connsiteX2" fmla="*/ 2727960 w 2790213"/>
                <a:gd name="connsiteY2" fmla="*/ 0 h 1422400"/>
                <a:gd name="connsiteX3" fmla="*/ 0 w 2790213"/>
                <a:gd name="connsiteY3" fmla="*/ 302260 h 1422400"/>
                <a:gd name="connsiteX0" fmla="*/ 0 w 2727960"/>
                <a:gd name="connsiteY0" fmla="*/ 302260 h 1323788"/>
                <a:gd name="connsiteX1" fmla="*/ 2635344 w 2727960"/>
                <a:gd name="connsiteY1" fmla="*/ 1323788 h 1323788"/>
                <a:gd name="connsiteX2" fmla="*/ 2727960 w 2727960"/>
                <a:gd name="connsiteY2" fmla="*/ 0 h 1323788"/>
                <a:gd name="connsiteX3" fmla="*/ 0 w 2727960"/>
                <a:gd name="connsiteY3" fmla="*/ 302260 h 1323788"/>
                <a:gd name="connsiteX0" fmla="*/ 0 w 2911682"/>
                <a:gd name="connsiteY0" fmla="*/ 302260 h 1323788"/>
                <a:gd name="connsiteX1" fmla="*/ 2635344 w 2911682"/>
                <a:gd name="connsiteY1" fmla="*/ 1323788 h 1323788"/>
                <a:gd name="connsiteX2" fmla="*/ 2727960 w 2911682"/>
                <a:gd name="connsiteY2" fmla="*/ 0 h 1323788"/>
                <a:gd name="connsiteX3" fmla="*/ 0 w 2911682"/>
                <a:gd name="connsiteY3" fmla="*/ 302260 h 1323788"/>
              </a:gdLst>
              <a:ahLst/>
              <a:cxnLst>
                <a:cxn ang="0">
                  <a:pos x="connsiteX0" y="connsiteY0"/>
                </a:cxn>
                <a:cxn ang="0">
                  <a:pos x="connsiteX1" y="connsiteY1"/>
                </a:cxn>
                <a:cxn ang="0">
                  <a:pos x="connsiteX2" y="connsiteY2"/>
                </a:cxn>
                <a:cxn ang="0">
                  <a:pos x="connsiteX3" y="connsiteY3"/>
                </a:cxn>
              </a:cxnLst>
              <a:rect l="l" t="t" r="r" b="b"/>
              <a:pathLst>
                <a:path w="2911682" h="1323788">
                  <a:moveTo>
                    <a:pt x="0" y="302260"/>
                  </a:moveTo>
                  <a:cubicBezTo>
                    <a:pt x="925407" y="675640"/>
                    <a:pt x="1709937" y="950408"/>
                    <a:pt x="2635344" y="1323788"/>
                  </a:cubicBezTo>
                  <a:cubicBezTo>
                    <a:pt x="3486735" y="1210708"/>
                    <a:pt x="2033693" y="848360"/>
                    <a:pt x="2727960" y="0"/>
                  </a:cubicBezTo>
                  <a:lnTo>
                    <a:pt x="0" y="30226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59" name="Picture 5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2974577" y="3191995"/>
              <a:ext cx="1128967" cy="374971"/>
            </a:xfrm>
            <a:prstGeom prst="rect">
              <a:avLst/>
            </a:prstGeom>
          </p:spPr>
        </p:pic>
      </p:grpSp>
      <p:sp>
        <p:nvSpPr>
          <p:cNvPr id="19" name="TextBox 18"/>
          <p:cNvSpPr txBox="1"/>
          <p:nvPr/>
        </p:nvSpPr>
        <p:spPr>
          <a:xfrm>
            <a:off x="456771" y="5758047"/>
            <a:ext cx="8908008" cy="707886"/>
          </a:xfrm>
          <a:prstGeom prst="rect">
            <a:avLst/>
          </a:prstGeom>
          <a:solidFill>
            <a:srgbClr val="333333"/>
          </a:solidFill>
        </p:spPr>
        <p:txBody>
          <a:bodyPr wrap="none" rtlCol="0">
            <a:spAutoFit/>
          </a:bodyPr>
          <a:lstStyle/>
          <a:p>
            <a:r>
              <a:rPr lang="en-US" sz="4000" dirty="0" smtClean="0">
                <a:solidFill>
                  <a:srgbClr val="F2F2F2"/>
                </a:solidFill>
                <a:latin typeface="+mn-lt"/>
                <a:ea typeface="Microsoft JhengHei" panose="020B0604030504040204" pitchFamily="34" charset="-120"/>
              </a:rPr>
              <a:t>This is our Existing Satellite Network</a:t>
            </a:r>
            <a:r>
              <a:rPr lang="is-IS" sz="4000" dirty="0" smtClean="0">
                <a:solidFill>
                  <a:srgbClr val="F2F2F2"/>
                </a:solidFill>
                <a:latin typeface="+mn-lt"/>
                <a:ea typeface="Microsoft JhengHei" panose="020B0604030504040204" pitchFamily="34" charset="-120"/>
              </a:rPr>
              <a:t>…</a:t>
            </a:r>
            <a:endParaRPr lang="en-US" sz="4000" dirty="0" smtClean="0">
              <a:solidFill>
                <a:srgbClr val="F2F2F2"/>
              </a:solidFill>
              <a:latin typeface="+mn-lt"/>
              <a:ea typeface="Microsoft JhengHei" panose="020B0604030504040204" pitchFamily="34" charset="-120"/>
            </a:endParaRPr>
          </a:p>
        </p:txBody>
      </p:sp>
      <p:sp>
        <p:nvSpPr>
          <p:cNvPr id="63" name="Rectangle 62"/>
          <p:cNvSpPr/>
          <p:nvPr/>
        </p:nvSpPr>
        <p:spPr bwMode="auto">
          <a:xfrm>
            <a:off x="139700" y="177800"/>
            <a:ext cx="3073400" cy="1244600"/>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0" name="Rectangle 59"/>
          <p:cNvSpPr/>
          <p:nvPr/>
        </p:nvSpPr>
        <p:spPr>
          <a:xfrm>
            <a:off x="9116042" y="2755811"/>
            <a:ext cx="3072783" cy="1200329"/>
          </a:xfrm>
          <a:prstGeom prst="rect">
            <a:avLst/>
          </a:prstGeom>
          <a:noFill/>
        </p:spPr>
        <p:txBody>
          <a:bodyPr wrap="square" rtlCol="0">
            <a:spAutoFit/>
          </a:bodyPr>
          <a:lstStyle/>
          <a:p>
            <a:pPr marL="169863" indent="-169863">
              <a:buFont typeface="Symbol" panose="05050102010706020507" pitchFamily="18" charset="2"/>
              <a:buChar char=""/>
            </a:pPr>
            <a:r>
              <a:rPr lang="en-US" sz="1800" dirty="0" smtClean="0">
                <a:solidFill>
                  <a:schemeClr val="bg1"/>
                </a:solidFill>
                <a:latin typeface="+mn-lt"/>
                <a:ea typeface="Microsoft JhengHei UI Light" panose="020B0304030504040204" pitchFamily="34" charset="-120"/>
              </a:rPr>
              <a:t>Global coverage</a:t>
            </a:r>
            <a:endParaRPr lang="en-US" sz="1800" dirty="0">
              <a:solidFill>
                <a:schemeClr val="bg1"/>
              </a:solidFill>
              <a:latin typeface="+mn-lt"/>
              <a:ea typeface="Microsoft JhengHei UI Light" panose="020B0304030504040204" pitchFamily="34" charset="-120"/>
            </a:endParaRPr>
          </a:p>
          <a:p>
            <a:pPr marL="169863" indent="-169863">
              <a:buFont typeface="Symbol" panose="05050102010706020507" pitchFamily="18" charset="2"/>
              <a:buChar char=""/>
            </a:pPr>
            <a:r>
              <a:rPr lang="en-US" sz="1800" dirty="0" smtClean="0">
                <a:solidFill>
                  <a:schemeClr val="bg1"/>
                </a:solidFill>
                <a:latin typeface="+mn-lt"/>
                <a:ea typeface="Microsoft JhengHei UI Light" panose="020B0304030504040204" pitchFamily="34" charset="-120"/>
              </a:rPr>
              <a:t>25 satellites over Africa</a:t>
            </a:r>
            <a:endParaRPr lang="en-US" sz="1800" dirty="0">
              <a:solidFill>
                <a:schemeClr val="bg1"/>
              </a:solidFill>
              <a:latin typeface="+mn-lt"/>
              <a:ea typeface="Microsoft JhengHei UI Light" panose="020B0304030504040204" pitchFamily="34" charset="-120"/>
            </a:endParaRPr>
          </a:p>
          <a:p>
            <a:pPr marL="169863" indent="-169863">
              <a:buFont typeface="Symbol" panose="05050102010706020507" pitchFamily="18" charset="2"/>
              <a:buChar char=""/>
            </a:pPr>
            <a:r>
              <a:rPr lang="en-US" sz="1800" dirty="0" smtClean="0">
                <a:solidFill>
                  <a:schemeClr val="bg1"/>
                </a:solidFill>
                <a:latin typeface="+mn-lt"/>
                <a:ea typeface="Microsoft JhengHei UI Light" panose="020B0304030504040204" pitchFamily="34" charset="-120"/>
              </a:rPr>
              <a:t>Resilient C-band</a:t>
            </a:r>
            <a:br>
              <a:rPr lang="en-US" sz="1800" dirty="0" smtClean="0">
                <a:solidFill>
                  <a:schemeClr val="bg1"/>
                </a:solidFill>
                <a:latin typeface="+mn-lt"/>
                <a:ea typeface="Microsoft JhengHei UI Light" panose="020B0304030504040204" pitchFamily="34" charset="-120"/>
              </a:rPr>
            </a:br>
            <a:r>
              <a:rPr lang="en-US" sz="1800" dirty="0" smtClean="0">
                <a:solidFill>
                  <a:schemeClr val="bg1"/>
                </a:solidFill>
                <a:latin typeface="+mn-lt"/>
                <a:ea typeface="Microsoft JhengHei UI Light" panose="020B0304030504040204" pitchFamily="34" charset="-120"/>
              </a:rPr>
              <a:t>and Ku-band transponders</a:t>
            </a:r>
          </a:p>
        </p:txBody>
      </p:sp>
    </p:spTree>
    <p:extLst>
      <p:ext uri="{BB962C8B-B14F-4D97-AF65-F5344CB8AC3E}">
        <p14:creationId xmlns="" xmlns:p14="http://schemas.microsoft.com/office/powerpoint/2010/main" val="5243919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par>
                          <p:cTn id="65" fill="hold">
                            <p:stCondLst>
                              <p:cond delay="500"/>
                            </p:stCondLst>
                            <p:childTnLst>
                              <p:par>
                                <p:cTn id="66" presetID="10" presetClass="entr" presetSubtype="0" fill="hold" grpId="0" nodeType="afterEffect">
                                  <p:stCondLst>
                                    <p:cond delay="20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9" grpId="0" animBg="1"/>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1" y="134446"/>
            <a:ext cx="12188826" cy="6594014"/>
            <a:chOff x="-1" y="134446"/>
            <a:chExt cx="12188826" cy="6594014"/>
          </a:xfrm>
        </p:grpSpPr>
        <p:sp>
          <p:nvSpPr>
            <p:cNvPr id="107" name="Background"/>
            <p:cNvSpPr/>
            <p:nvPr/>
          </p:nvSpPr>
          <p:spPr bwMode="auto">
            <a:xfrm>
              <a:off x="-1" y="134446"/>
              <a:ext cx="12188826" cy="6594014"/>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pic>
          <p:nvPicPr>
            <p:cNvPr id="108" name="Picture 107"/>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0090242" y="6042859"/>
              <a:ext cx="1828800" cy="429292"/>
            </a:xfrm>
            <a:prstGeom prst="rect">
              <a:avLst/>
            </a:prstGeom>
          </p:spPr>
        </p:pic>
      </p:gr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4349" y="137159"/>
            <a:ext cx="11500127" cy="6614161"/>
          </a:xfrm>
          <a:prstGeom prst="rect">
            <a:avLst/>
          </a:prstGeom>
        </p:spPr>
      </p:pic>
      <p:sp>
        <p:nvSpPr>
          <p:cNvPr id="29" name="Oval 28"/>
          <p:cNvSpPr/>
          <p:nvPr/>
        </p:nvSpPr>
        <p:spPr bwMode="auto">
          <a:xfrm>
            <a:off x="5175553" y="2502735"/>
            <a:ext cx="1838409" cy="1849416"/>
          </a:xfrm>
          <a:prstGeom prst="ellipse">
            <a:avLst/>
          </a:prstGeom>
          <a:solidFill>
            <a:schemeClr val="tx2">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30" name="Group 29"/>
          <p:cNvGrpSpPr/>
          <p:nvPr/>
        </p:nvGrpSpPr>
        <p:grpSpPr>
          <a:xfrm>
            <a:off x="5171967" y="2510375"/>
            <a:ext cx="1844891" cy="1844891"/>
            <a:chOff x="6212345" y="3042645"/>
            <a:chExt cx="1844891" cy="1844891"/>
          </a:xfrm>
        </p:grpSpPr>
        <p:pic>
          <p:nvPicPr>
            <p:cNvPr id="31" name="Picture 3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12345" y="3042645"/>
              <a:ext cx="1844891" cy="1844891"/>
            </a:xfrm>
            <a:prstGeom prst="rect">
              <a:avLst/>
            </a:prstGeom>
          </p:spPr>
        </p:pic>
        <p:grpSp>
          <p:nvGrpSpPr>
            <p:cNvPr id="32" name="Group 31"/>
            <p:cNvGrpSpPr/>
            <p:nvPr/>
          </p:nvGrpSpPr>
          <p:grpSpPr>
            <a:xfrm>
              <a:off x="6228688" y="3042783"/>
              <a:ext cx="1787023" cy="1580863"/>
              <a:chOff x="8183581" y="1310416"/>
              <a:chExt cx="1782353" cy="1576732"/>
            </a:xfrm>
          </p:grpSpPr>
          <p:sp>
            <p:nvSpPr>
              <p:cNvPr id="35" name="Oval 34"/>
              <p:cNvSpPr/>
              <p:nvPr/>
            </p:nvSpPr>
            <p:spPr bwMode="auto">
              <a:xfrm>
                <a:off x="8827131" y="1385052"/>
                <a:ext cx="494603" cy="262567"/>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38" name="Oval 37"/>
              <p:cNvSpPr/>
              <p:nvPr/>
            </p:nvSpPr>
            <p:spPr bwMode="auto">
              <a:xfrm>
                <a:off x="8386323" y="1348755"/>
                <a:ext cx="1376868" cy="730930"/>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39" name="Oval 38"/>
              <p:cNvSpPr/>
              <p:nvPr/>
            </p:nvSpPr>
            <p:spPr bwMode="auto">
              <a:xfrm>
                <a:off x="8183581" y="1785432"/>
                <a:ext cx="1782353" cy="920168"/>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0" name="Oval 39"/>
              <p:cNvSpPr/>
              <p:nvPr/>
            </p:nvSpPr>
            <p:spPr bwMode="auto">
              <a:xfrm>
                <a:off x="8201404" y="1589373"/>
                <a:ext cx="1746706" cy="927264"/>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1" name="Oval 40"/>
              <p:cNvSpPr/>
              <p:nvPr/>
            </p:nvSpPr>
            <p:spPr bwMode="auto">
              <a:xfrm>
                <a:off x="8270470" y="1442979"/>
                <a:ext cx="1608574" cy="853935"/>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2" name="Oval 41"/>
              <p:cNvSpPr/>
              <p:nvPr/>
            </p:nvSpPr>
            <p:spPr bwMode="auto">
              <a:xfrm>
                <a:off x="8551928" y="1310416"/>
                <a:ext cx="1045008" cy="554757"/>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43" name="Oval 42"/>
              <p:cNvSpPr/>
              <p:nvPr/>
            </p:nvSpPr>
            <p:spPr bwMode="auto">
              <a:xfrm>
                <a:off x="8236726" y="1990402"/>
                <a:ext cx="1689220" cy="896746"/>
              </a:xfrm>
              <a:prstGeom prst="ellipse">
                <a:avLst/>
              </a:prstGeom>
              <a:noFill/>
              <a:ln w="3175" cap="flat" cmpd="sng" algn="ctr">
                <a:solidFill>
                  <a:srgbClr val="00B5B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grpSp>
      </p:grpSp>
      <p:sp>
        <p:nvSpPr>
          <p:cNvPr id="44" name="Oval 43"/>
          <p:cNvSpPr/>
          <p:nvPr/>
        </p:nvSpPr>
        <p:spPr bwMode="auto">
          <a:xfrm>
            <a:off x="3505487" y="2092427"/>
            <a:ext cx="5177851" cy="2673146"/>
          </a:xfrm>
          <a:prstGeom prst="ellipse">
            <a:avLst/>
          </a:prstGeom>
          <a:noFill/>
          <a:ln w="3175" cap="flat" cmpd="sng" algn="ctr">
            <a:solidFill>
              <a:schemeClr val="bg1">
                <a:lumMod val="75000"/>
              </a:schemeClr>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grpSp>
        <p:nvGrpSpPr>
          <p:cNvPr id="237" name="Group 236"/>
          <p:cNvGrpSpPr/>
          <p:nvPr/>
        </p:nvGrpSpPr>
        <p:grpSpPr>
          <a:xfrm>
            <a:off x="3511234" y="3036442"/>
            <a:ext cx="2408161" cy="1332358"/>
            <a:chOff x="3511234" y="3036442"/>
            <a:chExt cx="2408161" cy="1332358"/>
          </a:xfrm>
        </p:grpSpPr>
        <p:pic>
          <p:nvPicPr>
            <p:cNvPr id="4" name="Picture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139388" y="3627108"/>
              <a:ext cx="1113538" cy="369846"/>
            </a:xfrm>
            <a:prstGeom prst="rect">
              <a:avLst/>
            </a:prstGeom>
          </p:spPr>
        </p:pic>
        <p:grpSp>
          <p:nvGrpSpPr>
            <p:cNvPr id="7" name="Group 6"/>
            <p:cNvGrpSpPr/>
            <p:nvPr/>
          </p:nvGrpSpPr>
          <p:grpSpPr>
            <a:xfrm>
              <a:off x="3716971" y="3036442"/>
              <a:ext cx="2202424" cy="1035325"/>
              <a:chOff x="3726643" y="3032612"/>
              <a:chExt cx="2202424" cy="1035325"/>
            </a:xfrm>
          </p:grpSpPr>
          <p:sp>
            <p:nvSpPr>
              <p:cNvPr id="59" name="Isosceles Triangle 58"/>
              <p:cNvSpPr/>
              <p:nvPr/>
            </p:nvSpPr>
            <p:spPr bwMode="auto">
              <a:xfrm rot="15325537">
                <a:off x="4418947" y="2340308"/>
                <a:ext cx="548080" cy="1932687"/>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2051141"/>
                  <a:gd name="connsiteY0" fmla="*/ 1750315 h 1806409"/>
                  <a:gd name="connsiteX1" fmla="*/ 280988 w 2051141"/>
                  <a:gd name="connsiteY1" fmla="*/ 0 h 1806409"/>
                  <a:gd name="connsiteX2" fmla="*/ 2049764 w 2051141"/>
                  <a:gd name="connsiteY2" fmla="*/ 1714915 h 1806409"/>
                  <a:gd name="connsiteX3" fmla="*/ 0 w 2051141"/>
                  <a:gd name="connsiteY3" fmla="*/ 1750315 h 1806409"/>
                  <a:gd name="connsiteX0" fmla="*/ 1184870 w 1773164"/>
                  <a:gd name="connsiteY0" fmla="*/ 1747782 h 1804711"/>
                  <a:gd name="connsiteX1" fmla="*/ 0 w 1773164"/>
                  <a:gd name="connsiteY1" fmla="*/ 0 h 1804711"/>
                  <a:gd name="connsiteX2" fmla="*/ 1768776 w 1773164"/>
                  <a:gd name="connsiteY2" fmla="*/ 1714915 h 1804711"/>
                  <a:gd name="connsiteX3" fmla="*/ 1184870 w 1773164"/>
                  <a:gd name="connsiteY3" fmla="*/ 1747782 h 1804711"/>
                  <a:gd name="connsiteX0" fmla="*/ 1184870 w 1806852"/>
                  <a:gd name="connsiteY0" fmla="*/ 1747782 h 1799400"/>
                  <a:gd name="connsiteX1" fmla="*/ 0 w 1806852"/>
                  <a:gd name="connsiteY1" fmla="*/ 0 h 1799400"/>
                  <a:gd name="connsiteX2" fmla="*/ 1802677 w 1806852"/>
                  <a:gd name="connsiteY2" fmla="*/ 1697677 h 1799400"/>
                  <a:gd name="connsiteX3" fmla="*/ 1184870 w 1806852"/>
                  <a:gd name="connsiteY3" fmla="*/ 1747782 h 1799400"/>
                  <a:gd name="connsiteX0" fmla="*/ 1245517 w 1807245"/>
                  <a:gd name="connsiteY0" fmla="*/ 1739854 h 1793809"/>
                  <a:gd name="connsiteX1" fmla="*/ 0 w 1807245"/>
                  <a:gd name="connsiteY1" fmla="*/ 0 h 1793809"/>
                  <a:gd name="connsiteX2" fmla="*/ 1802677 w 1807245"/>
                  <a:gd name="connsiteY2" fmla="*/ 1697677 h 1793809"/>
                  <a:gd name="connsiteX3" fmla="*/ 1245517 w 1807245"/>
                  <a:gd name="connsiteY3" fmla="*/ 1739854 h 1793809"/>
                  <a:gd name="connsiteX0" fmla="*/ 1444908 w 1809289"/>
                  <a:gd name="connsiteY0" fmla="*/ 1877256 h 1906623"/>
                  <a:gd name="connsiteX1" fmla="*/ 0 w 1809289"/>
                  <a:gd name="connsiteY1" fmla="*/ 0 h 1906623"/>
                  <a:gd name="connsiteX2" fmla="*/ 1802677 w 1809289"/>
                  <a:gd name="connsiteY2" fmla="*/ 1697677 h 1906623"/>
                  <a:gd name="connsiteX3" fmla="*/ 1444908 w 1809289"/>
                  <a:gd name="connsiteY3" fmla="*/ 1877256 h 1906623"/>
                  <a:gd name="connsiteX0" fmla="*/ 1444908 w 1949101"/>
                  <a:gd name="connsiteY0" fmla="*/ 1877256 h 1915246"/>
                  <a:gd name="connsiteX1" fmla="*/ 0 w 1949101"/>
                  <a:gd name="connsiteY1" fmla="*/ 0 h 1915246"/>
                  <a:gd name="connsiteX2" fmla="*/ 1944081 w 1949101"/>
                  <a:gd name="connsiteY2" fmla="*/ 1764465 h 1915246"/>
                  <a:gd name="connsiteX3" fmla="*/ 1444908 w 1949101"/>
                  <a:gd name="connsiteY3" fmla="*/ 1877256 h 1915246"/>
                  <a:gd name="connsiteX0" fmla="*/ 1444908 w 1975774"/>
                  <a:gd name="connsiteY0" fmla="*/ 1877256 h 1932687"/>
                  <a:gd name="connsiteX1" fmla="*/ 0 w 1975774"/>
                  <a:gd name="connsiteY1" fmla="*/ 0 h 1932687"/>
                  <a:gd name="connsiteX2" fmla="*/ 1944081 w 1975774"/>
                  <a:gd name="connsiteY2" fmla="*/ 1764465 h 1932687"/>
                  <a:gd name="connsiteX3" fmla="*/ 1444908 w 1975774"/>
                  <a:gd name="connsiteY3" fmla="*/ 1877256 h 1932687"/>
                </a:gdLst>
                <a:ahLst/>
                <a:cxnLst>
                  <a:cxn ang="0">
                    <a:pos x="connsiteX0" y="connsiteY0"/>
                  </a:cxn>
                  <a:cxn ang="0">
                    <a:pos x="connsiteX1" y="connsiteY1"/>
                  </a:cxn>
                  <a:cxn ang="0">
                    <a:pos x="connsiteX2" y="connsiteY2"/>
                  </a:cxn>
                  <a:cxn ang="0">
                    <a:pos x="connsiteX3" y="connsiteY3"/>
                  </a:cxn>
                </a:cxnLst>
                <a:rect l="l" t="t" r="r" b="b"/>
                <a:pathLst>
                  <a:path w="1975774" h="1932687">
                    <a:moveTo>
                      <a:pt x="1444908" y="1877256"/>
                    </a:moveTo>
                    <a:lnTo>
                      <a:pt x="0" y="0"/>
                    </a:lnTo>
                    <a:cubicBezTo>
                      <a:pt x="589592" y="571638"/>
                      <a:pt x="1354489" y="1192827"/>
                      <a:pt x="1944081" y="1764465"/>
                    </a:cubicBezTo>
                    <a:cubicBezTo>
                      <a:pt x="2126548" y="1934316"/>
                      <a:pt x="1462312" y="1982347"/>
                      <a:pt x="1444908" y="187725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0" name="Isosceles Triangle 58"/>
              <p:cNvSpPr/>
              <p:nvPr/>
            </p:nvSpPr>
            <p:spPr bwMode="auto">
              <a:xfrm rot="15325537">
                <a:off x="4537156" y="2323235"/>
                <a:ext cx="439284" cy="2042826"/>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1595687"/>
                  <a:gd name="connsiteY0" fmla="*/ 1750315 h 1830880"/>
                  <a:gd name="connsiteX1" fmla="*/ 280988 w 1595687"/>
                  <a:gd name="connsiteY1" fmla="*/ 0 h 1830880"/>
                  <a:gd name="connsiteX2" fmla="*/ 1593935 w 1595687"/>
                  <a:gd name="connsiteY2" fmla="*/ 1772256 h 1830880"/>
                  <a:gd name="connsiteX3" fmla="*/ 0 w 1595687"/>
                  <a:gd name="connsiteY3" fmla="*/ 1750315 h 1830880"/>
                  <a:gd name="connsiteX0" fmla="*/ 899623 w 1318827"/>
                  <a:gd name="connsiteY0" fmla="*/ 1891236 h 1928233"/>
                  <a:gd name="connsiteX1" fmla="*/ 1 w 1318827"/>
                  <a:gd name="connsiteY1" fmla="*/ 0 h 1928233"/>
                  <a:gd name="connsiteX2" fmla="*/ 1312948 w 1318827"/>
                  <a:gd name="connsiteY2" fmla="*/ 1772256 h 1928233"/>
                  <a:gd name="connsiteX3" fmla="*/ 899623 w 1318827"/>
                  <a:gd name="connsiteY3" fmla="*/ 1891236 h 1928233"/>
                  <a:gd name="connsiteX0" fmla="*/ 899623 w 1388557"/>
                  <a:gd name="connsiteY0" fmla="*/ 1891236 h 1938175"/>
                  <a:gd name="connsiteX1" fmla="*/ 1 w 1388557"/>
                  <a:gd name="connsiteY1" fmla="*/ 0 h 1938175"/>
                  <a:gd name="connsiteX2" fmla="*/ 1383402 w 1388557"/>
                  <a:gd name="connsiteY2" fmla="*/ 1823265 h 1938175"/>
                  <a:gd name="connsiteX3" fmla="*/ 899623 w 1388557"/>
                  <a:gd name="connsiteY3" fmla="*/ 1891236 h 1938175"/>
                  <a:gd name="connsiteX0" fmla="*/ 868830 w 1388294"/>
                  <a:gd name="connsiteY0" fmla="*/ 1898856 h 1944018"/>
                  <a:gd name="connsiteX1" fmla="*/ 1 w 1388294"/>
                  <a:gd name="connsiteY1" fmla="*/ 0 h 1944018"/>
                  <a:gd name="connsiteX2" fmla="*/ 1383402 w 1388294"/>
                  <a:gd name="connsiteY2" fmla="*/ 1823265 h 1944018"/>
                  <a:gd name="connsiteX3" fmla="*/ 868830 w 1388294"/>
                  <a:gd name="connsiteY3" fmla="*/ 1898856 h 1944018"/>
                  <a:gd name="connsiteX0" fmla="*/ 868830 w 1550417"/>
                  <a:gd name="connsiteY0" fmla="*/ 1898856 h 1980951"/>
                  <a:gd name="connsiteX1" fmla="*/ 1 w 1550417"/>
                  <a:gd name="connsiteY1" fmla="*/ 0 h 1980951"/>
                  <a:gd name="connsiteX2" fmla="*/ 1546567 w 1550417"/>
                  <a:gd name="connsiteY2" fmla="*/ 1923609 h 1980951"/>
                  <a:gd name="connsiteX3" fmla="*/ 868830 w 1550417"/>
                  <a:gd name="connsiteY3" fmla="*/ 1898856 h 1980951"/>
                  <a:gd name="connsiteX0" fmla="*/ 948921 w 1550864"/>
                  <a:gd name="connsiteY0" fmla="*/ 1993207 h 2039756"/>
                  <a:gd name="connsiteX1" fmla="*/ 1 w 1550864"/>
                  <a:gd name="connsiteY1" fmla="*/ 0 h 2039756"/>
                  <a:gd name="connsiteX2" fmla="*/ 1546567 w 1550864"/>
                  <a:gd name="connsiteY2" fmla="*/ 1923609 h 2039756"/>
                  <a:gd name="connsiteX3" fmla="*/ 948921 w 1550864"/>
                  <a:gd name="connsiteY3" fmla="*/ 1993207 h 2039756"/>
                  <a:gd name="connsiteX0" fmla="*/ 948921 w 1583575"/>
                  <a:gd name="connsiteY0" fmla="*/ 1993207 h 2042826"/>
                  <a:gd name="connsiteX1" fmla="*/ 1 w 1583575"/>
                  <a:gd name="connsiteY1" fmla="*/ 0 h 2042826"/>
                  <a:gd name="connsiteX2" fmla="*/ 1579474 w 1583575"/>
                  <a:gd name="connsiteY2" fmla="*/ 1935824 h 2042826"/>
                  <a:gd name="connsiteX3" fmla="*/ 948921 w 1583575"/>
                  <a:gd name="connsiteY3" fmla="*/ 1993207 h 2042826"/>
                </a:gdLst>
                <a:ahLst/>
                <a:cxnLst>
                  <a:cxn ang="0">
                    <a:pos x="connsiteX0" y="connsiteY0"/>
                  </a:cxn>
                  <a:cxn ang="0">
                    <a:pos x="connsiteX1" y="connsiteY1"/>
                  </a:cxn>
                  <a:cxn ang="0">
                    <a:pos x="connsiteX2" y="connsiteY2"/>
                  </a:cxn>
                  <a:cxn ang="0">
                    <a:pos x="connsiteX3" y="connsiteY3"/>
                  </a:cxn>
                </a:cxnLst>
                <a:rect l="l" t="t" r="r" b="b"/>
                <a:pathLst>
                  <a:path w="1583575" h="2042826">
                    <a:moveTo>
                      <a:pt x="948921" y="1993207"/>
                    </a:moveTo>
                    <a:lnTo>
                      <a:pt x="1" y="0"/>
                    </a:lnTo>
                    <a:cubicBezTo>
                      <a:pt x="461135" y="607755"/>
                      <a:pt x="1118340" y="1328069"/>
                      <a:pt x="1579474" y="1935824"/>
                    </a:cubicBezTo>
                    <a:cubicBezTo>
                      <a:pt x="1642140" y="2015841"/>
                      <a:pt x="966325" y="2098298"/>
                      <a:pt x="948921" y="199320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1" name="Isosceles Triangle 58"/>
              <p:cNvSpPr/>
              <p:nvPr/>
            </p:nvSpPr>
            <p:spPr bwMode="auto">
              <a:xfrm rot="15325537">
                <a:off x="4656439" y="2360370"/>
                <a:ext cx="292619" cy="2093089"/>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1280168"/>
                  <a:gd name="connsiteY0" fmla="*/ 1750315 h 1943223"/>
                  <a:gd name="connsiteX1" fmla="*/ 280988 w 1280168"/>
                  <a:gd name="connsiteY1" fmla="*/ 0 h 1943223"/>
                  <a:gd name="connsiteX2" fmla="*/ 1278010 w 1280168"/>
                  <a:gd name="connsiteY2" fmla="*/ 1920059 h 1943223"/>
                  <a:gd name="connsiteX3" fmla="*/ 0 w 1280168"/>
                  <a:gd name="connsiteY3" fmla="*/ 1750315 h 1943223"/>
                  <a:gd name="connsiteX0" fmla="*/ 498849 w 1002050"/>
                  <a:gd name="connsiteY0" fmla="*/ 2003395 h 2046870"/>
                  <a:gd name="connsiteX1" fmla="*/ 1 w 1002050"/>
                  <a:gd name="connsiteY1" fmla="*/ 0 h 2046870"/>
                  <a:gd name="connsiteX2" fmla="*/ 997023 w 1002050"/>
                  <a:gd name="connsiteY2" fmla="*/ 1920059 h 2046870"/>
                  <a:gd name="connsiteX3" fmla="*/ 498849 w 1002050"/>
                  <a:gd name="connsiteY3" fmla="*/ 2003395 h 2046870"/>
                  <a:gd name="connsiteX0" fmla="*/ 498849 w 1015900"/>
                  <a:gd name="connsiteY0" fmla="*/ 2003395 h 2057863"/>
                  <a:gd name="connsiteX1" fmla="*/ 1 w 1015900"/>
                  <a:gd name="connsiteY1" fmla="*/ 0 h 2057863"/>
                  <a:gd name="connsiteX2" fmla="*/ 997023 w 1015900"/>
                  <a:gd name="connsiteY2" fmla="*/ 1920059 h 2057863"/>
                  <a:gd name="connsiteX3" fmla="*/ 498849 w 1015900"/>
                  <a:gd name="connsiteY3" fmla="*/ 2003395 h 2057863"/>
                  <a:gd name="connsiteX0" fmla="*/ 498849 w 1015648"/>
                  <a:gd name="connsiteY0" fmla="*/ 2003395 h 2079347"/>
                  <a:gd name="connsiteX1" fmla="*/ 1 w 1015648"/>
                  <a:gd name="connsiteY1" fmla="*/ 0 h 2079347"/>
                  <a:gd name="connsiteX2" fmla="*/ 997023 w 1015648"/>
                  <a:gd name="connsiteY2" fmla="*/ 1920059 h 2079347"/>
                  <a:gd name="connsiteX3" fmla="*/ 498849 w 1015648"/>
                  <a:gd name="connsiteY3" fmla="*/ 2003395 h 2079347"/>
                  <a:gd name="connsiteX0" fmla="*/ 498849 w 1054862"/>
                  <a:gd name="connsiteY0" fmla="*/ 2003395 h 2093089"/>
                  <a:gd name="connsiteX1" fmla="*/ 1 w 1054862"/>
                  <a:gd name="connsiteY1" fmla="*/ 0 h 2093089"/>
                  <a:gd name="connsiteX2" fmla="*/ 1037232 w 1054862"/>
                  <a:gd name="connsiteY2" fmla="*/ 1962326 h 2093089"/>
                  <a:gd name="connsiteX3" fmla="*/ 498849 w 1054862"/>
                  <a:gd name="connsiteY3" fmla="*/ 2003395 h 2093089"/>
                </a:gdLst>
                <a:ahLst/>
                <a:cxnLst>
                  <a:cxn ang="0">
                    <a:pos x="connsiteX0" y="connsiteY0"/>
                  </a:cxn>
                  <a:cxn ang="0">
                    <a:pos x="connsiteX1" y="connsiteY1"/>
                  </a:cxn>
                  <a:cxn ang="0">
                    <a:pos x="connsiteX2" y="connsiteY2"/>
                  </a:cxn>
                  <a:cxn ang="0">
                    <a:pos x="connsiteX3" y="connsiteY3"/>
                  </a:cxn>
                </a:cxnLst>
                <a:rect l="l" t="t" r="r" b="b"/>
                <a:pathLst>
                  <a:path w="1054862" h="2093089">
                    <a:moveTo>
                      <a:pt x="498849" y="2003395"/>
                    </a:moveTo>
                    <a:lnTo>
                      <a:pt x="1" y="0"/>
                    </a:lnTo>
                    <a:cubicBezTo>
                      <a:pt x="332342" y="640020"/>
                      <a:pt x="704891" y="1322306"/>
                      <a:pt x="1037232" y="1962326"/>
                    </a:cubicBezTo>
                    <a:cubicBezTo>
                      <a:pt x="1170347" y="2093352"/>
                      <a:pt x="506283" y="2156975"/>
                      <a:pt x="498849" y="200339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2" name="Isosceles Triangle 58"/>
              <p:cNvSpPr/>
              <p:nvPr/>
            </p:nvSpPr>
            <p:spPr bwMode="auto">
              <a:xfrm rot="15325537">
                <a:off x="4763822" y="2381461"/>
                <a:ext cx="175379" cy="2155111"/>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770633"/>
                  <a:gd name="connsiteY0" fmla="*/ 2091033 h 2160803"/>
                  <a:gd name="connsiteX1" fmla="*/ 150945 w 770633"/>
                  <a:gd name="connsiteY1" fmla="*/ 0 h 2160803"/>
                  <a:gd name="connsiteX2" fmla="*/ 766909 w 770633"/>
                  <a:gd name="connsiteY2" fmla="*/ 2023798 h 2160803"/>
                  <a:gd name="connsiteX3" fmla="*/ 0 w 770633"/>
                  <a:gd name="connsiteY3" fmla="*/ 2091033 h 2160803"/>
                  <a:gd name="connsiteX0" fmla="*/ 1 w 632223"/>
                  <a:gd name="connsiteY0" fmla="*/ 2081384 h 2155111"/>
                  <a:gd name="connsiteX1" fmla="*/ 11814 w 632223"/>
                  <a:gd name="connsiteY1" fmla="*/ 0 h 2155111"/>
                  <a:gd name="connsiteX2" fmla="*/ 627778 w 632223"/>
                  <a:gd name="connsiteY2" fmla="*/ 2023798 h 2155111"/>
                  <a:gd name="connsiteX3" fmla="*/ 1 w 632223"/>
                  <a:gd name="connsiteY3" fmla="*/ 2081384 h 2155111"/>
                </a:gdLst>
                <a:ahLst/>
                <a:cxnLst>
                  <a:cxn ang="0">
                    <a:pos x="connsiteX0" y="connsiteY0"/>
                  </a:cxn>
                  <a:cxn ang="0">
                    <a:pos x="connsiteX1" y="connsiteY1"/>
                  </a:cxn>
                  <a:cxn ang="0">
                    <a:pos x="connsiteX2" y="connsiteY2"/>
                  </a:cxn>
                  <a:cxn ang="0">
                    <a:pos x="connsiteX3" y="connsiteY3"/>
                  </a:cxn>
                </a:cxnLst>
                <a:rect l="l" t="t" r="r" b="b"/>
                <a:pathLst>
                  <a:path w="632223" h="2155111">
                    <a:moveTo>
                      <a:pt x="1" y="2081384"/>
                    </a:moveTo>
                    <a:cubicBezTo>
                      <a:pt x="3939" y="1387589"/>
                      <a:pt x="7876" y="693795"/>
                      <a:pt x="11814" y="0"/>
                    </a:cubicBezTo>
                    <a:lnTo>
                      <a:pt x="627778" y="2023798"/>
                    </a:lnTo>
                    <a:cubicBezTo>
                      <a:pt x="693100" y="2189301"/>
                      <a:pt x="17405" y="2186475"/>
                      <a:pt x="1" y="208138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8" name="Isosceles Triangle 58"/>
              <p:cNvSpPr/>
              <p:nvPr/>
            </p:nvSpPr>
            <p:spPr bwMode="auto">
              <a:xfrm rot="15325537">
                <a:off x="4475835" y="2946051"/>
                <a:ext cx="188020" cy="1502324"/>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233594"/>
                  <a:gd name="connsiteY0" fmla="*/ 2091033 h 2103292"/>
                  <a:gd name="connsiteX1" fmla="*/ 150945 w 233594"/>
                  <a:gd name="connsiteY1" fmla="*/ 0 h 2103292"/>
                  <a:gd name="connsiteX2" fmla="*/ 223465 w 233594"/>
                  <a:gd name="connsiteY2" fmla="*/ 1430187 h 2103292"/>
                  <a:gd name="connsiteX3" fmla="*/ 0 w 233594"/>
                  <a:gd name="connsiteY3" fmla="*/ 2091033 h 2103292"/>
                  <a:gd name="connsiteX0" fmla="*/ 1 w 659315"/>
                  <a:gd name="connsiteY0" fmla="*/ 1390672 h 1518165"/>
                  <a:gd name="connsiteX1" fmla="*/ 582509 w 659315"/>
                  <a:gd name="connsiteY1" fmla="*/ 0 h 1518165"/>
                  <a:gd name="connsiteX2" fmla="*/ 655029 w 659315"/>
                  <a:gd name="connsiteY2" fmla="*/ 1430187 h 1518165"/>
                  <a:gd name="connsiteX3" fmla="*/ 1 w 659315"/>
                  <a:gd name="connsiteY3" fmla="*/ 1390672 h 1518165"/>
                  <a:gd name="connsiteX0" fmla="*/ 35884 w 694142"/>
                  <a:gd name="connsiteY0" fmla="*/ 1390672 h 1517781"/>
                  <a:gd name="connsiteX1" fmla="*/ 618392 w 694142"/>
                  <a:gd name="connsiteY1" fmla="*/ 0 h 1517781"/>
                  <a:gd name="connsiteX2" fmla="*/ 690912 w 694142"/>
                  <a:gd name="connsiteY2" fmla="*/ 1430187 h 1517781"/>
                  <a:gd name="connsiteX3" fmla="*/ 35884 w 694142"/>
                  <a:gd name="connsiteY3" fmla="*/ 1390672 h 1517781"/>
                  <a:gd name="connsiteX0" fmla="*/ 10642 w 669322"/>
                  <a:gd name="connsiteY0" fmla="*/ 1390672 h 1521938"/>
                  <a:gd name="connsiteX1" fmla="*/ 593150 w 669322"/>
                  <a:gd name="connsiteY1" fmla="*/ 0 h 1521938"/>
                  <a:gd name="connsiteX2" fmla="*/ 665670 w 669322"/>
                  <a:gd name="connsiteY2" fmla="*/ 1430187 h 1521938"/>
                  <a:gd name="connsiteX3" fmla="*/ 10642 w 669322"/>
                  <a:gd name="connsiteY3" fmla="*/ 1390672 h 1521938"/>
                  <a:gd name="connsiteX0" fmla="*/ 11918 w 594427"/>
                  <a:gd name="connsiteY0" fmla="*/ 1390672 h 1523789"/>
                  <a:gd name="connsiteX1" fmla="*/ 594426 w 594427"/>
                  <a:gd name="connsiteY1" fmla="*/ 0 h 1523789"/>
                  <a:gd name="connsiteX2" fmla="*/ 569687 w 594427"/>
                  <a:gd name="connsiteY2" fmla="*/ 1433014 h 1523789"/>
                  <a:gd name="connsiteX3" fmla="*/ 11918 w 594427"/>
                  <a:gd name="connsiteY3" fmla="*/ 1390672 h 1523789"/>
                  <a:gd name="connsiteX0" fmla="*/ 12848 w 595357"/>
                  <a:gd name="connsiteY0" fmla="*/ 1390672 h 1513388"/>
                  <a:gd name="connsiteX1" fmla="*/ 595356 w 595357"/>
                  <a:gd name="connsiteY1" fmla="*/ 0 h 1513388"/>
                  <a:gd name="connsiteX2" fmla="*/ 570617 w 595357"/>
                  <a:gd name="connsiteY2" fmla="*/ 1433014 h 1513388"/>
                  <a:gd name="connsiteX3" fmla="*/ 12848 w 595357"/>
                  <a:gd name="connsiteY3" fmla="*/ 1390672 h 1513388"/>
                  <a:gd name="connsiteX0" fmla="*/ 11649 w 671698"/>
                  <a:gd name="connsiteY0" fmla="*/ 1385080 h 1511439"/>
                  <a:gd name="connsiteX1" fmla="*/ 671697 w 671698"/>
                  <a:gd name="connsiteY1" fmla="*/ 0 h 1511439"/>
                  <a:gd name="connsiteX2" fmla="*/ 646958 w 671698"/>
                  <a:gd name="connsiteY2" fmla="*/ 1433014 h 1511439"/>
                  <a:gd name="connsiteX3" fmla="*/ 11649 w 671698"/>
                  <a:gd name="connsiteY3" fmla="*/ 1385080 h 1511439"/>
                  <a:gd name="connsiteX0" fmla="*/ 10153 w 767776"/>
                  <a:gd name="connsiteY0" fmla="*/ 1385080 h 1508630"/>
                  <a:gd name="connsiteX1" fmla="*/ 670201 w 767776"/>
                  <a:gd name="connsiteY1" fmla="*/ 0 h 1508630"/>
                  <a:gd name="connsiteX2" fmla="*/ 767755 w 767776"/>
                  <a:gd name="connsiteY2" fmla="*/ 1428712 h 1508630"/>
                  <a:gd name="connsiteX3" fmla="*/ 10153 w 767776"/>
                  <a:gd name="connsiteY3" fmla="*/ 1385080 h 1508630"/>
                  <a:gd name="connsiteX0" fmla="*/ 10813 w 710170"/>
                  <a:gd name="connsiteY0" fmla="*/ 1385080 h 1508033"/>
                  <a:gd name="connsiteX1" fmla="*/ 670861 w 710170"/>
                  <a:gd name="connsiteY1" fmla="*/ 0 h 1508033"/>
                  <a:gd name="connsiteX2" fmla="*/ 710148 w 710170"/>
                  <a:gd name="connsiteY2" fmla="*/ 1427790 h 1508033"/>
                  <a:gd name="connsiteX3" fmla="*/ 10813 w 710170"/>
                  <a:gd name="connsiteY3" fmla="*/ 1385080 h 1508033"/>
                  <a:gd name="connsiteX0" fmla="*/ 12004 w 622744"/>
                  <a:gd name="connsiteY0" fmla="*/ 1391472 h 1510348"/>
                  <a:gd name="connsiteX1" fmla="*/ 583431 w 622744"/>
                  <a:gd name="connsiteY1" fmla="*/ 0 h 1510348"/>
                  <a:gd name="connsiteX2" fmla="*/ 622718 w 622744"/>
                  <a:gd name="connsiteY2" fmla="*/ 1427790 h 1510348"/>
                  <a:gd name="connsiteX3" fmla="*/ 12004 w 622744"/>
                  <a:gd name="connsiteY3" fmla="*/ 1391472 h 1510348"/>
                  <a:gd name="connsiteX0" fmla="*/ 11676 w 645012"/>
                  <a:gd name="connsiteY0" fmla="*/ 1391472 h 1503274"/>
                  <a:gd name="connsiteX1" fmla="*/ 583103 w 645012"/>
                  <a:gd name="connsiteY1" fmla="*/ 0 h 1503274"/>
                  <a:gd name="connsiteX2" fmla="*/ 644988 w 645012"/>
                  <a:gd name="connsiteY2" fmla="*/ 1416298 h 1503274"/>
                  <a:gd name="connsiteX3" fmla="*/ 11676 w 645012"/>
                  <a:gd name="connsiteY3" fmla="*/ 1391472 h 1503274"/>
                  <a:gd name="connsiteX0" fmla="*/ 11226 w 677795"/>
                  <a:gd name="connsiteY0" fmla="*/ 1389075 h 1502324"/>
                  <a:gd name="connsiteX1" fmla="*/ 615886 w 677795"/>
                  <a:gd name="connsiteY1" fmla="*/ 0 h 1502324"/>
                  <a:gd name="connsiteX2" fmla="*/ 677771 w 677795"/>
                  <a:gd name="connsiteY2" fmla="*/ 1416298 h 1502324"/>
                  <a:gd name="connsiteX3" fmla="*/ 11226 w 677795"/>
                  <a:gd name="connsiteY3" fmla="*/ 1389075 h 1502324"/>
                </a:gdLst>
                <a:ahLst/>
                <a:cxnLst>
                  <a:cxn ang="0">
                    <a:pos x="connsiteX0" y="connsiteY0"/>
                  </a:cxn>
                  <a:cxn ang="0">
                    <a:pos x="connsiteX1" y="connsiteY1"/>
                  </a:cxn>
                  <a:cxn ang="0">
                    <a:pos x="connsiteX2" y="connsiteY2"/>
                  </a:cxn>
                  <a:cxn ang="0">
                    <a:pos x="connsiteX3" y="connsiteY3"/>
                  </a:cxn>
                </a:cxnLst>
                <a:rect l="l" t="t" r="r" b="b"/>
                <a:pathLst>
                  <a:path w="677795" h="1502324">
                    <a:moveTo>
                      <a:pt x="11226" y="1389075"/>
                    </a:moveTo>
                    <a:lnTo>
                      <a:pt x="615886" y="0"/>
                    </a:lnTo>
                    <a:lnTo>
                      <a:pt x="677771" y="1416298"/>
                    </a:lnTo>
                    <a:cubicBezTo>
                      <a:pt x="682830" y="1557772"/>
                      <a:pt x="-102306" y="1507686"/>
                      <a:pt x="11226" y="138907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9" name="Isosceles Triangle 58"/>
              <p:cNvSpPr/>
              <p:nvPr/>
            </p:nvSpPr>
            <p:spPr bwMode="auto">
              <a:xfrm rot="15325537">
                <a:off x="4430173" y="3031416"/>
                <a:ext cx="312843" cy="1488993"/>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233594"/>
                  <a:gd name="connsiteY0" fmla="*/ 2091033 h 2103292"/>
                  <a:gd name="connsiteX1" fmla="*/ 150945 w 233594"/>
                  <a:gd name="connsiteY1" fmla="*/ 0 h 2103292"/>
                  <a:gd name="connsiteX2" fmla="*/ 223465 w 233594"/>
                  <a:gd name="connsiteY2" fmla="*/ 1430187 h 2103292"/>
                  <a:gd name="connsiteX3" fmla="*/ 0 w 233594"/>
                  <a:gd name="connsiteY3" fmla="*/ 2091033 h 2103292"/>
                  <a:gd name="connsiteX0" fmla="*/ 1 w 659315"/>
                  <a:gd name="connsiteY0" fmla="*/ 1390672 h 1518165"/>
                  <a:gd name="connsiteX1" fmla="*/ 582509 w 659315"/>
                  <a:gd name="connsiteY1" fmla="*/ 0 h 1518165"/>
                  <a:gd name="connsiteX2" fmla="*/ 655029 w 659315"/>
                  <a:gd name="connsiteY2" fmla="*/ 1430187 h 1518165"/>
                  <a:gd name="connsiteX3" fmla="*/ 1 w 659315"/>
                  <a:gd name="connsiteY3" fmla="*/ 1390672 h 1518165"/>
                  <a:gd name="connsiteX0" fmla="*/ 35884 w 694142"/>
                  <a:gd name="connsiteY0" fmla="*/ 1390672 h 1517781"/>
                  <a:gd name="connsiteX1" fmla="*/ 618392 w 694142"/>
                  <a:gd name="connsiteY1" fmla="*/ 0 h 1517781"/>
                  <a:gd name="connsiteX2" fmla="*/ 690912 w 694142"/>
                  <a:gd name="connsiteY2" fmla="*/ 1430187 h 1517781"/>
                  <a:gd name="connsiteX3" fmla="*/ 35884 w 694142"/>
                  <a:gd name="connsiteY3" fmla="*/ 1390672 h 1517781"/>
                  <a:gd name="connsiteX0" fmla="*/ 10642 w 669322"/>
                  <a:gd name="connsiteY0" fmla="*/ 1390672 h 1521938"/>
                  <a:gd name="connsiteX1" fmla="*/ 593150 w 669322"/>
                  <a:gd name="connsiteY1" fmla="*/ 0 h 1521938"/>
                  <a:gd name="connsiteX2" fmla="*/ 665670 w 669322"/>
                  <a:gd name="connsiteY2" fmla="*/ 1430187 h 1521938"/>
                  <a:gd name="connsiteX3" fmla="*/ 10642 w 669322"/>
                  <a:gd name="connsiteY3" fmla="*/ 1390672 h 1521938"/>
                  <a:gd name="connsiteX0" fmla="*/ 6962 w 1143990"/>
                  <a:gd name="connsiteY0" fmla="*/ 1372482 h 1515938"/>
                  <a:gd name="connsiteX1" fmla="*/ 1069112 w 1143990"/>
                  <a:gd name="connsiteY1" fmla="*/ 0 h 1515938"/>
                  <a:gd name="connsiteX2" fmla="*/ 1141632 w 1143990"/>
                  <a:gd name="connsiteY2" fmla="*/ 1430187 h 1515938"/>
                  <a:gd name="connsiteX3" fmla="*/ 6962 w 1143990"/>
                  <a:gd name="connsiteY3" fmla="*/ 1372482 h 1515938"/>
                  <a:gd name="connsiteX0" fmla="*/ 16454 w 1078604"/>
                  <a:gd name="connsiteY0" fmla="*/ 1372482 h 1474349"/>
                  <a:gd name="connsiteX1" fmla="*/ 1078604 w 1078604"/>
                  <a:gd name="connsiteY1" fmla="*/ 0 h 1474349"/>
                  <a:gd name="connsiteX2" fmla="*/ 351124 w 1078604"/>
                  <a:gd name="connsiteY2" fmla="*/ 1362645 h 1474349"/>
                  <a:gd name="connsiteX3" fmla="*/ 16454 w 1078604"/>
                  <a:gd name="connsiteY3" fmla="*/ 1372482 h 1474349"/>
                  <a:gd name="connsiteX0" fmla="*/ 12078 w 1074228"/>
                  <a:gd name="connsiteY0" fmla="*/ 1372482 h 1496667"/>
                  <a:gd name="connsiteX1" fmla="*/ 1074228 w 1074228"/>
                  <a:gd name="connsiteY1" fmla="*/ 0 h 1496667"/>
                  <a:gd name="connsiteX2" fmla="*/ 559210 w 1074228"/>
                  <a:gd name="connsiteY2" fmla="*/ 1400933 h 1496667"/>
                  <a:gd name="connsiteX3" fmla="*/ 12078 w 1074228"/>
                  <a:gd name="connsiteY3" fmla="*/ 1372482 h 1496667"/>
                  <a:gd name="connsiteX0" fmla="*/ 14115 w 1076265"/>
                  <a:gd name="connsiteY0" fmla="*/ 1372482 h 1491621"/>
                  <a:gd name="connsiteX1" fmla="*/ 1076265 w 1076265"/>
                  <a:gd name="connsiteY1" fmla="*/ 0 h 1491621"/>
                  <a:gd name="connsiteX2" fmla="*/ 561247 w 1076265"/>
                  <a:gd name="connsiteY2" fmla="*/ 1400933 h 1491621"/>
                  <a:gd name="connsiteX3" fmla="*/ 14115 w 1076265"/>
                  <a:gd name="connsiteY3" fmla="*/ 1372482 h 1491621"/>
                  <a:gd name="connsiteX0" fmla="*/ 13112 w 1127768"/>
                  <a:gd name="connsiteY0" fmla="*/ 1365415 h 1488993"/>
                  <a:gd name="connsiteX1" fmla="*/ 1127768 w 1127768"/>
                  <a:gd name="connsiteY1" fmla="*/ 0 h 1488993"/>
                  <a:gd name="connsiteX2" fmla="*/ 612750 w 1127768"/>
                  <a:gd name="connsiteY2" fmla="*/ 1400933 h 1488993"/>
                  <a:gd name="connsiteX3" fmla="*/ 13112 w 1127768"/>
                  <a:gd name="connsiteY3" fmla="*/ 1365415 h 1488993"/>
                </a:gdLst>
                <a:ahLst/>
                <a:cxnLst>
                  <a:cxn ang="0">
                    <a:pos x="connsiteX0" y="connsiteY0"/>
                  </a:cxn>
                  <a:cxn ang="0">
                    <a:pos x="connsiteX1" y="connsiteY1"/>
                  </a:cxn>
                  <a:cxn ang="0">
                    <a:pos x="connsiteX2" y="connsiteY2"/>
                  </a:cxn>
                  <a:cxn ang="0">
                    <a:pos x="connsiteX3" y="connsiteY3"/>
                  </a:cxn>
                </a:cxnLst>
                <a:rect l="l" t="t" r="r" b="b"/>
                <a:pathLst>
                  <a:path w="1127768" h="1488993">
                    <a:moveTo>
                      <a:pt x="13112" y="1365415"/>
                    </a:moveTo>
                    <a:lnTo>
                      <a:pt x="1127768" y="0"/>
                    </a:lnTo>
                    <a:lnTo>
                      <a:pt x="612750" y="1400933"/>
                    </a:lnTo>
                    <a:cubicBezTo>
                      <a:pt x="559100" y="1554575"/>
                      <a:pt x="-100420" y="1484026"/>
                      <a:pt x="13112" y="136541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0" name="Isosceles Triangle 58"/>
              <p:cNvSpPr/>
              <p:nvPr/>
            </p:nvSpPr>
            <p:spPr bwMode="auto">
              <a:xfrm rot="15325537">
                <a:off x="4387218" y="3104324"/>
                <a:ext cx="446334" cy="1470640"/>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233594"/>
                  <a:gd name="connsiteY0" fmla="*/ 2091033 h 2103292"/>
                  <a:gd name="connsiteX1" fmla="*/ 150945 w 233594"/>
                  <a:gd name="connsiteY1" fmla="*/ 0 h 2103292"/>
                  <a:gd name="connsiteX2" fmla="*/ 223465 w 233594"/>
                  <a:gd name="connsiteY2" fmla="*/ 1430187 h 2103292"/>
                  <a:gd name="connsiteX3" fmla="*/ 0 w 233594"/>
                  <a:gd name="connsiteY3" fmla="*/ 2091033 h 2103292"/>
                  <a:gd name="connsiteX0" fmla="*/ 1 w 659315"/>
                  <a:gd name="connsiteY0" fmla="*/ 1390672 h 1518165"/>
                  <a:gd name="connsiteX1" fmla="*/ 582509 w 659315"/>
                  <a:gd name="connsiteY1" fmla="*/ 0 h 1518165"/>
                  <a:gd name="connsiteX2" fmla="*/ 655029 w 659315"/>
                  <a:gd name="connsiteY2" fmla="*/ 1430187 h 1518165"/>
                  <a:gd name="connsiteX3" fmla="*/ 1 w 659315"/>
                  <a:gd name="connsiteY3" fmla="*/ 1390672 h 1518165"/>
                  <a:gd name="connsiteX0" fmla="*/ 35884 w 694142"/>
                  <a:gd name="connsiteY0" fmla="*/ 1390672 h 1517781"/>
                  <a:gd name="connsiteX1" fmla="*/ 618392 w 694142"/>
                  <a:gd name="connsiteY1" fmla="*/ 0 h 1517781"/>
                  <a:gd name="connsiteX2" fmla="*/ 690912 w 694142"/>
                  <a:gd name="connsiteY2" fmla="*/ 1430187 h 1517781"/>
                  <a:gd name="connsiteX3" fmla="*/ 35884 w 694142"/>
                  <a:gd name="connsiteY3" fmla="*/ 1390672 h 1517781"/>
                  <a:gd name="connsiteX0" fmla="*/ 10642 w 669322"/>
                  <a:gd name="connsiteY0" fmla="*/ 1390672 h 1521938"/>
                  <a:gd name="connsiteX1" fmla="*/ 593150 w 669322"/>
                  <a:gd name="connsiteY1" fmla="*/ 0 h 1521938"/>
                  <a:gd name="connsiteX2" fmla="*/ 665670 w 669322"/>
                  <a:gd name="connsiteY2" fmla="*/ 1430187 h 1521938"/>
                  <a:gd name="connsiteX3" fmla="*/ 10642 w 669322"/>
                  <a:gd name="connsiteY3" fmla="*/ 1390672 h 1521938"/>
                  <a:gd name="connsiteX0" fmla="*/ 6962 w 1143990"/>
                  <a:gd name="connsiteY0" fmla="*/ 1372482 h 1515938"/>
                  <a:gd name="connsiteX1" fmla="*/ 1069112 w 1143990"/>
                  <a:gd name="connsiteY1" fmla="*/ 0 h 1515938"/>
                  <a:gd name="connsiteX2" fmla="*/ 1141632 w 1143990"/>
                  <a:gd name="connsiteY2" fmla="*/ 1430187 h 1515938"/>
                  <a:gd name="connsiteX3" fmla="*/ 6962 w 1143990"/>
                  <a:gd name="connsiteY3" fmla="*/ 1372482 h 1515938"/>
                  <a:gd name="connsiteX0" fmla="*/ 16454 w 1078604"/>
                  <a:gd name="connsiteY0" fmla="*/ 1372482 h 1474349"/>
                  <a:gd name="connsiteX1" fmla="*/ 1078604 w 1078604"/>
                  <a:gd name="connsiteY1" fmla="*/ 0 h 1474349"/>
                  <a:gd name="connsiteX2" fmla="*/ 351124 w 1078604"/>
                  <a:gd name="connsiteY2" fmla="*/ 1362645 h 1474349"/>
                  <a:gd name="connsiteX3" fmla="*/ 16454 w 1078604"/>
                  <a:gd name="connsiteY3" fmla="*/ 1372482 h 1474349"/>
                  <a:gd name="connsiteX0" fmla="*/ 12078 w 1074228"/>
                  <a:gd name="connsiteY0" fmla="*/ 1372482 h 1496667"/>
                  <a:gd name="connsiteX1" fmla="*/ 1074228 w 1074228"/>
                  <a:gd name="connsiteY1" fmla="*/ 0 h 1496667"/>
                  <a:gd name="connsiteX2" fmla="*/ 559210 w 1074228"/>
                  <a:gd name="connsiteY2" fmla="*/ 1400933 h 1496667"/>
                  <a:gd name="connsiteX3" fmla="*/ 12078 w 1074228"/>
                  <a:gd name="connsiteY3" fmla="*/ 1372482 h 1496667"/>
                  <a:gd name="connsiteX0" fmla="*/ 14115 w 1076265"/>
                  <a:gd name="connsiteY0" fmla="*/ 1372482 h 1491621"/>
                  <a:gd name="connsiteX1" fmla="*/ 1076265 w 1076265"/>
                  <a:gd name="connsiteY1" fmla="*/ 0 h 1491621"/>
                  <a:gd name="connsiteX2" fmla="*/ 561247 w 1076265"/>
                  <a:gd name="connsiteY2" fmla="*/ 1400933 h 1491621"/>
                  <a:gd name="connsiteX3" fmla="*/ 14115 w 1076265"/>
                  <a:gd name="connsiteY3" fmla="*/ 1372482 h 1491621"/>
                  <a:gd name="connsiteX0" fmla="*/ 7940 w 1603572"/>
                  <a:gd name="connsiteY0" fmla="*/ 1386494 h 1497188"/>
                  <a:gd name="connsiteX1" fmla="*/ 1603572 w 1603572"/>
                  <a:gd name="connsiteY1" fmla="*/ 0 h 1497188"/>
                  <a:gd name="connsiteX2" fmla="*/ 1088554 w 1603572"/>
                  <a:gd name="connsiteY2" fmla="*/ 1400933 h 1497188"/>
                  <a:gd name="connsiteX3" fmla="*/ 7940 w 1603572"/>
                  <a:gd name="connsiteY3" fmla="*/ 1386494 h 1497188"/>
                  <a:gd name="connsiteX0" fmla="*/ 12716 w 1608348"/>
                  <a:gd name="connsiteY0" fmla="*/ 1386494 h 1495153"/>
                  <a:gd name="connsiteX1" fmla="*/ 1608348 w 1608348"/>
                  <a:gd name="connsiteY1" fmla="*/ 0 h 1495153"/>
                  <a:gd name="connsiteX2" fmla="*/ 635396 w 1608348"/>
                  <a:gd name="connsiteY2" fmla="*/ 1397429 h 1495153"/>
                  <a:gd name="connsiteX3" fmla="*/ 12716 w 1608348"/>
                  <a:gd name="connsiteY3" fmla="*/ 1386494 h 1495153"/>
                  <a:gd name="connsiteX0" fmla="*/ 13296 w 1608928"/>
                  <a:gd name="connsiteY0" fmla="*/ 1386494 h 1493779"/>
                  <a:gd name="connsiteX1" fmla="*/ 1608928 w 1608928"/>
                  <a:gd name="connsiteY1" fmla="*/ 0 h 1493779"/>
                  <a:gd name="connsiteX2" fmla="*/ 602741 w 1608928"/>
                  <a:gd name="connsiteY2" fmla="*/ 1395032 h 1493779"/>
                  <a:gd name="connsiteX3" fmla="*/ 13296 w 1608928"/>
                  <a:gd name="connsiteY3" fmla="*/ 1386494 h 1493779"/>
                  <a:gd name="connsiteX0" fmla="*/ 13357 w 1608989"/>
                  <a:gd name="connsiteY0" fmla="*/ 1386494 h 1470640"/>
                  <a:gd name="connsiteX1" fmla="*/ 1608989 w 1608989"/>
                  <a:gd name="connsiteY1" fmla="*/ 0 h 1470640"/>
                  <a:gd name="connsiteX2" fmla="*/ 602802 w 1608989"/>
                  <a:gd name="connsiteY2" fmla="*/ 1395032 h 1470640"/>
                  <a:gd name="connsiteX3" fmla="*/ 13357 w 1608989"/>
                  <a:gd name="connsiteY3" fmla="*/ 1386494 h 1470640"/>
                </a:gdLst>
                <a:ahLst/>
                <a:cxnLst>
                  <a:cxn ang="0">
                    <a:pos x="connsiteX0" y="connsiteY0"/>
                  </a:cxn>
                  <a:cxn ang="0">
                    <a:pos x="connsiteX1" y="connsiteY1"/>
                  </a:cxn>
                  <a:cxn ang="0">
                    <a:pos x="connsiteX2" y="connsiteY2"/>
                  </a:cxn>
                  <a:cxn ang="0">
                    <a:pos x="connsiteX3" y="connsiteY3"/>
                  </a:cxn>
                </a:cxnLst>
                <a:rect l="l" t="t" r="r" b="b"/>
                <a:pathLst>
                  <a:path w="1608989" h="1470640">
                    <a:moveTo>
                      <a:pt x="13357" y="1386494"/>
                    </a:moveTo>
                    <a:lnTo>
                      <a:pt x="1608989" y="0"/>
                    </a:lnTo>
                    <a:lnTo>
                      <a:pt x="602802" y="1395032"/>
                    </a:lnTo>
                    <a:cubicBezTo>
                      <a:pt x="545608" y="1489368"/>
                      <a:pt x="-100175" y="1505105"/>
                      <a:pt x="13357" y="138649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 name="Isosceles Triangle 4"/>
              <p:cNvSpPr/>
              <p:nvPr/>
            </p:nvSpPr>
            <p:spPr bwMode="auto">
              <a:xfrm rot="16575406">
                <a:off x="4548159" y="3079879"/>
                <a:ext cx="156622" cy="1575819"/>
              </a:xfrm>
              <a:custGeom>
                <a:avLst/>
                <a:gdLst>
                  <a:gd name="connsiteX0" fmla="*/ 0 w 209550"/>
                  <a:gd name="connsiteY0" fmla="*/ 1559965 h 1559965"/>
                  <a:gd name="connsiteX1" fmla="*/ 104775 w 209550"/>
                  <a:gd name="connsiteY1" fmla="*/ 0 h 1559965"/>
                  <a:gd name="connsiteX2" fmla="*/ 209550 w 209550"/>
                  <a:gd name="connsiteY2" fmla="*/ 1559965 h 1559965"/>
                  <a:gd name="connsiteX3" fmla="*/ 0 w 209550"/>
                  <a:gd name="connsiteY3" fmla="*/ 1559965 h 1559965"/>
                  <a:gd name="connsiteX0" fmla="*/ 0 w 209550"/>
                  <a:gd name="connsiteY0" fmla="*/ 1578352 h 1578352"/>
                  <a:gd name="connsiteX1" fmla="*/ 119528 w 209550"/>
                  <a:gd name="connsiteY1" fmla="*/ 0 h 1578352"/>
                  <a:gd name="connsiteX2" fmla="*/ 209550 w 209550"/>
                  <a:gd name="connsiteY2" fmla="*/ 1578352 h 1578352"/>
                  <a:gd name="connsiteX3" fmla="*/ 0 w 209550"/>
                  <a:gd name="connsiteY3" fmla="*/ 1578352 h 1578352"/>
                  <a:gd name="connsiteX0" fmla="*/ 0 w 219984"/>
                  <a:gd name="connsiteY0" fmla="*/ 1578352 h 1578352"/>
                  <a:gd name="connsiteX1" fmla="*/ 119528 w 219984"/>
                  <a:gd name="connsiteY1" fmla="*/ 0 h 1578352"/>
                  <a:gd name="connsiteX2" fmla="*/ 219984 w 219984"/>
                  <a:gd name="connsiteY2" fmla="*/ 1455036 h 1578352"/>
                  <a:gd name="connsiteX3" fmla="*/ 0 w 219984"/>
                  <a:gd name="connsiteY3" fmla="*/ 1578352 h 1578352"/>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156622"/>
                  <a:gd name="connsiteY0" fmla="*/ 1575819 h 1575819"/>
                  <a:gd name="connsiteX1" fmla="*/ 52730 w 156622"/>
                  <a:gd name="connsiteY1" fmla="*/ 0 h 1575819"/>
                  <a:gd name="connsiteX2" fmla="*/ 156622 w 156622"/>
                  <a:gd name="connsiteY2" fmla="*/ 1442680 h 1575819"/>
                  <a:gd name="connsiteX3" fmla="*/ 0 w 156622"/>
                  <a:gd name="connsiteY3" fmla="*/ 1575819 h 1575819"/>
                </a:gdLst>
                <a:ahLst/>
                <a:cxnLst>
                  <a:cxn ang="0">
                    <a:pos x="connsiteX0" y="connsiteY0"/>
                  </a:cxn>
                  <a:cxn ang="0">
                    <a:pos x="connsiteX1" y="connsiteY1"/>
                  </a:cxn>
                  <a:cxn ang="0">
                    <a:pos x="connsiteX2" y="connsiteY2"/>
                  </a:cxn>
                  <a:cxn ang="0">
                    <a:pos x="connsiteX3" y="connsiteY3"/>
                  </a:cxn>
                </a:cxnLst>
                <a:rect l="l" t="t" r="r" b="b"/>
                <a:pathLst>
                  <a:path w="156622" h="1575819">
                    <a:moveTo>
                      <a:pt x="0" y="1575819"/>
                    </a:moveTo>
                    <a:lnTo>
                      <a:pt x="52730" y="0"/>
                    </a:lnTo>
                    <a:lnTo>
                      <a:pt x="156622" y="1442680"/>
                    </a:lnTo>
                    <a:cubicBezTo>
                      <a:pt x="91086" y="1489317"/>
                      <a:pt x="58463" y="1508397"/>
                      <a:pt x="0" y="1575819"/>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01" name="Isosceles Triangle 4"/>
              <p:cNvSpPr/>
              <p:nvPr/>
            </p:nvSpPr>
            <p:spPr bwMode="auto">
              <a:xfrm rot="16575406">
                <a:off x="4596126" y="3112935"/>
                <a:ext cx="166050" cy="1743953"/>
              </a:xfrm>
              <a:custGeom>
                <a:avLst/>
                <a:gdLst>
                  <a:gd name="connsiteX0" fmla="*/ 0 w 209550"/>
                  <a:gd name="connsiteY0" fmla="*/ 1559965 h 1559965"/>
                  <a:gd name="connsiteX1" fmla="*/ 104775 w 209550"/>
                  <a:gd name="connsiteY1" fmla="*/ 0 h 1559965"/>
                  <a:gd name="connsiteX2" fmla="*/ 209550 w 209550"/>
                  <a:gd name="connsiteY2" fmla="*/ 1559965 h 1559965"/>
                  <a:gd name="connsiteX3" fmla="*/ 0 w 209550"/>
                  <a:gd name="connsiteY3" fmla="*/ 1559965 h 1559965"/>
                  <a:gd name="connsiteX0" fmla="*/ 0 w 209550"/>
                  <a:gd name="connsiteY0" fmla="*/ 1578352 h 1578352"/>
                  <a:gd name="connsiteX1" fmla="*/ 119528 w 209550"/>
                  <a:gd name="connsiteY1" fmla="*/ 0 h 1578352"/>
                  <a:gd name="connsiteX2" fmla="*/ 209550 w 209550"/>
                  <a:gd name="connsiteY2" fmla="*/ 1578352 h 1578352"/>
                  <a:gd name="connsiteX3" fmla="*/ 0 w 209550"/>
                  <a:gd name="connsiteY3" fmla="*/ 1578352 h 1578352"/>
                  <a:gd name="connsiteX0" fmla="*/ 0 w 219984"/>
                  <a:gd name="connsiteY0" fmla="*/ 1578352 h 1578352"/>
                  <a:gd name="connsiteX1" fmla="*/ 119528 w 219984"/>
                  <a:gd name="connsiteY1" fmla="*/ 0 h 1578352"/>
                  <a:gd name="connsiteX2" fmla="*/ 219984 w 219984"/>
                  <a:gd name="connsiteY2" fmla="*/ 1455036 h 1578352"/>
                  <a:gd name="connsiteX3" fmla="*/ 0 w 219984"/>
                  <a:gd name="connsiteY3" fmla="*/ 1578352 h 1578352"/>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57464"/>
                  <a:gd name="connsiteY0" fmla="*/ 1576339 h 1576339"/>
                  <a:gd name="connsiteX1" fmla="*/ 57464 w 57464"/>
                  <a:gd name="connsiteY1" fmla="*/ 0 h 1576339"/>
                  <a:gd name="connsiteX2" fmla="*/ 46282 w 57464"/>
                  <a:gd name="connsiteY2" fmla="*/ 1551118 h 1576339"/>
                  <a:gd name="connsiteX3" fmla="*/ 0 w 57464"/>
                  <a:gd name="connsiteY3" fmla="*/ 1576339 h 1576339"/>
                  <a:gd name="connsiteX0" fmla="*/ 0 w 166050"/>
                  <a:gd name="connsiteY0" fmla="*/ 1743953 h 1743953"/>
                  <a:gd name="connsiteX1" fmla="*/ 166050 w 166050"/>
                  <a:gd name="connsiteY1" fmla="*/ 0 h 1743953"/>
                  <a:gd name="connsiteX2" fmla="*/ 154868 w 166050"/>
                  <a:gd name="connsiteY2" fmla="*/ 1551118 h 1743953"/>
                  <a:gd name="connsiteX3" fmla="*/ 0 w 166050"/>
                  <a:gd name="connsiteY3" fmla="*/ 1743953 h 1743953"/>
                  <a:gd name="connsiteX0" fmla="*/ 0 w 166050"/>
                  <a:gd name="connsiteY0" fmla="*/ 1743953 h 1743953"/>
                  <a:gd name="connsiteX1" fmla="*/ 166050 w 166050"/>
                  <a:gd name="connsiteY1" fmla="*/ 0 h 1743953"/>
                  <a:gd name="connsiteX2" fmla="*/ 154868 w 166050"/>
                  <a:gd name="connsiteY2" fmla="*/ 1551118 h 1743953"/>
                  <a:gd name="connsiteX3" fmla="*/ 0 w 166050"/>
                  <a:gd name="connsiteY3" fmla="*/ 1743953 h 1743953"/>
                </a:gdLst>
                <a:ahLst/>
                <a:cxnLst>
                  <a:cxn ang="0">
                    <a:pos x="connsiteX0" y="connsiteY0"/>
                  </a:cxn>
                  <a:cxn ang="0">
                    <a:pos x="connsiteX1" y="connsiteY1"/>
                  </a:cxn>
                  <a:cxn ang="0">
                    <a:pos x="connsiteX2" y="connsiteY2"/>
                  </a:cxn>
                  <a:cxn ang="0">
                    <a:pos x="connsiteX3" y="connsiteY3"/>
                  </a:cxn>
                </a:cxnLst>
                <a:rect l="l" t="t" r="r" b="b"/>
                <a:pathLst>
                  <a:path w="166050" h="1743953">
                    <a:moveTo>
                      <a:pt x="0" y="1743953"/>
                    </a:moveTo>
                    <a:lnTo>
                      <a:pt x="166050" y="0"/>
                    </a:lnTo>
                    <a:cubicBezTo>
                      <a:pt x="162323" y="517039"/>
                      <a:pt x="158595" y="1034079"/>
                      <a:pt x="154868" y="1551118"/>
                    </a:cubicBezTo>
                    <a:cubicBezTo>
                      <a:pt x="89332" y="1597755"/>
                      <a:pt x="47956" y="1668101"/>
                      <a:pt x="0" y="174395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grpSp>
        <p:nvGrpSpPr>
          <p:cNvPr id="239" name="Group 238"/>
          <p:cNvGrpSpPr/>
          <p:nvPr/>
        </p:nvGrpSpPr>
        <p:grpSpPr>
          <a:xfrm>
            <a:off x="4438334" y="2739932"/>
            <a:ext cx="1712069" cy="2340068"/>
            <a:chOff x="4438334" y="2739932"/>
            <a:chExt cx="1712069" cy="2340068"/>
          </a:xfrm>
        </p:grpSpPr>
        <p:pic>
          <p:nvPicPr>
            <p:cNvPr id="96" name="Picture 9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4066488" y="4338308"/>
              <a:ext cx="1113538" cy="369846"/>
            </a:xfrm>
            <a:prstGeom prst="rect">
              <a:avLst/>
            </a:prstGeom>
          </p:spPr>
        </p:pic>
        <p:grpSp>
          <p:nvGrpSpPr>
            <p:cNvPr id="21" name="Group 20"/>
            <p:cNvGrpSpPr/>
            <p:nvPr/>
          </p:nvGrpSpPr>
          <p:grpSpPr>
            <a:xfrm>
              <a:off x="4760286" y="2739932"/>
              <a:ext cx="1390117" cy="2304531"/>
              <a:chOff x="4735541" y="2726185"/>
              <a:chExt cx="1390117" cy="2304531"/>
            </a:xfrm>
          </p:grpSpPr>
          <p:sp>
            <p:nvSpPr>
              <p:cNvPr id="20" name="Isosceles Triangle 19"/>
              <p:cNvSpPr/>
              <p:nvPr/>
            </p:nvSpPr>
            <p:spPr bwMode="auto">
              <a:xfrm rot="13138778">
                <a:off x="5009553" y="3789239"/>
                <a:ext cx="1053769" cy="1210055"/>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Lst>
                <a:ahLst/>
                <a:cxnLst>
                  <a:cxn ang="0">
                    <a:pos x="connsiteX0" y="connsiteY0"/>
                  </a:cxn>
                  <a:cxn ang="0">
                    <a:pos x="connsiteX1" y="connsiteY1"/>
                  </a:cxn>
                  <a:cxn ang="0">
                    <a:pos x="connsiteX2" y="connsiteY2"/>
                  </a:cxn>
                  <a:cxn ang="0">
                    <a:pos x="connsiteX3" y="connsiteY3"/>
                  </a:cxn>
                </a:cxnLst>
                <a:rect l="l" t="t" r="r" b="b"/>
                <a:pathLst>
                  <a:path w="1053769" h="1210055">
                    <a:moveTo>
                      <a:pt x="51903" y="1038576"/>
                    </a:moveTo>
                    <a:lnTo>
                      <a:pt x="1053769" y="0"/>
                    </a:lnTo>
                    <a:lnTo>
                      <a:pt x="175229" y="1153636"/>
                    </a:lnTo>
                    <a:cubicBezTo>
                      <a:pt x="63348" y="1272619"/>
                      <a:pt x="-77933" y="1188707"/>
                      <a:pt x="51903" y="103857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6" name="Isosceles Triangle 19"/>
              <p:cNvSpPr/>
              <p:nvPr/>
            </p:nvSpPr>
            <p:spPr bwMode="auto">
              <a:xfrm rot="13138778">
                <a:off x="5043763" y="3643517"/>
                <a:ext cx="1075837" cy="1387199"/>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1075837"/>
                  <a:gd name="connsiteY0" fmla="*/ 1215720 h 1387199"/>
                  <a:gd name="connsiteX1" fmla="*/ 1075837 w 1075837"/>
                  <a:gd name="connsiteY1" fmla="*/ 0 h 1387199"/>
                  <a:gd name="connsiteX2" fmla="*/ 175229 w 1075837"/>
                  <a:gd name="connsiteY2" fmla="*/ 1330780 h 1387199"/>
                  <a:gd name="connsiteX3" fmla="*/ 51903 w 1075837"/>
                  <a:gd name="connsiteY3" fmla="*/ 1215720 h 1387199"/>
                </a:gdLst>
                <a:ahLst/>
                <a:cxnLst>
                  <a:cxn ang="0">
                    <a:pos x="connsiteX0" y="connsiteY0"/>
                  </a:cxn>
                  <a:cxn ang="0">
                    <a:pos x="connsiteX1" y="connsiteY1"/>
                  </a:cxn>
                  <a:cxn ang="0">
                    <a:pos x="connsiteX2" y="connsiteY2"/>
                  </a:cxn>
                  <a:cxn ang="0">
                    <a:pos x="connsiteX3" y="connsiteY3"/>
                  </a:cxn>
                </a:cxnLst>
                <a:rect l="l" t="t" r="r" b="b"/>
                <a:pathLst>
                  <a:path w="1075837" h="1387199">
                    <a:moveTo>
                      <a:pt x="51903" y="1215720"/>
                    </a:moveTo>
                    <a:lnTo>
                      <a:pt x="1075837" y="0"/>
                    </a:lnTo>
                    <a:lnTo>
                      <a:pt x="175229" y="1330780"/>
                    </a:lnTo>
                    <a:cubicBezTo>
                      <a:pt x="63348" y="1449763"/>
                      <a:pt x="-77933" y="1365851"/>
                      <a:pt x="51903" y="121572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7" name="Isosceles Triangle 19"/>
              <p:cNvSpPr/>
              <p:nvPr/>
            </p:nvSpPr>
            <p:spPr bwMode="auto">
              <a:xfrm rot="13138778">
                <a:off x="5093286" y="3534436"/>
                <a:ext cx="972030" cy="1462487"/>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972030"/>
                  <a:gd name="connsiteY0" fmla="*/ 1291008 h 1462487"/>
                  <a:gd name="connsiteX1" fmla="*/ 972030 w 972030"/>
                  <a:gd name="connsiteY1" fmla="*/ 0 h 1462487"/>
                  <a:gd name="connsiteX2" fmla="*/ 175229 w 972030"/>
                  <a:gd name="connsiteY2" fmla="*/ 1406068 h 1462487"/>
                  <a:gd name="connsiteX3" fmla="*/ 51903 w 972030"/>
                  <a:gd name="connsiteY3" fmla="*/ 1291008 h 1462487"/>
                </a:gdLst>
                <a:ahLst/>
                <a:cxnLst>
                  <a:cxn ang="0">
                    <a:pos x="connsiteX0" y="connsiteY0"/>
                  </a:cxn>
                  <a:cxn ang="0">
                    <a:pos x="connsiteX1" y="connsiteY1"/>
                  </a:cxn>
                  <a:cxn ang="0">
                    <a:pos x="connsiteX2" y="connsiteY2"/>
                  </a:cxn>
                  <a:cxn ang="0">
                    <a:pos x="connsiteX3" y="connsiteY3"/>
                  </a:cxn>
                </a:cxnLst>
                <a:rect l="l" t="t" r="r" b="b"/>
                <a:pathLst>
                  <a:path w="972030" h="1462487">
                    <a:moveTo>
                      <a:pt x="51903" y="1291008"/>
                    </a:moveTo>
                    <a:lnTo>
                      <a:pt x="972030" y="0"/>
                    </a:lnTo>
                    <a:lnTo>
                      <a:pt x="175229" y="1406068"/>
                    </a:lnTo>
                    <a:cubicBezTo>
                      <a:pt x="63348" y="1525051"/>
                      <a:pt x="-77933" y="1441139"/>
                      <a:pt x="51903" y="129100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8" name="Isosceles Triangle 19"/>
              <p:cNvSpPr/>
              <p:nvPr/>
            </p:nvSpPr>
            <p:spPr bwMode="auto">
              <a:xfrm rot="13138778">
                <a:off x="5166291" y="3399369"/>
                <a:ext cx="959367" cy="1599274"/>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959367"/>
                  <a:gd name="connsiteY0" fmla="*/ 1427795 h 1599274"/>
                  <a:gd name="connsiteX1" fmla="*/ 959367 w 959367"/>
                  <a:gd name="connsiteY1" fmla="*/ 0 h 1599274"/>
                  <a:gd name="connsiteX2" fmla="*/ 175229 w 959367"/>
                  <a:gd name="connsiteY2" fmla="*/ 1542855 h 1599274"/>
                  <a:gd name="connsiteX3" fmla="*/ 51903 w 959367"/>
                  <a:gd name="connsiteY3" fmla="*/ 1427795 h 1599274"/>
                </a:gdLst>
                <a:ahLst/>
                <a:cxnLst>
                  <a:cxn ang="0">
                    <a:pos x="connsiteX0" y="connsiteY0"/>
                  </a:cxn>
                  <a:cxn ang="0">
                    <a:pos x="connsiteX1" y="connsiteY1"/>
                  </a:cxn>
                  <a:cxn ang="0">
                    <a:pos x="connsiteX2" y="connsiteY2"/>
                  </a:cxn>
                  <a:cxn ang="0">
                    <a:pos x="connsiteX3" y="connsiteY3"/>
                  </a:cxn>
                </a:cxnLst>
                <a:rect l="l" t="t" r="r" b="b"/>
                <a:pathLst>
                  <a:path w="959367" h="1599274">
                    <a:moveTo>
                      <a:pt x="51903" y="1427795"/>
                    </a:moveTo>
                    <a:lnTo>
                      <a:pt x="959367" y="0"/>
                    </a:lnTo>
                    <a:lnTo>
                      <a:pt x="175229" y="1542855"/>
                    </a:lnTo>
                    <a:cubicBezTo>
                      <a:pt x="63348" y="1661838"/>
                      <a:pt x="-77933" y="1577926"/>
                      <a:pt x="51903" y="142779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40" name="Isosceles Triangle 19"/>
              <p:cNvSpPr/>
              <p:nvPr/>
            </p:nvSpPr>
            <p:spPr bwMode="auto">
              <a:xfrm rot="13138778">
                <a:off x="5243175" y="3213813"/>
                <a:ext cx="880998" cy="1785696"/>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Lst>
                <a:ahLst/>
                <a:cxnLst>
                  <a:cxn ang="0">
                    <a:pos x="connsiteX0" y="connsiteY0"/>
                  </a:cxn>
                  <a:cxn ang="0">
                    <a:pos x="connsiteX1" y="connsiteY1"/>
                  </a:cxn>
                  <a:cxn ang="0">
                    <a:pos x="connsiteX2" y="connsiteY2"/>
                  </a:cxn>
                  <a:cxn ang="0">
                    <a:pos x="connsiteX3" y="connsiteY3"/>
                  </a:cxn>
                </a:cxnLst>
                <a:rect l="l" t="t" r="r" b="b"/>
                <a:pathLst>
                  <a:path w="880998" h="1785696">
                    <a:moveTo>
                      <a:pt x="35375" y="1579926"/>
                    </a:moveTo>
                    <a:lnTo>
                      <a:pt x="880998" y="0"/>
                    </a:lnTo>
                    <a:lnTo>
                      <a:pt x="158701" y="1694986"/>
                    </a:lnTo>
                    <a:cubicBezTo>
                      <a:pt x="115553" y="1868625"/>
                      <a:pt x="-78606" y="1772365"/>
                      <a:pt x="35375" y="157992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7" name="Isosceles Triangle 19"/>
              <p:cNvSpPr/>
              <p:nvPr/>
            </p:nvSpPr>
            <p:spPr bwMode="auto">
              <a:xfrm rot="13138778">
                <a:off x="5271536" y="3071154"/>
                <a:ext cx="814750" cy="1928134"/>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814750"/>
                  <a:gd name="connsiteY0" fmla="*/ 1722364 h 1928134"/>
                  <a:gd name="connsiteX1" fmla="*/ 814750 w 814750"/>
                  <a:gd name="connsiteY1" fmla="*/ 0 h 1928134"/>
                  <a:gd name="connsiteX2" fmla="*/ 158701 w 814750"/>
                  <a:gd name="connsiteY2" fmla="*/ 1837424 h 1928134"/>
                  <a:gd name="connsiteX3" fmla="*/ 35375 w 814750"/>
                  <a:gd name="connsiteY3" fmla="*/ 1722364 h 1928134"/>
                </a:gdLst>
                <a:ahLst/>
                <a:cxnLst>
                  <a:cxn ang="0">
                    <a:pos x="connsiteX0" y="connsiteY0"/>
                  </a:cxn>
                  <a:cxn ang="0">
                    <a:pos x="connsiteX1" y="connsiteY1"/>
                  </a:cxn>
                  <a:cxn ang="0">
                    <a:pos x="connsiteX2" y="connsiteY2"/>
                  </a:cxn>
                  <a:cxn ang="0">
                    <a:pos x="connsiteX3" y="connsiteY3"/>
                  </a:cxn>
                </a:cxnLst>
                <a:rect l="l" t="t" r="r" b="b"/>
                <a:pathLst>
                  <a:path w="814750" h="1928134">
                    <a:moveTo>
                      <a:pt x="35375" y="1722364"/>
                    </a:moveTo>
                    <a:lnTo>
                      <a:pt x="814750" y="0"/>
                    </a:lnTo>
                    <a:lnTo>
                      <a:pt x="158701" y="1837424"/>
                    </a:lnTo>
                    <a:cubicBezTo>
                      <a:pt x="115553" y="2011063"/>
                      <a:pt x="-78606" y="1914803"/>
                      <a:pt x="35375" y="172236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182" name="Isosceles Triangle 19"/>
              <p:cNvSpPr/>
              <p:nvPr/>
            </p:nvSpPr>
            <p:spPr bwMode="auto">
              <a:xfrm rot="13138778">
                <a:off x="5309419" y="2968872"/>
                <a:ext cx="729455" cy="2018400"/>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Lst>
                <a:ahLst/>
                <a:cxnLst>
                  <a:cxn ang="0">
                    <a:pos x="connsiteX0" y="connsiteY0"/>
                  </a:cxn>
                  <a:cxn ang="0">
                    <a:pos x="connsiteX1" y="connsiteY1"/>
                  </a:cxn>
                  <a:cxn ang="0">
                    <a:pos x="connsiteX2" y="connsiteY2"/>
                  </a:cxn>
                  <a:cxn ang="0">
                    <a:pos x="connsiteX3" y="connsiteY3"/>
                  </a:cxn>
                </a:cxnLst>
                <a:rect l="l" t="t" r="r" b="b"/>
                <a:pathLst>
                  <a:path w="729455" h="2018400">
                    <a:moveTo>
                      <a:pt x="35375" y="1812630"/>
                    </a:moveTo>
                    <a:lnTo>
                      <a:pt x="729455" y="0"/>
                    </a:lnTo>
                    <a:lnTo>
                      <a:pt x="158701" y="1927690"/>
                    </a:lnTo>
                    <a:cubicBezTo>
                      <a:pt x="115553" y="2101329"/>
                      <a:pt x="-78606" y="2005069"/>
                      <a:pt x="35375" y="181263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3" name="Isosceles Triangle 19"/>
              <p:cNvSpPr/>
              <p:nvPr/>
            </p:nvSpPr>
            <p:spPr bwMode="auto">
              <a:xfrm rot="13138778">
                <a:off x="5325518" y="2896469"/>
                <a:ext cx="625820" cy="206319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625820"/>
                  <a:gd name="connsiteY0" fmla="*/ 1857422 h 2063192"/>
                  <a:gd name="connsiteX1" fmla="*/ 625820 w 625820"/>
                  <a:gd name="connsiteY1" fmla="*/ 0 h 2063192"/>
                  <a:gd name="connsiteX2" fmla="*/ 158701 w 625820"/>
                  <a:gd name="connsiteY2" fmla="*/ 1972482 h 2063192"/>
                  <a:gd name="connsiteX3" fmla="*/ 35375 w 625820"/>
                  <a:gd name="connsiteY3" fmla="*/ 1857422 h 2063192"/>
                </a:gdLst>
                <a:ahLst/>
                <a:cxnLst>
                  <a:cxn ang="0">
                    <a:pos x="connsiteX0" y="connsiteY0"/>
                  </a:cxn>
                  <a:cxn ang="0">
                    <a:pos x="connsiteX1" y="connsiteY1"/>
                  </a:cxn>
                  <a:cxn ang="0">
                    <a:pos x="connsiteX2" y="connsiteY2"/>
                  </a:cxn>
                  <a:cxn ang="0">
                    <a:pos x="connsiteX3" y="connsiteY3"/>
                  </a:cxn>
                </a:cxnLst>
                <a:rect l="l" t="t" r="r" b="b"/>
                <a:pathLst>
                  <a:path w="625820" h="2063192">
                    <a:moveTo>
                      <a:pt x="35375" y="1857422"/>
                    </a:moveTo>
                    <a:lnTo>
                      <a:pt x="625820" y="0"/>
                    </a:lnTo>
                    <a:lnTo>
                      <a:pt x="158701" y="1972482"/>
                    </a:lnTo>
                    <a:cubicBezTo>
                      <a:pt x="115553" y="2146121"/>
                      <a:pt x="-78606" y="2049861"/>
                      <a:pt x="35375" y="185742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4" name="Isosceles Triangle 19"/>
              <p:cNvSpPr/>
              <p:nvPr/>
            </p:nvSpPr>
            <p:spPr bwMode="auto">
              <a:xfrm rot="13138778">
                <a:off x="5368776" y="2832839"/>
                <a:ext cx="482686" cy="2089497"/>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502963"/>
                  <a:gd name="connsiteY0" fmla="*/ 1880540 h 2086310"/>
                  <a:gd name="connsiteX1" fmla="*/ 502963 w 502963"/>
                  <a:gd name="connsiteY1" fmla="*/ 0 h 2086310"/>
                  <a:gd name="connsiteX2" fmla="*/ 158701 w 502963"/>
                  <a:gd name="connsiteY2" fmla="*/ 1995600 h 2086310"/>
                  <a:gd name="connsiteX3" fmla="*/ 35375 w 502963"/>
                  <a:gd name="connsiteY3" fmla="*/ 1880540 h 2086310"/>
                  <a:gd name="connsiteX0" fmla="*/ 15098 w 482686"/>
                  <a:gd name="connsiteY0" fmla="*/ 1880540 h 2089497"/>
                  <a:gd name="connsiteX1" fmla="*/ 482686 w 482686"/>
                  <a:gd name="connsiteY1" fmla="*/ 0 h 2089497"/>
                  <a:gd name="connsiteX2" fmla="*/ 138424 w 482686"/>
                  <a:gd name="connsiteY2" fmla="*/ 1995600 h 2089497"/>
                  <a:gd name="connsiteX3" fmla="*/ 15098 w 482686"/>
                  <a:gd name="connsiteY3" fmla="*/ 1880540 h 2089497"/>
                </a:gdLst>
                <a:ahLst/>
                <a:cxnLst>
                  <a:cxn ang="0">
                    <a:pos x="connsiteX0" y="connsiteY0"/>
                  </a:cxn>
                  <a:cxn ang="0">
                    <a:pos x="connsiteX1" y="connsiteY1"/>
                  </a:cxn>
                  <a:cxn ang="0">
                    <a:pos x="connsiteX2" y="connsiteY2"/>
                  </a:cxn>
                  <a:cxn ang="0">
                    <a:pos x="connsiteX3" y="connsiteY3"/>
                  </a:cxn>
                </a:cxnLst>
                <a:rect l="l" t="t" r="r" b="b"/>
                <a:pathLst>
                  <a:path w="482686" h="2089497">
                    <a:moveTo>
                      <a:pt x="15098" y="1880540"/>
                    </a:moveTo>
                    <a:lnTo>
                      <a:pt x="482686" y="0"/>
                    </a:lnTo>
                    <a:lnTo>
                      <a:pt x="138424" y="1995600"/>
                    </a:lnTo>
                    <a:cubicBezTo>
                      <a:pt x="95276" y="2169239"/>
                      <a:pt x="-46006" y="2085328"/>
                      <a:pt x="15098" y="188054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5" name="Isosceles Triangle 19"/>
              <p:cNvSpPr/>
              <p:nvPr/>
            </p:nvSpPr>
            <p:spPr bwMode="auto">
              <a:xfrm rot="13138778">
                <a:off x="5375210" y="2774295"/>
                <a:ext cx="387822" cy="2121800"/>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394919"/>
                  <a:gd name="connsiteY0" fmla="*/ 1915638 h 2121408"/>
                  <a:gd name="connsiteX1" fmla="*/ 394919 w 394919"/>
                  <a:gd name="connsiteY1" fmla="*/ 0 h 2121408"/>
                  <a:gd name="connsiteX2" fmla="*/ 158701 w 394919"/>
                  <a:gd name="connsiteY2" fmla="*/ 2030698 h 2121408"/>
                  <a:gd name="connsiteX3" fmla="*/ 35375 w 394919"/>
                  <a:gd name="connsiteY3" fmla="*/ 1915638 h 2121408"/>
                  <a:gd name="connsiteX0" fmla="*/ 33350 w 409992"/>
                  <a:gd name="connsiteY0" fmla="*/ 1917220 h 2121887"/>
                  <a:gd name="connsiteX1" fmla="*/ 409992 w 409992"/>
                  <a:gd name="connsiteY1" fmla="*/ 0 h 2121887"/>
                  <a:gd name="connsiteX2" fmla="*/ 173774 w 409992"/>
                  <a:gd name="connsiteY2" fmla="*/ 2030698 h 2121887"/>
                  <a:gd name="connsiteX3" fmla="*/ 33350 w 409992"/>
                  <a:gd name="connsiteY3" fmla="*/ 1917220 h 2121887"/>
                  <a:gd name="connsiteX0" fmla="*/ 11180 w 387822"/>
                  <a:gd name="connsiteY0" fmla="*/ 1917220 h 2121800"/>
                  <a:gd name="connsiteX1" fmla="*/ 387822 w 387822"/>
                  <a:gd name="connsiteY1" fmla="*/ 0 h 2121800"/>
                  <a:gd name="connsiteX2" fmla="*/ 151604 w 387822"/>
                  <a:gd name="connsiteY2" fmla="*/ 2030698 h 2121800"/>
                  <a:gd name="connsiteX3" fmla="*/ 11180 w 387822"/>
                  <a:gd name="connsiteY3" fmla="*/ 1917220 h 2121800"/>
                </a:gdLst>
                <a:ahLst/>
                <a:cxnLst>
                  <a:cxn ang="0">
                    <a:pos x="connsiteX0" y="connsiteY0"/>
                  </a:cxn>
                  <a:cxn ang="0">
                    <a:pos x="connsiteX1" y="connsiteY1"/>
                  </a:cxn>
                  <a:cxn ang="0">
                    <a:pos x="connsiteX2" y="connsiteY2"/>
                  </a:cxn>
                  <a:cxn ang="0">
                    <a:pos x="connsiteX3" y="connsiteY3"/>
                  </a:cxn>
                </a:cxnLst>
                <a:rect l="l" t="t" r="r" b="b"/>
                <a:pathLst>
                  <a:path w="387822" h="2121800">
                    <a:moveTo>
                      <a:pt x="11180" y="1917220"/>
                    </a:moveTo>
                    <a:lnTo>
                      <a:pt x="387822" y="0"/>
                    </a:lnTo>
                    <a:lnTo>
                      <a:pt x="151604" y="2030698"/>
                    </a:lnTo>
                    <a:cubicBezTo>
                      <a:pt x="108456" y="2204337"/>
                      <a:pt x="-41813" y="2109318"/>
                      <a:pt x="11180" y="191722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6" name="Isosceles Triangle 19"/>
              <p:cNvSpPr/>
              <p:nvPr/>
            </p:nvSpPr>
            <p:spPr bwMode="auto">
              <a:xfrm rot="13138778">
                <a:off x="5373696" y="2769874"/>
                <a:ext cx="263104" cy="2087991"/>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265366"/>
                  <a:gd name="connsiteY0" fmla="*/ 1939459 h 2145229"/>
                  <a:gd name="connsiteX1" fmla="*/ 265366 w 265366"/>
                  <a:gd name="connsiteY1" fmla="*/ 0 h 2145229"/>
                  <a:gd name="connsiteX2" fmla="*/ 158701 w 265366"/>
                  <a:gd name="connsiteY2" fmla="*/ 2054519 h 2145229"/>
                  <a:gd name="connsiteX3" fmla="*/ 35375 w 265366"/>
                  <a:gd name="connsiteY3" fmla="*/ 1939459 h 2145229"/>
                  <a:gd name="connsiteX0" fmla="*/ 32617 w 286405"/>
                  <a:gd name="connsiteY0" fmla="*/ 1940335 h 2145494"/>
                  <a:gd name="connsiteX1" fmla="*/ 286405 w 286405"/>
                  <a:gd name="connsiteY1" fmla="*/ 0 h 2145494"/>
                  <a:gd name="connsiteX2" fmla="*/ 179740 w 286405"/>
                  <a:gd name="connsiteY2" fmla="*/ 2054519 h 2145494"/>
                  <a:gd name="connsiteX3" fmla="*/ 32617 w 286405"/>
                  <a:gd name="connsiteY3" fmla="*/ 1940335 h 2145494"/>
                  <a:gd name="connsiteX0" fmla="*/ 11077 w 264865"/>
                  <a:gd name="connsiteY0" fmla="*/ 1940335 h 2139591"/>
                  <a:gd name="connsiteX1" fmla="*/ 264865 w 264865"/>
                  <a:gd name="connsiteY1" fmla="*/ 0 h 2139591"/>
                  <a:gd name="connsiteX2" fmla="*/ 158200 w 264865"/>
                  <a:gd name="connsiteY2" fmla="*/ 2054519 h 2139591"/>
                  <a:gd name="connsiteX3" fmla="*/ 11077 w 264865"/>
                  <a:gd name="connsiteY3" fmla="*/ 1940335 h 2139591"/>
                  <a:gd name="connsiteX0" fmla="*/ 10662 w 264450"/>
                  <a:gd name="connsiteY0" fmla="*/ 1940335 h 2090835"/>
                  <a:gd name="connsiteX1" fmla="*/ 264450 w 264450"/>
                  <a:gd name="connsiteY1" fmla="*/ 0 h 2090835"/>
                  <a:gd name="connsiteX2" fmla="*/ 165554 w 264450"/>
                  <a:gd name="connsiteY2" fmla="*/ 1980840 h 2090835"/>
                  <a:gd name="connsiteX3" fmla="*/ 10662 w 264450"/>
                  <a:gd name="connsiteY3" fmla="*/ 1940335 h 2090835"/>
                  <a:gd name="connsiteX0" fmla="*/ 9316 w 263104"/>
                  <a:gd name="connsiteY0" fmla="*/ 1940335 h 2087991"/>
                  <a:gd name="connsiteX1" fmla="*/ 263104 w 263104"/>
                  <a:gd name="connsiteY1" fmla="*/ 0 h 2087991"/>
                  <a:gd name="connsiteX2" fmla="*/ 164208 w 263104"/>
                  <a:gd name="connsiteY2" fmla="*/ 1980840 h 2087991"/>
                  <a:gd name="connsiteX3" fmla="*/ 9316 w 263104"/>
                  <a:gd name="connsiteY3" fmla="*/ 1940335 h 2087991"/>
                </a:gdLst>
                <a:ahLst/>
                <a:cxnLst>
                  <a:cxn ang="0">
                    <a:pos x="connsiteX0" y="connsiteY0"/>
                  </a:cxn>
                  <a:cxn ang="0">
                    <a:pos x="connsiteX1" y="connsiteY1"/>
                  </a:cxn>
                  <a:cxn ang="0">
                    <a:pos x="connsiteX2" y="connsiteY2"/>
                  </a:cxn>
                  <a:cxn ang="0">
                    <a:pos x="connsiteX3" y="connsiteY3"/>
                  </a:cxn>
                </a:cxnLst>
                <a:rect l="l" t="t" r="r" b="b"/>
                <a:pathLst>
                  <a:path w="263104" h="2087991">
                    <a:moveTo>
                      <a:pt x="9316" y="1940335"/>
                    </a:moveTo>
                    <a:lnTo>
                      <a:pt x="263104" y="0"/>
                    </a:lnTo>
                    <a:lnTo>
                      <a:pt x="164208" y="1980840"/>
                    </a:lnTo>
                    <a:cubicBezTo>
                      <a:pt x="152262" y="2147611"/>
                      <a:pt x="-44553" y="2108637"/>
                      <a:pt x="9316" y="194033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7" name="Isosceles Triangle 19"/>
              <p:cNvSpPr/>
              <p:nvPr/>
            </p:nvSpPr>
            <p:spPr bwMode="auto">
              <a:xfrm rot="13138778">
                <a:off x="5335770" y="2726185"/>
                <a:ext cx="184298" cy="2082380"/>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Lst>
                <a:ahLst/>
                <a:cxnLst>
                  <a:cxn ang="0">
                    <a:pos x="connsiteX0" y="connsiteY0"/>
                  </a:cxn>
                  <a:cxn ang="0">
                    <a:pos x="connsiteX1" y="connsiteY1"/>
                  </a:cxn>
                  <a:cxn ang="0">
                    <a:pos x="connsiteX2" y="connsiteY2"/>
                  </a:cxn>
                  <a:cxn ang="0">
                    <a:pos x="connsiteX3" y="connsiteY3"/>
                  </a:cxn>
                </a:cxnLst>
                <a:rect l="l" t="t" r="r" b="b"/>
                <a:pathLst>
                  <a:path w="184298" h="2082380">
                    <a:moveTo>
                      <a:pt x="3773" y="1905458"/>
                    </a:moveTo>
                    <a:lnTo>
                      <a:pt x="138750" y="0"/>
                    </a:lnTo>
                    <a:lnTo>
                      <a:pt x="184215" y="1992678"/>
                    </a:lnTo>
                    <a:cubicBezTo>
                      <a:pt x="189197" y="2127371"/>
                      <a:pt x="-31245" y="2119770"/>
                      <a:pt x="3773" y="190545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9" name="Isosceles Triangle 19"/>
              <p:cNvSpPr/>
              <p:nvPr/>
            </p:nvSpPr>
            <p:spPr bwMode="auto">
              <a:xfrm rot="13138778">
                <a:off x="5190523" y="2829906"/>
                <a:ext cx="184298" cy="187793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Lst>
                <a:ahLst/>
                <a:cxnLst>
                  <a:cxn ang="0">
                    <a:pos x="connsiteX0" y="connsiteY0"/>
                  </a:cxn>
                  <a:cxn ang="0">
                    <a:pos x="connsiteX1" y="connsiteY1"/>
                  </a:cxn>
                  <a:cxn ang="0">
                    <a:pos x="connsiteX2" y="connsiteY2"/>
                  </a:cxn>
                  <a:cxn ang="0">
                    <a:pos x="connsiteX3" y="connsiteY3"/>
                  </a:cxn>
                </a:cxnLst>
                <a:rect l="l" t="t" r="r" b="b"/>
                <a:pathLst>
                  <a:path w="184298" h="1877932">
                    <a:moveTo>
                      <a:pt x="3773" y="1701010"/>
                    </a:moveTo>
                    <a:lnTo>
                      <a:pt x="22373" y="0"/>
                    </a:lnTo>
                    <a:lnTo>
                      <a:pt x="184215" y="1788230"/>
                    </a:lnTo>
                    <a:cubicBezTo>
                      <a:pt x="189197" y="1922923"/>
                      <a:pt x="-31245" y="1915322"/>
                      <a:pt x="3773" y="170101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0" name="Isosceles Triangle 19"/>
              <p:cNvSpPr/>
              <p:nvPr/>
            </p:nvSpPr>
            <p:spPr bwMode="auto">
              <a:xfrm rot="13138778">
                <a:off x="4879865" y="3511645"/>
                <a:ext cx="231007" cy="1062354"/>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50482 w 231007"/>
                  <a:gd name="connsiteY0" fmla="*/ 885432 h 1062354"/>
                  <a:gd name="connsiteX1" fmla="*/ 0 w 231007"/>
                  <a:gd name="connsiteY1" fmla="*/ 0 h 1062354"/>
                  <a:gd name="connsiteX2" fmla="*/ 230924 w 231007"/>
                  <a:gd name="connsiteY2" fmla="*/ 972652 h 1062354"/>
                  <a:gd name="connsiteX3" fmla="*/ 50482 w 231007"/>
                  <a:gd name="connsiteY3" fmla="*/ 885432 h 1062354"/>
                </a:gdLst>
                <a:ahLst/>
                <a:cxnLst>
                  <a:cxn ang="0">
                    <a:pos x="connsiteX0" y="connsiteY0"/>
                  </a:cxn>
                  <a:cxn ang="0">
                    <a:pos x="connsiteX1" y="connsiteY1"/>
                  </a:cxn>
                  <a:cxn ang="0">
                    <a:pos x="connsiteX2" y="connsiteY2"/>
                  </a:cxn>
                  <a:cxn ang="0">
                    <a:pos x="connsiteX3" y="connsiteY3"/>
                  </a:cxn>
                </a:cxnLst>
                <a:rect l="l" t="t" r="r" b="b"/>
                <a:pathLst>
                  <a:path w="231007" h="1062354">
                    <a:moveTo>
                      <a:pt x="50482" y="885432"/>
                    </a:moveTo>
                    <a:lnTo>
                      <a:pt x="0" y="0"/>
                    </a:lnTo>
                    <a:lnTo>
                      <a:pt x="230924" y="972652"/>
                    </a:lnTo>
                    <a:cubicBezTo>
                      <a:pt x="235906" y="1107345"/>
                      <a:pt x="15464" y="1099744"/>
                      <a:pt x="50482" y="88543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1" name="Isosceles Triangle 19"/>
              <p:cNvSpPr/>
              <p:nvPr/>
            </p:nvSpPr>
            <p:spPr bwMode="auto">
              <a:xfrm rot="13138778">
                <a:off x="4767826" y="3394301"/>
                <a:ext cx="387950" cy="114957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961 w 172848"/>
                  <a:gd name="connsiteY0" fmla="*/ 1701010 h 1907932"/>
                  <a:gd name="connsiteX1" fmla="*/ 22561 w 172848"/>
                  <a:gd name="connsiteY1" fmla="*/ 0 h 1907932"/>
                  <a:gd name="connsiteX2" fmla="*/ 172761 w 172848"/>
                  <a:gd name="connsiteY2" fmla="*/ 1834410 h 1907932"/>
                  <a:gd name="connsiteX3" fmla="*/ 3961 w 172848"/>
                  <a:gd name="connsiteY3" fmla="*/ 1701010 h 1907932"/>
                  <a:gd name="connsiteX0" fmla="*/ 4135 w 172935"/>
                  <a:gd name="connsiteY0" fmla="*/ 1701010 h 1879196"/>
                  <a:gd name="connsiteX1" fmla="*/ 22735 w 172935"/>
                  <a:gd name="connsiteY1" fmla="*/ 0 h 1879196"/>
                  <a:gd name="connsiteX2" fmla="*/ 172935 w 172935"/>
                  <a:gd name="connsiteY2" fmla="*/ 1834410 h 1879196"/>
                  <a:gd name="connsiteX3" fmla="*/ 4135 w 172935"/>
                  <a:gd name="connsiteY3" fmla="*/ 1701010 h 1879196"/>
                  <a:gd name="connsiteX0" fmla="*/ 0 w 168800"/>
                  <a:gd name="connsiteY0" fmla="*/ 1701010 h 1862705"/>
                  <a:gd name="connsiteX1" fmla="*/ 18600 w 168800"/>
                  <a:gd name="connsiteY1" fmla="*/ 0 h 1862705"/>
                  <a:gd name="connsiteX2" fmla="*/ 168800 w 168800"/>
                  <a:gd name="connsiteY2" fmla="*/ 1834410 h 1862705"/>
                  <a:gd name="connsiteX3" fmla="*/ 0 w 168800"/>
                  <a:gd name="connsiteY3" fmla="*/ 1701010 h 1862705"/>
                  <a:gd name="connsiteX0" fmla="*/ 219150 w 387950"/>
                  <a:gd name="connsiteY0" fmla="*/ 987877 h 1149572"/>
                  <a:gd name="connsiteX1" fmla="*/ 0 w 387950"/>
                  <a:gd name="connsiteY1" fmla="*/ 0 h 1149572"/>
                  <a:gd name="connsiteX2" fmla="*/ 387950 w 387950"/>
                  <a:gd name="connsiteY2" fmla="*/ 1121277 h 1149572"/>
                  <a:gd name="connsiteX3" fmla="*/ 219150 w 387950"/>
                  <a:gd name="connsiteY3" fmla="*/ 987877 h 1149572"/>
                </a:gdLst>
                <a:ahLst/>
                <a:cxnLst>
                  <a:cxn ang="0">
                    <a:pos x="connsiteX0" y="connsiteY0"/>
                  </a:cxn>
                  <a:cxn ang="0">
                    <a:pos x="connsiteX1" y="connsiteY1"/>
                  </a:cxn>
                  <a:cxn ang="0">
                    <a:pos x="connsiteX2" y="connsiteY2"/>
                  </a:cxn>
                  <a:cxn ang="0">
                    <a:pos x="connsiteX3" y="connsiteY3"/>
                  </a:cxn>
                </a:cxnLst>
                <a:rect l="l" t="t" r="r" b="b"/>
                <a:pathLst>
                  <a:path w="387950" h="1149572">
                    <a:moveTo>
                      <a:pt x="219150" y="987877"/>
                    </a:moveTo>
                    <a:lnTo>
                      <a:pt x="0" y="0"/>
                    </a:lnTo>
                    <a:lnTo>
                      <a:pt x="387950" y="1121277"/>
                    </a:lnTo>
                    <a:cubicBezTo>
                      <a:pt x="382897" y="1190572"/>
                      <a:pt x="246193" y="1127464"/>
                      <a:pt x="219150" y="98787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2" name="Isosceles Triangle 19"/>
              <p:cNvSpPr/>
              <p:nvPr/>
            </p:nvSpPr>
            <p:spPr bwMode="auto">
              <a:xfrm rot="13138778">
                <a:off x="4735541" y="3105560"/>
                <a:ext cx="520447" cy="1406151"/>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861 w 178737"/>
                  <a:gd name="connsiteY0" fmla="*/ 1701010 h 1913122"/>
                  <a:gd name="connsiteX1" fmla="*/ 22461 w 178737"/>
                  <a:gd name="connsiteY1" fmla="*/ 0 h 1913122"/>
                  <a:gd name="connsiteX2" fmla="*/ 178652 w 178737"/>
                  <a:gd name="connsiteY2" fmla="*/ 1841814 h 1913122"/>
                  <a:gd name="connsiteX3" fmla="*/ 3861 w 178737"/>
                  <a:gd name="connsiteY3" fmla="*/ 1701010 h 1913122"/>
                  <a:gd name="connsiteX0" fmla="*/ 6701 w 181492"/>
                  <a:gd name="connsiteY0" fmla="*/ 1701010 h 1841814"/>
                  <a:gd name="connsiteX1" fmla="*/ 25301 w 181492"/>
                  <a:gd name="connsiteY1" fmla="*/ 0 h 1841814"/>
                  <a:gd name="connsiteX2" fmla="*/ 181492 w 181492"/>
                  <a:gd name="connsiteY2" fmla="*/ 1841814 h 1841814"/>
                  <a:gd name="connsiteX3" fmla="*/ 6701 w 181492"/>
                  <a:gd name="connsiteY3" fmla="*/ 1701010 h 1841814"/>
                  <a:gd name="connsiteX0" fmla="*/ 5335 w 216391"/>
                  <a:gd name="connsiteY0" fmla="*/ 1466921 h 1841814"/>
                  <a:gd name="connsiteX1" fmla="*/ 60200 w 216391"/>
                  <a:gd name="connsiteY1" fmla="*/ 0 h 1841814"/>
                  <a:gd name="connsiteX2" fmla="*/ 216391 w 216391"/>
                  <a:gd name="connsiteY2" fmla="*/ 1841814 h 1841814"/>
                  <a:gd name="connsiteX3" fmla="*/ 5335 w 216391"/>
                  <a:gd name="connsiteY3" fmla="*/ 1466921 h 1841814"/>
                  <a:gd name="connsiteX0" fmla="*/ 0 w 211056"/>
                  <a:gd name="connsiteY0" fmla="*/ 1466921 h 1841814"/>
                  <a:gd name="connsiteX1" fmla="*/ 54865 w 211056"/>
                  <a:gd name="connsiteY1" fmla="*/ 0 h 1841814"/>
                  <a:gd name="connsiteX2" fmla="*/ 211056 w 211056"/>
                  <a:gd name="connsiteY2" fmla="*/ 1841814 h 1841814"/>
                  <a:gd name="connsiteX3" fmla="*/ 0 w 211056"/>
                  <a:gd name="connsiteY3" fmla="*/ 1466921 h 1841814"/>
                  <a:gd name="connsiteX0" fmla="*/ 0 w 213881"/>
                  <a:gd name="connsiteY0" fmla="*/ 1493713 h 1841814"/>
                  <a:gd name="connsiteX1" fmla="*/ 57690 w 213881"/>
                  <a:gd name="connsiteY1" fmla="*/ 0 h 1841814"/>
                  <a:gd name="connsiteX2" fmla="*/ 213881 w 213881"/>
                  <a:gd name="connsiteY2" fmla="*/ 1841814 h 1841814"/>
                  <a:gd name="connsiteX3" fmla="*/ 0 w 213881"/>
                  <a:gd name="connsiteY3" fmla="*/ 1493713 h 1841814"/>
                  <a:gd name="connsiteX0" fmla="*/ 0 w 213881"/>
                  <a:gd name="connsiteY0" fmla="*/ 1493713 h 1841814"/>
                  <a:gd name="connsiteX1" fmla="*/ 57690 w 213881"/>
                  <a:gd name="connsiteY1" fmla="*/ 0 h 1841814"/>
                  <a:gd name="connsiteX2" fmla="*/ 213881 w 213881"/>
                  <a:gd name="connsiteY2" fmla="*/ 1841814 h 1841814"/>
                  <a:gd name="connsiteX3" fmla="*/ 0 w 213881"/>
                  <a:gd name="connsiteY3" fmla="*/ 1493713 h 1841814"/>
                  <a:gd name="connsiteX0" fmla="*/ 306566 w 520447"/>
                  <a:gd name="connsiteY0" fmla="*/ 1058050 h 1406151"/>
                  <a:gd name="connsiteX1" fmla="*/ 0 w 520447"/>
                  <a:gd name="connsiteY1" fmla="*/ 0 h 1406151"/>
                  <a:gd name="connsiteX2" fmla="*/ 520447 w 520447"/>
                  <a:gd name="connsiteY2" fmla="*/ 1406151 h 1406151"/>
                  <a:gd name="connsiteX3" fmla="*/ 306566 w 520447"/>
                  <a:gd name="connsiteY3" fmla="*/ 1058050 h 1406151"/>
                </a:gdLst>
                <a:ahLst/>
                <a:cxnLst>
                  <a:cxn ang="0">
                    <a:pos x="connsiteX0" y="connsiteY0"/>
                  </a:cxn>
                  <a:cxn ang="0">
                    <a:pos x="connsiteX1" y="connsiteY1"/>
                  </a:cxn>
                  <a:cxn ang="0">
                    <a:pos x="connsiteX2" y="connsiteY2"/>
                  </a:cxn>
                  <a:cxn ang="0">
                    <a:pos x="connsiteX3" y="connsiteY3"/>
                  </a:cxn>
                </a:cxnLst>
                <a:rect l="l" t="t" r="r" b="b"/>
                <a:pathLst>
                  <a:path w="520447" h="1406151">
                    <a:moveTo>
                      <a:pt x="306566" y="1058050"/>
                    </a:moveTo>
                    <a:lnTo>
                      <a:pt x="0" y="0"/>
                    </a:lnTo>
                    <a:lnTo>
                      <a:pt x="520447" y="1406151"/>
                    </a:lnTo>
                    <a:cubicBezTo>
                      <a:pt x="419384" y="1197805"/>
                      <a:pt x="433203" y="1184437"/>
                      <a:pt x="306566" y="105805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3" name="Isosceles Triangle 19"/>
              <p:cNvSpPr/>
              <p:nvPr/>
            </p:nvSpPr>
            <p:spPr bwMode="auto">
              <a:xfrm rot="13138778">
                <a:off x="4765389" y="2889914"/>
                <a:ext cx="556006" cy="1646941"/>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5064 w 123390"/>
                  <a:gd name="connsiteY0" fmla="*/ 1701010 h 1906582"/>
                  <a:gd name="connsiteX1" fmla="*/ 23664 w 123390"/>
                  <a:gd name="connsiteY1" fmla="*/ 0 h 1906582"/>
                  <a:gd name="connsiteX2" fmla="*/ 123275 w 123390"/>
                  <a:gd name="connsiteY2" fmla="*/ 1832461 h 1906582"/>
                  <a:gd name="connsiteX3" fmla="*/ 5064 w 123390"/>
                  <a:gd name="connsiteY3" fmla="*/ 1701010 h 1906582"/>
                  <a:gd name="connsiteX0" fmla="*/ 3542 w 199841"/>
                  <a:gd name="connsiteY0" fmla="*/ 1316905 h 1857801"/>
                  <a:gd name="connsiteX1" fmla="*/ 100153 w 199841"/>
                  <a:gd name="connsiteY1" fmla="*/ 0 h 1857801"/>
                  <a:gd name="connsiteX2" fmla="*/ 199764 w 199841"/>
                  <a:gd name="connsiteY2" fmla="*/ 1832461 h 1857801"/>
                  <a:gd name="connsiteX3" fmla="*/ 3542 w 199841"/>
                  <a:gd name="connsiteY3" fmla="*/ 1316905 h 1857801"/>
                  <a:gd name="connsiteX0" fmla="*/ 0 w 196396"/>
                  <a:gd name="connsiteY0" fmla="*/ 1316905 h 1855886"/>
                  <a:gd name="connsiteX1" fmla="*/ 96611 w 196396"/>
                  <a:gd name="connsiteY1" fmla="*/ 0 h 1855886"/>
                  <a:gd name="connsiteX2" fmla="*/ 196222 w 196396"/>
                  <a:gd name="connsiteY2" fmla="*/ 1832461 h 1855886"/>
                  <a:gd name="connsiteX3" fmla="*/ 0 w 196396"/>
                  <a:gd name="connsiteY3" fmla="*/ 1316905 h 1855886"/>
                  <a:gd name="connsiteX0" fmla="*/ 0 w 196222"/>
                  <a:gd name="connsiteY0" fmla="*/ 1316905 h 1832461"/>
                  <a:gd name="connsiteX1" fmla="*/ 96611 w 196222"/>
                  <a:gd name="connsiteY1" fmla="*/ 0 h 1832461"/>
                  <a:gd name="connsiteX2" fmla="*/ 196222 w 196222"/>
                  <a:gd name="connsiteY2" fmla="*/ 1832461 h 1832461"/>
                  <a:gd name="connsiteX3" fmla="*/ 0 w 196222"/>
                  <a:gd name="connsiteY3" fmla="*/ 1316905 h 1832461"/>
                  <a:gd name="connsiteX0" fmla="*/ 359784 w 556006"/>
                  <a:gd name="connsiteY0" fmla="*/ 1131385 h 1646941"/>
                  <a:gd name="connsiteX1" fmla="*/ 0 w 556006"/>
                  <a:gd name="connsiteY1" fmla="*/ 0 h 1646941"/>
                  <a:gd name="connsiteX2" fmla="*/ 556006 w 556006"/>
                  <a:gd name="connsiteY2" fmla="*/ 1646941 h 1646941"/>
                  <a:gd name="connsiteX3" fmla="*/ 359784 w 556006"/>
                  <a:gd name="connsiteY3" fmla="*/ 1131385 h 1646941"/>
                </a:gdLst>
                <a:ahLst/>
                <a:cxnLst>
                  <a:cxn ang="0">
                    <a:pos x="connsiteX0" y="connsiteY0"/>
                  </a:cxn>
                  <a:cxn ang="0">
                    <a:pos x="connsiteX1" y="connsiteY1"/>
                  </a:cxn>
                  <a:cxn ang="0">
                    <a:pos x="connsiteX2" y="connsiteY2"/>
                  </a:cxn>
                  <a:cxn ang="0">
                    <a:pos x="connsiteX3" y="connsiteY3"/>
                  </a:cxn>
                </a:cxnLst>
                <a:rect l="l" t="t" r="r" b="b"/>
                <a:pathLst>
                  <a:path w="556006" h="1646941">
                    <a:moveTo>
                      <a:pt x="359784" y="1131385"/>
                    </a:moveTo>
                    <a:lnTo>
                      <a:pt x="0" y="0"/>
                    </a:lnTo>
                    <a:lnTo>
                      <a:pt x="556006" y="1646941"/>
                    </a:lnTo>
                    <a:cubicBezTo>
                      <a:pt x="517003" y="1363870"/>
                      <a:pt x="458387" y="1298836"/>
                      <a:pt x="359784" y="113138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195" name="Isosceles Triangle 19"/>
              <p:cNvSpPr/>
              <p:nvPr/>
            </p:nvSpPr>
            <p:spPr bwMode="auto">
              <a:xfrm rot="13138778">
                <a:off x="5045910" y="3494301"/>
                <a:ext cx="184298" cy="1171786"/>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773 w 184298"/>
                  <a:gd name="connsiteY0" fmla="*/ 994864 h 1171786"/>
                  <a:gd name="connsiteX1" fmla="*/ 103668 w 184298"/>
                  <a:gd name="connsiteY1" fmla="*/ 0 h 1171786"/>
                  <a:gd name="connsiteX2" fmla="*/ 184215 w 184298"/>
                  <a:gd name="connsiteY2" fmla="*/ 1082084 h 1171786"/>
                  <a:gd name="connsiteX3" fmla="*/ 3773 w 184298"/>
                  <a:gd name="connsiteY3" fmla="*/ 994864 h 1171786"/>
                </a:gdLst>
                <a:ahLst/>
                <a:cxnLst>
                  <a:cxn ang="0">
                    <a:pos x="connsiteX0" y="connsiteY0"/>
                  </a:cxn>
                  <a:cxn ang="0">
                    <a:pos x="connsiteX1" y="connsiteY1"/>
                  </a:cxn>
                  <a:cxn ang="0">
                    <a:pos x="connsiteX2" y="connsiteY2"/>
                  </a:cxn>
                  <a:cxn ang="0">
                    <a:pos x="connsiteX3" y="connsiteY3"/>
                  </a:cxn>
                </a:cxnLst>
                <a:rect l="l" t="t" r="r" b="b"/>
                <a:pathLst>
                  <a:path w="184298" h="1171786">
                    <a:moveTo>
                      <a:pt x="3773" y="994864"/>
                    </a:moveTo>
                    <a:lnTo>
                      <a:pt x="103668" y="0"/>
                    </a:lnTo>
                    <a:lnTo>
                      <a:pt x="184215" y="1082084"/>
                    </a:lnTo>
                    <a:cubicBezTo>
                      <a:pt x="189197" y="1216777"/>
                      <a:pt x="-31245" y="1209176"/>
                      <a:pt x="3773" y="99486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6" name="Isosceles Triangle 19"/>
              <p:cNvSpPr/>
              <p:nvPr/>
            </p:nvSpPr>
            <p:spPr bwMode="auto">
              <a:xfrm rot="13138778">
                <a:off x="5010127" y="3827987"/>
                <a:ext cx="228056" cy="87422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773 w 228056"/>
                  <a:gd name="connsiteY0" fmla="*/ 697300 h 874222"/>
                  <a:gd name="connsiteX1" fmla="*/ 228056 w 228056"/>
                  <a:gd name="connsiteY1" fmla="*/ 0 h 874222"/>
                  <a:gd name="connsiteX2" fmla="*/ 184215 w 228056"/>
                  <a:gd name="connsiteY2" fmla="*/ 784520 h 874222"/>
                  <a:gd name="connsiteX3" fmla="*/ 3773 w 228056"/>
                  <a:gd name="connsiteY3" fmla="*/ 697300 h 874222"/>
                </a:gdLst>
                <a:ahLst/>
                <a:cxnLst>
                  <a:cxn ang="0">
                    <a:pos x="connsiteX0" y="connsiteY0"/>
                  </a:cxn>
                  <a:cxn ang="0">
                    <a:pos x="connsiteX1" y="connsiteY1"/>
                  </a:cxn>
                  <a:cxn ang="0">
                    <a:pos x="connsiteX2" y="connsiteY2"/>
                  </a:cxn>
                  <a:cxn ang="0">
                    <a:pos x="connsiteX3" y="connsiteY3"/>
                  </a:cxn>
                </a:cxnLst>
                <a:rect l="l" t="t" r="r" b="b"/>
                <a:pathLst>
                  <a:path w="228056" h="874222">
                    <a:moveTo>
                      <a:pt x="3773" y="697300"/>
                    </a:moveTo>
                    <a:lnTo>
                      <a:pt x="228056" y="0"/>
                    </a:lnTo>
                    <a:lnTo>
                      <a:pt x="184215" y="784520"/>
                    </a:lnTo>
                    <a:cubicBezTo>
                      <a:pt x="189197" y="919213"/>
                      <a:pt x="-31245" y="911612"/>
                      <a:pt x="3773" y="69730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grpSp>
        <p:nvGrpSpPr>
          <p:cNvPr id="240" name="Group 239"/>
          <p:cNvGrpSpPr/>
          <p:nvPr/>
        </p:nvGrpSpPr>
        <p:grpSpPr>
          <a:xfrm>
            <a:off x="6138472" y="2921297"/>
            <a:ext cx="1298608" cy="2247603"/>
            <a:chOff x="6138472" y="2921297"/>
            <a:chExt cx="1298608" cy="2247603"/>
          </a:xfrm>
        </p:grpSpPr>
        <p:pic>
          <p:nvPicPr>
            <p:cNvPr id="97" name="Picture 9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6695388" y="4427208"/>
              <a:ext cx="1113538" cy="369846"/>
            </a:xfrm>
            <a:prstGeom prst="rect">
              <a:avLst/>
            </a:prstGeom>
          </p:spPr>
        </p:pic>
        <p:grpSp>
          <p:nvGrpSpPr>
            <p:cNvPr id="23" name="Group 22"/>
            <p:cNvGrpSpPr/>
            <p:nvPr/>
          </p:nvGrpSpPr>
          <p:grpSpPr>
            <a:xfrm>
              <a:off x="6138472" y="2921297"/>
              <a:ext cx="1014492" cy="2051573"/>
              <a:chOff x="6156776" y="2911320"/>
              <a:chExt cx="1014492" cy="2051573"/>
            </a:xfrm>
          </p:grpSpPr>
          <p:sp>
            <p:nvSpPr>
              <p:cNvPr id="22" name="Isosceles Triangle 21"/>
              <p:cNvSpPr/>
              <p:nvPr/>
            </p:nvSpPr>
            <p:spPr bwMode="auto">
              <a:xfrm rot="8359473">
                <a:off x="6446747" y="3096592"/>
                <a:ext cx="209620" cy="174556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Lst>
                <a:ahLst/>
                <a:cxnLst>
                  <a:cxn ang="0">
                    <a:pos x="connsiteX0" y="connsiteY0"/>
                  </a:cxn>
                  <a:cxn ang="0">
                    <a:pos x="connsiteX1" y="connsiteY1"/>
                  </a:cxn>
                  <a:cxn ang="0">
                    <a:pos x="connsiteX2" y="connsiteY2"/>
                  </a:cxn>
                  <a:cxn ang="0">
                    <a:pos x="connsiteX3" y="connsiteY3"/>
                  </a:cxn>
                </a:cxnLst>
                <a:rect l="l" t="t" r="r" b="b"/>
                <a:pathLst>
                  <a:path w="209620" h="1745562">
                    <a:moveTo>
                      <a:pt x="0" y="1638300"/>
                    </a:moveTo>
                    <a:lnTo>
                      <a:pt x="104775" y="0"/>
                    </a:lnTo>
                    <a:lnTo>
                      <a:pt x="209550" y="1638300"/>
                    </a:lnTo>
                    <a:cubicBezTo>
                      <a:pt x="213914" y="1771153"/>
                      <a:pt x="13863" y="1791132"/>
                      <a:pt x="0" y="163830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7" name="Isosceles Triangle 21"/>
              <p:cNvSpPr/>
              <p:nvPr/>
            </p:nvSpPr>
            <p:spPr bwMode="auto">
              <a:xfrm rot="8359473">
                <a:off x="6460872" y="2911320"/>
                <a:ext cx="432335" cy="1790595"/>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432335"/>
                  <a:gd name="connsiteY0" fmla="*/ 1683333 h 1790595"/>
                  <a:gd name="connsiteX1" fmla="*/ 432335 w 432335"/>
                  <a:gd name="connsiteY1" fmla="*/ 0 h 1790595"/>
                  <a:gd name="connsiteX2" fmla="*/ 209550 w 432335"/>
                  <a:gd name="connsiteY2" fmla="*/ 1683333 h 1790595"/>
                  <a:gd name="connsiteX3" fmla="*/ 0 w 432335"/>
                  <a:gd name="connsiteY3" fmla="*/ 1683333 h 1790595"/>
                </a:gdLst>
                <a:ahLst/>
                <a:cxnLst>
                  <a:cxn ang="0">
                    <a:pos x="connsiteX0" y="connsiteY0"/>
                  </a:cxn>
                  <a:cxn ang="0">
                    <a:pos x="connsiteX1" y="connsiteY1"/>
                  </a:cxn>
                  <a:cxn ang="0">
                    <a:pos x="connsiteX2" y="connsiteY2"/>
                  </a:cxn>
                  <a:cxn ang="0">
                    <a:pos x="connsiteX3" y="connsiteY3"/>
                  </a:cxn>
                </a:cxnLst>
                <a:rect l="l" t="t" r="r" b="b"/>
                <a:pathLst>
                  <a:path w="432335" h="1790595">
                    <a:moveTo>
                      <a:pt x="0" y="1683333"/>
                    </a:moveTo>
                    <a:lnTo>
                      <a:pt x="432335" y="0"/>
                    </a:lnTo>
                    <a:lnTo>
                      <a:pt x="209550" y="1683333"/>
                    </a:lnTo>
                    <a:cubicBezTo>
                      <a:pt x="213914" y="1816186"/>
                      <a:pt x="13863" y="1836165"/>
                      <a:pt x="0" y="168333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8" name="Isosceles Triangle 21"/>
              <p:cNvSpPr/>
              <p:nvPr/>
            </p:nvSpPr>
            <p:spPr bwMode="auto">
              <a:xfrm rot="8359473">
                <a:off x="6205857" y="3032633"/>
                <a:ext cx="311801" cy="190677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55166 w 264786"/>
                  <a:gd name="connsiteY0" fmla="*/ 1788311 h 1895573"/>
                  <a:gd name="connsiteX1" fmla="*/ 0 w 264786"/>
                  <a:gd name="connsiteY1" fmla="*/ 0 h 1895573"/>
                  <a:gd name="connsiteX2" fmla="*/ 264716 w 264786"/>
                  <a:gd name="connsiteY2" fmla="*/ 1788311 h 1895573"/>
                  <a:gd name="connsiteX3" fmla="*/ 55166 w 264786"/>
                  <a:gd name="connsiteY3" fmla="*/ 1788311 h 1895573"/>
                  <a:gd name="connsiteX0" fmla="*/ 55166 w 311785"/>
                  <a:gd name="connsiteY0" fmla="*/ 1788311 h 1893905"/>
                  <a:gd name="connsiteX1" fmla="*/ 0 w 311785"/>
                  <a:gd name="connsiteY1" fmla="*/ 0 h 1893905"/>
                  <a:gd name="connsiteX2" fmla="*/ 311728 w 311785"/>
                  <a:gd name="connsiteY2" fmla="*/ 1784756 h 1893905"/>
                  <a:gd name="connsiteX3" fmla="*/ 55166 w 311785"/>
                  <a:gd name="connsiteY3" fmla="*/ 1788311 h 1893905"/>
                  <a:gd name="connsiteX0" fmla="*/ 110925 w 311801"/>
                  <a:gd name="connsiteY0" fmla="*/ 1811113 h 1906772"/>
                  <a:gd name="connsiteX1" fmla="*/ 0 w 311801"/>
                  <a:gd name="connsiteY1" fmla="*/ 0 h 1906772"/>
                  <a:gd name="connsiteX2" fmla="*/ 311728 w 311801"/>
                  <a:gd name="connsiteY2" fmla="*/ 1784756 h 1906772"/>
                  <a:gd name="connsiteX3" fmla="*/ 110925 w 311801"/>
                  <a:gd name="connsiteY3" fmla="*/ 1811113 h 1906772"/>
                </a:gdLst>
                <a:ahLst/>
                <a:cxnLst>
                  <a:cxn ang="0">
                    <a:pos x="connsiteX0" y="connsiteY0"/>
                  </a:cxn>
                  <a:cxn ang="0">
                    <a:pos x="connsiteX1" y="connsiteY1"/>
                  </a:cxn>
                  <a:cxn ang="0">
                    <a:pos x="connsiteX2" y="connsiteY2"/>
                  </a:cxn>
                  <a:cxn ang="0">
                    <a:pos x="connsiteX3" y="connsiteY3"/>
                  </a:cxn>
                </a:cxnLst>
                <a:rect l="l" t="t" r="r" b="b"/>
                <a:pathLst>
                  <a:path w="311801" h="1906772">
                    <a:moveTo>
                      <a:pt x="110925" y="1811113"/>
                    </a:moveTo>
                    <a:lnTo>
                      <a:pt x="0" y="0"/>
                    </a:lnTo>
                    <a:lnTo>
                      <a:pt x="311728" y="1784756"/>
                    </a:lnTo>
                    <a:cubicBezTo>
                      <a:pt x="316092" y="1917609"/>
                      <a:pt x="124788" y="1963945"/>
                      <a:pt x="110925" y="181111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9" name="Isosceles Triangle 21"/>
              <p:cNvSpPr/>
              <p:nvPr/>
            </p:nvSpPr>
            <p:spPr bwMode="auto">
              <a:xfrm rot="8359473">
                <a:off x="6238324" y="3541096"/>
                <a:ext cx="480324" cy="139633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270704 w 480324"/>
                  <a:gd name="connsiteY0" fmla="*/ 1289070 h 1396332"/>
                  <a:gd name="connsiteX1" fmla="*/ 0 w 480324"/>
                  <a:gd name="connsiteY1" fmla="*/ 0 h 1396332"/>
                  <a:gd name="connsiteX2" fmla="*/ 480254 w 480324"/>
                  <a:gd name="connsiteY2" fmla="*/ 1289070 h 1396332"/>
                  <a:gd name="connsiteX3" fmla="*/ 270704 w 480324"/>
                  <a:gd name="connsiteY3" fmla="*/ 1289070 h 1396332"/>
                </a:gdLst>
                <a:ahLst/>
                <a:cxnLst>
                  <a:cxn ang="0">
                    <a:pos x="connsiteX0" y="connsiteY0"/>
                  </a:cxn>
                  <a:cxn ang="0">
                    <a:pos x="connsiteX1" y="connsiteY1"/>
                  </a:cxn>
                  <a:cxn ang="0">
                    <a:pos x="connsiteX2" y="connsiteY2"/>
                  </a:cxn>
                  <a:cxn ang="0">
                    <a:pos x="connsiteX3" y="connsiteY3"/>
                  </a:cxn>
                </a:cxnLst>
                <a:rect l="l" t="t" r="r" b="b"/>
                <a:pathLst>
                  <a:path w="480324" h="1396332">
                    <a:moveTo>
                      <a:pt x="270704" y="1289070"/>
                    </a:moveTo>
                    <a:lnTo>
                      <a:pt x="0" y="0"/>
                    </a:lnTo>
                    <a:lnTo>
                      <a:pt x="480254" y="1289070"/>
                    </a:lnTo>
                    <a:cubicBezTo>
                      <a:pt x="484618" y="1421923"/>
                      <a:pt x="284567" y="1441902"/>
                      <a:pt x="270704" y="128907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0" name="Isosceles Triangle 21"/>
              <p:cNvSpPr/>
              <p:nvPr/>
            </p:nvSpPr>
            <p:spPr bwMode="auto">
              <a:xfrm rot="8359473">
                <a:off x="6563812" y="3201888"/>
                <a:ext cx="607456" cy="1395196"/>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607456"/>
                  <a:gd name="connsiteY0" fmla="*/ 1287934 h 1395196"/>
                  <a:gd name="connsiteX1" fmla="*/ 607456 w 607456"/>
                  <a:gd name="connsiteY1" fmla="*/ 0 h 1395196"/>
                  <a:gd name="connsiteX2" fmla="*/ 209550 w 607456"/>
                  <a:gd name="connsiteY2" fmla="*/ 1287934 h 1395196"/>
                  <a:gd name="connsiteX3" fmla="*/ 0 w 607456"/>
                  <a:gd name="connsiteY3" fmla="*/ 1287934 h 1395196"/>
                </a:gdLst>
                <a:ahLst/>
                <a:cxnLst>
                  <a:cxn ang="0">
                    <a:pos x="connsiteX0" y="connsiteY0"/>
                  </a:cxn>
                  <a:cxn ang="0">
                    <a:pos x="connsiteX1" y="connsiteY1"/>
                  </a:cxn>
                  <a:cxn ang="0">
                    <a:pos x="connsiteX2" y="connsiteY2"/>
                  </a:cxn>
                  <a:cxn ang="0">
                    <a:pos x="connsiteX3" y="connsiteY3"/>
                  </a:cxn>
                </a:cxnLst>
                <a:rect l="l" t="t" r="r" b="b"/>
                <a:pathLst>
                  <a:path w="607456" h="1395196">
                    <a:moveTo>
                      <a:pt x="0" y="1287934"/>
                    </a:moveTo>
                    <a:lnTo>
                      <a:pt x="607456" y="0"/>
                    </a:lnTo>
                    <a:lnTo>
                      <a:pt x="209550" y="1287934"/>
                    </a:lnTo>
                    <a:cubicBezTo>
                      <a:pt x="213914" y="1420787"/>
                      <a:pt x="13863" y="1440766"/>
                      <a:pt x="0" y="128793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1" name="Isosceles Triangle 21"/>
              <p:cNvSpPr/>
              <p:nvPr/>
            </p:nvSpPr>
            <p:spPr bwMode="auto">
              <a:xfrm rot="8359473">
                <a:off x="6620421" y="3295132"/>
                <a:ext cx="260877" cy="1423023"/>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260877"/>
                  <a:gd name="connsiteY0" fmla="*/ 1315761 h 1423023"/>
                  <a:gd name="connsiteX1" fmla="*/ 260877 w 260877"/>
                  <a:gd name="connsiteY1" fmla="*/ 0 h 1423023"/>
                  <a:gd name="connsiteX2" fmla="*/ 209550 w 260877"/>
                  <a:gd name="connsiteY2" fmla="*/ 1315761 h 1423023"/>
                  <a:gd name="connsiteX3" fmla="*/ 0 w 260877"/>
                  <a:gd name="connsiteY3" fmla="*/ 1315761 h 1423023"/>
                </a:gdLst>
                <a:ahLst/>
                <a:cxnLst>
                  <a:cxn ang="0">
                    <a:pos x="connsiteX0" y="connsiteY0"/>
                  </a:cxn>
                  <a:cxn ang="0">
                    <a:pos x="connsiteX1" y="connsiteY1"/>
                  </a:cxn>
                  <a:cxn ang="0">
                    <a:pos x="connsiteX2" y="connsiteY2"/>
                  </a:cxn>
                  <a:cxn ang="0">
                    <a:pos x="connsiteX3" y="connsiteY3"/>
                  </a:cxn>
                </a:cxnLst>
                <a:rect l="l" t="t" r="r" b="b"/>
                <a:pathLst>
                  <a:path w="260877" h="1423023">
                    <a:moveTo>
                      <a:pt x="0" y="1315761"/>
                    </a:moveTo>
                    <a:lnTo>
                      <a:pt x="260877" y="0"/>
                    </a:lnTo>
                    <a:lnTo>
                      <a:pt x="209550" y="1315761"/>
                    </a:lnTo>
                    <a:cubicBezTo>
                      <a:pt x="213914" y="1448614"/>
                      <a:pt x="13863" y="1468593"/>
                      <a:pt x="0" y="13157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2" name="Isosceles Triangle 21"/>
              <p:cNvSpPr/>
              <p:nvPr/>
            </p:nvSpPr>
            <p:spPr bwMode="auto">
              <a:xfrm rot="8359473">
                <a:off x="6156776" y="3819231"/>
                <a:ext cx="666733" cy="114366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443066 w 652686"/>
                  <a:gd name="connsiteY0" fmla="*/ 1022745 h 1130007"/>
                  <a:gd name="connsiteX1" fmla="*/ 0 w 652686"/>
                  <a:gd name="connsiteY1" fmla="*/ 0 h 1130007"/>
                  <a:gd name="connsiteX2" fmla="*/ 652616 w 652686"/>
                  <a:gd name="connsiteY2" fmla="*/ 1022745 h 1130007"/>
                  <a:gd name="connsiteX3" fmla="*/ 443066 w 652686"/>
                  <a:gd name="connsiteY3" fmla="*/ 1022745 h 1130007"/>
                  <a:gd name="connsiteX0" fmla="*/ 443066 w 652727"/>
                  <a:gd name="connsiteY0" fmla="*/ 1022745 h 1150683"/>
                  <a:gd name="connsiteX1" fmla="*/ 0 w 652727"/>
                  <a:gd name="connsiteY1" fmla="*/ 0 h 1150683"/>
                  <a:gd name="connsiteX2" fmla="*/ 652616 w 652727"/>
                  <a:gd name="connsiteY2" fmla="*/ 1022745 h 1150683"/>
                  <a:gd name="connsiteX3" fmla="*/ 443066 w 652727"/>
                  <a:gd name="connsiteY3" fmla="*/ 1022745 h 1150683"/>
                  <a:gd name="connsiteX0" fmla="*/ 443066 w 666733"/>
                  <a:gd name="connsiteY0" fmla="*/ 1022745 h 1143662"/>
                  <a:gd name="connsiteX1" fmla="*/ 0 w 666733"/>
                  <a:gd name="connsiteY1" fmla="*/ 0 h 1143662"/>
                  <a:gd name="connsiteX2" fmla="*/ 652616 w 666733"/>
                  <a:gd name="connsiteY2" fmla="*/ 1022745 h 1143662"/>
                  <a:gd name="connsiteX3" fmla="*/ 443066 w 666733"/>
                  <a:gd name="connsiteY3" fmla="*/ 1022745 h 1143662"/>
                </a:gdLst>
                <a:ahLst/>
                <a:cxnLst>
                  <a:cxn ang="0">
                    <a:pos x="connsiteX0" y="connsiteY0"/>
                  </a:cxn>
                  <a:cxn ang="0">
                    <a:pos x="connsiteX1" y="connsiteY1"/>
                  </a:cxn>
                  <a:cxn ang="0">
                    <a:pos x="connsiteX2" y="connsiteY2"/>
                  </a:cxn>
                  <a:cxn ang="0">
                    <a:pos x="connsiteX3" y="connsiteY3"/>
                  </a:cxn>
                </a:cxnLst>
                <a:rect l="l" t="t" r="r" b="b"/>
                <a:pathLst>
                  <a:path w="666733" h="1143662">
                    <a:moveTo>
                      <a:pt x="443066" y="1022745"/>
                    </a:moveTo>
                    <a:lnTo>
                      <a:pt x="0" y="0"/>
                    </a:lnTo>
                    <a:lnTo>
                      <a:pt x="652616" y="1022745"/>
                    </a:lnTo>
                    <a:cubicBezTo>
                      <a:pt x="719513" y="1133984"/>
                      <a:pt x="531764" y="1227331"/>
                      <a:pt x="443066" y="102274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3" name="Isosceles Triangle 21"/>
              <p:cNvSpPr/>
              <p:nvPr/>
            </p:nvSpPr>
            <p:spPr bwMode="auto">
              <a:xfrm rot="8359473">
                <a:off x="6334639" y="3472552"/>
                <a:ext cx="349615" cy="1409595"/>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260877"/>
                  <a:gd name="connsiteY0" fmla="*/ 1315761 h 1423023"/>
                  <a:gd name="connsiteX1" fmla="*/ 260877 w 260877"/>
                  <a:gd name="connsiteY1" fmla="*/ 0 h 1423023"/>
                  <a:gd name="connsiteX2" fmla="*/ 209550 w 260877"/>
                  <a:gd name="connsiteY2" fmla="*/ 1315761 h 1423023"/>
                  <a:gd name="connsiteX3" fmla="*/ 0 w 260877"/>
                  <a:gd name="connsiteY3" fmla="*/ 1315761 h 1423023"/>
                  <a:gd name="connsiteX0" fmla="*/ 139995 w 349615"/>
                  <a:gd name="connsiteY0" fmla="*/ 1302333 h 1409595"/>
                  <a:gd name="connsiteX1" fmla="*/ 0 w 349615"/>
                  <a:gd name="connsiteY1" fmla="*/ 0 h 1409595"/>
                  <a:gd name="connsiteX2" fmla="*/ 349545 w 349615"/>
                  <a:gd name="connsiteY2" fmla="*/ 1302333 h 1409595"/>
                  <a:gd name="connsiteX3" fmla="*/ 139995 w 349615"/>
                  <a:gd name="connsiteY3" fmla="*/ 1302333 h 1409595"/>
                </a:gdLst>
                <a:ahLst/>
                <a:cxnLst>
                  <a:cxn ang="0">
                    <a:pos x="connsiteX0" y="connsiteY0"/>
                  </a:cxn>
                  <a:cxn ang="0">
                    <a:pos x="connsiteX1" y="connsiteY1"/>
                  </a:cxn>
                  <a:cxn ang="0">
                    <a:pos x="connsiteX2" y="connsiteY2"/>
                  </a:cxn>
                  <a:cxn ang="0">
                    <a:pos x="connsiteX3" y="connsiteY3"/>
                  </a:cxn>
                </a:cxnLst>
                <a:rect l="l" t="t" r="r" b="b"/>
                <a:pathLst>
                  <a:path w="349615" h="1409595">
                    <a:moveTo>
                      <a:pt x="139995" y="1302333"/>
                    </a:moveTo>
                    <a:lnTo>
                      <a:pt x="0" y="0"/>
                    </a:lnTo>
                    <a:lnTo>
                      <a:pt x="349545" y="1302333"/>
                    </a:lnTo>
                    <a:cubicBezTo>
                      <a:pt x="353909" y="1435186"/>
                      <a:pt x="153858" y="1455165"/>
                      <a:pt x="139995" y="130233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grpSp>
        <p:nvGrpSpPr>
          <p:cNvPr id="241" name="Group 240"/>
          <p:cNvGrpSpPr/>
          <p:nvPr/>
        </p:nvGrpSpPr>
        <p:grpSpPr>
          <a:xfrm>
            <a:off x="5607265" y="2731326"/>
            <a:ext cx="2636265" cy="2145474"/>
            <a:chOff x="5600915" y="2756726"/>
            <a:chExt cx="2636265" cy="2145474"/>
          </a:xfrm>
        </p:grpSpPr>
        <p:pic>
          <p:nvPicPr>
            <p:cNvPr id="98" name="Picture 9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495488" y="4160508"/>
              <a:ext cx="1113538" cy="369846"/>
            </a:xfrm>
            <a:prstGeom prst="rect">
              <a:avLst/>
            </a:prstGeom>
          </p:spPr>
        </p:pic>
        <p:grpSp>
          <p:nvGrpSpPr>
            <p:cNvPr id="26" name="Group 25"/>
            <p:cNvGrpSpPr/>
            <p:nvPr/>
          </p:nvGrpSpPr>
          <p:grpSpPr>
            <a:xfrm>
              <a:off x="5600915" y="2756726"/>
              <a:ext cx="2405145" cy="1615424"/>
              <a:chOff x="5596153" y="2737676"/>
              <a:chExt cx="2405145" cy="1615424"/>
            </a:xfrm>
          </p:grpSpPr>
          <p:sp>
            <p:nvSpPr>
              <p:cNvPr id="224" name="Isosceles Triangle 23"/>
              <p:cNvSpPr/>
              <p:nvPr/>
            </p:nvSpPr>
            <p:spPr bwMode="auto">
              <a:xfrm rot="5705590">
                <a:off x="6429658" y="2707259"/>
                <a:ext cx="1541224" cy="1602057"/>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700660"/>
                  <a:gd name="connsiteY0" fmla="*/ 1372061 h 1602057"/>
                  <a:gd name="connsiteX1" fmla="*/ 2700660 w 2700660"/>
                  <a:gd name="connsiteY1" fmla="*/ 0 h 1602057"/>
                  <a:gd name="connsiteX2" fmla="*/ 283004 w 2700660"/>
                  <a:gd name="connsiteY2" fmla="*/ 1521559 h 1602057"/>
                  <a:gd name="connsiteX3" fmla="*/ 97287 w 2700660"/>
                  <a:gd name="connsiteY3" fmla="*/ 1372061 h 1602057"/>
                </a:gdLst>
                <a:ahLst/>
                <a:cxnLst>
                  <a:cxn ang="0">
                    <a:pos x="connsiteX0" y="connsiteY0"/>
                  </a:cxn>
                  <a:cxn ang="0">
                    <a:pos x="connsiteX1" y="connsiteY1"/>
                  </a:cxn>
                  <a:cxn ang="0">
                    <a:pos x="connsiteX2" y="connsiteY2"/>
                  </a:cxn>
                  <a:cxn ang="0">
                    <a:pos x="connsiteX3" y="connsiteY3"/>
                  </a:cxn>
                </a:cxnLst>
                <a:rect l="l" t="t" r="r" b="b"/>
                <a:pathLst>
                  <a:path w="2700660" h="1602057">
                    <a:moveTo>
                      <a:pt x="97287" y="1372061"/>
                    </a:moveTo>
                    <a:lnTo>
                      <a:pt x="2700660" y="0"/>
                    </a:lnTo>
                    <a:lnTo>
                      <a:pt x="283004" y="1521559"/>
                    </a:lnTo>
                    <a:cubicBezTo>
                      <a:pt x="13025" y="1730941"/>
                      <a:pt x="-94586" y="1477831"/>
                      <a:pt x="97287" y="13720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nvGrpSpPr>
              <p:cNvPr id="25" name="Group 24"/>
              <p:cNvGrpSpPr/>
              <p:nvPr/>
            </p:nvGrpSpPr>
            <p:grpSpPr>
              <a:xfrm>
                <a:off x="5596153" y="2793121"/>
                <a:ext cx="2380307" cy="1559979"/>
                <a:chOff x="5596153" y="2793121"/>
                <a:chExt cx="2380307" cy="1559979"/>
              </a:xfrm>
            </p:grpSpPr>
            <p:sp>
              <p:nvSpPr>
                <p:cNvPr id="24" name="Isosceles Triangle 23"/>
                <p:cNvSpPr/>
                <p:nvPr/>
              </p:nvSpPr>
              <p:spPr bwMode="auto">
                <a:xfrm rot="5705590">
                  <a:off x="6854611" y="3313033"/>
                  <a:ext cx="174940" cy="1905194"/>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Lst>
                  <a:ahLst/>
                  <a:cxnLst>
                    <a:cxn ang="0">
                      <a:pos x="connsiteX0" y="connsiteY0"/>
                    </a:cxn>
                    <a:cxn ang="0">
                      <a:pos x="connsiteX1" y="connsiteY1"/>
                    </a:cxn>
                    <a:cxn ang="0">
                      <a:pos x="connsiteX2" y="connsiteY2"/>
                    </a:cxn>
                    <a:cxn ang="0">
                      <a:pos x="connsiteX3" y="connsiteY3"/>
                    </a:cxn>
                  </a:cxnLst>
                  <a:rect l="l" t="t" r="r" b="b"/>
                  <a:pathLst>
                    <a:path w="306544" h="1905194">
                      <a:moveTo>
                        <a:pt x="0" y="1753555"/>
                      </a:moveTo>
                      <a:lnTo>
                        <a:pt x="139218" y="0"/>
                      </a:lnTo>
                      <a:lnTo>
                        <a:pt x="304800" y="1753555"/>
                      </a:lnTo>
                      <a:cubicBezTo>
                        <a:pt x="331839" y="1933485"/>
                        <a:pt x="35934" y="1976839"/>
                        <a:pt x="0" y="175355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04" name="Isosceles Triangle 23"/>
                <p:cNvSpPr/>
                <p:nvPr/>
              </p:nvSpPr>
              <p:spPr bwMode="auto">
                <a:xfrm rot="5705590">
                  <a:off x="6822307" y="3167693"/>
                  <a:ext cx="186111" cy="1995984"/>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326119"/>
                    <a:gd name="connsiteY0" fmla="*/ 1844345 h 1995984"/>
                    <a:gd name="connsiteX1" fmla="*/ 326119 w 326119"/>
                    <a:gd name="connsiteY1" fmla="*/ 0 h 1995984"/>
                    <a:gd name="connsiteX2" fmla="*/ 304800 w 326119"/>
                    <a:gd name="connsiteY2" fmla="*/ 1844345 h 1995984"/>
                    <a:gd name="connsiteX3" fmla="*/ 0 w 326119"/>
                    <a:gd name="connsiteY3" fmla="*/ 1844345 h 1995984"/>
                  </a:gdLst>
                  <a:ahLst/>
                  <a:cxnLst>
                    <a:cxn ang="0">
                      <a:pos x="connsiteX0" y="connsiteY0"/>
                    </a:cxn>
                    <a:cxn ang="0">
                      <a:pos x="connsiteX1" y="connsiteY1"/>
                    </a:cxn>
                    <a:cxn ang="0">
                      <a:pos x="connsiteX2" y="connsiteY2"/>
                    </a:cxn>
                    <a:cxn ang="0">
                      <a:pos x="connsiteX3" y="connsiteY3"/>
                    </a:cxn>
                  </a:cxnLst>
                  <a:rect l="l" t="t" r="r" b="b"/>
                  <a:pathLst>
                    <a:path w="326119" h="1995984">
                      <a:moveTo>
                        <a:pt x="0" y="1844345"/>
                      </a:moveTo>
                      <a:lnTo>
                        <a:pt x="326119" y="0"/>
                      </a:lnTo>
                      <a:lnTo>
                        <a:pt x="304800" y="1844345"/>
                      </a:lnTo>
                      <a:cubicBezTo>
                        <a:pt x="331839" y="2024275"/>
                        <a:pt x="35934" y="2067629"/>
                        <a:pt x="0" y="184434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05" name="Isosceles Triangle 23"/>
                <p:cNvSpPr/>
                <p:nvPr/>
              </p:nvSpPr>
              <p:spPr bwMode="auto">
                <a:xfrm rot="5705590">
                  <a:off x="6726693" y="3053213"/>
                  <a:ext cx="305173" cy="2088606"/>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Lst>
                  <a:ahLst/>
                  <a:cxnLst>
                    <a:cxn ang="0">
                      <a:pos x="connsiteX0" y="connsiteY0"/>
                    </a:cxn>
                    <a:cxn ang="0">
                      <a:pos x="connsiteX1" y="connsiteY1"/>
                    </a:cxn>
                    <a:cxn ang="0">
                      <a:pos x="connsiteX2" y="connsiteY2"/>
                    </a:cxn>
                    <a:cxn ang="0">
                      <a:pos x="connsiteX3" y="connsiteY3"/>
                    </a:cxn>
                  </a:cxnLst>
                  <a:rect l="l" t="t" r="r" b="b"/>
                  <a:pathLst>
                    <a:path w="534749" h="2088606">
                      <a:moveTo>
                        <a:pt x="5844" y="1940723"/>
                      </a:moveTo>
                      <a:lnTo>
                        <a:pt x="534748" y="0"/>
                      </a:lnTo>
                      <a:lnTo>
                        <a:pt x="310644" y="1940723"/>
                      </a:lnTo>
                      <a:cubicBezTo>
                        <a:pt x="337683" y="2120653"/>
                        <a:pt x="-51879" y="2154426"/>
                        <a:pt x="5844" y="194072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3" name="Isosceles Triangle 23"/>
                <p:cNvSpPr/>
                <p:nvPr/>
              </p:nvSpPr>
              <p:spPr bwMode="auto">
                <a:xfrm rot="5705590">
                  <a:off x="6612803" y="2949987"/>
                  <a:ext cx="428178" cy="2156946"/>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750288"/>
                    <a:gd name="connsiteY0" fmla="*/ 2009063 h 2156946"/>
                    <a:gd name="connsiteX1" fmla="*/ 750289 w 750288"/>
                    <a:gd name="connsiteY1" fmla="*/ 0 h 2156946"/>
                    <a:gd name="connsiteX2" fmla="*/ 310644 w 750288"/>
                    <a:gd name="connsiteY2" fmla="*/ 2009063 h 2156946"/>
                    <a:gd name="connsiteX3" fmla="*/ 5844 w 750288"/>
                    <a:gd name="connsiteY3" fmla="*/ 2009063 h 2156946"/>
                  </a:gdLst>
                  <a:ahLst/>
                  <a:cxnLst>
                    <a:cxn ang="0">
                      <a:pos x="connsiteX0" y="connsiteY0"/>
                    </a:cxn>
                    <a:cxn ang="0">
                      <a:pos x="connsiteX1" y="connsiteY1"/>
                    </a:cxn>
                    <a:cxn ang="0">
                      <a:pos x="connsiteX2" y="connsiteY2"/>
                    </a:cxn>
                    <a:cxn ang="0">
                      <a:pos x="connsiteX3" y="connsiteY3"/>
                    </a:cxn>
                  </a:cxnLst>
                  <a:rect l="l" t="t" r="r" b="b"/>
                  <a:pathLst>
                    <a:path w="750288" h="2156946">
                      <a:moveTo>
                        <a:pt x="5844" y="2009063"/>
                      </a:moveTo>
                      <a:lnTo>
                        <a:pt x="750289" y="0"/>
                      </a:lnTo>
                      <a:lnTo>
                        <a:pt x="310644" y="2009063"/>
                      </a:lnTo>
                      <a:cubicBezTo>
                        <a:pt x="337683" y="2188993"/>
                        <a:pt x="-51879" y="2222766"/>
                        <a:pt x="5844" y="200906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4" name="Isosceles Triangle 23"/>
                <p:cNvSpPr/>
                <p:nvPr/>
              </p:nvSpPr>
              <p:spPr bwMode="auto">
                <a:xfrm rot="5705590">
                  <a:off x="6502976" y="2803019"/>
                  <a:ext cx="566869" cy="2317530"/>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Lst>
                  <a:ahLst/>
                  <a:cxnLst>
                    <a:cxn ang="0">
                      <a:pos x="connsiteX0" y="connsiteY0"/>
                    </a:cxn>
                    <a:cxn ang="0">
                      <a:pos x="connsiteX1" y="connsiteY1"/>
                    </a:cxn>
                    <a:cxn ang="0">
                      <a:pos x="connsiteX2" y="connsiteY2"/>
                    </a:cxn>
                    <a:cxn ang="0">
                      <a:pos x="connsiteX3" y="connsiteY3"/>
                    </a:cxn>
                  </a:cxnLst>
                  <a:rect l="l" t="t" r="r" b="b"/>
                  <a:pathLst>
                    <a:path w="993314" h="2317530">
                      <a:moveTo>
                        <a:pt x="5844" y="2169647"/>
                      </a:moveTo>
                      <a:lnTo>
                        <a:pt x="993314" y="0"/>
                      </a:lnTo>
                      <a:lnTo>
                        <a:pt x="310644" y="2169647"/>
                      </a:lnTo>
                      <a:cubicBezTo>
                        <a:pt x="337683" y="2349577"/>
                        <a:pt x="-51879" y="2383350"/>
                        <a:pt x="5844" y="216964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5" name="Isosceles Triangle 23"/>
                <p:cNvSpPr/>
                <p:nvPr/>
              </p:nvSpPr>
              <p:spPr bwMode="auto">
                <a:xfrm rot="5705590">
                  <a:off x="6414266" y="2706937"/>
                  <a:ext cx="709666" cy="2345892"/>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Lst>
                  <a:ahLst/>
                  <a:cxnLst>
                    <a:cxn ang="0">
                      <a:pos x="connsiteX0" y="connsiteY0"/>
                    </a:cxn>
                    <a:cxn ang="0">
                      <a:pos x="connsiteX1" y="connsiteY1"/>
                    </a:cxn>
                    <a:cxn ang="0">
                      <a:pos x="connsiteX2" y="connsiteY2"/>
                    </a:cxn>
                    <a:cxn ang="0">
                      <a:pos x="connsiteX3" y="connsiteY3"/>
                    </a:cxn>
                  </a:cxnLst>
                  <a:rect l="l" t="t" r="r" b="b"/>
                  <a:pathLst>
                    <a:path w="1243535" h="2345892">
                      <a:moveTo>
                        <a:pt x="15750" y="2186651"/>
                      </a:moveTo>
                      <a:lnTo>
                        <a:pt x="1243535" y="0"/>
                      </a:lnTo>
                      <a:lnTo>
                        <a:pt x="320550" y="2186651"/>
                      </a:lnTo>
                      <a:cubicBezTo>
                        <a:pt x="210563" y="2454835"/>
                        <a:pt x="-68969" y="2334786"/>
                        <a:pt x="15750" y="218665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6" name="Isosceles Triangle 23"/>
                <p:cNvSpPr/>
                <p:nvPr/>
              </p:nvSpPr>
              <p:spPr bwMode="auto">
                <a:xfrm rot="5705590">
                  <a:off x="6370140" y="2649622"/>
                  <a:ext cx="821729" cy="2322411"/>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492000"/>
                    <a:gd name="connsiteY0" fmla="*/ 2151475 h 2310716"/>
                    <a:gd name="connsiteX1" fmla="*/ 1491999 w 1492000"/>
                    <a:gd name="connsiteY1" fmla="*/ 0 h 2310716"/>
                    <a:gd name="connsiteX2" fmla="*/ 320548 w 1492000"/>
                    <a:gd name="connsiteY2" fmla="*/ 2151475 h 2310716"/>
                    <a:gd name="connsiteX3" fmla="*/ 15748 w 1492000"/>
                    <a:gd name="connsiteY3" fmla="*/ 2151475 h 2310716"/>
                    <a:gd name="connsiteX0" fmla="*/ 15748 w 1439901"/>
                    <a:gd name="connsiteY0" fmla="*/ 2163170 h 2322411"/>
                    <a:gd name="connsiteX1" fmla="*/ 1439902 w 1439901"/>
                    <a:gd name="connsiteY1" fmla="*/ 0 h 2322411"/>
                    <a:gd name="connsiteX2" fmla="*/ 320548 w 1439901"/>
                    <a:gd name="connsiteY2" fmla="*/ 2163170 h 2322411"/>
                    <a:gd name="connsiteX3" fmla="*/ 15748 w 1439901"/>
                    <a:gd name="connsiteY3" fmla="*/ 2163170 h 2322411"/>
                  </a:gdLst>
                  <a:ahLst/>
                  <a:cxnLst>
                    <a:cxn ang="0">
                      <a:pos x="connsiteX0" y="connsiteY0"/>
                    </a:cxn>
                    <a:cxn ang="0">
                      <a:pos x="connsiteX1" y="connsiteY1"/>
                    </a:cxn>
                    <a:cxn ang="0">
                      <a:pos x="connsiteX2" y="connsiteY2"/>
                    </a:cxn>
                    <a:cxn ang="0">
                      <a:pos x="connsiteX3" y="connsiteY3"/>
                    </a:cxn>
                  </a:cxnLst>
                  <a:rect l="l" t="t" r="r" b="b"/>
                  <a:pathLst>
                    <a:path w="1439901" h="2322411">
                      <a:moveTo>
                        <a:pt x="15748" y="2163170"/>
                      </a:moveTo>
                      <a:lnTo>
                        <a:pt x="1439902" y="0"/>
                      </a:lnTo>
                      <a:lnTo>
                        <a:pt x="320548" y="2163170"/>
                      </a:lnTo>
                      <a:cubicBezTo>
                        <a:pt x="210561" y="2431354"/>
                        <a:pt x="-68971" y="2311305"/>
                        <a:pt x="15748" y="216317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7" name="Isosceles Triangle 23"/>
                <p:cNvSpPr/>
                <p:nvPr/>
              </p:nvSpPr>
              <p:spPr bwMode="auto">
                <a:xfrm rot="5705590">
                  <a:off x="6338907" y="2614151"/>
                  <a:ext cx="979446" cy="2269528"/>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716266"/>
                    <a:gd name="connsiteY0" fmla="*/ 2110287 h 2269528"/>
                    <a:gd name="connsiteX1" fmla="*/ 1716265 w 1716266"/>
                    <a:gd name="connsiteY1" fmla="*/ 0 h 2269528"/>
                    <a:gd name="connsiteX2" fmla="*/ 320548 w 1716266"/>
                    <a:gd name="connsiteY2" fmla="*/ 2110287 h 2269528"/>
                    <a:gd name="connsiteX3" fmla="*/ 15748 w 1716266"/>
                    <a:gd name="connsiteY3" fmla="*/ 2110287 h 2269528"/>
                  </a:gdLst>
                  <a:ahLst/>
                  <a:cxnLst>
                    <a:cxn ang="0">
                      <a:pos x="connsiteX0" y="connsiteY0"/>
                    </a:cxn>
                    <a:cxn ang="0">
                      <a:pos x="connsiteX1" y="connsiteY1"/>
                    </a:cxn>
                    <a:cxn ang="0">
                      <a:pos x="connsiteX2" y="connsiteY2"/>
                    </a:cxn>
                    <a:cxn ang="0">
                      <a:pos x="connsiteX3" y="connsiteY3"/>
                    </a:cxn>
                  </a:cxnLst>
                  <a:rect l="l" t="t" r="r" b="b"/>
                  <a:pathLst>
                    <a:path w="1716266" h="2269528">
                      <a:moveTo>
                        <a:pt x="15748" y="2110287"/>
                      </a:moveTo>
                      <a:lnTo>
                        <a:pt x="1716265" y="0"/>
                      </a:lnTo>
                      <a:lnTo>
                        <a:pt x="320548" y="2110287"/>
                      </a:lnTo>
                      <a:cubicBezTo>
                        <a:pt x="210561" y="2378471"/>
                        <a:pt x="-68971" y="2258422"/>
                        <a:pt x="15748" y="211028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8" name="Isosceles Triangle 23"/>
                <p:cNvSpPr/>
                <p:nvPr/>
              </p:nvSpPr>
              <p:spPr bwMode="auto">
                <a:xfrm rot="5705590">
                  <a:off x="6321241" y="2609129"/>
                  <a:ext cx="1095739" cy="2198609"/>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920044"/>
                    <a:gd name="connsiteY0" fmla="*/ 2039368 h 2198609"/>
                    <a:gd name="connsiteX1" fmla="*/ 1920043 w 1920044"/>
                    <a:gd name="connsiteY1" fmla="*/ 0 h 2198609"/>
                    <a:gd name="connsiteX2" fmla="*/ 320548 w 1920044"/>
                    <a:gd name="connsiteY2" fmla="*/ 2039368 h 2198609"/>
                    <a:gd name="connsiteX3" fmla="*/ 15748 w 1920044"/>
                    <a:gd name="connsiteY3" fmla="*/ 2039368 h 2198609"/>
                  </a:gdLst>
                  <a:ahLst/>
                  <a:cxnLst>
                    <a:cxn ang="0">
                      <a:pos x="connsiteX0" y="connsiteY0"/>
                    </a:cxn>
                    <a:cxn ang="0">
                      <a:pos x="connsiteX1" y="connsiteY1"/>
                    </a:cxn>
                    <a:cxn ang="0">
                      <a:pos x="connsiteX2" y="connsiteY2"/>
                    </a:cxn>
                    <a:cxn ang="0">
                      <a:pos x="connsiteX3" y="connsiteY3"/>
                    </a:cxn>
                  </a:cxnLst>
                  <a:rect l="l" t="t" r="r" b="b"/>
                  <a:pathLst>
                    <a:path w="1920044" h="2198609">
                      <a:moveTo>
                        <a:pt x="15748" y="2039368"/>
                      </a:moveTo>
                      <a:lnTo>
                        <a:pt x="1920043" y="0"/>
                      </a:lnTo>
                      <a:lnTo>
                        <a:pt x="320548" y="2039368"/>
                      </a:lnTo>
                      <a:cubicBezTo>
                        <a:pt x="210561" y="2307552"/>
                        <a:pt x="-68971" y="2187503"/>
                        <a:pt x="15748" y="203936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19" name="Isosceles Triangle 23"/>
                <p:cNvSpPr/>
                <p:nvPr/>
              </p:nvSpPr>
              <p:spPr bwMode="auto">
                <a:xfrm rot="5705590">
                  <a:off x="6345794" y="2636412"/>
                  <a:ext cx="1184745" cy="2058319"/>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Lst>
                  <a:ahLst/>
                  <a:cxnLst>
                    <a:cxn ang="0">
                      <a:pos x="connsiteX0" y="connsiteY0"/>
                    </a:cxn>
                    <a:cxn ang="0">
                      <a:pos x="connsiteX1" y="connsiteY1"/>
                    </a:cxn>
                    <a:cxn ang="0">
                      <a:pos x="connsiteX2" y="connsiteY2"/>
                    </a:cxn>
                    <a:cxn ang="0">
                      <a:pos x="connsiteX3" y="connsiteY3"/>
                    </a:cxn>
                  </a:cxnLst>
                  <a:rect l="l" t="t" r="r" b="b"/>
                  <a:pathLst>
                    <a:path w="2076007" h="2058319">
                      <a:moveTo>
                        <a:pt x="15748" y="1899078"/>
                      </a:moveTo>
                      <a:lnTo>
                        <a:pt x="2076008" y="0"/>
                      </a:lnTo>
                      <a:lnTo>
                        <a:pt x="320548" y="1899078"/>
                      </a:lnTo>
                      <a:cubicBezTo>
                        <a:pt x="210561" y="2167262"/>
                        <a:pt x="-68971" y="2047213"/>
                        <a:pt x="15748" y="189907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0" name="Isosceles Triangle 23"/>
                <p:cNvSpPr/>
                <p:nvPr/>
              </p:nvSpPr>
              <p:spPr bwMode="auto">
                <a:xfrm rot="5705590">
                  <a:off x="6392845" y="2703463"/>
                  <a:ext cx="1238609" cy="1885876"/>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Lst>
                  <a:ahLst/>
                  <a:cxnLst>
                    <a:cxn ang="0">
                      <a:pos x="connsiteX0" y="connsiteY0"/>
                    </a:cxn>
                    <a:cxn ang="0">
                      <a:pos x="connsiteX1" y="connsiteY1"/>
                    </a:cxn>
                    <a:cxn ang="0">
                      <a:pos x="connsiteX2" y="connsiteY2"/>
                    </a:cxn>
                    <a:cxn ang="0">
                      <a:pos x="connsiteX3" y="connsiteY3"/>
                    </a:cxn>
                  </a:cxnLst>
                  <a:rect l="l" t="t" r="r" b="b"/>
                  <a:pathLst>
                    <a:path w="2170393" h="1885876">
                      <a:moveTo>
                        <a:pt x="97287" y="1655880"/>
                      </a:moveTo>
                      <a:lnTo>
                        <a:pt x="2170392" y="0"/>
                      </a:lnTo>
                      <a:lnTo>
                        <a:pt x="283004" y="1805378"/>
                      </a:lnTo>
                      <a:cubicBezTo>
                        <a:pt x="13025" y="2014760"/>
                        <a:pt x="-94586" y="1761650"/>
                        <a:pt x="97287" y="165588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1" name="Isosceles Triangle 23"/>
                <p:cNvSpPr/>
                <p:nvPr/>
              </p:nvSpPr>
              <p:spPr bwMode="auto">
                <a:xfrm rot="5705590">
                  <a:off x="6416883" y="2724532"/>
                  <a:ext cx="1304834" cy="1786588"/>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286438"/>
                    <a:gd name="connsiteY0" fmla="*/ 1556592 h 1786588"/>
                    <a:gd name="connsiteX1" fmla="*/ 2286438 w 2286438"/>
                    <a:gd name="connsiteY1" fmla="*/ 0 h 1786588"/>
                    <a:gd name="connsiteX2" fmla="*/ 283004 w 2286438"/>
                    <a:gd name="connsiteY2" fmla="*/ 1706090 h 1786588"/>
                    <a:gd name="connsiteX3" fmla="*/ 97287 w 2286438"/>
                    <a:gd name="connsiteY3" fmla="*/ 1556592 h 1786588"/>
                  </a:gdLst>
                  <a:ahLst/>
                  <a:cxnLst>
                    <a:cxn ang="0">
                      <a:pos x="connsiteX0" y="connsiteY0"/>
                    </a:cxn>
                    <a:cxn ang="0">
                      <a:pos x="connsiteX1" y="connsiteY1"/>
                    </a:cxn>
                    <a:cxn ang="0">
                      <a:pos x="connsiteX2" y="connsiteY2"/>
                    </a:cxn>
                    <a:cxn ang="0">
                      <a:pos x="connsiteX3" y="connsiteY3"/>
                    </a:cxn>
                  </a:cxnLst>
                  <a:rect l="l" t="t" r="r" b="b"/>
                  <a:pathLst>
                    <a:path w="2286438" h="1786588">
                      <a:moveTo>
                        <a:pt x="97287" y="1556592"/>
                      </a:moveTo>
                      <a:lnTo>
                        <a:pt x="2286438" y="0"/>
                      </a:lnTo>
                      <a:lnTo>
                        <a:pt x="283004" y="1706090"/>
                      </a:lnTo>
                      <a:cubicBezTo>
                        <a:pt x="13025" y="1915472"/>
                        <a:pt x="-94586" y="1662362"/>
                        <a:pt x="97287" y="155659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2" name="Isosceles Triangle 23"/>
                <p:cNvSpPr/>
                <p:nvPr/>
              </p:nvSpPr>
              <p:spPr bwMode="auto">
                <a:xfrm rot="5705590">
                  <a:off x="6405010" y="2696378"/>
                  <a:ext cx="1404782" cy="1738119"/>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461575"/>
                    <a:gd name="connsiteY0" fmla="*/ 1508123 h 1738119"/>
                    <a:gd name="connsiteX1" fmla="*/ 2461575 w 2461575"/>
                    <a:gd name="connsiteY1" fmla="*/ 0 h 1738119"/>
                    <a:gd name="connsiteX2" fmla="*/ 283004 w 2461575"/>
                    <a:gd name="connsiteY2" fmla="*/ 1657621 h 1738119"/>
                    <a:gd name="connsiteX3" fmla="*/ 97287 w 2461575"/>
                    <a:gd name="connsiteY3" fmla="*/ 1508123 h 1738119"/>
                  </a:gdLst>
                  <a:ahLst/>
                  <a:cxnLst>
                    <a:cxn ang="0">
                      <a:pos x="connsiteX0" y="connsiteY0"/>
                    </a:cxn>
                    <a:cxn ang="0">
                      <a:pos x="connsiteX1" y="connsiteY1"/>
                    </a:cxn>
                    <a:cxn ang="0">
                      <a:pos x="connsiteX2" y="connsiteY2"/>
                    </a:cxn>
                    <a:cxn ang="0">
                      <a:pos x="connsiteX3" y="connsiteY3"/>
                    </a:cxn>
                  </a:cxnLst>
                  <a:rect l="l" t="t" r="r" b="b"/>
                  <a:pathLst>
                    <a:path w="2461575" h="1738119">
                      <a:moveTo>
                        <a:pt x="97287" y="1508123"/>
                      </a:moveTo>
                      <a:lnTo>
                        <a:pt x="2461575" y="0"/>
                      </a:lnTo>
                      <a:lnTo>
                        <a:pt x="283004" y="1657621"/>
                      </a:lnTo>
                      <a:cubicBezTo>
                        <a:pt x="13025" y="1867003"/>
                        <a:pt x="-94586" y="1613893"/>
                        <a:pt x="97287" y="150812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3" name="Isosceles Triangle 23"/>
                <p:cNvSpPr/>
                <p:nvPr/>
              </p:nvSpPr>
              <p:spPr bwMode="auto">
                <a:xfrm rot="5705590">
                  <a:off x="6396998" y="2698030"/>
                  <a:ext cx="1477957" cy="1668140"/>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589798"/>
                    <a:gd name="connsiteY0" fmla="*/ 1438144 h 1668140"/>
                    <a:gd name="connsiteX1" fmla="*/ 2589798 w 2589798"/>
                    <a:gd name="connsiteY1" fmla="*/ 0 h 1668140"/>
                    <a:gd name="connsiteX2" fmla="*/ 283004 w 2589798"/>
                    <a:gd name="connsiteY2" fmla="*/ 1587642 h 1668140"/>
                    <a:gd name="connsiteX3" fmla="*/ 97287 w 2589798"/>
                    <a:gd name="connsiteY3" fmla="*/ 1438144 h 1668140"/>
                  </a:gdLst>
                  <a:ahLst/>
                  <a:cxnLst>
                    <a:cxn ang="0">
                      <a:pos x="connsiteX0" y="connsiteY0"/>
                    </a:cxn>
                    <a:cxn ang="0">
                      <a:pos x="connsiteX1" y="connsiteY1"/>
                    </a:cxn>
                    <a:cxn ang="0">
                      <a:pos x="connsiteX2" y="connsiteY2"/>
                    </a:cxn>
                    <a:cxn ang="0">
                      <a:pos x="connsiteX3" y="connsiteY3"/>
                    </a:cxn>
                  </a:cxnLst>
                  <a:rect l="l" t="t" r="r" b="b"/>
                  <a:pathLst>
                    <a:path w="2589798" h="1668140">
                      <a:moveTo>
                        <a:pt x="97287" y="1438144"/>
                      </a:moveTo>
                      <a:lnTo>
                        <a:pt x="2589798" y="0"/>
                      </a:lnTo>
                      <a:lnTo>
                        <a:pt x="283004" y="1587642"/>
                      </a:lnTo>
                      <a:cubicBezTo>
                        <a:pt x="13025" y="1797024"/>
                        <a:pt x="-94586" y="1543914"/>
                        <a:pt x="97287" y="143814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5" name="Isosceles Triangle 23"/>
                <p:cNvSpPr/>
                <p:nvPr/>
              </p:nvSpPr>
              <p:spPr bwMode="auto">
                <a:xfrm rot="5705590">
                  <a:off x="6740207" y="3043289"/>
                  <a:ext cx="1005847" cy="1439587"/>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286438"/>
                    <a:gd name="connsiteY0" fmla="*/ 1556592 h 1786588"/>
                    <a:gd name="connsiteX1" fmla="*/ 2286438 w 2286438"/>
                    <a:gd name="connsiteY1" fmla="*/ 0 h 1786588"/>
                    <a:gd name="connsiteX2" fmla="*/ 283004 w 2286438"/>
                    <a:gd name="connsiteY2" fmla="*/ 1706090 h 1786588"/>
                    <a:gd name="connsiteX3" fmla="*/ 97287 w 2286438"/>
                    <a:gd name="connsiteY3" fmla="*/ 1556592 h 1786588"/>
                    <a:gd name="connsiteX0" fmla="*/ 97287 w 1762528"/>
                    <a:gd name="connsiteY0" fmla="*/ 1209591 h 1439587"/>
                    <a:gd name="connsiteX1" fmla="*/ 1762528 w 1762528"/>
                    <a:gd name="connsiteY1" fmla="*/ 0 h 1439587"/>
                    <a:gd name="connsiteX2" fmla="*/ 283004 w 1762528"/>
                    <a:gd name="connsiteY2" fmla="*/ 1359089 h 1439587"/>
                    <a:gd name="connsiteX3" fmla="*/ 97287 w 1762528"/>
                    <a:gd name="connsiteY3" fmla="*/ 1209591 h 1439587"/>
                  </a:gdLst>
                  <a:ahLst/>
                  <a:cxnLst>
                    <a:cxn ang="0">
                      <a:pos x="connsiteX0" y="connsiteY0"/>
                    </a:cxn>
                    <a:cxn ang="0">
                      <a:pos x="connsiteX1" y="connsiteY1"/>
                    </a:cxn>
                    <a:cxn ang="0">
                      <a:pos x="connsiteX2" y="connsiteY2"/>
                    </a:cxn>
                    <a:cxn ang="0">
                      <a:pos x="connsiteX3" y="connsiteY3"/>
                    </a:cxn>
                  </a:cxnLst>
                  <a:rect l="l" t="t" r="r" b="b"/>
                  <a:pathLst>
                    <a:path w="1762528" h="1439587">
                      <a:moveTo>
                        <a:pt x="97287" y="1209591"/>
                      </a:moveTo>
                      <a:lnTo>
                        <a:pt x="1762528" y="0"/>
                      </a:lnTo>
                      <a:lnTo>
                        <a:pt x="283004" y="1359089"/>
                      </a:lnTo>
                      <a:cubicBezTo>
                        <a:pt x="13025" y="1568471"/>
                        <a:pt x="-94586" y="1315361"/>
                        <a:pt x="97287" y="120959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6" name="Isosceles Triangle 23"/>
                <p:cNvSpPr/>
                <p:nvPr/>
              </p:nvSpPr>
              <p:spPr bwMode="auto">
                <a:xfrm rot="5705590">
                  <a:off x="6751156" y="3091696"/>
                  <a:ext cx="655008" cy="1671627"/>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492000"/>
                    <a:gd name="connsiteY0" fmla="*/ 2151475 h 2310716"/>
                    <a:gd name="connsiteX1" fmla="*/ 1491999 w 1492000"/>
                    <a:gd name="connsiteY1" fmla="*/ 0 h 2310716"/>
                    <a:gd name="connsiteX2" fmla="*/ 320548 w 1492000"/>
                    <a:gd name="connsiteY2" fmla="*/ 2151475 h 2310716"/>
                    <a:gd name="connsiteX3" fmla="*/ 15748 w 1492000"/>
                    <a:gd name="connsiteY3" fmla="*/ 2151475 h 2310716"/>
                    <a:gd name="connsiteX0" fmla="*/ 15748 w 1439901"/>
                    <a:gd name="connsiteY0" fmla="*/ 2163170 h 2322411"/>
                    <a:gd name="connsiteX1" fmla="*/ 1439902 w 1439901"/>
                    <a:gd name="connsiteY1" fmla="*/ 0 h 2322411"/>
                    <a:gd name="connsiteX2" fmla="*/ 320548 w 1439901"/>
                    <a:gd name="connsiteY2" fmla="*/ 2163170 h 2322411"/>
                    <a:gd name="connsiteX3" fmla="*/ 15748 w 1439901"/>
                    <a:gd name="connsiteY3" fmla="*/ 2163170 h 2322411"/>
                    <a:gd name="connsiteX0" fmla="*/ 15748 w 1147759"/>
                    <a:gd name="connsiteY0" fmla="*/ 1512386 h 1671627"/>
                    <a:gd name="connsiteX1" fmla="*/ 1147759 w 1147759"/>
                    <a:gd name="connsiteY1" fmla="*/ 0 h 1671627"/>
                    <a:gd name="connsiteX2" fmla="*/ 320548 w 1147759"/>
                    <a:gd name="connsiteY2" fmla="*/ 1512386 h 1671627"/>
                    <a:gd name="connsiteX3" fmla="*/ 15748 w 1147759"/>
                    <a:gd name="connsiteY3" fmla="*/ 1512386 h 1671627"/>
                  </a:gdLst>
                  <a:ahLst/>
                  <a:cxnLst>
                    <a:cxn ang="0">
                      <a:pos x="connsiteX0" y="connsiteY0"/>
                    </a:cxn>
                    <a:cxn ang="0">
                      <a:pos x="connsiteX1" y="connsiteY1"/>
                    </a:cxn>
                    <a:cxn ang="0">
                      <a:pos x="connsiteX2" y="connsiteY2"/>
                    </a:cxn>
                    <a:cxn ang="0">
                      <a:pos x="connsiteX3" y="connsiteY3"/>
                    </a:cxn>
                  </a:cxnLst>
                  <a:rect l="l" t="t" r="r" b="b"/>
                  <a:pathLst>
                    <a:path w="1147759" h="1671627">
                      <a:moveTo>
                        <a:pt x="15748" y="1512386"/>
                      </a:moveTo>
                      <a:lnTo>
                        <a:pt x="1147759" y="0"/>
                      </a:lnTo>
                      <a:lnTo>
                        <a:pt x="320548" y="1512386"/>
                      </a:lnTo>
                      <a:cubicBezTo>
                        <a:pt x="210561" y="1780570"/>
                        <a:pt x="-68971" y="1660521"/>
                        <a:pt x="15748" y="151238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grpSp>
      <p:grpSp>
        <p:nvGrpSpPr>
          <p:cNvPr id="242" name="Group 241"/>
          <p:cNvGrpSpPr/>
          <p:nvPr/>
        </p:nvGrpSpPr>
        <p:grpSpPr>
          <a:xfrm>
            <a:off x="6223197" y="1858262"/>
            <a:ext cx="1720597" cy="1697917"/>
            <a:chOff x="6223197" y="1858262"/>
            <a:chExt cx="1720597" cy="1697917"/>
          </a:xfrm>
        </p:grpSpPr>
        <p:pic>
          <p:nvPicPr>
            <p:cNvPr id="99" name="Picture 9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127188" y="2230108"/>
              <a:ext cx="1113538" cy="369846"/>
            </a:xfrm>
            <a:prstGeom prst="rect">
              <a:avLst/>
            </a:prstGeom>
          </p:spPr>
        </p:pic>
        <p:grpSp>
          <p:nvGrpSpPr>
            <p:cNvPr id="28" name="Group 27"/>
            <p:cNvGrpSpPr/>
            <p:nvPr/>
          </p:nvGrpSpPr>
          <p:grpSpPr>
            <a:xfrm>
              <a:off x="6223197" y="2038098"/>
              <a:ext cx="1720597" cy="1518081"/>
              <a:chOff x="6223197" y="2038098"/>
              <a:chExt cx="1720597" cy="1518081"/>
            </a:xfrm>
          </p:grpSpPr>
          <p:sp>
            <p:nvSpPr>
              <p:cNvPr id="27" name="Isosceles Triangle 26"/>
              <p:cNvSpPr/>
              <p:nvPr/>
            </p:nvSpPr>
            <p:spPr bwMode="auto">
              <a:xfrm rot="3059837">
                <a:off x="7108411" y="2251738"/>
                <a:ext cx="203153" cy="860861"/>
              </a:xfrm>
              <a:prstGeom prst="triangle">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29" name="Isosceles Triangle 228"/>
              <p:cNvSpPr/>
              <p:nvPr/>
            </p:nvSpPr>
            <p:spPr bwMode="auto">
              <a:xfrm rot="3059837">
                <a:off x="6819366" y="2431752"/>
                <a:ext cx="778497" cy="1470358"/>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636150 w 839303"/>
                  <a:gd name="connsiteY0" fmla="*/ 1501217 h 1501217"/>
                  <a:gd name="connsiteX1" fmla="*/ 0 w 839303"/>
                  <a:gd name="connsiteY1" fmla="*/ 0 h 1501217"/>
                  <a:gd name="connsiteX2" fmla="*/ 839303 w 839303"/>
                  <a:gd name="connsiteY2" fmla="*/ 1501217 h 1501217"/>
                  <a:gd name="connsiteX3" fmla="*/ 636150 w 839303"/>
                  <a:gd name="connsiteY3" fmla="*/ 1501217 h 1501217"/>
                  <a:gd name="connsiteX0" fmla="*/ 636150 w 732860"/>
                  <a:gd name="connsiteY0" fmla="*/ 1501217 h 1501217"/>
                  <a:gd name="connsiteX1" fmla="*/ 0 w 732860"/>
                  <a:gd name="connsiteY1" fmla="*/ 0 h 1501217"/>
                  <a:gd name="connsiteX2" fmla="*/ 732860 w 732860"/>
                  <a:gd name="connsiteY2" fmla="*/ 1390499 h 1501217"/>
                  <a:gd name="connsiteX3" fmla="*/ 636150 w 732860"/>
                  <a:gd name="connsiteY3" fmla="*/ 1501217 h 1501217"/>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78497"/>
                  <a:gd name="connsiteY0" fmla="*/ 972361 h 1470358"/>
                  <a:gd name="connsiteX1" fmla="*/ 0 w 778497"/>
                  <a:gd name="connsiteY1" fmla="*/ 0 h 1470358"/>
                  <a:gd name="connsiteX2" fmla="*/ 778497 w 778497"/>
                  <a:gd name="connsiteY2" fmla="*/ 1470358 h 1470358"/>
                  <a:gd name="connsiteX3" fmla="*/ 384195 w 778497"/>
                  <a:gd name="connsiteY3" fmla="*/ 972361 h 1470358"/>
                </a:gdLst>
                <a:ahLst/>
                <a:cxnLst>
                  <a:cxn ang="0">
                    <a:pos x="connsiteX0" y="connsiteY0"/>
                  </a:cxn>
                  <a:cxn ang="0">
                    <a:pos x="connsiteX1" y="connsiteY1"/>
                  </a:cxn>
                  <a:cxn ang="0">
                    <a:pos x="connsiteX2" y="connsiteY2"/>
                  </a:cxn>
                  <a:cxn ang="0">
                    <a:pos x="connsiteX3" y="connsiteY3"/>
                  </a:cxn>
                </a:cxnLst>
                <a:rect l="l" t="t" r="r" b="b"/>
                <a:pathLst>
                  <a:path w="778497" h="1470358">
                    <a:moveTo>
                      <a:pt x="384195" y="972361"/>
                    </a:moveTo>
                    <a:lnTo>
                      <a:pt x="0" y="0"/>
                    </a:lnTo>
                    <a:lnTo>
                      <a:pt x="778497" y="1470358"/>
                    </a:lnTo>
                    <a:cubicBezTo>
                      <a:pt x="690650" y="1353958"/>
                      <a:pt x="530033" y="1092826"/>
                      <a:pt x="384195" y="9723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30" name="Isosceles Triangle 228"/>
              <p:cNvSpPr/>
              <p:nvPr/>
            </p:nvSpPr>
            <p:spPr bwMode="auto">
              <a:xfrm rot="3059837">
                <a:off x="7006031" y="2414016"/>
                <a:ext cx="509939" cy="1105781"/>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636150 w 839303"/>
                  <a:gd name="connsiteY0" fmla="*/ 1501217 h 1501217"/>
                  <a:gd name="connsiteX1" fmla="*/ 0 w 839303"/>
                  <a:gd name="connsiteY1" fmla="*/ 0 h 1501217"/>
                  <a:gd name="connsiteX2" fmla="*/ 839303 w 839303"/>
                  <a:gd name="connsiteY2" fmla="*/ 1501217 h 1501217"/>
                  <a:gd name="connsiteX3" fmla="*/ 636150 w 839303"/>
                  <a:gd name="connsiteY3" fmla="*/ 1501217 h 1501217"/>
                  <a:gd name="connsiteX0" fmla="*/ 636150 w 732860"/>
                  <a:gd name="connsiteY0" fmla="*/ 1501217 h 1501217"/>
                  <a:gd name="connsiteX1" fmla="*/ 0 w 732860"/>
                  <a:gd name="connsiteY1" fmla="*/ 0 h 1501217"/>
                  <a:gd name="connsiteX2" fmla="*/ 732860 w 732860"/>
                  <a:gd name="connsiteY2" fmla="*/ 1390499 h 1501217"/>
                  <a:gd name="connsiteX3" fmla="*/ 636150 w 732860"/>
                  <a:gd name="connsiteY3" fmla="*/ 1501217 h 1501217"/>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78497"/>
                  <a:gd name="connsiteY0" fmla="*/ 972361 h 1470358"/>
                  <a:gd name="connsiteX1" fmla="*/ 0 w 778497"/>
                  <a:gd name="connsiteY1" fmla="*/ 0 h 1470358"/>
                  <a:gd name="connsiteX2" fmla="*/ 778497 w 778497"/>
                  <a:gd name="connsiteY2" fmla="*/ 1470358 h 1470358"/>
                  <a:gd name="connsiteX3" fmla="*/ 384195 w 778497"/>
                  <a:gd name="connsiteY3" fmla="*/ 972361 h 1470358"/>
                  <a:gd name="connsiteX0" fmla="*/ 192784 w 778497"/>
                  <a:gd name="connsiteY0" fmla="*/ 890886 h 1470358"/>
                  <a:gd name="connsiteX1" fmla="*/ 0 w 778497"/>
                  <a:gd name="connsiteY1" fmla="*/ 0 h 1470358"/>
                  <a:gd name="connsiteX2" fmla="*/ 778497 w 778497"/>
                  <a:gd name="connsiteY2" fmla="*/ 1470358 h 1470358"/>
                  <a:gd name="connsiteX3" fmla="*/ 192784 w 778497"/>
                  <a:gd name="connsiteY3" fmla="*/ 890886 h 1470358"/>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Lst>
                <a:ahLst/>
                <a:cxnLst>
                  <a:cxn ang="0">
                    <a:pos x="connsiteX0" y="connsiteY0"/>
                  </a:cxn>
                  <a:cxn ang="0">
                    <a:pos x="connsiteX1" y="connsiteY1"/>
                  </a:cxn>
                  <a:cxn ang="0">
                    <a:pos x="connsiteX2" y="connsiteY2"/>
                  </a:cxn>
                  <a:cxn ang="0">
                    <a:pos x="connsiteX3" y="connsiteY3"/>
                  </a:cxn>
                </a:cxnLst>
                <a:rect l="l" t="t" r="r" b="b"/>
                <a:pathLst>
                  <a:path w="509939" h="1105781">
                    <a:moveTo>
                      <a:pt x="192784" y="890886"/>
                    </a:moveTo>
                    <a:lnTo>
                      <a:pt x="0" y="0"/>
                    </a:lnTo>
                    <a:lnTo>
                      <a:pt x="509939" y="1105781"/>
                    </a:lnTo>
                    <a:cubicBezTo>
                      <a:pt x="422092" y="989381"/>
                      <a:pt x="331585" y="944367"/>
                      <a:pt x="192784" y="89088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31" name="Isosceles Triangle 228"/>
              <p:cNvSpPr/>
              <p:nvPr/>
            </p:nvSpPr>
            <p:spPr bwMode="auto">
              <a:xfrm rot="3059837">
                <a:off x="7124384" y="2341231"/>
                <a:ext cx="277998" cy="960839"/>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636150 w 839303"/>
                  <a:gd name="connsiteY0" fmla="*/ 1501217 h 1501217"/>
                  <a:gd name="connsiteX1" fmla="*/ 0 w 839303"/>
                  <a:gd name="connsiteY1" fmla="*/ 0 h 1501217"/>
                  <a:gd name="connsiteX2" fmla="*/ 839303 w 839303"/>
                  <a:gd name="connsiteY2" fmla="*/ 1501217 h 1501217"/>
                  <a:gd name="connsiteX3" fmla="*/ 636150 w 839303"/>
                  <a:gd name="connsiteY3" fmla="*/ 1501217 h 1501217"/>
                  <a:gd name="connsiteX0" fmla="*/ 636150 w 732860"/>
                  <a:gd name="connsiteY0" fmla="*/ 1501217 h 1501217"/>
                  <a:gd name="connsiteX1" fmla="*/ 0 w 732860"/>
                  <a:gd name="connsiteY1" fmla="*/ 0 h 1501217"/>
                  <a:gd name="connsiteX2" fmla="*/ 732860 w 732860"/>
                  <a:gd name="connsiteY2" fmla="*/ 1390499 h 1501217"/>
                  <a:gd name="connsiteX3" fmla="*/ 636150 w 732860"/>
                  <a:gd name="connsiteY3" fmla="*/ 1501217 h 1501217"/>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78497"/>
                  <a:gd name="connsiteY0" fmla="*/ 972361 h 1470358"/>
                  <a:gd name="connsiteX1" fmla="*/ 0 w 778497"/>
                  <a:gd name="connsiteY1" fmla="*/ 0 h 1470358"/>
                  <a:gd name="connsiteX2" fmla="*/ 778497 w 778497"/>
                  <a:gd name="connsiteY2" fmla="*/ 1470358 h 1470358"/>
                  <a:gd name="connsiteX3" fmla="*/ 384195 w 778497"/>
                  <a:gd name="connsiteY3" fmla="*/ 972361 h 1470358"/>
                  <a:gd name="connsiteX0" fmla="*/ 192784 w 778497"/>
                  <a:gd name="connsiteY0" fmla="*/ 890886 h 1470358"/>
                  <a:gd name="connsiteX1" fmla="*/ 0 w 778497"/>
                  <a:gd name="connsiteY1" fmla="*/ 0 h 1470358"/>
                  <a:gd name="connsiteX2" fmla="*/ 778497 w 778497"/>
                  <a:gd name="connsiteY2" fmla="*/ 1470358 h 1470358"/>
                  <a:gd name="connsiteX3" fmla="*/ 192784 w 778497"/>
                  <a:gd name="connsiteY3" fmla="*/ 890886 h 1470358"/>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 name="connsiteX0" fmla="*/ 7706 w 324861"/>
                  <a:gd name="connsiteY0" fmla="*/ 869695 h 1084590"/>
                  <a:gd name="connsiteX1" fmla="*/ 0 w 324861"/>
                  <a:gd name="connsiteY1" fmla="*/ 0 h 1084590"/>
                  <a:gd name="connsiteX2" fmla="*/ 324861 w 324861"/>
                  <a:gd name="connsiteY2" fmla="*/ 1084590 h 1084590"/>
                  <a:gd name="connsiteX3" fmla="*/ 7706 w 324861"/>
                  <a:gd name="connsiteY3" fmla="*/ 869695 h 10845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277998"/>
                  <a:gd name="connsiteY0" fmla="*/ 869695 h 960839"/>
                  <a:gd name="connsiteX1" fmla="*/ 0 w 277998"/>
                  <a:gd name="connsiteY1" fmla="*/ 0 h 960839"/>
                  <a:gd name="connsiteX2" fmla="*/ 277998 w 277998"/>
                  <a:gd name="connsiteY2" fmla="*/ 960839 h 960839"/>
                  <a:gd name="connsiteX3" fmla="*/ 7706 w 277998"/>
                  <a:gd name="connsiteY3" fmla="*/ 869695 h 960839"/>
                  <a:gd name="connsiteX0" fmla="*/ 7706 w 277998"/>
                  <a:gd name="connsiteY0" fmla="*/ 869695 h 960839"/>
                  <a:gd name="connsiteX1" fmla="*/ 0 w 277998"/>
                  <a:gd name="connsiteY1" fmla="*/ 0 h 960839"/>
                  <a:gd name="connsiteX2" fmla="*/ 277998 w 277998"/>
                  <a:gd name="connsiteY2" fmla="*/ 960839 h 960839"/>
                  <a:gd name="connsiteX3" fmla="*/ 7706 w 277998"/>
                  <a:gd name="connsiteY3" fmla="*/ 869695 h 960839"/>
                </a:gdLst>
                <a:ahLst/>
                <a:cxnLst>
                  <a:cxn ang="0">
                    <a:pos x="connsiteX0" y="connsiteY0"/>
                  </a:cxn>
                  <a:cxn ang="0">
                    <a:pos x="connsiteX1" y="connsiteY1"/>
                  </a:cxn>
                  <a:cxn ang="0">
                    <a:pos x="connsiteX2" y="connsiteY2"/>
                  </a:cxn>
                  <a:cxn ang="0">
                    <a:pos x="connsiteX3" y="connsiteY3"/>
                  </a:cxn>
                </a:cxnLst>
                <a:rect l="l" t="t" r="r" b="b"/>
                <a:pathLst>
                  <a:path w="277998" h="960839">
                    <a:moveTo>
                      <a:pt x="7706" y="869695"/>
                    </a:moveTo>
                    <a:cubicBezTo>
                      <a:pt x="5137" y="579797"/>
                      <a:pt x="2569" y="289898"/>
                      <a:pt x="0" y="0"/>
                    </a:cubicBezTo>
                    <a:lnTo>
                      <a:pt x="277998" y="960839"/>
                    </a:lnTo>
                    <a:cubicBezTo>
                      <a:pt x="130386" y="887967"/>
                      <a:pt x="166081" y="883872"/>
                      <a:pt x="7706" y="86969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1" dirty="0"/>
              </a:p>
            </p:txBody>
          </p:sp>
          <p:sp>
            <p:nvSpPr>
              <p:cNvPr id="232" name="Isosceles Triangle 231"/>
              <p:cNvSpPr/>
              <p:nvPr/>
            </p:nvSpPr>
            <p:spPr bwMode="auto">
              <a:xfrm rot="3059837">
                <a:off x="7007424" y="2164214"/>
                <a:ext cx="231659" cy="847437"/>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Lst>
                <a:ahLst/>
                <a:cxnLst>
                  <a:cxn ang="0">
                    <a:pos x="connsiteX0" y="connsiteY0"/>
                  </a:cxn>
                  <a:cxn ang="0">
                    <a:pos x="connsiteX1" y="connsiteY1"/>
                  </a:cxn>
                  <a:cxn ang="0">
                    <a:pos x="connsiteX2" y="connsiteY2"/>
                  </a:cxn>
                  <a:cxn ang="0">
                    <a:pos x="connsiteX3" y="connsiteY3"/>
                  </a:cxn>
                </a:cxnLst>
                <a:rect l="l" t="t" r="r" b="b"/>
                <a:pathLst>
                  <a:path w="231659" h="847437">
                    <a:moveTo>
                      <a:pt x="0" y="847437"/>
                    </a:moveTo>
                    <a:lnTo>
                      <a:pt x="231659" y="0"/>
                    </a:lnTo>
                    <a:lnTo>
                      <a:pt x="203153" y="847437"/>
                    </a:lnTo>
                    <a:lnTo>
                      <a:pt x="0" y="847437"/>
                    </a:ln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33" name="Isosceles Triangle 231"/>
              <p:cNvSpPr/>
              <p:nvPr/>
            </p:nvSpPr>
            <p:spPr bwMode="auto">
              <a:xfrm rot="3059837">
                <a:off x="6848475" y="2079317"/>
                <a:ext cx="430498" cy="888643"/>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410220"/>
                  <a:gd name="connsiteY0" fmla="*/ 856037 h 856037"/>
                  <a:gd name="connsiteX1" fmla="*/ 410220 w 410220"/>
                  <a:gd name="connsiteY1" fmla="*/ 0 h 856037"/>
                  <a:gd name="connsiteX2" fmla="*/ 203153 w 410220"/>
                  <a:gd name="connsiteY2" fmla="*/ 856037 h 856037"/>
                  <a:gd name="connsiteX3" fmla="*/ 0 w 410220"/>
                  <a:gd name="connsiteY3" fmla="*/ 856037 h 856037"/>
                  <a:gd name="connsiteX0" fmla="*/ 0 w 430498"/>
                  <a:gd name="connsiteY0" fmla="*/ 888643 h 888643"/>
                  <a:gd name="connsiteX1" fmla="*/ 430498 w 430498"/>
                  <a:gd name="connsiteY1" fmla="*/ 0 h 888643"/>
                  <a:gd name="connsiteX2" fmla="*/ 223431 w 430498"/>
                  <a:gd name="connsiteY2" fmla="*/ 856037 h 888643"/>
                  <a:gd name="connsiteX3" fmla="*/ 0 w 430498"/>
                  <a:gd name="connsiteY3" fmla="*/ 888643 h 888643"/>
                  <a:gd name="connsiteX0" fmla="*/ 0 w 430498"/>
                  <a:gd name="connsiteY0" fmla="*/ 888643 h 888643"/>
                  <a:gd name="connsiteX1" fmla="*/ 430498 w 430498"/>
                  <a:gd name="connsiteY1" fmla="*/ 0 h 888643"/>
                  <a:gd name="connsiteX2" fmla="*/ 223431 w 430498"/>
                  <a:gd name="connsiteY2" fmla="*/ 856037 h 888643"/>
                  <a:gd name="connsiteX3" fmla="*/ 0 w 430498"/>
                  <a:gd name="connsiteY3" fmla="*/ 888643 h 888643"/>
                </a:gdLst>
                <a:ahLst/>
                <a:cxnLst>
                  <a:cxn ang="0">
                    <a:pos x="connsiteX0" y="connsiteY0"/>
                  </a:cxn>
                  <a:cxn ang="0">
                    <a:pos x="connsiteX1" y="connsiteY1"/>
                  </a:cxn>
                  <a:cxn ang="0">
                    <a:pos x="connsiteX2" y="connsiteY2"/>
                  </a:cxn>
                  <a:cxn ang="0">
                    <a:pos x="connsiteX3" y="connsiteY3"/>
                  </a:cxn>
                </a:cxnLst>
                <a:rect l="l" t="t" r="r" b="b"/>
                <a:pathLst>
                  <a:path w="430498" h="888643">
                    <a:moveTo>
                      <a:pt x="0" y="888643"/>
                    </a:moveTo>
                    <a:lnTo>
                      <a:pt x="430498" y="0"/>
                    </a:lnTo>
                    <a:lnTo>
                      <a:pt x="223431" y="856037"/>
                    </a:lnTo>
                    <a:lnTo>
                      <a:pt x="0" y="888643"/>
                    </a:ln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34" name="Isosceles Triangle 231"/>
              <p:cNvSpPr/>
              <p:nvPr/>
            </p:nvSpPr>
            <p:spPr bwMode="auto">
              <a:xfrm rot="3059837">
                <a:off x="6671252" y="1994791"/>
                <a:ext cx="599207" cy="991020"/>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74690"/>
                  <a:gd name="connsiteY0" fmla="*/ 953541 h 953541"/>
                  <a:gd name="connsiteX1" fmla="*/ 274690 w 274690"/>
                  <a:gd name="connsiteY1" fmla="*/ 0 h 953541"/>
                  <a:gd name="connsiteX2" fmla="*/ 246184 w 274690"/>
                  <a:gd name="connsiteY2" fmla="*/ 847437 h 953541"/>
                  <a:gd name="connsiteX3" fmla="*/ 0 w 274690"/>
                  <a:gd name="connsiteY3" fmla="*/ 953541 h 953541"/>
                  <a:gd name="connsiteX0" fmla="*/ 0 w 274690"/>
                  <a:gd name="connsiteY0" fmla="*/ 953541 h 953541"/>
                  <a:gd name="connsiteX1" fmla="*/ 274690 w 274690"/>
                  <a:gd name="connsiteY1" fmla="*/ 0 h 953541"/>
                  <a:gd name="connsiteX2" fmla="*/ 246184 w 274690"/>
                  <a:gd name="connsiteY2" fmla="*/ 847437 h 953541"/>
                  <a:gd name="connsiteX3" fmla="*/ 0 w 274690"/>
                  <a:gd name="connsiteY3" fmla="*/ 953541 h 953541"/>
                  <a:gd name="connsiteX0" fmla="*/ 0 w 599207"/>
                  <a:gd name="connsiteY0" fmla="*/ 991020 h 991020"/>
                  <a:gd name="connsiteX1" fmla="*/ 599207 w 599207"/>
                  <a:gd name="connsiteY1" fmla="*/ 0 h 991020"/>
                  <a:gd name="connsiteX2" fmla="*/ 246184 w 599207"/>
                  <a:gd name="connsiteY2" fmla="*/ 884916 h 991020"/>
                  <a:gd name="connsiteX3" fmla="*/ 0 w 599207"/>
                  <a:gd name="connsiteY3" fmla="*/ 991020 h 991020"/>
                </a:gdLst>
                <a:ahLst/>
                <a:cxnLst>
                  <a:cxn ang="0">
                    <a:pos x="connsiteX0" y="connsiteY0"/>
                  </a:cxn>
                  <a:cxn ang="0">
                    <a:pos x="connsiteX1" y="connsiteY1"/>
                  </a:cxn>
                  <a:cxn ang="0">
                    <a:pos x="connsiteX2" y="connsiteY2"/>
                  </a:cxn>
                  <a:cxn ang="0">
                    <a:pos x="connsiteX3" y="connsiteY3"/>
                  </a:cxn>
                </a:cxnLst>
                <a:rect l="l" t="t" r="r" b="b"/>
                <a:pathLst>
                  <a:path w="599207" h="991020">
                    <a:moveTo>
                      <a:pt x="0" y="991020"/>
                    </a:moveTo>
                    <a:lnTo>
                      <a:pt x="599207" y="0"/>
                    </a:lnTo>
                    <a:lnTo>
                      <a:pt x="246184" y="884916"/>
                    </a:lnTo>
                    <a:cubicBezTo>
                      <a:pt x="164123" y="920284"/>
                      <a:pt x="89646" y="931151"/>
                      <a:pt x="0" y="99102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35" name="Isosceles Triangle 231"/>
              <p:cNvSpPr/>
              <p:nvPr/>
            </p:nvSpPr>
            <p:spPr bwMode="auto">
              <a:xfrm rot="3059837">
                <a:off x="6387684" y="1873611"/>
                <a:ext cx="847253" cy="1176228"/>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374487"/>
                  <a:gd name="connsiteY0" fmla="*/ 1099471 h 1099471"/>
                  <a:gd name="connsiteX1" fmla="*/ 374487 w 374487"/>
                  <a:gd name="connsiteY1" fmla="*/ 0 h 1099471"/>
                  <a:gd name="connsiteX2" fmla="*/ 345981 w 374487"/>
                  <a:gd name="connsiteY2" fmla="*/ 847437 h 1099471"/>
                  <a:gd name="connsiteX3" fmla="*/ 0 w 374487"/>
                  <a:gd name="connsiteY3" fmla="*/ 1099471 h 1099471"/>
                  <a:gd name="connsiteX0" fmla="*/ 0 w 374487"/>
                  <a:gd name="connsiteY0" fmla="*/ 1099471 h 1099471"/>
                  <a:gd name="connsiteX1" fmla="*/ 374487 w 374487"/>
                  <a:gd name="connsiteY1" fmla="*/ 0 h 1099471"/>
                  <a:gd name="connsiteX2" fmla="*/ 345981 w 374487"/>
                  <a:gd name="connsiteY2" fmla="*/ 847437 h 1099471"/>
                  <a:gd name="connsiteX3" fmla="*/ 0 w 374487"/>
                  <a:gd name="connsiteY3" fmla="*/ 1099471 h 1099471"/>
                  <a:gd name="connsiteX0" fmla="*/ 0 w 374487"/>
                  <a:gd name="connsiteY0" fmla="*/ 1099471 h 1099471"/>
                  <a:gd name="connsiteX1" fmla="*/ 374487 w 374487"/>
                  <a:gd name="connsiteY1" fmla="*/ 0 h 1099471"/>
                  <a:gd name="connsiteX2" fmla="*/ 345981 w 374487"/>
                  <a:gd name="connsiteY2" fmla="*/ 847437 h 1099471"/>
                  <a:gd name="connsiteX3" fmla="*/ 0 w 374487"/>
                  <a:gd name="connsiteY3" fmla="*/ 1099471 h 1099471"/>
                  <a:gd name="connsiteX0" fmla="*/ 0 w 847253"/>
                  <a:gd name="connsiteY0" fmla="*/ 1176228 h 1176228"/>
                  <a:gd name="connsiteX1" fmla="*/ 847253 w 847253"/>
                  <a:gd name="connsiteY1" fmla="*/ 0 h 1176228"/>
                  <a:gd name="connsiteX2" fmla="*/ 345981 w 847253"/>
                  <a:gd name="connsiteY2" fmla="*/ 924194 h 1176228"/>
                  <a:gd name="connsiteX3" fmla="*/ 0 w 847253"/>
                  <a:gd name="connsiteY3" fmla="*/ 1176228 h 1176228"/>
                </a:gdLst>
                <a:ahLst/>
                <a:cxnLst>
                  <a:cxn ang="0">
                    <a:pos x="connsiteX0" y="connsiteY0"/>
                  </a:cxn>
                  <a:cxn ang="0">
                    <a:pos x="connsiteX1" y="connsiteY1"/>
                  </a:cxn>
                  <a:cxn ang="0">
                    <a:pos x="connsiteX2" y="connsiteY2"/>
                  </a:cxn>
                  <a:cxn ang="0">
                    <a:pos x="connsiteX3" y="connsiteY3"/>
                  </a:cxn>
                </a:cxnLst>
                <a:rect l="l" t="t" r="r" b="b"/>
                <a:pathLst>
                  <a:path w="847253" h="1176228">
                    <a:moveTo>
                      <a:pt x="0" y="1176228"/>
                    </a:moveTo>
                    <a:lnTo>
                      <a:pt x="847253" y="0"/>
                    </a:lnTo>
                    <a:lnTo>
                      <a:pt x="345981" y="924194"/>
                    </a:lnTo>
                    <a:cubicBezTo>
                      <a:pt x="227839" y="981412"/>
                      <a:pt x="132086" y="1026120"/>
                      <a:pt x="0" y="117622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grpSp>
        <p:nvGrpSpPr>
          <p:cNvPr id="238" name="Group 237"/>
          <p:cNvGrpSpPr/>
          <p:nvPr/>
        </p:nvGrpSpPr>
        <p:grpSpPr>
          <a:xfrm>
            <a:off x="3803334" y="2970400"/>
            <a:ext cx="2193765" cy="1728600"/>
            <a:chOff x="3803334" y="2970400"/>
            <a:chExt cx="2193765" cy="1728600"/>
          </a:xfrm>
        </p:grpSpPr>
        <p:grpSp>
          <p:nvGrpSpPr>
            <p:cNvPr id="19" name="Group 18"/>
            <p:cNvGrpSpPr/>
            <p:nvPr/>
          </p:nvGrpSpPr>
          <p:grpSpPr>
            <a:xfrm>
              <a:off x="3973129" y="2970400"/>
              <a:ext cx="2023970" cy="989221"/>
              <a:chOff x="3954274" y="2970400"/>
              <a:chExt cx="2023970" cy="989221"/>
            </a:xfrm>
          </p:grpSpPr>
          <p:sp>
            <p:nvSpPr>
              <p:cNvPr id="18" name="Isosceles Triangle 17"/>
              <p:cNvSpPr/>
              <p:nvPr/>
            </p:nvSpPr>
            <p:spPr bwMode="auto">
              <a:xfrm rot="15221595">
                <a:off x="4372220" y="3009831"/>
                <a:ext cx="601863" cy="1297717"/>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Lst>
                <a:ahLst/>
                <a:cxnLst>
                  <a:cxn ang="0">
                    <a:pos x="connsiteX0" y="connsiteY0"/>
                  </a:cxn>
                  <a:cxn ang="0">
                    <a:pos x="connsiteX1" y="connsiteY1"/>
                  </a:cxn>
                  <a:cxn ang="0">
                    <a:pos x="connsiteX2" y="connsiteY2"/>
                  </a:cxn>
                  <a:cxn ang="0">
                    <a:pos x="connsiteX3" y="connsiteY3"/>
                  </a:cxn>
                </a:cxnLst>
                <a:rect l="l" t="t" r="r" b="b"/>
                <a:pathLst>
                  <a:path w="601863" h="1297717">
                    <a:moveTo>
                      <a:pt x="368520" y="1194937"/>
                    </a:moveTo>
                    <a:lnTo>
                      <a:pt x="0" y="0"/>
                    </a:lnTo>
                    <a:lnTo>
                      <a:pt x="601863" y="1297717"/>
                    </a:lnTo>
                    <a:cubicBezTo>
                      <a:pt x="525492" y="1247329"/>
                      <a:pt x="450759" y="1213961"/>
                      <a:pt x="368520" y="119493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0" name="Isosceles Triangle 17"/>
              <p:cNvSpPr/>
              <p:nvPr/>
            </p:nvSpPr>
            <p:spPr bwMode="auto">
              <a:xfrm rot="15221595">
                <a:off x="4310079" y="2811049"/>
                <a:ext cx="815336" cy="1472946"/>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Lst>
                <a:ahLst/>
                <a:cxnLst>
                  <a:cxn ang="0">
                    <a:pos x="connsiteX0" y="connsiteY0"/>
                  </a:cxn>
                  <a:cxn ang="0">
                    <a:pos x="connsiteX1" y="connsiteY1"/>
                  </a:cxn>
                  <a:cxn ang="0">
                    <a:pos x="connsiteX2" y="connsiteY2"/>
                  </a:cxn>
                  <a:cxn ang="0">
                    <a:pos x="connsiteX3" y="connsiteY3"/>
                  </a:cxn>
                </a:cxnLst>
                <a:rect l="l" t="t" r="r" b="b"/>
                <a:pathLst>
                  <a:path w="815336" h="1472946">
                    <a:moveTo>
                      <a:pt x="546381" y="1276743"/>
                    </a:moveTo>
                    <a:lnTo>
                      <a:pt x="0" y="0"/>
                    </a:lnTo>
                    <a:lnTo>
                      <a:pt x="815336" y="1472643"/>
                    </a:lnTo>
                    <a:cubicBezTo>
                      <a:pt x="745141" y="1480299"/>
                      <a:pt x="648395" y="1341249"/>
                      <a:pt x="546381" y="127674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1" name="Isosceles Triangle 17"/>
              <p:cNvSpPr/>
              <p:nvPr/>
            </p:nvSpPr>
            <p:spPr bwMode="auto">
              <a:xfrm rot="15221595">
                <a:off x="4334487" y="2590187"/>
                <a:ext cx="950879" cy="1711305"/>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Lst>
                <a:ahLst/>
                <a:cxnLst>
                  <a:cxn ang="0">
                    <a:pos x="connsiteX0" y="connsiteY0"/>
                  </a:cxn>
                  <a:cxn ang="0">
                    <a:pos x="connsiteX1" y="connsiteY1"/>
                  </a:cxn>
                  <a:cxn ang="0">
                    <a:pos x="connsiteX2" y="connsiteY2"/>
                  </a:cxn>
                  <a:cxn ang="0">
                    <a:pos x="connsiteX3" y="connsiteY3"/>
                  </a:cxn>
                </a:cxnLst>
                <a:rect l="l" t="t" r="r" b="b"/>
                <a:pathLst>
                  <a:path w="950879" h="1711305">
                    <a:moveTo>
                      <a:pt x="685536" y="1479548"/>
                    </a:moveTo>
                    <a:lnTo>
                      <a:pt x="0" y="0"/>
                    </a:lnTo>
                    <a:lnTo>
                      <a:pt x="928102" y="1641264"/>
                    </a:lnTo>
                    <a:cubicBezTo>
                      <a:pt x="1018830" y="1788623"/>
                      <a:pt x="818039" y="1688605"/>
                      <a:pt x="685536" y="147954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2" name="Isosceles Triangle 17"/>
              <p:cNvSpPr/>
              <p:nvPr/>
            </p:nvSpPr>
            <p:spPr bwMode="auto">
              <a:xfrm rot="15221595">
                <a:off x="4447678" y="2588682"/>
                <a:ext cx="844380" cy="1778589"/>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Lst>
                <a:ahLst/>
                <a:cxnLst>
                  <a:cxn ang="0">
                    <a:pos x="connsiteX0" y="connsiteY0"/>
                  </a:cxn>
                  <a:cxn ang="0">
                    <a:pos x="connsiteX1" y="connsiteY1"/>
                  </a:cxn>
                  <a:cxn ang="0">
                    <a:pos x="connsiteX2" y="connsiteY2"/>
                  </a:cxn>
                  <a:cxn ang="0">
                    <a:pos x="connsiteX3" y="connsiteY3"/>
                  </a:cxn>
                </a:cxnLst>
                <a:rect l="l" t="t" r="r" b="b"/>
                <a:pathLst>
                  <a:path w="844380" h="1778589">
                    <a:moveTo>
                      <a:pt x="681924" y="1706748"/>
                    </a:moveTo>
                    <a:lnTo>
                      <a:pt x="0" y="0"/>
                    </a:lnTo>
                    <a:lnTo>
                      <a:pt x="813570" y="1614373"/>
                    </a:lnTo>
                    <a:cubicBezTo>
                      <a:pt x="904298" y="1761732"/>
                      <a:pt x="774731" y="1847955"/>
                      <a:pt x="681924" y="170674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3" name="Isosceles Triangle 17"/>
              <p:cNvSpPr/>
              <p:nvPr/>
            </p:nvSpPr>
            <p:spPr bwMode="auto">
              <a:xfrm rot="15221595">
                <a:off x="4538256" y="2580334"/>
                <a:ext cx="758474" cy="1846083"/>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 name="connsiteX0" fmla="*/ 596018 w 758474"/>
                  <a:gd name="connsiteY0" fmla="*/ 1774242 h 1846083"/>
                  <a:gd name="connsiteX1" fmla="*/ 0 w 758474"/>
                  <a:gd name="connsiteY1" fmla="*/ 0 h 1846083"/>
                  <a:gd name="connsiteX2" fmla="*/ 727664 w 758474"/>
                  <a:gd name="connsiteY2" fmla="*/ 1681867 h 1846083"/>
                  <a:gd name="connsiteX3" fmla="*/ 596018 w 758474"/>
                  <a:gd name="connsiteY3" fmla="*/ 1774242 h 1846083"/>
                </a:gdLst>
                <a:ahLst/>
                <a:cxnLst>
                  <a:cxn ang="0">
                    <a:pos x="connsiteX0" y="connsiteY0"/>
                  </a:cxn>
                  <a:cxn ang="0">
                    <a:pos x="connsiteX1" y="connsiteY1"/>
                  </a:cxn>
                  <a:cxn ang="0">
                    <a:pos x="connsiteX2" y="connsiteY2"/>
                  </a:cxn>
                  <a:cxn ang="0">
                    <a:pos x="connsiteX3" y="connsiteY3"/>
                  </a:cxn>
                </a:cxnLst>
                <a:rect l="l" t="t" r="r" b="b"/>
                <a:pathLst>
                  <a:path w="758474" h="1846083">
                    <a:moveTo>
                      <a:pt x="596018" y="1774242"/>
                    </a:moveTo>
                    <a:lnTo>
                      <a:pt x="0" y="0"/>
                    </a:lnTo>
                    <a:lnTo>
                      <a:pt x="727664" y="1681867"/>
                    </a:lnTo>
                    <a:cubicBezTo>
                      <a:pt x="818392" y="1829226"/>
                      <a:pt x="688825" y="1915449"/>
                      <a:pt x="596018" y="177424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4" name="Isosceles Triangle 17"/>
              <p:cNvSpPr/>
              <p:nvPr/>
            </p:nvSpPr>
            <p:spPr bwMode="auto">
              <a:xfrm rot="15221595">
                <a:off x="4629595" y="2592061"/>
                <a:ext cx="655174" cy="1905179"/>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 name="connsiteX0" fmla="*/ 492718 w 655174"/>
                  <a:gd name="connsiteY0" fmla="*/ 1833338 h 1905179"/>
                  <a:gd name="connsiteX1" fmla="*/ 0 w 655174"/>
                  <a:gd name="connsiteY1" fmla="*/ 0 h 1905179"/>
                  <a:gd name="connsiteX2" fmla="*/ 624364 w 655174"/>
                  <a:gd name="connsiteY2" fmla="*/ 1740963 h 1905179"/>
                  <a:gd name="connsiteX3" fmla="*/ 492718 w 655174"/>
                  <a:gd name="connsiteY3" fmla="*/ 1833338 h 1905179"/>
                </a:gdLst>
                <a:ahLst/>
                <a:cxnLst>
                  <a:cxn ang="0">
                    <a:pos x="connsiteX0" y="connsiteY0"/>
                  </a:cxn>
                  <a:cxn ang="0">
                    <a:pos x="connsiteX1" y="connsiteY1"/>
                  </a:cxn>
                  <a:cxn ang="0">
                    <a:pos x="connsiteX2" y="connsiteY2"/>
                  </a:cxn>
                  <a:cxn ang="0">
                    <a:pos x="connsiteX3" y="connsiteY3"/>
                  </a:cxn>
                </a:cxnLst>
                <a:rect l="l" t="t" r="r" b="b"/>
                <a:pathLst>
                  <a:path w="655174" h="1905179">
                    <a:moveTo>
                      <a:pt x="492718" y="1833338"/>
                    </a:moveTo>
                    <a:lnTo>
                      <a:pt x="0" y="0"/>
                    </a:lnTo>
                    <a:lnTo>
                      <a:pt x="624364" y="1740963"/>
                    </a:lnTo>
                    <a:cubicBezTo>
                      <a:pt x="715092" y="1888322"/>
                      <a:pt x="585525" y="1974545"/>
                      <a:pt x="492718" y="183333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5" name="Isosceles Triangle 17"/>
              <p:cNvSpPr/>
              <p:nvPr/>
            </p:nvSpPr>
            <p:spPr bwMode="auto">
              <a:xfrm rot="15221595">
                <a:off x="4726261" y="2614075"/>
                <a:ext cx="547564" cy="1956402"/>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 name="connsiteX0" fmla="*/ 385108 w 547564"/>
                  <a:gd name="connsiteY0" fmla="*/ 1884561 h 1956402"/>
                  <a:gd name="connsiteX1" fmla="*/ 0 w 547564"/>
                  <a:gd name="connsiteY1" fmla="*/ 0 h 1956402"/>
                  <a:gd name="connsiteX2" fmla="*/ 516754 w 547564"/>
                  <a:gd name="connsiteY2" fmla="*/ 1792186 h 1956402"/>
                  <a:gd name="connsiteX3" fmla="*/ 385108 w 547564"/>
                  <a:gd name="connsiteY3" fmla="*/ 1884561 h 1956402"/>
                </a:gdLst>
                <a:ahLst/>
                <a:cxnLst>
                  <a:cxn ang="0">
                    <a:pos x="connsiteX0" y="connsiteY0"/>
                  </a:cxn>
                  <a:cxn ang="0">
                    <a:pos x="connsiteX1" y="connsiteY1"/>
                  </a:cxn>
                  <a:cxn ang="0">
                    <a:pos x="connsiteX2" y="connsiteY2"/>
                  </a:cxn>
                  <a:cxn ang="0">
                    <a:pos x="connsiteX3" y="connsiteY3"/>
                  </a:cxn>
                </a:cxnLst>
                <a:rect l="l" t="t" r="r" b="b"/>
                <a:pathLst>
                  <a:path w="547564" h="1956402">
                    <a:moveTo>
                      <a:pt x="385108" y="1884561"/>
                    </a:moveTo>
                    <a:lnTo>
                      <a:pt x="0" y="0"/>
                    </a:lnTo>
                    <a:lnTo>
                      <a:pt x="516754" y="1792186"/>
                    </a:lnTo>
                    <a:cubicBezTo>
                      <a:pt x="607482" y="1939545"/>
                      <a:pt x="477915" y="2025768"/>
                      <a:pt x="385108" y="18845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pic>
          <p:nvPicPr>
            <p:cNvPr id="95" name="Picture 9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431488" y="3957308"/>
              <a:ext cx="1113538" cy="369846"/>
            </a:xfrm>
            <a:prstGeom prst="rect">
              <a:avLst/>
            </a:prstGeom>
          </p:spPr>
        </p:pic>
      </p:grpSp>
      <p:sp>
        <p:nvSpPr>
          <p:cNvPr id="244" name="Rectangle 243"/>
          <p:cNvSpPr/>
          <p:nvPr/>
        </p:nvSpPr>
        <p:spPr bwMode="auto">
          <a:xfrm>
            <a:off x="139700" y="177800"/>
            <a:ext cx="3073400" cy="1244600"/>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43" name="Picture 24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9534" y="354329"/>
            <a:ext cx="2232062" cy="928371"/>
          </a:xfrm>
          <a:prstGeom prst="rect">
            <a:avLst/>
          </a:prstGeom>
        </p:spPr>
      </p:pic>
      <p:sp>
        <p:nvSpPr>
          <p:cNvPr id="245" name="TextBox 244"/>
          <p:cNvSpPr txBox="1"/>
          <p:nvPr/>
        </p:nvSpPr>
        <p:spPr>
          <a:xfrm>
            <a:off x="3358542" y="5380056"/>
            <a:ext cx="5602273" cy="1323439"/>
          </a:xfrm>
          <a:prstGeom prst="rect">
            <a:avLst/>
          </a:prstGeom>
          <a:solidFill>
            <a:srgbClr val="333333"/>
          </a:solidFill>
        </p:spPr>
        <p:txBody>
          <a:bodyPr wrap="square" rtlCol="0">
            <a:spAutoFit/>
          </a:bodyPr>
          <a:lstStyle/>
          <a:p>
            <a:pPr algn="ctr"/>
            <a:r>
              <a:rPr lang="en-US" sz="4000" dirty="0" smtClean="0">
                <a:solidFill>
                  <a:schemeClr val="bg1">
                    <a:lumMod val="95000"/>
                  </a:schemeClr>
                </a:solidFill>
                <a:latin typeface="+mn-lt"/>
                <a:ea typeface="Microsoft JhengHei" panose="020B0604030504040204" pitchFamily="34" charset="-120"/>
              </a:rPr>
              <a:t>Now Launching 7</a:t>
            </a:r>
            <a:br>
              <a:rPr lang="en-US" sz="4000" dirty="0" smtClean="0">
                <a:solidFill>
                  <a:schemeClr val="bg1">
                    <a:lumMod val="95000"/>
                  </a:schemeClr>
                </a:solidFill>
                <a:latin typeface="+mn-lt"/>
                <a:ea typeface="Microsoft JhengHei" panose="020B0604030504040204" pitchFamily="34" charset="-120"/>
              </a:rPr>
            </a:br>
            <a:r>
              <a:rPr lang="en-US" sz="4000" dirty="0" err="1" smtClean="0">
                <a:solidFill>
                  <a:schemeClr val="bg1">
                    <a:lumMod val="95000"/>
                  </a:schemeClr>
                </a:solidFill>
                <a:latin typeface="+mn-lt"/>
                <a:ea typeface="Microsoft JhengHei" panose="020B0604030504040204" pitchFamily="34" charset="-120"/>
              </a:rPr>
              <a:t>Epic</a:t>
            </a:r>
            <a:r>
              <a:rPr lang="en-US" sz="4000" baseline="30000" dirty="0" err="1" smtClean="0">
                <a:solidFill>
                  <a:schemeClr val="bg1">
                    <a:lumMod val="95000"/>
                  </a:schemeClr>
                </a:solidFill>
                <a:latin typeface="+mn-lt"/>
                <a:ea typeface="Microsoft JhengHei" panose="020B0604030504040204" pitchFamily="34" charset="-120"/>
              </a:rPr>
              <a:t>NG</a:t>
            </a:r>
            <a:r>
              <a:rPr lang="en-US" sz="4000" dirty="0" smtClean="0">
                <a:solidFill>
                  <a:schemeClr val="bg1">
                    <a:lumMod val="95000"/>
                  </a:schemeClr>
                </a:solidFill>
                <a:latin typeface="+mn-lt"/>
                <a:ea typeface="Microsoft JhengHei" panose="020B0604030504040204" pitchFamily="34" charset="-120"/>
              </a:rPr>
              <a:t> satellites</a:t>
            </a:r>
          </a:p>
        </p:txBody>
      </p:sp>
    </p:spTree>
    <p:extLst>
      <p:ext uri="{BB962C8B-B14F-4D97-AF65-F5344CB8AC3E}">
        <p14:creationId xmlns="" xmlns:p14="http://schemas.microsoft.com/office/powerpoint/2010/main" val="31289147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8"/>
                                        </p:tgtEl>
                                        <p:attrNameLst>
                                          <p:attrName>style.visibility</p:attrName>
                                        </p:attrNameLst>
                                      </p:cBhvr>
                                      <p:to>
                                        <p:strVal val="visible"/>
                                      </p:to>
                                    </p:set>
                                    <p:animEffect transition="in" filter="fade">
                                      <p:cBhvr>
                                        <p:cTn id="11" dur="1000"/>
                                        <p:tgtEl>
                                          <p:spTgt spid="23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1000"/>
                                        <p:tgtEl>
                                          <p:spTgt spid="24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39"/>
                                        </p:tgtEl>
                                        <p:attrNameLst>
                                          <p:attrName>style.visibility</p:attrName>
                                        </p:attrNameLst>
                                      </p:cBhvr>
                                      <p:to>
                                        <p:strVal val="visible"/>
                                      </p:to>
                                    </p:set>
                                    <p:animEffect transition="in" filter="fade">
                                      <p:cBhvr>
                                        <p:cTn id="19" dur="1000"/>
                                        <p:tgtEl>
                                          <p:spTgt spid="23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0"/>
                                        </p:tgtEl>
                                        <p:attrNameLst>
                                          <p:attrName>style.visibility</p:attrName>
                                        </p:attrNameLst>
                                      </p:cBhvr>
                                      <p:to>
                                        <p:strVal val="visible"/>
                                      </p:to>
                                    </p:set>
                                    <p:animEffect transition="in" filter="fade">
                                      <p:cBhvr>
                                        <p:cTn id="23" dur="1000"/>
                                        <p:tgtEl>
                                          <p:spTgt spid="24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fade">
                                      <p:cBhvr>
                                        <p:cTn id="2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0800000">
            <a:off x="-7" y="142454"/>
            <a:ext cx="12188825" cy="3064333"/>
          </a:xfrm>
          <a:prstGeom prst="rect">
            <a:avLst/>
          </a:prstGeom>
          <a:solidFill>
            <a:srgbClr val="00123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 name="Rectangle 4"/>
          <p:cNvSpPr/>
          <p:nvPr/>
        </p:nvSpPr>
        <p:spPr bwMode="auto">
          <a:xfrm>
            <a:off x="0" y="2900855"/>
            <a:ext cx="12188825" cy="3818645"/>
          </a:xfrm>
          <a:prstGeom prst="rect">
            <a:avLst/>
          </a:prstGeom>
          <a:gradFill flip="none" rotWithShape="1">
            <a:gsLst>
              <a:gs pos="60000">
                <a:srgbClr val="214867"/>
              </a:gs>
              <a:gs pos="0">
                <a:srgbClr val="001036"/>
              </a:gs>
              <a:gs pos="100000">
                <a:srgbClr val="3B6885"/>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12085" y="2901648"/>
            <a:ext cx="7176740" cy="38178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79413" y="206828"/>
            <a:ext cx="11297722" cy="1143000"/>
          </a:xfrm>
        </p:spPr>
        <p:txBody>
          <a:bodyPr/>
          <a:lstStyle/>
          <a:p>
            <a:r>
              <a:rPr lang="en-US" altLang="en-US" sz="4000" dirty="0" smtClean="0">
                <a:solidFill>
                  <a:schemeClr val="bg1"/>
                </a:solidFill>
              </a:rPr>
              <a:t>And adding </a:t>
            </a:r>
            <a:r>
              <a:rPr lang="en-US" altLang="en-US" sz="4000" dirty="0" err="1" smtClean="0">
                <a:solidFill>
                  <a:schemeClr val="bg1"/>
                </a:solidFill>
              </a:rPr>
              <a:t>OneWeb</a:t>
            </a:r>
            <a:r>
              <a:rPr lang="en-US" altLang="en-US" dirty="0" smtClean="0">
                <a:solidFill>
                  <a:schemeClr val="bg1"/>
                </a:solidFill>
              </a:rPr>
              <a:t/>
            </a:r>
            <a:br>
              <a:rPr lang="en-US" altLang="en-US" dirty="0" smtClean="0">
                <a:solidFill>
                  <a:schemeClr val="bg1"/>
                </a:solidFill>
              </a:rPr>
            </a:br>
            <a:r>
              <a:rPr lang="en-US" altLang="en-US" sz="2400" i="1" dirty="0" smtClean="0">
                <a:solidFill>
                  <a:schemeClr val="accent4">
                    <a:lumMod val="40000"/>
                    <a:lumOff val="60000"/>
                  </a:schemeClr>
                </a:solidFill>
              </a:rPr>
              <a:t>First </a:t>
            </a:r>
            <a:r>
              <a:rPr lang="en-US" altLang="en-US" sz="2400" i="1" dirty="0">
                <a:solidFill>
                  <a:schemeClr val="accent4">
                    <a:lumMod val="40000"/>
                    <a:lumOff val="60000"/>
                  </a:schemeClr>
                </a:solidFill>
              </a:rPr>
              <a:t>and only fully global, pole-to-pole high throughput satellite </a:t>
            </a:r>
            <a:r>
              <a:rPr lang="en-US" altLang="en-US" sz="2400" i="1" dirty="0" smtClean="0">
                <a:solidFill>
                  <a:schemeClr val="accent4">
                    <a:lumMod val="40000"/>
                    <a:lumOff val="60000"/>
                  </a:schemeClr>
                </a:solidFill>
              </a:rPr>
              <a:t>system  </a:t>
            </a:r>
            <a:endParaRPr lang="en-US" altLang="en-US" sz="2400" i="1" dirty="0">
              <a:solidFill>
                <a:schemeClr val="accent4">
                  <a:lumMod val="40000"/>
                  <a:lumOff val="60000"/>
                </a:schemeClr>
              </a:solidFill>
            </a:endParaRPr>
          </a:p>
        </p:txBody>
      </p:sp>
      <p:sp>
        <p:nvSpPr>
          <p:cNvPr id="3" name="Content Placeholder 2"/>
          <p:cNvSpPr>
            <a:spLocks noGrp="1"/>
          </p:cNvSpPr>
          <p:nvPr>
            <p:ph idx="1"/>
          </p:nvPr>
        </p:nvSpPr>
        <p:spPr>
          <a:xfrm>
            <a:off x="460375" y="1685740"/>
            <a:ext cx="5778500" cy="4165343"/>
          </a:xfrm>
        </p:spPr>
        <p:txBody>
          <a:bodyPr/>
          <a:lstStyle/>
          <a:p>
            <a:pPr marL="0" indent="0">
              <a:buClr>
                <a:schemeClr val="bg1"/>
              </a:buClr>
              <a:buNone/>
            </a:pPr>
            <a:r>
              <a:rPr lang="en-US" b="1" dirty="0">
                <a:solidFill>
                  <a:schemeClr val="bg1"/>
                </a:solidFill>
              </a:rPr>
              <a:t>The </a:t>
            </a:r>
            <a:r>
              <a:rPr lang="en-US" b="1" dirty="0" err="1">
                <a:solidFill>
                  <a:schemeClr val="bg1"/>
                </a:solidFill>
              </a:rPr>
              <a:t>OneWeb</a:t>
            </a:r>
            <a:r>
              <a:rPr lang="en-US" b="1" dirty="0">
                <a:solidFill>
                  <a:schemeClr val="bg1"/>
                </a:solidFill>
              </a:rPr>
              <a:t> satellite </a:t>
            </a:r>
            <a:r>
              <a:rPr lang="en-US" b="1" dirty="0" smtClean="0">
                <a:solidFill>
                  <a:schemeClr val="bg1"/>
                </a:solidFill>
              </a:rPr>
              <a:t>constellation:</a:t>
            </a:r>
          </a:p>
          <a:p>
            <a:pPr>
              <a:buClr>
                <a:schemeClr val="bg1"/>
              </a:buClr>
              <a:buFont typeface="Symbol" panose="05050102010706020507" pitchFamily="18" charset="2"/>
              <a:buChar char="ñ"/>
            </a:pPr>
            <a:r>
              <a:rPr lang="en-US" dirty="0" smtClean="0">
                <a:solidFill>
                  <a:schemeClr val="bg1"/>
                </a:solidFill>
              </a:rPr>
              <a:t>Counts 700 LEO satellites</a:t>
            </a:r>
            <a:br>
              <a:rPr lang="en-US" dirty="0" smtClean="0">
                <a:solidFill>
                  <a:schemeClr val="bg1"/>
                </a:solidFill>
              </a:rPr>
            </a:br>
            <a:r>
              <a:rPr lang="en-US" dirty="0" smtClean="0">
                <a:solidFill>
                  <a:schemeClr val="bg1"/>
                </a:solidFill>
              </a:rPr>
              <a:t> </a:t>
            </a:r>
            <a:r>
              <a:rPr lang="en-US" i="1" dirty="0" smtClean="0">
                <a:solidFill>
                  <a:schemeClr val="bg1"/>
                </a:solidFill>
              </a:rPr>
              <a:t>(moving in </a:t>
            </a:r>
            <a:r>
              <a:rPr lang="en-US" i="1" dirty="0">
                <a:solidFill>
                  <a:schemeClr val="bg1"/>
                </a:solidFill>
              </a:rPr>
              <a:t>18 planes of 36 </a:t>
            </a:r>
            <a:r>
              <a:rPr lang="en-US" i="1" dirty="0" smtClean="0">
                <a:solidFill>
                  <a:schemeClr val="bg1"/>
                </a:solidFill>
              </a:rPr>
              <a:t>satellites)</a:t>
            </a:r>
            <a:endParaRPr lang="en-US" i="1" dirty="0">
              <a:solidFill>
                <a:schemeClr val="bg1"/>
              </a:solidFill>
            </a:endParaRPr>
          </a:p>
          <a:p>
            <a:pPr>
              <a:buClr>
                <a:schemeClr val="bg1"/>
              </a:buClr>
              <a:buFont typeface="Symbol" panose="05050102010706020507" pitchFamily="18" charset="2"/>
              <a:buChar char="ñ"/>
            </a:pPr>
            <a:r>
              <a:rPr lang="en-US" dirty="0" smtClean="0">
                <a:solidFill>
                  <a:schemeClr val="bg1"/>
                </a:solidFill>
                <a:ea typeface="+mn-ea"/>
              </a:rPr>
              <a:t>Very </a:t>
            </a:r>
            <a:r>
              <a:rPr lang="en-US" dirty="0">
                <a:solidFill>
                  <a:schemeClr val="bg1"/>
                </a:solidFill>
              </a:rPr>
              <a:t>Low latency </a:t>
            </a:r>
            <a:r>
              <a:rPr lang="en-US" dirty="0" smtClean="0">
                <a:solidFill>
                  <a:schemeClr val="bg1"/>
                </a:solidFill>
              </a:rPr>
              <a:t/>
            </a:r>
            <a:br>
              <a:rPr lang="en-US" dirty="0" smtClean="0">
                <a:solidFill>
                  <a:schemeClr val="bg1"/>
                </a:solidFill>
              </a:rPr>
            </a:br>
            <a:r>
              <a:rPr lang="en-US" i="1" dirty="0" smtClean="0">
                <a:solidFill>
                  <a:schemeClr val="bg1"/>
                </a:solidFill>
              </a:rPr>
              <a:t> (less than 30ms </a:t>
            </a:r>
            <a:r>
              <a:rPr lang="en-US" i="1" dirty="0">
                <a:solidFill>
                  <a:schemeClr val="bg1"/>
                </a:solidFill>
              </a:rPr>
              <a:t>round trip delay</a:t>
            </a:r>
            <a:r>
              <a:rPr lang="en-US" i="1" dirty="0" smtClean="0">
                <a:solidFill>
                  <a:schemeClr val="bg1"/>
                </a:solidFill>
              </a:rPr>
              <a:t>)</a:t>
            </a:r>
          </a:p>
          <a:p>
            <a:pPr>
              <a:buClr>
                <a:schemeClr val="bg1"/>
              </a:buClr>
              <a:buFont typeface="Symbol" panose="05050102010706020507" pitchFamily="18" charset="2"/>
              <a:buChar char="ñ"/>
            </a:pPr>
            <a:r>
              <a:rPr lang="en-US" dirty="0" smtClean="0">
                <a:solidFill>
                  <a:schemeClr val="bg1"/>
                </a:solidFill>
                <a:ea typeface="+mn-ea"/>
              </a:rPr>
              <a:t>Perfect for Internet across Africa</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with </a:t>
            </a:r>
            <a:r>
              <a:rPr lang="en-US" dirty="0" smtClean="0">
                <a:solidFill>
                  <a:schemeClr val="bg1"/>
                </a:solidFill>
                <a:ea typeface="+mn-ea"/>
              </a:rPr>
              <a:t>look </a:t>
            </a:r>
            <a:r>
              <a:rPr lang="en-US" dirty="0">
                <a:solidFill>
                  <a:schemeClr val="bg1"/>
                </a:solidFill>
                <a:ea typeface="+mn-ea"/>
              </a:rPr>
              <a:t>angles </a:t>
            </a:r>
            <a:r>
              <a:rPr lang="en-US" dirty="0" smtClean="0">
                <a:solidFill>
                  <a:schemeClr val="bg1"/>
                </a:solidFill>
                <a:ea typeface="+mn-ea"/>
              </a:rPr>
              <a:t>better than 57°</a:t>
            </a:r>
            <a:br>
              <a:rPr lang="en-US" dirty="0" smtClean="0">
                <a:solidFill>
                  <a:schemeClr val="bg1"/>
                </a:solidFill>
                <a:ea typeface="+mn-ea"/>
              </a:rPr>
            </a:br>
            <a:r>
              <a:rPr lang="en-US" i="1" dirty="0" smtClean="0">
                <a:solidFill>
                  <a:schemeClr val="bg1"/>
                </a:solidFill>
                <a:ea typeface="+mn-ea"/>
              </a:rPr>
              <a:t>(“overhead IP coverage”)</a:t>
            </a:r>
            <a:endParaRPr lang="en-US" i="1" dirty="0">
              <a:solidFill>
                <a:schemeClr val="bg1"/>
              </a:solidFill>
              <a:ea typeface="+mn-ea"/>
            </a:endParaRPr>
          </a:p>
          <a:p>
            <a:pPr>
              <a:buClr>
                <a:schemeClr val="bg1"/>
              </a:buClr>
              <a:buFont typeface="Arial" panose="020B0604020202020204" pitchFamily="34" charset="0"/>
              <a:buChar char="›"/>
            </a:pPr>
            <a:endParaRPr lang="en-US" dirty="0"/>
          </a:p>
        </p:txBody>
      </p:sp>
      <p:sp>
        <p:nvSpPr>
          <p:cNvPr id="2" name="AutoShape 2" descr="data:image/jpeg;base64,/9j/4AAQSkZJRgABAQAAAQABAAD/2wCEAAkGBxQQEBQUEBQUEBUWFBAUFxcWFRQWGBUUFRQWFhQWGBQkHCggGBolHRgXITEhJSkrLi4uGB8zODMsNygtLisBCgoKDg0OGxAQGywkHyQ2LzQsLDQwLSwsLCwsLDcsLCwsLC8sLCwsLCwsLCwsLCwsLCwsLCwsLCwsLCwsLCwsLP/AABEIAGABMAMBIgACEQEDEQH/xAAcAAACAgMBAQAAAAAAAAAAAAAABwUGAQQIAwL/xABGEAABAwIDAwYKBQsEAwAAAAABAAIDBBEGEiEFBzETIkFRYXEUMjRygZGhsbLBM1NzktEWFyMkNUJSYoKiwoPS4fAVJaP/xAAaAQADAQEBAQAAAAAAAAAAAAAAAQMCBAUG/8QALBEAAgIBAwMCBQQDAAAAAAAAAAECAxEEEiETMTIiUQVBYYHRI0JD4RRxof/aAAwDAQACEQMRAD8AdyEITECLoQgAQhCABCEIAEXQojEO3o6Nl36uIOVo4ki3s1CTeFlmZzjCO6TwiWc8AXOiha7FdNFoZAT1DilxtPbkta5wkkEbLOIbYkHqHTroFtYW2M2oLwMpc0NLc7XZXXve/dYKPVbeInlv4jKyW2lfd/gtZ3g0/wDDJ/b+K26PGtLJoX8mf5v+F4bPwmAf04ie3TmgOt7VWMTQU7A9jICx4PNItYjp+SHKaWWOd2qqjvm1/rAzYJ2vF2EOHYvtJKirpKWS9O4jgTpx01BTJwviplWMr+ZIOjr7QtQtUuC2m+IQte2XDLIhCFU7wQhCABCEIGCEIQIEIQgAQhCABCEIAEIQgAQhYQBm6LrCEAZui6whAAhYQgDKFhCAMoWEIAyhYuhAGptevFPC556BYDrcdGj12S5g2PJtCWR8z+Td4waQb5TmNh3ABXjauzXT1EJd9FGXOI63cwtv3Fq1sWO8GidUxD9IMrOsZTzfYFKcc8vsjz9VX1Myn4x+Xvxy/wAGth3CEMXPeOVd/NwFr2IHWrRFC1gs0Bo7FRsM42zHJUAAucxrS0cSSQbj1K9g3Wq9rXpK6OVMofpf2QmLNuikiuNXuBDe/r9oSwi27O15c2Qi7g4gcCR1pgY72E+qax0WrmZhl6w4i+voVJr8KzwQmWQAAEaXB9N1G3fuPN+If5Dt4T2rtg+JsRvcb8nGD1gG/brdfElDLHNG4O1fqyTouolXzAollaGSMa6FpuC9t7H+X1lSj6nhnFQnfPbJvPyLXhvavhEfPGWRhyvHba/uspdQjtmuZWCaLxXNyyDtuLH1AKaXbHOOT6WndtxLuv8Av1MoWEJlTKFhF0AZQsIQBlCwhAGULCLoAyhYui6AMoQhAAhCwgAQhCABCEIAwhYQ42CYEDinFUVAzn8958VgNifTY2Sw2nvDq5icpETegN4j09KhsU7TdVVUkhJsTzQTfK23Ae1WDd7g9taHSzE8m05QBcEuFidb6cQutQjCOZHBKydktsSBfiqsJv4RKO57req63qLHVZEb8pn7H3d801G4JowPogq3jLAEIhdLTAse25LdSHDs1sLa9CSsg+MDdNsVlMksIY+jq3cnMBFJpbnaOPZoLf8AKuq5lglLHNc3QtIcO8G4XQuGK/wikikPEsbm7XWF1O6tR5RXT2ufDJVedTA2Rha8BzSLEFRW18T01K/JO/I617WJ0XlQ4vpJiQyUaAuOYZRYAnie5S2vHYu5R7NkXs/BDY6rlC7MwOzsFrWINwOOttFclUKzeLRRuyh7nkXBs11vQbEFYpd49E82LnM6rsfb12FkRpcVwiFUaasqGFkuC0ttxh9PIC3PzHaWuSbdHavekqmStDo3B7T0ggr2SaLyW5YFPRYMqJTcgRtJ4niB5uiZ+zKQQxNjGuUW4W9ij9qYopab6WVt+ppDiPQNVBu3m0d9C8/0vH+KzXQ1ykcdGnp0zeHyy6oVSot4lFIbZ3MPa1wH3iAFaKeoZI3NG5rx1tII9YW3FrudkZxl2YoMUYmrKWrliEps0i3HUZQetTG7jFk09S6KofmBZzfOuPldam+HZuWSKcCwcBGdOLrvdx7gqbhnaPg1XFL0NcSdf5SNfWutRUodjhc5Qs5fB0Sq9jrbBpKNz2Gzzow9vH3KwpXb46+5hhB4fpDr1hzVzVxzJHXdLbBsq/5cVn1p9v4puYK2uaukZI43cOa7zgBdIDKbXsbcL9F+9M3c7tH6WEnhZ47STY+5dF0Ftyjl09j34bGelfvExdNBVclTvyta0E2/iPEexM6R+UEnoBPq1XPGJ6vlqyZ97gyPt5tzZSojl8ltTNxjwW/BGIaurrGsdISwXLuPRrbj02KbSW257ZmVks7h4+RrdOGQvze8K+bR2pDTtvNI1nYXAE9wvcpW+WEaoyoZkbqFTqneRRMNg5z+N+Y/321XzDvLoibOL2jryPP+Kz05exvrQ90XNZCjtl7ZhqReGRr+y4zDvbxCkAsNYNp5EZtvFVW2oka2Z4Ae4ABzuAJ7Vf8AdftOWop5HTPdIQ9oBJJtoUp8QeVS+e/4ir/uz2tDS0crp3hgzs7zoeA4lddkVs4Rw0zfU5YzUKlybzKIHml7h15Hj2ZV7Um8WikNi9zD2sdb71gAufpy9jr6sPdFuQvKnnbI0OY4PaeBaQR6wvVYKGF8S+Ke4+5fS+ZfFPcfcgRzKw3AvroE691I/UP9R3wtSTj4DuCdm6vyD/Ud8LV23+J5+l8y5LV2oLwS3+rk+ArZWttP6CX7OX4CuNHoPsc2M4DuCee7Q32ey+vOckYzgO4J47s/2ezznrr1HicGl8ij73PLR9m33BV7C+yH1k4hjfyeYEud1NHHS4voTpdWHe55aPs2+4L53SeXH7N3uKaeK8ikt12H7k3+aYZbeFc7r5H5cql5trZrqWd8TjmLTx4XHQbdC6NSI3h/tCXub81imyUnyb1FUYxykWrc9XuPKxEkt5pFz4ujr2CtePdsGko3OYbOcQxutiC6+oVI3PfTy+aPcVOb3vJWee1Zkk7TcJNU5FOM00mpLnOPEkm5PamPQ7qbtBkqdSAbCLh6eU1S4o5uTka+18pBsmSzeqAAPB+AA+kP+xWs3/tIVdP95VMYYSds5zbyCZruBy5OvS2Y9Sl91m23x1PIElzHg2BJ5rtNQO4cFHY0xaNoBgEfJ5f5i6/HsHWtPAbrbSpu2Q/A5JpuHqBNKxbOw2d4WzfCKGQAXczntH81i35lIhdNOYHCxFweK5x2xs80074TxYQP7QfmsaeXDRTVR5Uh9YWr/CKOKQm5c27u9JvH9fy9dKQbhpyDu4/NXDdrtkR0M4eb8m5zhrwaWsA9pS1ga6aRv7znEX7etOuGJNius3Qii27R2Bl2PFKBY5zKTbXK5oaBfvUXgTaPg9bG4mzScp7biw9pTg2vsgOoXU44Blh/TqkDC8sc08CC0+o3Tre9NCtj05Jo6FxRW8hSSvPQ0j72nzXPLGlxA4kkD0nRM/Hu2+U2ZT2Osw52vSA1ypeCtm+E1sTOgEPP9POHuSqW2LbHe980kOLD1MKTZ7NPFiMjhw52TM73JJ4h2w+rnfI9xIzOyi5Ia2+gA7repPvbPk0/2M3wOXODeCVHLbNanhKJeMJ7vjWwiZ83JNJIDeTz3sSDrnFuj1r2xLu4NNC6WKblQ0XLTHlsBxObOb9PQsYZ3gijpmw8jnyl2ucjib8MpWxtneQKiB8XIZc7XNvnJtcEcMqf6m76GUqdv1+5S9hbVfSzskjcW2c0uAJAc0HUFdD0k2djHfxNY77wBXM7uHoXSOyPJ4fsofgCzqF2ZrSN8oQGIPKpfPf8RUrhDCsm0cwEnJRsIBNs+pFxzcwUTiDyqXz3/EUzNz4/VpvPZ7iqzk4wyiVcVKzDNJ+6YWFqvX7Dj/8AXRL/AG5st1JO+F+paRr0G4B+a6LSQ3mftCT+n3BTqslJ4ZW+qMY5RZNz+0nHlIXEloBeATe3iiwHQEzEoNzvlkv2B+Nib6lcvWW07zBGFh40PcULKmWObdoUvIyvjIsWG1urQJn7pdrM5B0DnAPDy4DrBAFh6ivneDgp0zzPTC7j47OvtHbwSvka+F9nXjeOi9iF2cWRPO5pnk6WsoPGG1m0tK8uIBc1zWjpNxY2HpSUZiKpAsJXetaNRVvlPPeXntPyWFRzyystUscI8ANE/MC0xioYgRa7Q77wBS4wdgiWeRskzTHGC12vF1jcW7NPanHGwNADRYAAAdQHBK+afCHpq2vUxQb2/LR9m33BfO6Xy4+Y73FZ3uO/XR9m33BfO6R368fMd7it/wARP+f7jlSJ3hftCXub809Uid4bh/5CXub81OjyLarxJ/c/9PL5o9xU5ve8lZ57VBbnj+nl80e4q+4v2L4bSuiGjvGb5wva/YibxZkVa3U4QiKFjXSsD/FLhfuTpiwBQFoPInUA+O/pHek3tTZktM/LM0sPb09ynNm4+q4WBuYPAFhe2npsrWRlLmLIVSjHKmhlfm/oPqT99/4rYoMF0cErZYoi17DdpzONja3C/alw7eVVW/dH/e5TGAcU1FXWFs0mZoYSBYD94KLhYllsvGyptJIZ6UG9rZ3J1LZRwkaL+dd3yCbyqG8/Z3LURdbWJ2f2Fv8AksVPEit8d0GKCi2g6JkrG8JWBjtejMHfJT+7ag5auYSLhgLj6QQFVLpqbnqC0cs3WeT9WV3zXVY8RZxUrdNIYzhcEddx61z9i2h5CsmZ0ZyW93QugUpN7tDkqI5eAe3L6Rcn3rnoeJYOrUxzHJTanaDpImRu1DC4j0gD5Jg7oNmfSznpytb2Fpdm94SybqQBxNh60/cGbP8AB6KJvAloce9wF1W54jghp47p5fyJHbPk0/2M3wOXODeC6WniD2OaeDmuae4ixSNxZhWWjkecpMRc4tcOAbfQHtsQsUNLKKaqLeGXHBOEaOpo2SSx53kvBOZw4G3C6nvzf0H1J++/8Updg4onoxaF/NJBLdCOn1cSpz85dV1N/wC+halCeeGZhbVtWUX7831B9Sfvv/FWWCMMa1rdA0NaO4CwSWZj2rlljaZA1pe0EAN1uR02TnpnXYwnpa0+wKNkZLyZeqcJZ2o57xC21VLf+N/vKZW5916aa3Q9l/ulQO8rDMjJjURtzRuHOt+6Rbj7VWcPYkmoi7kXCzrZhpqRwK6Gt8ODlT6dnqOg0j95Z/8AYSf0/CFuybzakiwaxp673+SqU88lVMXG8kjz0WufQs1VuLyzV90ZrCLpueYfC5XdHIkf3sKbip27rDbqOFzpdJHm9v4W2GnrF1cFG15lwdNEXGCTBCwhTKmVq1ez4pRaRjXehbKEwIT8kqP6lvrP4rcotiQQm8cbW+1b6E8sztj7GQELCFk0eE9FHIbvaHHtCIKKOM3Y0NPYF7oTFhGVrTUEbzdzAT12WwhAzxp6NkZuxob3L3WEJAec9O14s9od3hRcmFqRxuYWk+n8VMITTaE0n3IePC1I03ELR6/xUlTUbIhZjQ3uC9kIbbBRS7GV8SMDgQ4XB6F9ISGRn5PU31Tfat6mpmxNyxgNHUF6oTyxJJGVrVlDHMAJWh4HC62EJDI1uwKcG4ibpqpIBCE8iSS7AsPaDoQD3rKEhkXU4dppDd8TSfSF4DCdJ9S31n8VNoWtzM7Y+xpUuyYYvEja30LdQhIeMARfjqoyqw/Tym74mu9ik0IWUDSfchPySo/qW+s/ipGk2dFF9GxrfQtpF0ZbEopdkCEISN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QEBQUEBQUEBUWFBAUFxcWFRQWGBUUFRQWFhQWGBQkHCggGBolHRgXITEhJSkrLi4uGB8zODMsNygtLisBCgoKDg0OGxAQGywkHyQ2LzQsLDQwLSwsLCwsLDcsLCwsLC8sLCwsLCwsLCwsLCwsLCwsLCwsLCwsLCwsLCwsLP/AABEIAGABMAMBIgACEQEDEQH/xAAcAAACAgMBAQAAAAAAAAAAAAAABwUGAQQIAwL/xABGEAABAwIDAwYKBQsEAwAAAAABAAIDBBEGEiEFBzETIkFRYXEUMjRygZGhsbLBM1NzktEWFyMkNUJSYoKiwoPS4fAVJaP/xAAaAQADAQEBAQAAAAAAAAAAAAAAAQMCBAUG/8QALBEAAgIBAwMCBQQDAAAAAAAAAAECAxEEEiETMTIiUQVBYYHRI0JD4RRxof/aAAwDAQACEQMRAD8AdyEITECLoQgAQhCABCEIAEXQojEO3o6Nl36uIOVo4ki3s1CTeFlmZzjCO6TwiWc8AXOiha7FdNFoZAT1DilxtPbkta5wkkEbLOIbYkHqHTroFtYW2M2oLwMpc0NLc7XZXXve/dYKPVbeInlv4jKyW2lfd/gtZ3g0/wDDJ/b+K26PGtLJoX8mf5v+F4bPwmAf04ie3TmgOt7VWMTQU7A9jICx4PNItYjp+SHKaWWOd2qqjvm1/rAzYJ2vF2EOHYvtJKirpKWS9O4jgTpx01BTJwviplWMr+ZIOjr7QtQtUuC2m+IQte2XDLIhCFU7wQhCABCEIGCEIQIEIQgAQhCABCEIAEIQgAQhYQBm6LrCEAZui6whAAhYQgDKFhCAMoWEIAyhYuhAGptevFPC556BYDrcdGj12S5g2PJtCWR8z+Td4waQb5TmNh3ABXjauzXT1EJd9FGXOI63cwtv3Fq1sWO8GidUxD9IMrOsZTzfYFKcc8vsjz9VX1Myn4x+Xvxy/wAGth3CEMXPeOVd/NwFr2IHWrRFC1gs0Bo7FRsM42zHJUAAucxrS0cSSQbj1K9g3Wq9rXpK6OVMofpf2QmLNuikiuNXuBDe/r9oSwi27O15c2Qi7g4gcCR1pgY72E+qax0WrmZhl6w4i+voVJr8KzwQmWQAAEaXB9N1G3fuPN+If5Dt4T2rtg+JsRvcb8nGD1gG/brdfElDLHNG4O1fqyTouolXzAollaGSMa6FpuC9t7H+X1lSj6nhnFQnfPbJvPyLXhvavhEfPGWRhyvHba/uspdQjtmuZWCaLxXNyyDtuLH1AKaXbHOOT6WndtxLuv8Av1MoWEJlTKFhF0AZQsIQBlCwhAGULCLoAyhYui6AMoQhAAhCwgAQhCABCEIAwhYQ42CYEDinFUVAzn8958VgNifTY2Sw2nvDq5icpETegN4j09KhsU7TdVVUkhJsTzQTfK23Ae1WDd7g9taHSzE8m05QBcEuFidb6cQutQjCOZHBKydktsSBfiqsJv4RKO57req63qLHVZEb8pn7H3d801G4JowPogq3jLAEIhdLTAse25LdSHDs1sLa9CSsg+MDdNsVlMksIY+jq3cnMBFJpbnaOPZoLf8AKuq5lglLHNc3QtIcO8G4XQuGK/wikikPEsbm7XWF1O6tR5RXT2ufDJVedTA2Rha8BzSLEFRW18T01K/JO/I617WJ0XlQ4vpJiQyUaAuOYZRYAnie5S2vHYu5R7NkXs/BDY6rlC7MwOzsFrWINwOOttFclUKzeLRRuyh7nkXBs11vQbEFYpd49E82LnM6rsfb12FkRpcVwiFUaasqGFkuC0ttxh9PIC3PzHaWuSbdHavekqmStDo3B7T0ggr2SaLyW5YFPRYMqJTcgRtJ4niB5uiZ+zKQQxNjGuUW4W9ij9qYopab6WVt+ppDiPQNVBu3m0d9C8/0vH+KzXQ1ykcdGnp0zeHyy6oVSot4lFIbZ3MPa1wH3iAFaKeoZI3NG5rx1tII9YW3FrudkZxl2YoMUYmrKWrliEps0i3HUZQetTG7jFk09S6KofmBZzfOuPldam+HZuWSKcCwcBGdOLrvdx7gqbhnaPg1XFL0NcSdf5SNfWutRUodjhc5Qs5fB0Sq9jrbBpKNz2Gzzow9vH3KwpXb46+5hhB4fpDr1hzVzVxzJHXdLbBsq/5cVn1p9v4puYK2uaukZI43cOa7zgBdIDKbXsbcL9F+9M3c7tH6WEnhZ47STY+5dF0Ftyjl09j34bGelfvExdNBVclTvyta0E2/iPEexM6R+UEnoBPq1XPGJ6vlqyZ97gyPt5tzZSojl8ltTNxjwW/BGIaurrGsdISwXLuPRrbj02KbSW257ZmVks7h4+RrdOGQvze8K+bR2pDTtvNI1nYXAE9wvcpW+WEaoyoZkbqFTqneRRMNg5z+N+Y/321XzDvLoibOL2jryPP+Kz05exvrQ90XNZCjtl7ZhqReGRr+y4zDvbxCkAsNYNp5EZtvFVW2oka2Z4Ae4ABzuAJ7Vf8AdftOWop5HTPdIQ9oBJJtoUp8QeVS+e/4ir/uz2tDS0crp3hgzs7zoeA4lddkVs4Rw0zfU5YzUKlybzKIHml7h15Hj2ZV7Um8WikNi9zD2sdb71gAufpy9jr6sPdFuQvKnnbI0OY4PaeBaQR6wvVYKGF8S+Ke4+5fS+ZfFPcfcgRzKw3AvroE691I/UP9R3wtSTj4DuCdm6vyD/Ud8LV23+J5+l8y5LV2oLwS3+rk+ArZWttP6CX7OX4CuNHoPsc2M4DuCee7Q32ey+vOckYzgO4J47s/2ezznrr1HicGl8ij73PLR9m33BV7C+yH1k4hjfyeYEud1NHHS4voTpdWHe55aPs2+4L53SeXH7N3uKaeK8ikt12H7k3+aYZbeFc7r5H5cql5trZrqWd8TjmLTx4XHQbdC6NSI3h/tCXub81imyUnyb1FUYxykWrc9XuPKxEkt5pFz4ujr2CtePdsGko3OYbOcQxutiC6+oVI3PfTy+aPcVOb3vJWee1Zkk7TcJNU5FOM00mpLnOPEkm5PamPQ7qbtBkqdSAbCLh6eU1S4o5uTka+18pBsmSzeqAAPB+AA+kP+xWs3/tIVdP95VMYYSds5zbyCZruBy5OvS2Y9Sl91m23x1PIElzHg2BJ5rtNQO4cFHY0xaNoBgEfJ5f5i6/HsHWtPAbrbSpu2Q/A5JpuHqBNKxbOw2d4WzfCKGQAXczntH81i35lIhdNOYHCxFweK5x2xs80074TxYQP7QfmsaeXDRTVR5Uh9YWr/CKOKQm5c27u9JvH9fy9dKQbhpyDu4/NXDdrtkR0M4eb8m5zhrwaWsA9pS1ga6aRv7znEX7etOuGJNius3Qii27R2Bl2PFKBY5zKTbXK5oaBfvUXgTaPg9bG4mzScp7biw9pTg2vsgOoXU44Blh/TqkDC8sc08CC0+o3Tre9NCtj05Jo6FxRW8hSSvPQ0j72nzXPLGlxA4kkD0nRM/Hu2+U2ZT2Osw52vSA1ypeCtm+E1sTOgEPP9POHuSqW2LbHe980kOLD1MKTZ7NPFiMjhw52TM73JJ4h2w+rnfI9xIzOyi5Ia2+gA7repPvbPk0/2M3wOXODeCVHLbNanhKJeMJ7vjWwiZ83JNJIDeTz3sSDrnFuj1r2xLu4NNC6WKblQ0XLTHlsBxObOb9PQsYZ3gijpmw8jnyl2ucjib8MpWxtneQKiB8XIZc7XNvnJtcEcMqf6m76GUqdv1+5S9hbVfSzskjcW2c0uAJAc0HUFdD0k2djHfxNY77wBXM7uHoXSOyPJ4fsofgCzqF2ZrSN8oQGIPKpfPf8RUrhDCsm0cwEnJRsIBNs+pFxzcwUTiDyqXz3/EUzNz4/VpvPZ7iqzk4wyiVcVKzDNJ+6YWFqvX7Dj/8AXRL/AG5st1JO+F+paRr0G4B+a6LSQ3mftCT+n3BTqslJ4ZW+qMY5RZNz+0nHlIXEloBeATe3iiwHQEzEoNzvlkv2B+Nib6lcvWW07zBGFh40PcULKmWObdoUvIyvjIsWG1urQJn7pdrM5B0DnAPDy4DrBAFh6ivneDgp0zzPTC7j47OvtHbwSvka+F9nXjeOi9iF2cWRPO5pnk6WsoPGG1m0tK8uIBc1zWjpNxY2HpSUZiKpAsJXetaNRVvlPPeXntPyWFRzyystUscI8ANE/MC0xioYgRa7Q77wBS4wdgiWeRskzTHGC12vF1jcW7NPanHGwNADRYAAAdQHBK+afCHpq2vUxQb2/LR9m33BfO6Xy4+Y73FZ3uO/XR9m33BfO6R368fMd7it/wARP+f7jlSJ3hftCXub809Uid4bh/5CXub81OjyLarxJ/c/9PL5o9xU5ve8lZ57VBbnj+nl80e4q+4v2L4bSuiGjvGb5wva/YibxZkVa3U4QiKFjXSsD/FLhfuTpiwBQFoPInUA+O/pHek3tTZktM/LM0sPb09ynNm4+q4WBuYPAFhe2npsrWRlLmLIVSjHKmhlfm/oPqT99/4rYoMF0cErZYoi17DdpzONja3C/alw7eVVW/dH/e5TGAcU1FXWFs0mZoYSBYD94KLhYllsvGyptJIZ6UG9rZ3J1LZRwkaL+dd3yCbyqG8/Z3LURdbWJ2f2Fv8AksVPEit8d0GKCi2g6JkrG8JWBjtejMHfJT+7ag5auYSLhgLj6QQFVLpqbnqC0cs3WeT9WV3zXVY8RZxUrdNIYzhcEddx61z9i2h5CsmZ0ZyW93QugUpN7tDkqI5eAe3L6Rcn3rnoeJYOrUxzHJTanaDpImRu1DC4j0gD5Jg7oNmfSznpytb2Fpdm94SybqQBxNh60/cGbP8AB6KJvAloce9wF1W54jghp47p5fyJHbPk0/2M3wOXODeC6WniD2OaeDmuae4ixSNxZhWWjkecpMRc4tcOAbfQHtsQsUNLKKaqLeGXHBOEaOpo2SSx53kvBOZw4G3C6nvzf0H1J++/8Updg4onoxaF/NJBLdCOn1cSpz85dV1N/wC+halCeeGZhbVtWUX7831B9Sfvv/FWWCMMa1rdA0NaO4CwSWZj2rlljaZA1pe0EAN1uR02TnpnXYwnpa0+wKNkZLyZeqcJZ2o57xC21VLf+N/vKZW5916aa3Q9l/ulQO8rDMjJjURtzRuHOt+6Rbj7VWcPYkmoi7kXCzrZhpqRwK6Gt8ODlT6dnqOg0j95Z/8AYSf0/CFuybzakiwaxp673+SqU88lVMXG8kjz0WufQs1VuLyzV90ZrCLpueYfC5XdHIkf3sKbip27rDbqOFzpdJHm9v4W2GnrF1cFG15lwdNEXGCTBCwhTKmVq1ez4pRaRjXehbKEwIT8kqP6lvrP4rcotiQQm8cbW+1b6E8sztj7GQELCFk0eE9FHIbvaHHtCIKKOM3Y0NPYF7oTFhGVrTUEbzdzAT12WwhAzxp6NkZuxob3L3WEJAec9O14s9od3hRcmFqRxuYWk+n8VMITTaE0n3IePC1I03ELR6/xUlTUbIhZjQ3uC9kIbbBRS7GV8SMDgQ4XB6F9ISGRn5PU31Tfat6mpmxNyxgNHUF6oTyxJJGVrVlDHMAJWh4HC62EJDI1uwKcG4ibpqpIBCE8iSS7AsPaDoQD3rKEhkXU4dppDd8TSfSF4DCdJ9S31n8VNoWtzM7Y+xpUuyYYvEja30LdQhIeMARfjqoyqw/Tym74mu9ik0IWUDSfchPySo/qW+s/ipGk2dFF9GxrfQtpF0ZbEopdkCEISNH/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776221" y="6437645"/>
            <a:ext cx="2495748" cy="276999"/>
          </a:xfrm>
          <a:prstGeom prst="rect">
            <a:avLst/>
          </a:prstGeom>
          <a:noFill/>
        </p:spPr>
        <p:txBody>
          <a:bodyPr wrap="none" rtlCol="0">
            <a:spAutoFit/>
          </a:bodyPr>
          <a:lstStyle/>
          <a:p>
            <a:r>
              <a:rPr lang="en-GB" sz="1200" dirty="0" smtClean="0">
                <a:solidFill>
                  <a:schemeClr val="bg1"/>
                </a:solidFill>
                <a:latin typeface="+mj-lt"/>
              </a:rPr>
              <a:t>Credit: Airbus Defence and Space</a:t>
            </a:r>
            <a:endParaRPr lang="en-US" sz="1200" dirty="0">
              <a:solidFill>
                <a:schemeClr val="bg1"/>
              </a:solidFill>
              <a:latin typeface="+mj-lt"/>
            </a:endParaRPr>
          </a:p>
        </p:txBody>
      </p:sp>
      <p:sp>
        <p:nvSpPr>
          <p:cNvPr id="8" name="Rectangle 7"/>
          <p:cNvSpPr/>
          <p:nvPr/>
        </p:nvSpPr>
        <p:spPr>
          <a:xfrm>
            <a:off x="7300913" y="1612255"/>
            <a:ext cx="4626147" cy="1785104"/>
          </a:xfrm>
          <a:prstGeom prst="rect">
            <a:avLst/>
          </a:prstGeom>
        </p:spPr>
        <p:txBody>
          <a:bodyPr wrap="square">
            <a:spAutoFit/>
          </a:bodyPr>
          <a:lstStyle/>
          <a:p>
            <a:pPr>
              <a:buClr>
                <a:schemeClr val="bg1"/>
              </a:buClr>
            </a:pPr>
            <a:r>
              <a:rPr lang="en-GB" sz="2800" b="1" dirty="0" smtClean="0">
                <a:solidFill>
                  <a:schemeClr val="bg1"/>
                </a:solidFill>
                <a:latin typeface="+mj-lt"/>
              </a:rPr>
              <a:t>Total Throughput of the system:</a:t>
            </a:r>
            <a:endParaRPr lang="en-US" sz="2800" b="1" dirty="0" smtClean="0">
              <a:solidFill>
                <a:schemeClr val="bg1"/>
              </a:solidFill>
              <a:latin typeface="+mj-lt"/>
            </a:endParaRPr>
          </a:p>
          <a:p>
            <a:pPr>
              <a:buClr>
                <a:schemeClr val="bg1"/>
              </a:buClr>
            </a:pPr>
            <a:r>
              <a:rPr lang="en-US" sz="5400" b="1" dirty="0" smtClean="0">
                <a:solidFill>
                  <a:schemeClr val="accent4">
                    <a:lumMod val="40000"/>
                    <a:lumOff val="60000"/>
                  </a:schemeClr>
                </a:solidFill>
                <a:latin typeface="+mj-lt"/>
              </a:rPr>
              <a:t>5</a:t>
            </a:r>
            <a:r>
              <a:rPr lang="en-US" sz="2800" b="1" dirty="0" smtClean="0">
                <a:solidFill>
                  <a:schemeClr val="accent4">
                    <a:lumMod val="40000"/>
                    <a:lumOff val="60000"/>
                  </a:schemeClr>
                </a:solidFill>
                <a:latin typeface="+mj-lt"/>
              </a:rPr>
              <a:t> </a:t>
            </a:r>
            <a:r>
              <a:rPr lang="en-US" b="1" dirty="0">
                <a:solidFill>
                  <a:schemeClr val="bg1"/>
                </a:solidFill>
                <a:latin typeface="+mj-lt"/>
              </a:rPr>
              <a:t>terabits per second</a:t>
            </a:r>
          </a:p>
        </p:txBody>
      </p:sp>
    </p:spTree>
    <p:extLst>
      <p:ext uri="{BB962C8B-B14F-4D97-AF65-F5344CB8AC3E}">
        <p14:creationId xmlns="" xmlns:p14="http://schemas.microsoft.com/office/powerpoint/2010/main" val="36409053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oup 162"/>
          <p:cNvGrpSpPr/>
          <p:nvPr/>
        </p:nvGrpSpPr>
        <p:grpSpPr>
          <a:xfrm>
            <a:off x="-1" y="134446"/>
            <a:ext cx="12188826" cy="6590204"/>
            <a:chOff x="-1" y="134446"/>
            <a:chExt cx="12188826" cy="6590204"/>
          </a:xfrm>
        </p:grpSpPr>
        <p:sp>
          <p:nvSpPr>
            <p:cNvPr id="164" name="Background"/>
            <p:cNvSpPr/>
            <p:nvPr/>
          </p:nvSpPr>
          <p:spPr bwMode="auto">
            <a:xfrm>
              <a:off x="-1" y="134446"/>
              <a:ext cx="12188826" cy="6590204"/>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pic>
          <p:nvPicPr>
            <p:cNvPr id="165" name="Picture 164"/>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0090242" y="6042859"/>
              <a:ext cx="1828800" cy="429292"/>
            </a:xfrm>
            <a:prstGeom prst="rect">
              <a:avLst/>
            </a:prstGeom>
          </p:spPr>
        </p:pic>
      </p:gr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4349" y="142239"/>
            <a:ext cx="11500127" cy="6593841"/>
          </a:xfrm>
          <a:prstGeom prst="rect">
            <a:avLst/>
          </a:prstGeom>
        </p:spPr>
      </p:pic>
      <p:sp>
        <p:nvSpPr>
          <p:cNvPr id="5" name="Rectangle 4"/>
          <p:cNvSpPr/>
          <p:nvPr/>
        </p:nvSpPr>
        <p:spPr bwMode="auto">
          <a:xfrm>
            <a:off x="584200" y="381000"/>
            <a:ext cx="5511800" cy="1003300"/>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9" name="Oval 28"/>
          <p:cNvSpPr/>
          <p:nvPr/>
        </p:nvSpPr>
        <p:spPr bwMode="auto">
          <a:xfrm>
            <a:off x="5175553" y="2502735"/>
            <a:ext cx="1838409" cy="1849416"/>
          </a:xfrm>
          <a:prstGeom prst="ellipse">
            <a:avLst/>
          </a:prstGeom>
          <a:solidFill>
            <a:schemeClr val="tx2">
              <a:lumMod val="75000"/>
              <a:lumOff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61" name="Picture 2"/>
          <p:cNvPicPr>
            <a:picLocks noChangeAspect="1" noChangeArrowheads="1"/>
          </p:cNvPicPr>
          <p:nvPr/>
        </p:nvPicPr>
        <p:blipFill rotWithShape="1">
          <a:blip r:embed="rId5" cstate="print">
            <a:clrChange>
              <a:clrFrom>
                <a:srgbClr val="000000"/>
              </a:clrFrom>
              <a:clrTo>
                <a:srgbClr val="000000">
                  <a:alpha val="0"/>
                </a:srgbClr>
              </a:clrTo>
            </a:clrChange>
            <a:extLst>
              <a:ext uri="{28A0092B-C50C-407E-A947-70E740481C1C}">
                <a14:useLocalDpi xmlns="" xmlns:a14="http://schemas.microsoft.com/office/drawing/2010/main" val="0"/>
              </a:ext>
            </a:extLst>
          </a:blip>
          <a:srcRect t="-1" b="825"/>
          <a:stretch/>
        </p:blipFill>
        <p:spPr bwMode="auto">
          <a:xfrm>
            <a:off x="5056235" y="2545080"/>
            <a:ext cx="2076355" cy="1767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Oval 43"/>
          <p:cNvSpPr/>
          <p:nvPr/>
        </p:nvSpPr>
        <p:spPr bwMode="auto">
          <a:xfrm>
            <a:off x="3505487" y="2092427"/>
            <a:ext cx="5177851" cy="2673146"/>
          </a:xfrm>
          <a:prstGeom prst="ellipse">
            <a:avLst/>
          </a:prstGeom>
          <a:noFill/>
          <a:ln w="3175" cap="flat" cmpd="sng" algn="ctr">
            <a:solidFill>
              <a:schemeClr val="bg1">
                <a:lumMod val="75000"/>
              </a:schemeClr>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p>
        </p:txBody>
      </p:sp>
      <p:sp>
        <p:nvSpPr>
          <p:cNvPr id="55" name="Isosceles Triangle 103"/>
          <p:cNvSpPr/>
          <p:nvPr/>
        </p:nvSpPr>
        <p:spPr bwMode="auto">
          <a:xfrm>
            <a:off x="3495778" y="3108708"/>
            <a:ext cx="2553959" cy="1161150"/>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66503"/>
              <a:gd name="connsiteY0" fmla="*/ 1450065 h 1747245"/>
              <a:gd name="connsiteX1" fmla="*/ 2095500 w 2266503"/>
              <a:gd name="connsiteY1" fmla="*/ 1747245 h 1747245"/>
              <a:gd name="connsiteX2" fmla="*/ 1518920 w 2266503"/>
              <a:gd name="connsiteY2" fmla="*/ 81005 h 1747245"/>
              <a:gd name="connsiteX3" fmla="*/ 0 w 2266503"/>
              <a:gd name="connsiteY3" fmla="*/ 1450065 h 1747245"/>
              <a:gd name="connsiteX0" fmla="*/ 0 w 2233638"/>
              <a:gd name="connsiteY0" fmla="*/ 1449253 h 1766753"/>
              <a:gd name="connsiteX1" fmla="*/ 2054860 w 2233638"/>
              <a:gd name="connsiteY1" fmla="*/ 1766753 h 1766753"/>
              <a:gd name="connsiteX2" fmla="*/ 1518920 w 2233638"/>
              <a:gd name="connsiteY2" fmla="*/ 80193 h 1766753"/>
              <a:gd name="connsiteX3" fmla="*/ 0 w 2233638"/>
              <a:gd name="connsiteY3" fmla="*/ 1449253 h 1766753"/>
              <a:gd name="connsiteX0" fmla="*/ 0 w 2462162"/>
              <a:gd name="connsiteY0" fmla="*/ 1351884 h 1669384"/>
              <a:gd name="connsiteX1" fmla="*/ 2054860 w 2462162"/>
              <a:gd name="connsiteY1" fmla="*/ 1669384 h 1669384"/>
              <a:gd name="connsiteX2" fmla="*/ 2128520 w 2462162"/>
              <a:gd name="connsiteY2" fmla="*/ 84424 h 1669384"/>
              <a:gd name="connsiteX3" fmla="*/ 0 w 2462162"/>
              <a:gd name="connsiteY3" fmla="*/ 1351884 h 1669384"/>
              <a:gd name="connsiteX0" fmla="*/ 0 w 2486769"/>
              <a:gd name="connsiteY0" fmla="*/ 1429744 h 1747244"/>
              <a:gd name="connsiteX1" fmla="*/ 2054860 w 2486769"/>
              <a:gd name="connsiteY1" fmla="*/ 1747244 h 1747244"/>
              <a:gd name="connsiteX2" fmla="*/ 2169160 w 2486769"/>
              <a:gd name="connsiteY2" fmla="*/ 81004 h 1747244"/>
              <a:gd name="connsiteX3" fmla="*/ 0 w 2486769"/>
              <a:gd name="connsiteY3" fmla="*/ 1429744 h 1747244"/>
              <a:gd name="connsiteX0" fmla="*/ 0 w 2190526"/>
              <a:gd name="connsiteY0" fmla="*/ 1348740 h 1666240"/>
              <a:gd name="connsiteX1" fmla="*/ 2054860 w 2190526"/>
              <a:gd name="connsiteY1" fmla="*/ 1666240 h 1666240"/>
              <a:gd name="connsiteX2" fmla="*/ 2169160 w 2190526"/>
              <a:gd name="connsiteY2" fmla="*/ 0 h 1666240"/>
              <a:gd name="connsiteX3" fmla="*/ 0 w 2190526"/>
              <a:gd name="connsiteY3" fmla="*/ 1348740 h 1666240"/>
              <a:gd name="connsiteX0" fmla="*/ 0 w 2184044"/>
              <a:gd name="connsiteY0" fmla="*/ 1348740 h 1666240"/>
              <a:gd name="connsiteX1" fmla="*/ 2054860 w 2184044"/>
              <a:gd name="connsiteY1" fmla="*/ 1666240 h 1666240"/>
              <a:gd name="connsiteX2" fmla="*/ 2118360 w 2184044"/>
              <a:gd name="connsiteY2" fmla="*/ 0 h 1666240"/>
              <a:gd name="connsiteX3" fmla="*/ 0 w 2184044"/>
              <a:gd name="connsiteY3" fmla="*/ 1348740 h 1666240"/>
              <a:gd name="connsiteX0" fmla="*/ 0 w 2612472"/>
              <a:gd name="connsiteY0" fmla="*/ 1348740 h 2397760"/>
              <a:gd name="connsiteX1" fmla="*/ 2522220 w 2612472"/>
              <a:gd name="connsiteY1" fmla="*/ 2397760 h 2397760"/>
              <a:gd name="connsiteX2" fmla="*/ 2118360 w 2612472"/>
              <a:gd name="connsiteY2" fmla="*/ 0 h 2397760"/>
              <a:gd name="connsiteX3" fmla="*/ 0 w 2612472"/>
              <a:gd name="connsiteY3" fmla="*/ 1348740 h 2397760"/>
              <a:gd name="connsiteX0" fmla="*/ 0 w 2853905"/>
              <a:gd name="connsiteY0" fmla="*/ 1348740 h 2468880"/>
              <a:gd name="connsiteX1" fmla="*/ 2776220 w 2853905"/>
              <a:gd name="connsiteY1" fmla="*/ 2468880 h 2468880"/>
              <a:gd name="connsiteX2" fmla="*/ 2118360 w 2853905"/>
              <a:gd name="connsiteY2" fmla="*/ 0 h 2468880"/>
              <a:gd name="connsiteX3" fmla="*/ 0 w 2853905"/>
              <a:gd name="connsiteY3" fmla="*/ 1348740 h 2468880"/>
              <a:gd name="connsiteX0" fmla="*/ 0 w 2786019"/>
              <a:gd name="connsiteY0" fmla="*/ 1348740 h 2468880"/>
              <a:gd name="connsiteX1" fmla="*/ 2776220 w 2786019"/>
              <a:gd name="connsiteY1" fmla="*/ 2468880 h 2468880"/>
              <a:gd name="connsiteX2" fmla="*/ 2118360 w 2786019"/>
              <a:gd name="connsiteY2" fmla="*/ 0 h 2468880"/>
              <a:gd name="connsiteX3" fmla="*/ 0 w 2786019"/>
              <a:gd name="connsiteY3" fmla="*/ 1348740 h 2468880"/>
              <a:gd name="connsiteX0" fmla="*/ 0 w 2786566"/>
              <a:gd name="connsiteY0" fmla="*/ 88900 h 1209040"/>
              <a:gd name="connsiteX1" fmla="*/ 2776220 w 2786566"/>
              <a:gd name="connsiteY1" fmla="*/ 1209040 h 1209040"/>
              <a:gd name="connsiteX2" fmla="*/ 2189480 w 2786566"/>
              <a:gd name="connsiteY2" fmla="*/ 0 h 1209040"/>
              <a:gd name="connsiteX3" fmla="*/ 0 w 2786566"/>
              <a:gd name="connsiteY3" fmla="*/ 88900 h 1209040"/>
              <a:gd name="connsiteX0" fmla="*/ 0 w 2817661"/>
              <a:gd name="connsiteY0" fmla="*/ 88900 h 1209040"/>
              <a:gd name="connsiteX1" fmla="*/ 2776220 w 2817661"/>
              <a:gd name="connsiteY1" fmla="*/ 1209040 h 1209040"/>
              <a:gd name="connsiteX2" fmla="*/ 2189480 w 2817661"/>
              <a:gd name="connsiteY2" fmla="*/ 0 h 1209040"/>
              <a:gd name="connsiteX3" fmla="*/ 0 w 2817661"/>
              <a:gd name="connsiteY3" fmla="*/ 88900 h 1209040"/>
              <a:gd name="connsiteX0" fmla="*/ 0 w 3014394"/>
              <a:gd name="connsiteY0" fmla="*/ 302260 h 1422400"/>
              <a:gd name="connsiteX1" fmla="*/ 2776220 w 3014394"/>
              <a:gd name="connsiteY1" fmla="*/ 1422400 h 1422400"/>
              <a:gd name="connsiteX2" fmla="*/ 2727960 w 3014394"/>
              <a:gd name="connsiteY2" fmla="*/ 0 h 1422400"/>
              <a:gd name="connsiteX3" fmla="*/ 0 w 3014394"/>
              <a:gd name="connsiteY3" fmla="*/ 302260 h 1422400"/>
              <a:gd name="connsiteX0" fmla="*/ 0 w 2790213"/>
              <a:gd name="connsiteY0" fmla="*/ 302260 h 1422400"/>
              <a:gd name="connsiteX1" fmla="*/ 2776220 w 2790213"/>
              <a:gd name="connsiteY1" fmla="*/ 1422400 h 1422400"/>
              <a:gd name="connsiteX2" fmla="*/ 2727960 w 2790213"/>
              <a:gd name="connsiteY2" fmla="*/ 0 h 1422400"/>
              <a:gd name="connsiteX3" fmla="*/ 0 w 2790213"/>
              <a:gd name="connsiteY3" fmla="*/ 302260 h 1422400"/>
              <a:gd name="connsiteX0" fmla="*/ 0 w 2727960"/>
              <a:gd name="connsiteY0" fmla="*/ 302260 h 1323788"/>
              <a:gd name="connsiteX1" fmla="*/ 2635344 w 2727960"/>
              <a:gd name="connsiteY1" fmla="*/ 1323788 h 1323788"/>
              <a:gd name="connsiteX2" fmla="*/ 2727960 w 2727960"/>
              <a:gd name="connsiteY2" fmla="*/ 0 h 1323788"/>
              <a:gd name="connsiteX3" fmla="*/ 0 w 2727960"/>
              <a:gd name="connsiteY3" fmla="*/ 302260 h 1323788"/>
              <a:gd name="connsiteX0" fmla="*/ 0 w 2911682"/>
              <a:gd name="connsiteY0" fmla="*/ 302260 h 1323788"/>
              <a:gd name="connsiteX1" fmla="*/ 2635344 w 2911682"/>
              <a:gd name="connsiteY1" fmla="*/ 1323788 h 1323788"/>
              <a:gd name="connsiteX2" fmla="*/ 2727960 w 2911682"/>
              <a:gd name="connsiteY2" fmla="*/ 0 h 1323788"/>
              <a:gd name="connsiteX3" fmla="*/ 0 w 2911682"/>
              <a:gd name="connsiteY3" fmla="*/ 302260 h 1323788"/>
            </a:gdLst>
            <a:ahLst/>
            <a:cxnLst>
              <a:cxn ang="0">
                <a:pos x="connsiteX0" y="connsiteY0"/>
              </a:cxn>
              <a:cxn ang="0">
                <a:pos x="connsiteX1" y="connsiteY1"/>
              </a:cxn>
              <a:cxn ang="0">
                <a:pos x="connsiteX2" y="connsiteY2"/>
              </a:cxn>
              <a:cxn ang="0">
                <a:pos x="connsiteX3" y="connsiteY3"/>
              </a:cxn>
            </a:cxnLst>
            <a:rect l="l" t="t" r="r" b="b"/>
            <a:pathLst>
              <a:path w="2911682" h="1323788">
                <a:moveTo>
                  <a:pt x="0" y="302260"/>
                </a:moveTo>
                <a:cubicBezTo>
                  <a:pt x="925407" y="675640"/>
                  <a:pt x="1709937" y="950408"/>
                  <a:pt x="2635344" y="1323788"/>
                </a:cubicBezTo>
                <a:cubicBezTo>
                  <a:pt x="3486735" y="1210708"/>
                  <a:pt x="2033693" y="848360"/>
                  <a:pt x="2727960" y="0"/>
                </a:cubicBezTo>
                <a:lnTo>
                  <a:pt x="0" y="30226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4" name="Isosceles Triangle 103"/>
          <p:cNvSpPr/>
          <p:nvPr/>
        </p:nvSpPr>
        <p:spPr bwMode="auto">
          <a:xfrm>
            <a:off x="3692162" y="2681593"/>
            <a:ext cx="1915717" cy="1461529"/>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66503"/>
              <a:gd name="connsiteY0" fmla="*/ 1450065 h 1747245"/>
              <a:gd name="connsiteX1" fmla="*/ 2095500 w 2266503"/>
              <a:gd name="connsiteY1" fmla="*/ 1747245 h 1747245"/>
              <a:gd name="connsiteX2" fmla="*/ 1518920 w 2266503"/>
              <a:gd name="connsiteY2" fmla="*/ 81005 h 1747245"/>
              <a:gd name="connsiteX3" fmla="*/ 0 w 2266503"/>
              <a:gd name="connsiteY3" fmla="*/ 1450065 h 1747245"/>
              <a:gd name="connsiteX0" fmla="*/ 0 w 2233638"/>
              <a:gd name="connsiteY0" fmla="*/ 1449253 h 1766753"/>
              <a:gd name="connsiteX1" fmla="*/ 2054860 w 2233638"/>
              <a:gd name="connsiteY1" fmla="*/ 1766753 h 1766753"/>
              <a:gd name="connsiteX2" fmla="*/ 1518920 w 2233638"/>
              <a:gd name="connsiteY2" fmla="*/ 80193 h 1766753"/>
              <a:gd name="connsiteX3" fmla="*/ 0 w 2233638"/>
              <a:gd name="connsiteY3" fmla="*/ 1449253 h 1766753"/>
              <a:gd name="connsiteX0" fmla="*/ 0 w 2462162"/>
              <a:gd name="connsiteY0" fmla="*/ 1351884 h 1669384"/>
              <a:gd name="connsiteX1" fmla="*/ 2054860 w 2462162"/>
              <a:gd name="connsiteY1" fmla="*/ 1669384 h 1669384"/>
              <a:gd name="connsiteX2" fmla="*/ 2128520 w 2462162"/>
              <a:gd name="connsiteY2" fmla="*/ 84424 h 1669384"/>
              <a:gd name="connsiteX3" fmla="*/ 0 w 2462162"/>
              <a:gd name="connsiteY3" fmla="*/ 1351884 h 1669384"/>
              <a:gd name="connsiteX0" fmla="*/ 0 w 2486769"/>
              <a:gd name="connsiteY0" fmla="*/ 1429744 h 1747244"/>
              <a:gd name="connsiteX1" fmla="*/ 2054860 w 2486769"/>
              <a:gd name="connsiteY1" fmla="*/ 1747244 h 1747244"/>
              <a:gd name="connsiteX2" fmla="*/ 2169160 w 2486769"/>
              <a:gd name="connsiteY2" fmla="*/ 81004 h 1747244"/>
              <a:gd name="connsiteX3" fmla="*/ 0 w 2486769"/>
              <a:gd name="connsiteY3" fmla="*/ 1429744 h 1747244"/>
              <a:gd name="connsiteX0" fmla="*/ 0 w 2190526"/>
              <a:gd name="connsiteY0" fmla="*/ 1348740 h 1666240"/>
              <a:gd name="connsiteX1" fmla="*/ 2054860 w 2190526"/>
              <a:gd name="connsiteY1" fmla="*/ 1666240 h 1666240"/>
              <a:gd name="connsiteX2" fmla="*/ 2169160 w 2190526"/>
              <a:gd name="connsiteY2" fmla="*/ 0 h 1666240"/>
              <a:gd name="connsiteX3" fmla="*/ 0 w 2190526"/>
              <a:gd name="connsiteY3" fmla="*/ 1348740 h 1666240"/>
              <a:gd name="connsiteX0" fmla="*/ 0 w 2184044"/>
              <a:gd name="connsiteY0" fmla="*/ 1348740 h 1666240"/>
              <a:gd name="connsiteX1" fmla="*/ 2054860 w 2184044"/>
              <a:gd name="connsiteY1" fmla="*/ 1666240 h 1666240"/>
              <a:gd name="connsiteX2" fmla="*/ 2118360 w 2184044"/>
              <a:gd name="connsiteY2" fmla="*/ 0 h 1666240"/>
              <a:gd name="connsiteX3" fmla="*/ 0 w 2184044"/>
              <a:gd name="connsiteY3" fmla="*/ 1348740 h 1666240"/>
            </a:gdLst>
            <a:ahLst/>
            <a:cxnLst>
              <a:cxn ang="0">
                <a:pos x="connsiteX0" y="connsiteY0"/>
              </a:cxn>
              <a:cxn ang="0">
                <a:pos x="connsiteX1" y="connsiteY1"/>
              </a:cxn>
              <a:cxn ang="0">
                <a:pos x="connsiteX2" y="connsiteY2"/>
              </a:cxn>
              <a:cxn ang="0">
                <a:pos x="connsiteX3" y="connsiteY3"/>
              </a:cxn>
            </a:cxnLst>
            <a:rect l="l" t="t" r="r" b="b"/>
            <a:pathLst>
              <a:path w="2184044" h="1666240">
                <a:moveTo>
                  <a:pt x="0" y="1348740"/>
                </a:moveTo>
                <a:lnTo>
                  <a:pt x="2054860" y="1666240"/>
                </a:lnTo>
                <a:cubicBezTo>
                  <a:pt x="2492587" y="1183640"/>
                  <a:pt x="1637453" y="645160"/>
                  <a:pt x="2118360" y="0"/>
                </a:cubicBezTo>
                <a:lnTo>
                  <a:pt x="0" y="134874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3" name="Isosceles Triangle 103"/>
          <p:cNvSpPr/>
          <p:nvPr/>
        </p:nvSpPr>
        <p:spPr bwMode="auto">
          <a:xfrm>
            <a:off x="4060355" y="2813294"/>
            <a:ext cx="2025953" cy="1397341"/>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74812"/>
              <a:gd name="connsiteY0" fmla="*/ 1600687 h 1600687"/>
              <a:gd name="connsiteX1" fmla="*/ 2105660 w 2274812"/>
              <a:gd name="connsiteY1" fmla="*/ 546587 h 1600687"/>
              <a:gd name="connsiteX2" fmla="*/ 1518920 w 2274812"/>
              <a:gd name="connsiteY2" fmla="*/ 231627 h 1600687"/>
              <a:gd name="connsiteX3" fmla="*/ 0 w 2274812"/>
              <a:gd name="connsiteY3" fmla="*/ 1600687 h 1600687"/>
              <a:gd name="connsiteX0" fmla="*/ 0 w 2290469"/>
              <a:gd name="connsiteY0" fmla="*/ 1582669 h 1582669"/>
              <a:gd name="connsiteX1" fmla="*/ 2105660 w 2290469"/>
              <a:gd name="connsiteY1" fmla="*/ 528569 h 1582669"/>
              <a:gd name="connsiteX2" fmla="*/ 1518920 w 2290469"/>
              <a:gd name="connsiteY2" fmla="*/ 213609 h 1582669"/>
              <a:gd name="connsiteX3" fmla="*/ 0 w 2290469"/>
              <a:gd name="connsiteY3" fmla="*/ 1582669 h 1582669"/>
              <a:gd name="connsiteX0" fmla="*/ 0 w 2351556"/>
              <a:gd name="connsiteY0" fmla="*/ 1520097 h 1520097"/>
              <a:gd name="connsiteX1" fmla="*/ 2105660 w 2351556"/>
              <a:gd name="connsiteY1" fmla="*/ 465997 h 1520097"/>
              <a:gd name="connsiteX2" fmla="*/ 1752600 w 2351556"/>
              <a:gd name="connsiteY2" fmla="*/ 242477 h 1520097"/>
              <a:gd name="connsiteX3" fmla="*/ 0 w 2351556"/>
              <a:gd name="connsiteY3" fmla="*/ 1520097 h 1520097"/>
              <a:gd name="connsiteX0" fmla="*/ 0 w 2292881"/>
              <a:gd name="connsiteY0" fmla="*/ 1485038 h 1485038"/>
              <a:gd name="connsiteX1" fmla="*/ 2105660 w 2292881"/>
              <a:gd name="connsiteY1" fmla="*/ 430938 h 1485038"/>
              <a:gd name="connsiteX2" fmla="*/ 1752600 w 2292881"/>
              <a:gd name="connsiteY2" fmla="*/ 207418 h 1485038"/>
              <a:gd name="connsiteX3" fmla="*/ 0 w 2292881"/>
              <a:gd name="connsiteY3" fmla="*/ 1485038 h 1485038"/>
              <a:gd name="connsiteX0" fmla="*/ 0 w 2309720"/>
              <a:gd name="connsiteY0" fmla="*/ 1593060 h 1593060"/>
              <a:gd name="connsiteX1" fmla="*/ 2105660 w 2309720"/>
              <a:gd name="connsiteY1" fmla="*/ 538960 h 1593060"/>
              <a:gd name="connsiteX2" fmla="*/ 1823037 w 2309720"/>
              <a:gd name="connsiteY2" fmla="*/ 160476 h 1593060"/>
              <a:gd name="connsiteX3" fmla="*/ 0 w 2309720"/>
              <a:gd name="connsiteY3" fmla="*/ 1593060 h 1593060"/>
            </a:gdLst>
            <a:ahLst/>
            <a:cxnLst>
              <a:cxn ang="0">
                <a:pos x="connsiteX0" y="connsiteY0"/>
              </a:cxn>
              <a:cxn ang="0">
                <a:pos x="connsiteX1" y="connsiteY1"/>
              </a:cxn>
              <a:cxn ang="0">
                <a:pos x="connsiteX2" y="connsiteY2"/>
              </a:cxn>
              <a:cxn ang="0">
                <a:pos x="connsiteX3" y="connsiteY3"/>
              </a:cxn>
            </a:cxnLst>
            <a:rect l="l" t="t" r="r" b="b"/>
            <a:pathLst>
              <a:path w="2309720" h="1593060">
                <a:moveTo>
                  <a:pt x="0" y="1593060"/>
                </a:moveTo>
                <a:lnTo>
                  <a:pt x="2105660" y="538960"/>
                </a:lnTo>
                <a:cubicBezTo>
                  <a:pt x="2543387" y="56360"/>
                  <a:pt x="2195570" y="-179884"/>
                  <a:pt x="1823037" y="160476"/>
                </a:cubicBezTo>
                <a:lnTo>
                  <a:pt x="0" y="159306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2" name="Isosceles Triangle 103"/>
          <p:cNvSpPr/>
          <p:nvPr/>
        </p:nvSpPr>
        <p:spPr bwMode="auto">
          <a:xfrm>
            <a:off x="3856799" y="2772313"/>
            <a:ext cx="2005321" cy="1391318"/>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86198"/>
              <a:gd name="connsiteY0" fmla="*/ 1586194 h 1586194"/>
              <a:gd name="connsiteX1" fmla="*/ 1831340 w 2286198"/>
              <a:gd name="connsiteY1" fmla="*/ 481294 h 1586194"/>
              <a:gd name="connsiteX2" fmla="*/ 1518920 w 2286198"/>
              <a:gd name="connsiteY2" fmla="*/ 217134 h 1586194"/>
              <a:gd name="connsiteX3" fmla="*/ 0 w 2286198"/>
              <a:gd name="connsiteY3" fmla="*/ 1586194 h 1586194"/>
            </a:gdLst>
            <a:ahLst/>
            <a:cxnLst>
              <a:cxn ang="0">
                <a:pos x="connsiteX0" y="connsiteY0"/>
              </a:cxn>
              <a:cxn ang="0">
                <a:pos x="connsiteX1" y="connsiteY1"/>
              </a:cxn>
              <a:cxn ang="0">
                <a:pos x="connsiteX2" y="connsiteY2"/>
              </a:cxn>
              <a:cxn ang="0">
                <a:pos x="connsiteX3" y="connsiteY3"/>
              </a:cxn>
            </a:cxnLst>
            <a:rect l="l" t="t" r="r" b="b"/>
            <a:pathLst>
              <a:path w="2286198" h="1586194">
                <a:moveTo>
                  <a:pt x="0" y="1586194"/>
                </a:moveTo>
                <a:lnTo>
                  <a:pt x="1831340" y="481294"/>
                </a:lnTo>
                <a:cubicBezTo>
                  <a:pt x="2766907" y="120614"/>
                  <a:pt x="2054013" y="-245146"/>
                  <a:pt x="1518920" y="217134"/>
                </a:cubicBezTo>
                <a:lnTo>
                  <a:pt x="0" y="1586194"/>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45" name="Isosceles Triangle 103"/>
          <p:cNvSpPr/>
          <p:nvPr/>
        </p:nvSpPr>
        <p:spPr bwMode="auto">
          <a:xfrm>
            <a:off x="6102798" y="3642419"/>
            <a:ext cx="655712" cy="1079319"/>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Lst>
            <a:ahLst/>
            <a:cxnLst>
              <a:cxn ang="0">
                <a:pos x="connsiteX0" y="connsiteY0"/>
              </a:cxn>
              <a:cxn ang="0">
                <a:pos x="connsiteX1" y="connsiteY1"/>
              </a:cxn>
              <a:cxn ang="0">
                <a:pos x="connsiteX2" y="connsiteY2"/>
              </a:cxn>
              <a:cxn ang="0">
                <a:pos x="connsiteX3" y="connsiteY3"/>
              </a:cxn>
            </a:cxnLst>
            <a:rect l="l" t="t" r="r" b="b"/>
            <a:pathLst>
              <a:path w="747555" h="1230495">
                <a:moveTo>
                  <a:pt x="0" y="1230495"/>
                </a:moveTo>
                <a:lnTo>
                  <a:pt x="370840" y="123055"/>
                </a:lnTo>
                <a:cubicBezTo>
                  <a:pt x="587587" y="-125865"/>
                  <a:pt x="875453" y="16375"/>
                  <a:pt x="685800" y="427855"/>
                </a:cubicBezTo>
                <a:lnTo>
                  <a:pt x="0" y="1230495"/>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46" name="Isosceles Triangle 103"/>
          <p:cNvSpPr/>
          <p:nvPr/>
        </p:nvSpPr>
        <p:spPr bwMode="auto">
          <a:xfrm>
            <a:off x="6416698" y="3489077"/>
            <a:ext cx="570059" cy="1232666"/>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Lst>
            <a:ahLst/>
            <a:cxnLst>
              <a:cxn ang="0">
                <a:pos x="connsiteX0" y="connsiteY0"/>
              </a:cxn>
              <a:cxn ang="0">
                <a:pos x="connsiteX1" y="connsiteY1"/>
              </a:cxn>
              <a:cxn ang="0">
                <a:pos x="connsiteX2" y="connsiteY2"/>
              </a:cxn>
              <a:cxn ang="0">
                <a:pos x="connsiteX3" y="connsiteY3"/>
              </a:cxn>
            </a:cxnLst>
            <a:rect l="l" t="t" r="r" b="b"/>
            <a:pathLst>
              <a:path w="649905" h="1405321">
                <a:moveTo>
                  <a:pt x="411751" y="1405321"/>
                </a:moveTo>
                <a:lnTo>
                  <a:pt x="20591" y="351221"/>
                </a:lnTo>
                <a:cubicBezTo>
                  <a:pt x="-151282" y="41341"/>
                  <a:pt x="814764" y="-189799"/>
                  <a:pt x="625111" y="221681"/>
                </a:cubicBezTo>
                <a:lnTo>
                  <a:pt x="411751" y="1405321"/>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47" name="Isosceles Triangle 103"/>
          <p:cNvSpPr/>
          <p:nvPr/>
        </p:nvSpPr>
        <p:spPr bwMode="auto">
          <a:xfrm>
            <a:off x="5646427" y="3004336"/>
            <a:ext cx="1966586" cy="1510209"/>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242038 w 2242038"/>
              <a:gd name="connsiteY0" fmla="*/ 1721738 h 1721738"/>
              <a:gd name="connsiteX1" fmla="*/ 395458 w 2242038"/>
              <a:gd name="connsiteY1" fmla="*/ 1460118 h 1721738"/>
              <a:gd name="connsiteX2" fmla="*/ 845038 w 2242038"/>
              <a:gd name="connsiteY2" fmla="*/ 98678 h 1721738"/>
              <a:gd name="connsiteX3" fmla="*/ 2242038 w 2242038"/>
              <a:gd name="connsiteY3" fmla="*/ 1721738 h 1721738"/>
            </a:gdLst>
            <a:ahLst/>
            <a:cxnLst>
              <a:cxn ang="0">
                <a:pos x="connsiteX0" y="connsiteY0"/>
              </a:cxn>
              <a:cxn ang="0">
                <a:pos x="connsiteX1" y="connsiteY1"/>
              </a:cxn>
              <a:cxn ang="0">
                <a:pos x="connsiteX2" y="connsiteY2"/>
              </a:cxn>
              <a:cxn ang="0">
                <a:pos x="connsiteX3" y="connsiteY3"/>
              </a:cxn>
            </a:cxnLst>
            <a:rect l="l" t="t" r="r" b="b"/>
            <a:pathLst>
              <a:path w="2242038" h="1721738">
                <a:moveTo>
                  <a:pt x="2242038" y="1721738"/>
                </a:moveTo>
                <a:lnTo>
                  <a:pt x="395458" y="1460118"/>
                </a:lnTo>
                <a:cubicBezTo>
                  <a:pt x="-172655" y="1363598"/>
                  <a:pt x="-214989" y="-434722"/>
                  <a:pt x="845038" y="98678"/>
                </a:cubicBezTo>
                <a:lnTo>
                  <a:pt x="2242038" y="1721738"/>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48" name="Isosceles Triangle 103"/>
          <p:cNvSpPr/>
          <p:nvPr/>
        </p:nvSpPr>
        <p:spPr bwMode="auto">
          <a:xfrm>
            <a:off x="6387735" y="3336925"/>
            <a:ext cx="1512683" cy="1104092"/>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Lst>
            <a:ahLst/>
            <a:cxnLst>
              <a:cxn ang="0">
                <a:pos x="connsiteX0" y="connsiteY0"/>
              </a:cxn>
              <a:cxn ang="0">
                <a:pos x="connsiteX1" y="connsiteY1"/>
              </a:cxn>
              <a:cxn ang="0">
                <a:pos x="connsiteX2" y="connsiteY2"/>
              </a:cxn>
              <a:cxn ang="0">
                <a:pos x="connsiteX3" y="connsiteY3"/>
              </a:cxn>
            </a:cxnLst>
            <a:rect l="l" t="t" r="r" b="b"/>
            <a:pathLst>
              <a:path w="1724558" h="1258738">
                <a:moveTo>
                  <a:pt x="1724558" y="1258738"/>
                </a:moveTo>
                <a:lnTo>
                  <a:pt x="350418" y="631358"/>
                </a:lnTo>
                <a:cubicBezTo>
                  <a:pt x="-545355" y="458638"/>
                  <a:pt x="542611" y="-138262"/>
                  <a:pt x="680618" y="29378"/>
                </a:cubicBezTo>
                <a:lnTo>
                  <a:pt x="1724558" y="1258738"/>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49" name="Isosceles Triangle 103"/>
          <p:cNvSpPr/>
          <p:nvPr/>
        </p:nvSpPr>
        <p:spPr bwMode="auto">
          <a:xfrm>
            <a:off x="6046057" y="2722834"/>
            <a:ext cx="2242021" cy="1524351"/>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556052 w 2556052"/>
              <a:gd name="connsiteY0" fmla="*/ 1737861 h 1737861"/>
              <a:gd name="connsiteX1" fmla="*/ 496112 w 2556052"/>
              <a:gd name="connsiteY1" fmla="*/ 1041901 h 1737861"/>
              <a:gd name="connsiteX2" fmla="*/ 658672 w 2556052"/>
              <a:gd name="connsiteY2" fmla="*/ 20821 h 1737861"/>
              <a:gd name="connsiteX3" fmla="*/ 2556052 w 2556052"/>
              <a:gd name="connsiteY3" fmla="*/ 1737861 h 1737861"/>
            </a:gdLst>
            <a:ahLst/>
            <a:cxnLst>
              <a:cxn ang="0">
                <a:pos x="connsiteX0" y="connsiteY0"/>
              </a:cxn>
              <a:cxn ang="0">
                <a:pos x="connsiteX1" y="connsiteY1"/>
              </a:cxn>
              <a:cxn ang="0">
                <a:pos x="connsiteX2" y="connsiteY2"/>
              </a:cxn>
              <a:cxn ang="0">
                <a:pos x="connsiteX3" y="connsiteY3"/>
              </a:cxn>
            </a:cxnLst>
            <a:rect l="l" t="t" r="r" b="b"/>
            <a:pathLst>
              <a:path w="2556052" h="1737861">
                <a:moveTo>
                  <a:pt x="2556052" y="1737861"/>
                </a:moveTo>
                <a:lnTo>
                  <a:pt x="496112" y="1041901"/>
                </a:lnTo>
                <a:cubicBezTo>
                  <a:pt x="-488561" y="1008881"/>
                  <a:pt x="223485" y="-169679"/>
                  <a:pt x="658672" y="20821"/>
                </a:cubicBezTo>
                <a:lnTo>
                  <a:pt x="2556052" y="1737861"/>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0" name="Isosceles Triangle 103"/>
          <p:cNvSpPr/>
          <p:nvPr/>
        </p:nvSpPr>
        <p:spPr bwMode="auto">
          <a:xfrm>
            <a:off x="6296300" y="2516076"/>
            <a:ext cx="1543963" cy="1240963"/>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Lst>
            <a:ahLst/>
            <a:cxnLst>
              <a:cxn ang="0">
                <a:pos x="connsiteX0" y="connsiteY0"/>
              </a:cxn>
              <a:cxn ang="0">
                <a:pos x="connsiteX1" y="connsiteY1"/>
              </a:cxn>
              <a:cxn ang="0">
                <a:pos x="connsiteX2" y="connsiteY2"/>
              </a:cxn>
              <a:cxn ang="0">
                <a:pos x="connsiteX3" y="connsiteY3"/>
              </a:cxn>
            </a:cxnLst>
            <a:rect l="l" t="t" r="r" b="b"/>
            <a:pathLst>
              <a:path w="1760220" h="1414780">
                <a:moveTo>
                  <a:pt x="1760220" y="0"/>
                </a:moveTo>
                <a:lnTo>
                  <a:pt x="782320" y="1414780"/>
                </a:lnTo>
                <a:cubicBezTo>
                  <a:pt x="884767" y="1104900"/>
                  <a:pt x="898313" y="241300"/>
                  <a:pt x="0" y="35560"/>
                </a:cubicBezTo>
                <a:lnTo>
                  <a:pt x="1760220" y="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1" name="Isosceles Triangle 103"/>
          <p:cNvSpPr/>
          <p:nvPr/>
        </p:nvSpPr>
        <p:spPr bwMode="auto">
          <a:xfrm>
            <a:off x="6189358" y="2382466"/>
            <a:ext cx="1416971" cy="1361272"/>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584960 w 1584960"/>
              <a:gd name="connsiteY0" fmla="*/ 0 h 1544320"/>
              <a:gd name="connsiteX1" fmla="*/ 782320 w 1584960"/>
              <a:gd name="connsiteY1" fmla="*/ 1544320 h 1544320"/>
              <a:gd name="connsiteX2" fmla="*/ 0 w 1584960"/>
              <a:gd name="connsiteY2" fmla="*/ 165100 h 1544320"/>
              <a:gd name="connsiteX3" fmla="*/ 1584960 w 1584960"/>
              <a:gd name="connsiteY3" fmla="*/ 0 h 1544320"/>
              <a:gd name="connsiteX0" fmla="*/ 1501140 w 1501140"/>
              <a:gd name="connsiteY0" fmla="*/ 0 h 1582420"/>
              <a:gd name="connsiteX1" fmla="*/ 782320 w 1501140"/>
              <a:gd name="connsiteY1" fmla="*/ 1582420 h 1582420"/>
              <a:gd name="connsiteX2" fmla="*/ 0 w 1501140"/>
              <a:gd name="connsiteY2" fmla="*/ 203200 h 1582420"/>
              <a:gd name="connsiteX3" fmla="*/ 1501140 w 15011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Lst>
            <a:ahLst/>
            <a:cxnLst>
              <a:cxn ang="0">
                <a:pos x="connsiteX0" y="connsiteY0"/>
              </a:cxn>
              <a:cxn ang="0">
                <a:pos x="connsiteX1" y="connsiteY1"/>
              </a:cxn>
              <a:cxn ang="0">
                <a:pos x="connsiteX2" y="connsiteY2"/>
              </a:cxn>
              <a:cxn ang="0">
                <a:pos x="connsiteX3" y="connsiteY3"/>
              </a:cxn>
            </a:cxnLst>
            <a:rect l="l" t="t" r="r" b="b"/>
            <a:pathLst>
              <a:path w="1615440" h="1551940">
                <a:moveTo>
                  <a:pt x="1615440" y="0"/>
                </a:moveTo>
                <a:lnTo>
                  <a:pt x="896620" y="1551940"/>
                </a:lnTo>
                <a:cubicBezTo>
                  <a:pt x="999067" y="1242060"/>
                  <a:pt x="479593" y="790008"/>
                  <a:pt x="0" y="165100"/>
                </a:cubicBezTo>
                <a:lnTo>
                  <a:pt x="1615440" y="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7" name="Isosceles Triangle 103"/>
          <p:cNvSpPr/>
          <p:nvPr/>
        </p:nvSpPr>
        <p:spPr bwMode="auto">
          <a:xfrm rot="15880997">
            <a:off x="5094857" y="2212826"/>
            <a:ext cx="1250223" cy="1195616"/>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584960 w 1584960"/>
              <a:gd name="connsiteY0" fmla="*/ 0 h 1544320"/>
              <a:gd name="connsiteX1" fmla="*/ 782320 w 1584960"/>
              <a:gd name="connsiteY1" fmla="*/ 1544320 h 1544320"/>
              <a:gd name="connsiteX2" fmla="*/ 0 w 1584960"/>
              <a:gd name="connsiteY2" fmla="*/ 165100 h 1544320"/>
              <a:gd name="connsiteX3" fmla="*/ 1584960 w 1584960"/>
              <a:gd name="connsiteY3" fmla="*/ 0 h 1544320"/>
              <a:gd name="connsiteX0" fmla="*/ 1501140 w 1501140"/>
              <a:gd name="connsiteY0" fmla="*/ 0 h 1582420"/>
              <a:gd name="connsiteX1" fmla="*/ 782320 w 1501140"/>
              <a:gd name="connsiteY1" fmla="*/ 1582420 h 1582420"/>
              <a:gd name="connsiteX2" fmla="*/ 0 w 1501140"/>
              <a:gd name="connsiteY2" fmla="*/ 203200 h 1582420"/>
              <a:gd name="connsiteX3" fmla="*/ 1501140 w 15011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 name="connsiteX0" fmla="*/ 1582490 w 1582490"/>
              <a:gd name="connsiteY0" fmla="*/ 188970 h 1386840"/>
              <a:gd name="connsiteX1" fmla="*/ 896620 w 1582490"/>
              <a:gd name="connsiteY1" fmla="*/ 1386840 h 1386840"/>
              <a:gd name="connsiteX2" fmla="*/ 0 w 1582490"/>
              <a:gd name="connsiteY2" fmla="*/ 0 h 1386840"/>
              <a:gd name="connsiteX3" fmla="*/ 1582490 w 1582490"/>
              <a:gd name="connsiteY3" fmla="*/ 188970 h 1386840"/>
              <a:gd name="connsiteX0" fmla="*/ 1582490 w 1582490"/>
              <a:gd name="connsiteY0" fmla="*/ 188970 h 1428726"/>
              <a:gd name="connsiteX1" fmla="*/ 1127412 w 1582490"/>
              <a:gd name="connsiteY1" fmla="*/ 1428726 h 1428726"/>
              <a:gd name="connsiteX2" fmla="*/ 0 w 1582490"/>
              <a:gd name="connsiteY2" fmla="*/ 0 h 1428726"/>
              <a:gd name="connsiteX3" fmla="*/ 1582490 w 1582490"/>
              <a:gd name="connsiteY3" fmla="*/ 188970 h 1428726"/>
              <a:gd name="connsiteX0" fmla="*/ 1372873 w 1372873"/>
              <a:gd name="connsiteY0" fmla="*/ 138851 h 1378607"/>
              <a:gd name="connsiteX1" fmla="*/ 917795 w 1372873"/>
              <a:gd name="connsiteY1" fmla="*/ 1378607 h 1378607"/>
              <a:gd name="connsiteX2" fmla="*/ 0 w 1372873"/>
              <a:gd name="connsiteY2" fmla="*/ 0 h 1378607"/>
              <a:gd name="connsiteX3" fmla="*/ 1372873 w 1372873"/>
              <a:gd name="connsiteY3" fmla="*/ 138851 h 1378607"/>
              <a:gd name="connsiteX0" fmla="*/ 1425337 w 1425337"/>
              <a:gd name="connsiteY0" fmla="*/ 123325 h 1363081"/>
              <a:gd name="connsiteX1" fmla="*/ 970259 w 1425337"/>
              <a:gd name="connsiteY1" fmla="*/ 1363081 h 1363081"/>
              <a:gd name="connsiteX2" fmla="*/ 0 w 1425337"/>
              <a:gd name="connsiteY2" fmla="*/ 0 h 1363081"/>
              <a:gd name="connsiteX3" fmla="*/ 1425337 w 1425337"/>
              <a:gd name="connsiteY3" fmla="*/ 123325 h 1363081"/>
            </a:gdLst>
            <a:ahLst/>
            <a:cxnLst>
              <a:cxn ang="0">
                <a:pos x="connsiteX0" y="connsiteY0"/>
              </a:cxn>
              <a:cxn ang="0">
                <a:pos x="connsiteX1" y="connsiteY1"/>
              </a:cxn>
              <a:cxn ang="0">
                <a:pos x="connsiteX2" y="connsiteY2"/>
              </a:cxn>
              <a:cxn ang="0">
                <a:pos x="connsiteX3" y="connsiteY3"/>
              </a:cxn>
            </a:cxnLst>
            <a:rect l="l" t="t" r="r" b="b"/>
            <a:pathLst>
              <a:path w="1425337" h="1363081">
                <a:moveTo>
                  <a:pt x="1425337" y="123325"/>
                </a:moveTo>
                <a:lnTo>
                  <a:pt x="970259" y="1363081"/>
                </a:lnTo>
                <a:cubicBezTo>
                  <a:pt x="1072706" y="1053201"/>
                  <a:pt x="1043093" y="160020"/>
                  <a:pt x="0" y="0"/>
                </a:cubicBezTo>
                <a:lnTo>
                  <a:pt x="1425337" y="123325"/>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6" name="Isosceles Triangle 103"/>
          <p:cNvSpPr/>
          <p:nvPr/>
        </p:nvSpPr>
        <p:spPr bwMode="auto">
          <a:xfrm>
            <a:off x="3629455" y="2877652"/>
            <a:ext cx="2276117" cy="668840"/>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0 w 1122680"/>
              <a:gd name="connsiteY0" fmla="*/ 1728652 h 1728652"/>
              <a:gd name="connsiteX1" fmla="*/ 632460 w 1122680"/>
              <a:gd name="connsiteY1" fmla="*/ 1324792 h 1728652"/>
              <a:gd name="connsiteX2" fmla="*/ 1122680 w 1122680"/>
              <a:gd name="connsiteY2" fmla="*/ 105592 h 1728652"/>
              <a:gd name="connsiteX3" fmla="*/ 0 w 1122680"/>
              <a:gd name="connsiteY3" fmla="*/ 1728652 h 1728652"/>
              <a:gd name="connsiteX0" fmla="*/ 0 w 1811020"/>
              <a:gd name="connsiteY0" fmla="*/ 1717752 h 1717752"/>
              <a:gd name="connsiteX1" fmla="*/ 1811020 w 1811020"/>
              <a:gd name="connsiteY1" fmla="*/ 1547572 h 1717752"/>
              <a:gd name="connsiteX2" fmla="*/ 1122680 w 1811020"/>
              <a:gd name="connsiteY2" fmla="*/ 94692 h 1717752"/>
              <a:gd name="connsiteX3" fmla="*/ 0 w 1811020"/>
              <a:gd name="connsiteY3" fmla="*/ 1717752 h 1717752"/>
              <a:gd name="connsiteX0" fmla="*/ 0 w 1831340"/>
              <a:gd name="connsiteY0" fmla="*/ 1784021 h 1784021"/>
              <a:gd name="connsiteX1" fmla="*/ 1831340 w 1831340"/>
              <a:gd name="connsiteY1" fmla="*/ 679121 h 1784021"/>
              <a:gd name="connsiteX2" fmla="*/ 1122680 w 1831340"/>
              <a:gd name="connsiteY2" fmla="*/ 160961 h 1784021"/>
              <a:gd name="connsiteX3" fmla="*/ 0 w 1831340"/>
              <a:gd name="connsiteY3" fmla="*/ 1784021 h 1784021"/>
              <a:gd name="connsiteX0" fmla="*/ 0 w 1889615"/>
              <a:gd name="connsiteY0" fmla="*/ 1838019 h 1838019"/>
              <a:gd name="connsiteX1" fmla="*/ 1831340 w 1889615"/>
              <a:gd name="connsiteY1" fmla="*/ 733119 h 1838019"/>
              <a:gd name="connsiteX2" fmla="*/ 1122680 w 1889615"/>
              <a:gd name="connsiteY2" fmla="*/ 214959 h 1838019"/>
              <a:gd name="connsiteX3" fmla="*/ 0 w 1889615"/>
              <a:gd name="connsiteY3" fmla="*/ 1838019 h 1838019"/>
              <a:gd name="connsiteX0" fmla="*/ 0 w 2055930"/>
              <a:gd name="connsiteY0" fmla="*/ 1802542 h 1802542"/>
              <a:gd name="connsiteX1" fmla="*/ 1831340 w 2055930"/>
              <a:gd name="connsiteY1" fmla="*/ 697642 h 1802542"/>
              <a:gd name="connsiteX2" fmla="*/ 1122680 w 2055930"/>
              <a:gd name="connsiteY2" fmla="*/ 179482 h 1802542"/>
              <a:gd name="connsiteX3" fmla="*/ 0 w 2055930"/>
              <a:gd name="connsiteY3" fmla="*/ 1802542 h 1802542"/>
              <a:gd name="connsiteX0" fmla="*/ 0 w 2200643"/>
              <a:gd name="connsiteY0" fmla="*/ 1611413 h 1611413"/>
              <a:gd name="connsiteX1" fmla="*/ 1831340 w 2200643"/>
              <a:gd name="connsiteY1" fmla="*/ 506513 h 1611413"/>
              <a:gd name="connsiteX2" fmla="*/ 1518920 w 2200643"/>
              <a:gd name="connsiteY2" fmla="*/ 242353 h 1611413"/>
              <a:gd name="connsiteX3" fmla="*/ 0 w 2200643"/>
              <a:gd name="connsiteY3" fmla="*/ 1611413 h 1611413"/>
              <a:gd name="connsiteX0" fmla="*/ 0 w 2118241"/>
              <a:gd name="connsiteY0" fmla="*/ 1642717 h 1642717"/>
              <a:gd name="connsiteX1" fmla="*/ 1831340 w 2118241"/>
              <a:gd name="connsiteY1" fmla="*/ 537817 h 1642717"/>
              <a:gd name="connsiteX2" fmla="*/ 1518920 w 2118241"/>
              <a:gd name="connsiteY2" fmla="*/ 273657 h 1642717"/>
              <a:gd name="connsiteX3" fmla="*/ 0 w 2118241"/>
              <a:gd name="connsiteY3" fmla="*/ 1642717 h 1642717"/>
              <a:gd name="connsiteX0" fmla="*/ 0 w 2060776"/>
              <a:gd name="connsiteY0" fmla="*/ 1629293 h 1629293"/>
              <a:gd name="connsiteX1" fmla="*/ 1831340 w 2060776"/>
              <a:gd name="connsiteY1" fmla="*/ 524393 h 1629293"/>
              <a:gd name="connsiteX2" fmla="*/ 1518920 w 2060776"/>
              <a:gd name="connsiteY2" fmla="*/ 260233 h 1629293"/>
              <a:gd name="connsiteX3" fmla="*/ 0 w 2060776"/>
              <a:gd name="connsiteY3" fmla="*/ 1629293 h 1629293"/>
              <a:gd name="connsiteX0" fmla="*/ 0 w 2065974"/>
              <a:gd name="connsiteY0" fmla="*/ 1615881 h 1615881"/>
              <a:gd name="connsiteX1" fmla="*/ 1831340 w 2065974"/>
              <a:gd name="connsiteY1" fmla="*/ 510981 h 1615881"/>
              <a:gd name="connsiteX2" fmla="*/ 1518920 w 2065974"/>
              <a:gd name="connsiteY2" fmla="*/ 246821 h 1615881"/>
              <a:gd name="connsiteX3" fmla="*/ 0 w 2065974"/>
              <a:gd name="connsiteY3" fmla="*/ 1615881 h 1615881"/>
              <a:gd name="connsiteX0" fmla="*/ 0 w 2266503"/>
              <a:gd name="connsiteY0" fmla="*/ 1450065 h 1747245"/>
              <a:gd name="connsiteX1" fmla="*/ 2095500 w 2266503"/>
              <a:gd name="connsiteY1" fmla="*/ 1747245 h 1747245"/>
              <a:gd name="connsiteX2" fmla="*/ 1518920 w 2266503"/>
              <a:gd name="connsiteY2" fmla="*/ 81005 h 1747245"/>
              <a:gd name="connsiteX3" fmla="*/ 0 w 2266503"/>
              <a:gd name="connsiteY3" fmla="*/ 1450065 h 1747245"/>
              <a:gd name="connsiteX0" fmla="*/ 0 w 2233638"/>
              <a:gd name="connsiteY0" fmla="*/ 1449253 h 1766753"/>
              <a:gd name="connsiteX1" fmla="*/ 2054860 w 2233638"/>
              <a:gd name="connsiteY1" fmla="*/ 1766753 h 1766753"/>
              <a:gd name="connsiteX2" fmla="*/ 1518920 w 2233638"/>
              <a:gd name="connsiteY2" fmla="*/ 80193 h 1766753"/>
              <a:gd name="connsiteX3" fmla="*/ 0 w 2233638"/>
              <a:gd name="connsiteY3" fmla="*/ 1449253 h 1766753"/>
              <a:gd name="connsiteX0" fmla="*/ 0 w 2462162"/>
              <a:gd name="connsiteY0" fmla="*/ 1351884 h 1669384"/>
              <a:gd name="connsiteX1" fmla="*/ 2054860 w 2462162"/>
              <a:gd name="connsiteY1" fmla="*/ 1669384 h 1669384"/>
              <a:gd name="connsiteX2" fmla="*/ 2128520 w 2462162"/>
              <a:gd name="connsiteY2" fmla="*/ 84424 h 1669384"/>
              <a:gd name="connsiteX3" fmla="*/ 0 w 2462162"/>
              <a:gd name="connsiteY3" fmla="*/ 1351884 h 1669384"/>
              <a:gd name="connsiteX0" fmla="*/ 0 w 2486769"/>
              <a:gd name="connsiteY0" fmla="*/ 1429744 h 1747244"/>
              <a:gd name="connsiteX1" fmla="*/ 2054860 w 2486769"/>
              <a:gd name="connsiteY1" fmla="*/ 1747244 h 1747244"/>
              <a:gd name="connsiteX2" fmla="*/ 2169160 w 2486769"/>
              <a:gd name="connsiteY2" fmla="*/ 81004 h 1747244"/>
              <a:gd name="connsiteX3" fmla="*/ 0 w 2486769"/>
              <a:gd name="connsiteY3" fmla="*/ 1429744 h 1747244"/>
              <a:gd name="connsiteX0" fmla="*/ 0 w 2190526"/>
              <a:gd name="connsiteY0" fmla="*/ 1348740 h 1666240"/>
              <a:gd name="connsiteX1" fmla="*/ 2054860 w 2190526"/>
              <a:gd name="connsiteY1" fmla="*/ 1666240 h 1666240"/>
              <a:gd name="connsiteX2" fmla="*/ 2169160 w 2190526"/>
              <a:gd name="connsiteY2" fmla="*/ 0 h 1666240"/>
              <a:gd name="connsiteX3" fmla="*/ 0 w 2190526"/>
              <a:gd name="connsiteY3" fmla="*/ 1348740 h 1666240"/>
              <a:gd name="connsiteX0" fmla="*/ 0 w 2184044"/>
              <a:gd name="connsiteY0" fmla="*/ 1348740 h 1666240"/>
              <a:gd name="connsiteX1" fmla="*/ 2054860 w 2184044"/>
              <a:gd name="connsiteY1" fmla="*/ 1666240 h 1666240"/>
              <a:gd name="connsiteX2" fmla="*/ 2118360 w 2184044"/>
              <a:gd name="connsiteY2" fmla="*/ 0 h 1666240"/>
              <a:gd name="connsiteX3" fmla="*/ 0 w 2184044"/>
              <a:gd name="connsiteY3" fmla="*/ 1348740 h 1666240"/>
              <a:gd name="connsiteX0" fmla="*/ 0 w 2612472"/>
              <a:gd name="connsiteY0" fmla="*/ 1348740 h 2397760"/>
              <a:gd name="connsiteX1" fmla="*/ 2522220 w 2612472"/>
              <a:gd name="connsiteY1" fmla="*/ 2397760 h 2397760"/>
              <a:gd name="connsiteX2" fmla="*/ 2118360 w 2612472"/>
              <a:gd name="connsiteY2" fmla="*/ 0 h 2397760"/>
              <a:gd name="connsiteX3" fmla="*/ 0 w 2612472"/>
              <a:gd name="connsiteY3" fmla="*/ 1348740 h 2397760"/>
              <a:gd name="connsiteX0" fmla="*/ 0 w 2853905"/>
              <a:gd name="connsiteY0" fmla="*/ 1348740 h 2468880"/>
              <a:gd name="connsiteX1" fmla="*/ 2776220 w 2853905"/>
              <a:gd name="connsiteY1" fmla="*/ 2468880 h 2468880"/>
              <a:gd name="connsiteX2" fmla="*/ 2118360 w 2853905"/>
              <a:gd name="connsiteY2" fmla="*/ 0 h 2468880"/>
              <a:gd name="connsiteX3" fmla="*/ 0 w 2853905"/>
              <a:gd name="connsiteY3" fmla="*/ 1348740 h 2468880"/>
              <a:gd name="connsiteX0" fmla="*/ 0 w 2786019"/>
              <a:gd name="connsiteY0" fmla="*/ 1348740 h 2468880"/>
              <a:gd name="connsiteX1" fmla="*/ 2776220 w 2786019"/>
              <a:gd name="connsiteY1" fmla="*/ 2468880 h 2468880"/>
              <a:gd name="connsiteX2" fmla="*/ 2118360 w 2786019"/>
              <a:gd name="connsiteY2" fmla="*/ 0 h 2468880"/>
              <a:gd name="connsiteX3" fmla="*/ 0 w 2786019"/>
              <a:gd name="connsiteY3" fmla="*/ 1348740 h 2468880"/>
              <a:gd name="connsiteX0" fmla="*/ 0 w 2786566"/>
              <a:gd name="connsiteY0" fmla="*/ 88900 h 1209040"/>
              <a:gd name="connsiteX1" fmla="*/ 2776220 w 2786566"/>
              <a:gd name="connsiteY1" fmla="*/ 1209040 h 1209040"/>
              <a:gd name="connsiteX2" fmla="*/ 2189480 w 2786566"/>
              <a:gd name="connsiteY2" fmla="*/ 0 h 1209040"/>
              <a:gd name="connsiteX3" fmla="*/ 0 w 2786566"/>
              <a:gd name="connsiteY3" fmla="*/ 88900 h 1209040"/>
              <a:gd name="connsiteX0" fmla="*/ 0 w 2817661"/>
              <a:gd name="connsiteY0" fmla="*/ 88900 h 1209040"/>
              <a:gd name="connsiteX1" fmla="*/ 2776220 w 2817661"/>
              <a:gd name="connsiteY1" fmla="*/ 1209040 h 1209040"/>
              <a:gd name="connsiteX2" fmla="*/ 2189480 w 2817661"/>
              <a:gd name="connsiteY2" fmla="*/ 0 h 1209040"/>
              <a:gd name="connsiteX3" fmla="*/ 0 w 2817661"/>
              <a:gd name="connsiteY3" fmla="*/ 88900 h 1209040"/>
              <a:gd name="connsiteX0" fmla="*/ 0 w 3014394"/>
              <a:gd name="connsiteY0" fmla="*/ 302260 h 1422400"/>
              <a:gd name="connsiteX1" fmla="*/ 2776220 w 3014394"/>
              <a:gd name="connsiteY1" fmla="*/ 1422400 h 1422400"/>
              <a:gd name="connsiteX2" fmla="*/ 2727960 w 3014394"/>
              <a:gd name="connsiteY2" fmla="*/ 0 h 1422400"/>
              <a:gd name="connsiteX3" fmla="*/ 0 w 3014394"/>
              <a:gd name="connsiteY3" fmla="*/ 302260 h 1422400"/>
              <a:gd name="connsiteX0" fmla="*/ 0 w 2790213"/>
              <a:gd name="connsiteY0" fmla="*/ 302260 h 1422400"/>
              <a:gd name="connsiteX1" fmla="*/ 2776220 w 2790213"/>
              <a:gd name="connsiteY1" fmla="*/ 1422400 h 1422400"/>
              <a:gd name="connsiteX2" fmla="*/ 2727960 w 2790213"/>
              <a:gd name="connsiteY2" fmla="*/ 0 h 1422400"/>
              <a:gd name="connsiteX3" fmla="*/ 0 w 2790213"/>
              <a:gd name="connsiteY3" fmla="*/ 302260 h 1422400"/>
              <a:gd name="connsiteX0" fmla="*/ 0 w 2727960"/>
              <a:gd name="connsiteY0" fmla="*/ 302260 h 894080"/>
              <a:gd name="connsiteX1" fmla="*/ 2603500 w 2727960"/>
              <a:gd name="connsiteY1" fmla="*/ 894080 h 894080"/>
              <a:gd name="connsiteX2" fmla="*/ 2727960 w 2727960"/>
              <a:gd name="connsiteY2" fmla="*/ 0 h 894080"/>
              <a:gd name="connsiteX3" fmla="*/ 0 w 2727960"/>
              <a:gd name="connsiteY3" fmla="*/ 302260 h 894080"/>
              <a:gd name="connsiteX0" fmla="*/ 0 w 2614223"/>
              <a:gd name="connsiteY0" fmla="*/ 231140 h 822960"/>
              <a:gd name="connsiteX1" fmla="*/ 2603500 w 2614223"/>
              <a:gd name="connsiteY1" fmla="*/ 822960 h 822960"/>
              <a:gd name="connsiteX2" fmla="*/ 2270760 w 2614223"/>
              <a:gd name="connsiteY2" fmla="*/ 0 h 822960"/>
              <a:gd name="connsiteX3" fmla="*/ 0 w 2614223"/>
              <a:gd name="connsiteY3" fmla="*/ 231140 h 822960"/>
              <a:gd name="connsiteX0" fmla="*/ 0 w 2640162"/>
              <a:gd name="connsiteY0" fmla="*/ 231140 h 822960"/>
              <a:gd name="connsiteX1" fmla="*/ 2603500 w 2640162"/>
              <a:gd name="connsiteY1" fmla="*/ 822960 h 822960"/>
              <a:gd name="connsiteX2" fmla="*/ 2270760 w 2640162"/>
              <a:gd name="connsiteY2" fmla="*/ 0 h 822960"/>
              <a:gd name="connsiteX3" fmla="*/ 0 w 2640162"/>
              <a:gd name="connsiteY3" fmla="*/ 231140 h 822960"/>
              <a:gd name="connsiteX0" fmla="*/ 0 w 2594923"/>
              <a:gd name="connsiteY0" fmla="*/ 231140 h 680720"/>
              <a:gd name="connsiteX1" fmla="*/ 2552700 w 2594923"/>
              <a:gd name="connsiteY1" fmla="*/ 680720 h 680720"/>
              <a:gd name="connsiteX2" fmla="*/ 2270760 w 2594923"/>
              <a:gd name="connsiteY2" fmla="*/ 0 h 680720"/>
              <a:gd name="connsiteX3" fmla="*/ 0 w 2594923"/>
              <a:gd name="connsiteY3" fmla="*/ 231140 h 680720"/>
              <a:gd name="connsiteX0" fmla="*/ 0 w 2594923"/>
              <a:gd name="connsiteY0" fmla="*/ 231140 h 762522"/>
              <a:gd name="connsiteX1" fmla="*/ 2552700 w 2594923"/>
              <a:gd name="connsiteY1" fmla="*/ 680720 h 762522"/>
              <a:gd name="connsiteX2" fmla="*/ 2270760 w 2594923"/>
              <a:gd name="connsiteY2" fmla="*/ 0 h 762522"/>
              <a:gd name="connsiteX3" fmla="*/ 0 w 2594923"/>
              <a:gd name="connsiteY3" fmla="*/ 231140 h 762522"/>
            </a:gdLst>
            <a:ahLst/>
            <a:cxnLst>
              <a:cxn ang="0">
                <a:pos x="connsiteX0" y="connsiteY0"/>
              </a:cxn>
              <a:cxn ang="0">
                <a:pos x="connsiteX1" y="connsiteY1"/>
              </a:cxn>
              <a:cxn ang="0">
                <a:pos x="connsiteX2" y="connsiteY2"/>
              </a:cxn>
              <a:cxn ang="0">
                <a:pos x="connsiteX3" y="connsiteY3"/>
              </a:cxn>
            </a:cxnLst>
            <a:rect l="l" t="t" r="r" b="b"/>
            <a:pathLst>
              <a:path w="2594923" h="762522">
                <a:moveTo>
                  <a:pt x="0" y="231140"/>
                </a:moveTo>
                <a:cubicBezTo>
                  <a:pt x="850900" y="381000"/>
                  <a:pt x="2067560" y="977900"/>
                  <a:pt x="2552700" y="680720"/>
                </a:cubicBezTo>
                <a:cubicBezTo>
                  <a:pt x="2685627" y="116840"/>
                  <a:pt x="2480733" y="177800"/>
                  <a:pt x="2270760" y="0"/>
                </a:cubicBezTo>
                <a:lnTo>
                  <a:pt x="0" y="23114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sp>
        <p:nvSpPr>
          <p:cNvPr id="58" name="Isosceles Triangle 103"/>
          <p:cNvSpPr/>
          <p:nvPr/>
        </p:nvSpPr>
        <p:spPr bwMode="auto">
          <a:xfrm rot="15880997">
            <a:off x="4786214" y="2299992"/>
            <a:ext cx="1198032" cy="1296288"/>
          </a:xfrm>
          <a:custGeom>
            <a:avLst/>
            <a:gdLst>
              <a:gd name="connsiteX0" fmla="*/ 0 w 985520"/>
              <a:gd name="connsiteY0" fmla="*/ 1493520 h 1493520"/>
              <a:gd name="connsiteX1" fmla="*/ 492760 w 985520"/>
              <a:gd name="connsiteY1" fmla="*/ 0 h 1493520"/>
              <a:gd name="connsiteX2" fmla="*/ 985520 w 985520"/>
              <a:gd name="connsiteY2" fmla="*/ 1493520 h 1493520"/>
              <a:gd name="connsiteX3" fmla="*/ 0 w 985520"/>
              <a:gd name="connsiteY3" fmla="*/ 1493520 h 1493520"/>
              <a:gd name="connsiteX0" fmla="*/ 0 w 782320"/>
              <a:gd name="connsiteY0" fmla="*/ 1493520 h 1493520"/>
              <a:gd name="connsiteX1" fmla="*/ 492760 w 782320"/>
              <a:gd name="connsiteY1" fmla="*/ 0 h 1493520"/>
              <a:gd name="connsiteX2" fmla="*/ 782320 w 782320"/>
              <a:gd name="connsiteY2" fmla="*/ 543560 h 1493520"/>
              <a:gd name="connsiteX3" fmla="*/ 0 w 782320"/>
              <a:gd name="connsiteY3" fmla="*/ 1493520 h 1493520"/>
              <a:gd name="connsiteX0" fmla="*/ 0 w 782320"/>
              <a:gd name="connsiteY0" fmla="*/ 1107440 h 1107440"/>
              <a:gd name="connsiteX1" fmla="*/ 370840 w 782320"/>
              <a:gd name="connsiteY1" fmla="*/ 0 h 1107440"/>
              <a:gd name="connsiteX2" fmla="*/ 782320 w 782320"/>
              <a:gd name="connsiteY2" fmla="*/ 157480 h 1107440"/>
              <a:gd name="connsiteX3" fmla="*/ 0 w 782320"/>
              <a:gd name="connsiteY3" fmla="*/ 1107440 h 1107440"/>
              <a:gd name="connsiteX0" fmla="*/ 0 w 685800"/>
              <a:gd name="connsiteY0" fmla="*/ 1107440 h 1107440"/>
              <a:gd name="connsiteX1" fmla="*/ 370840 w 685800"/>
              <a:gd name="connsiteY1" fmla="*/ 0 h 1107440"/>
              <a:gd name="connsiteX2" fmla="*/ 685800 w 685800"/>
              <a:gd name="connsiteY2" fmla="*/ 304800 h 1107440"/>
              <a:gd name="connsiteX3" fmla="*/ 0 w 685800"/>
              <a:gd name="connsiteY3" fmla="*/ 1107440 h 1107440"/>
              <a:gd name="connsiteX0" fmla="*/ 0 w 736156"/>
              <a:gd name="connsiteY0" fmla="*/ 1107440 h 1107440"/>
              <a:gd name="connsiteX1" fmla="*/ 370840 w 736156"/>
              <a:gd name="connsiteY1" fmla="*/ 0 h 1107440"/>
              <a:gd name="connsiteX2" fmla="*/ 685800 w 736156"/>
              <a:gd name="connsiteY2" fmla="*/ 304800 h 1107440"/>
              <a:gd name="connsiteX3" fmla="*/ 0 w 736156"/>
              <a:gd name="connsiteY3" fmla="*/ 1107440 h 1107440"/>
              <a:gd name="connsiteX0" fmla="*/ 0 w 747555"/>
              <a:gd name="connsiteY0" fmla="*/ 1230495 h 1230495"/>
              <a:gd name="connsiteX1" fmla="*/ 370840 w 747555"/>
              <a:gd name="connsiteY1" fmla="*/ 123055 h 1230495"/>
              <a:gd name="connsiteX2" fmla="*/ 685800 w 747555"/>
              <a:gd name="connsiteY2" fmla="*/ 427855 h 1230495"/>
              <a:gd name="connsiteX3" fmla="*/ 0 w 747555"/>
              <a:gd name="connsiteY3" fmla="*/ 1230495 h 1230495"/>
              <a:gd name="connsiteX0" fmla="*/ 535940 w 1242062"/>
              <a:gd name="connsiteY0" fmla="*/ 1282938 h 1282938"/>
              <a:gd name="connsiteX1" fmla="*/ 0 w 1242062"/>
              <a:gd name="connsiteY1" fmla="*/ 106918 h 1282938"/>
              <a:gd name="connsiteX2" fmla="*/ 1221740 w 1242062"/>
              <a:gd name="connsiteY2" fmla="*/ 480298 h 1282938"/>
              <a:gd name="connsiteX3" fmla="*/ 535940 w 1242062"/>
              <a:gd name="connsiteY3" fmla="*/ 1282938 h 1282938"/>
              <a:gd name="connsiteX0" fmla="*/ 535940 w 780709"/>
              <a:gd name="connsiteY0" fmla="*/ 1431825 h 1431825"/>
              <a:gd name="connsiteX1" fmla="*/ 0 w 780709"/>
              <a:gd name="connsiteY1" fmla="*/ 255805 h 1431825"/>
              <a:gd name="connsiteX2" fmla="*/ 749300 w 780709"/>
              <a:gd name="connsiteY2" fmla="*/ 248185 h 1431825"/>
              <a:gd name="connsiteX3" fmla="*/ 535940 w 780709"/>
              <a:gd name="connsiteY3" fmla="*/ 1431825 h 1431825"/>
              <a:gd name="connsiteX0" fmla="*/ 391160 w 642175"/>
              <a:gd name="connsiteY0" fmla="*/ 1389333 h 1389333"/>
              <a:gd name="connsiteX1" fmla="*/ 0 w 642175"/>
              <a:gd name="connsiteY1" fmla="*/ 335233 h 1389333"/>
              <a:gd name="connsiteX2" fmla="*/ 604520 w 642175"/>
              <a:gd name="connsiteY2" fmla="*/ 205693 h 1389333"/>
              <a:gd name="connsiteX3" fmla="*/ 391160 w 642175"/>
              <a:gd name="connsiteY3" fmla="*/ 1389333 h 1389333"/>
              <a:gd name="connsiteX0" fmla="*/ 411751 w 649905"/>
              <a:gd name="connsiteY0" fmla="*/ 1405321 h 1405321"/>
              <a:gd name="connsiteX1" fmla="*/ 20591 w 649905"/>
              <a:gd name="connsiteY1" fmla="*/ 351221 h 1405321"/>
              <a:gd name="connsiteX2" fmla="*/ 625111 w 649905"/>
              <a:gd name="connsiteY2" fmla="*/ 221681 h 1405321"/>
              <a:gd name="connsiteX3" fmla="*/ 411751 w 649905"/>
              <a:gd name="connsiteY3" fmla="*/ 1405321 h 1405321"/>
              <a:gd name="connsiteX0" fmla="*/ 1855322 w 2079277"/>
              <a:gd name="connsiteY0" fmla="*/ 1279773 h 1279773"/>
              <a:gd name="connsiteX1" fmla="*/ 8742 w 2079277"/>
              <a:gd name="connsiteY1" fmla="*/ 1018153 h 1279773"/>
              <a:gd name="connsiteX2" fmla="*/ 2068682 w 2079277"/>
              <a:gd name="connsiteY2" fmla="*/ 96133 h 1279773"/>
              <a:gd name="connsiteX3" fmla="*/ 1855322 w 2079277"/>
              <a:gd name="connsiteY3" fmla="*/ 1279773 h 1279773"/>
              <a:gd name="connsiteX0" fmla="*/ 1867171 w 1867171"/>
              <a:gd name="connsiteY0" fmla="*/ 1202317 h 1202317"/>
              <a:gd name="connsiteX1" fmla="*/ 20591 w 1867171"/>
              <a:gd name="connsiteY1" fmla="*/ 940697 h 1202317"/>
              <a:gd name="connsiteX2" fmla="*/ 625111 w 1867171"/>
              <a:gd name="connsiteY2" fmla="*/ 102497 h 1202317"/>
              <a:gd name="connsiteX3" fmla="*/ 1867171 w 1867171"/>
              <a:gd name="connsiteY3" fmla="*/ 1202317 h 1202317"/>
              <a:gd name="connsiteX0" fmla="*/ 2007443 w 2007443"/>
              <a:gd name="connsiteY0" fmla="*/ 1247298 h 1247298"/>
              <a:gd name="connsiteX1" fmla="*/ 160863 w 2007443"/>
              <a:gd name="connsiteY1" fmla="*/ 985678 h 1247298"/>
              <a:gd name="connsiteX2" fmla="*/ 765383 w 2007443"/>
              <a:gd name="connsiteY2" fmla="*/ 147478 h 1247298"/>
              <a:gd name="connsiteX3" fmla="*/ 2007443 w 2007443"/>
              <a:gd name="connsiteY3" fmla="*/ 1247298 h 1247298"/>
              <a:gd name="connsiteX0" fmla="*/ 1977817 w 1977817"/>
              <a:gd name="connsiteY0" fmla="*/ 1427982 h 1427982"/>
              <a:gd name="connsiteX1" fmla="*/ 131237 w 1977817"/>
              <a:gd name="connsiteY1" fmla="*/ 1166362 h 1427982"/>
              <a:gd name="connsiteX2" fmla="*/ 819577 w 1977817"/>
              <a:gd name="connsiteY2" fmla="*/ 130042 h 1427982"/>
              <a:gd name="connsiteX3" fmla="*/ 1977817 w 1977817"/>
              <a:gd name="connsiteY3" fmla="*/ 1427982 h 1427982"/>
              <a:gd name="connsiteX0" fmla="*/ 2055910 w 2055910"/>
              <a:gd name="connsiteY0" fmla="*/ 1598009 h 1598009"/>
              <a:gd name="connsiteX1" fmla="*/ 209330 w 2055910"/>
              <a:gd name="connsiteY1" fmla="*/ 1336389 h 1598009"/>
              <a:gd name="connsiteX2" fmla="*/ 699550 w 2055910"/>
              <a:gd name="connsiteY2" fmla="*/ 117189 h 1598009"/>
              <a:gd name="connsiteX3" fmla="*/ 2055910 w 2055910"/>
              <a:gd name="connsiteY3" fmla="*/ 1598009 h 1598009"/>
              <a:gd name="connsiteX0" fmla="*/ 2039866 w 2039866"/>
              <a:gd name="connsiteY0" fmla="*/ 1661342 h 1661342"/>
              <a:gd name="connsiteX1" fmla="*/ 193286 w 2039866"/>
              <a:gd name="connsiteY1" fmla="*/ 1399722 h 1661342"/>
              <a:gd name="connsiteX2" fmla="*/ 683506 w 2039866"/>
              <a:gd name="connsiteY2" fmla="*/ 180522 h 1661342"/>
              <a:gd name="connsiteX3" fmla="*/ 2039866 w 2039866"/>
              <a:gd name="connsiteY3" fmla="*/ 1661342 h 1661342"/>
              <a:gd name="connsiteX0" fmla="*/ 2169394 w 2169394"/>
              <a:gd name="connsiteY0" fmla="*/ 1657278 h 1657278"/>
              <a:gd name="connsiteX1" fmla="*/ 322814 w 2169394"/>
              <a:gd name="connsiteY1" fmla="*/ 1395658 h 1657278"/>
              <a:gd name="connsiteX2" fmla="*/ 813034 w 2169394"/>
              <a:gd name="connsiteY2" fmla="*/ 176458 h 1657278"/>
              <a:gd name="connsiteX3" fmla="*/ 2169394 w 2169394"/>
              <a:gd name="connsiteY3" fmla="*/ 1657278 h 1657278"/>
              <a:gd name="connsiteX0" fmla="*/ 2190753 w 2190753"/>
              <a:gd name="connsiteY0" fmla="*/ 1594896 h 1594896"/>
              <a:gd name="connsiteX1" fmla="*/ 344173 w 2190753"/>
              <a:gd name="connsiteY1" fmla="*/ 1333276 h 1594896"/>
              <a:gd name="connsiteX2" fmla="*/ 834393 w 2190753"/>
              <a:gd name="connsiteY2" fmla="*/ 114076 h 1594896"/>
              <a:gd name="connsiteX3" fmla="*/ 2190753 w 2190753"/>
              <a:gd name="connsiteY3" fmla="*/ 1594896 h 1594896"/>
              <a:gd name="connsiteX0" fmla="*/ 2225981 w 2225981"/>
              <a:gd name="connsiteY0" fmla="*/ 1586412 h 1586412"/>
              <a:gd name="connsiteX1" fmla="*/ 379401 w 2225981"/>
              <a:gd name="connsiteY1" fmla="*/ 1324792 h 1586412"/>
              <a:gd name="connsiteX2" fmla="*/ 869621 w 2225981"/>
              <a:gd name="connsiteY2" fmla="*/ 105592 h 1586412"/>
              <a:gd name="connsiteX3" fmla="*/ 2225981 w 2225981"/>
              <a:gd name="connsiteY3" fmla="*/ 1586412 h 1586412"/>
              <a:gd name="connsiteX0" fmla="*/ 2126555 w 2126555"/>
              <a:gd name="connsiteY0" fmla="*/ 1349856 h 1349856"/>
              <a:gd name="connsiteX1" fmla="*/ 279975 w 2126555"/>
              <a:gd name="connsiteY1" fmla="*/ 1088236 h 1349856"/>
              <a:gd name="connsiteX2" fmla="*/ 1082615 w 2126555"/>
              <a:gd name="connsiteY2" fmla="*/ 120496 h 1349856"/>
              <a:gd name="connsiteX3" fmla="*/ 2126555 w 2126555"/>
              <a:gd name="connsiteY3" fmla="*/ 1349856 h 1349856"/>
              <a:gd name="connsiteX0" fmla="*/ 1842131 w 1842131"/>
              <a:gd name="connsiteY0" fmla="*/ 1381678 h 1381678"/>
              <a:gd name="connsiteX1" fmla="*/ 429891 w 1842131"/>
              <a:gd name="connsiteY1" fmla="*/ 746678 h 1381678"/>
              <a:gd name="connsiteX2" fmla="*/ 798191 w 1842131"/>
              <a:gd name="connsiteY2" fmla="*/ 152318 h 1381678"/>
              <a:gd name="connsiteX3" fmla="*/ 1842131 w 1842131"/>
              <a:gd name="connsiteY3" fmla="*/ 1381678 h 1381678"/>
              <a:gd name="connsiteX0" fmla="*/ 1675850 w 1675850"/>
              <a:gd name="connsiteY0" fmla="*/ 1380927 h 1380927"/>
              <a:gd name="connsiteX1" fmla="*/ 263610 w 1675850"/>
              <a:gd name="connsiteY1" fmla="*/ 745927 h 1380927"/>
              <a:gd name="connsiteX2" fmla="*/ 631910 w 1675850"/>
              <a:gd name="connsiteY2" fmla="*/ 151567 h 1380927"/>
              <a:gd name="connsiteX3" fmla="*/ 1675850 w 1675850"/>
              <a:gd name="connsiteY3" fmla="*/ 1380927 h 1380927"/>
              <a:gd name="connsiteX0" fmla="*/ 1438816 w 1438816"/>
              <a:gd name="connsiteY0" fmla="*/ 1256059 h 1256059"/>
              <a:gd name="connsiteX1" fmla="*/ 26576 w 1438816"/>
              <a:gd name="connsiteY1" fmla="*/ 621059 h 1256059"/>
              <a:gd name="connsiteX2" fmla="*/ 394876 w 1438816"/>
              <a:gd name="connsiteY2" fmla="*/ 26699 h 1256059"/>
              <a:gd name="connsiteX3" fmla="*/ 1438816 w 1438816"/>
              <a:gd name="connsiteY3" fmla="*/ 1256059 h 1256059"/>
              <a:gd name="connsiteX0" fmla="*/ 1680818 w 1680818"/>
              <a:gd name="connsiteY0" fmla="*/ 1261619 h 1261619"/>
              <a:gd name="connsiteX1" fmla="*/ 17118 w 1680818"/>
              <a:gd name="connsiteY1" fmla="*/ 489459 h 1261619"/>
              <a:gd name="connsiteX2" fmla="*/ 636878 w 1680818"/>
              <a:gd name="connsiteY2" fmla="*/ 32259 h 1261619"/>
              <a:gd name="connsiteX3" fmla="*/ 1680818 w 1680818"/>
              <a:gd name="connsiteY3" fmla="*/ 1261619 h 1261619"/>
              <a:gd name="connsiteX0" fmla="*/ 1403116 w 1403116"/>
              <a:gd name="connsiteY0" fmla="*/ 1255806 h 1255806"/>
              <a:gd name="connsiteX1" fmla="*/ 28976 w 1403116"/>
              <a:gd name="connsiteY1" fmla="*/ 628426 h 1255806"/>
              <a:gd name="connsiteX2" fmla="*/ 359176 w 1403116"/>
              <a:gd name="connsiteY2" fmla="*/ 26446 h 1255806"/>
              <a:gd name="connsiteX3" fmla="*/ 1403116 w 1403116"/>
              <a:gd name="connsiteY3" fmla="*/ 1255806 h 1255806"/>
              <a:gd name="connsiteX0" fmla="*/ 1724558 w 1724558"/>
              <a:gd name="connsiteY0" fmla="*/ 1258738 h 1258738"/>
              <a:gd name="connsiteX1" fmla="*/ 350418 w 1724558"/>
              <a:gd name="connsiteY1" fmla="*/ 631358 h 1258738"/>
              <a:gd name="connsiteX2" fmla="*/ 680618 w 1724558"/>
              <a:gd name="connsiteY2" fmla="*/ 29378 h 1258738"/>
              <a:gd name="connsiteX3" fmla="*/ 1724558 w 1724558"/>
              <a:gd name="connsiteY3" fmla="*/ 1258738 h 1258738"/>
              <a:gd name="connsiteX0" fmla="*/ 2031466 w 2031466"/>
              <a:gd name="connsiteY0" fmla="*/ 1734584 h 1734584"/>
              <a:gd name="connsiteX1" fmla="*/ 657326 w 2031466"/>
              <a:gd name="connsiteY1" fmla="*/ 1107204 h 1734584"/>
              <a:gd name="connsiteX2" fmla="*/ 134086 w 2031466"/>
              <a:gd name="connsiteY2" fmla="*/ 17544 h 1734584"/>
              <a:gd name="connsiteX3" fmla="*/ 2031466 w 2031466"/>
              <a:gd name="connsiteY3" fmla="*/ 1734584 h 1734584"/>
              <a:gd name="connsiteX0" fmla="*/ 2159515 w 2159515"/>
              <a:gd name="connsiteY0" fmla="*/ 1738988 h 1738988"/>
              <a:gd name="connsiteX1" fmla="*/ 785375 w 2159515"/>
              <a:gd name="connsiteY1" fmla="*/ 1111608 h 1738988"/>
              <a:gd name="connsiteX2" fmla="*/ 262135 w 2159515"/>
              <a:gd name="connsiteY2" fmla="*/ 21948 h 1738988"/>
              <a:gd name="connsiteX3" fmla="*/ 2159515 w 2159515"/>
              <a:gd name="connsiteY3" fmla="*/ 1738988 h 1738988"/>
              <a:gd name="connsiteX0" fmla="*/ 2379808 w 2379808"/>
              <a:gd name="connsiteY0" fmla="*/ 1743911 h 1743911"/>
              <a:gd name="connsiteX1" fmla="*/ 533228 w 2379808"/>
              <a:gd name="connsiteY1" fmla="*/ 887931 h 1743911"/>
              <a:gd name="connsiteX2" fmla="*/ 482428 w 2379808"/>
              <a:gd name="connsiteY2" fmla="*/ 26871 h 1743911"/>
              <a:gd name="connsiteX3" fmla="*/ 2379808 w 2379808"/>
              <a:gd name="connsiteY3" fmla="*/ 1743911 h 1743911"/>
              <a:gd name="connsiteX0" fmla="*/ 2286796 w 2286796"/>
              <a:gd name="connsiteY0" fmla="*/ 1743343 h 1743343"/>
              <a:gd name="connsiteX1" fmla="*/ 440216 w 2286796"/>
              <a:gd name="connsiteY1" fmla="*/ 887363 h 1743343"/>
              <a:gd name="connsiteX2" fmla="*/ 389416 w 2286796"/>
              <a:gd name="connsiteY2" fmla="*/ 26303 h 1743343"/>
              <a:gd name="connsiteX3" fmla="*/ 2286796 w 2286796"/>
              <a:gd name="connsiteY3" fmla="*/ 1743343 h 1743343"/>
              <a:gd name="connsiteX0" fmla="*/ 2416675 w 2416675"/>
              <a:gd name="connsiteY0" fmla="*/ 1739837 h 1739837"/>
              <a:gd name="connsiteX1" fmla="*/ 356735 w 2416675"/>
              <a:gd name="connsiteY1" fmla="*/ 1043877 h 1739837"/>
              <a:gd name="connsiteX2" fmla="*/ 519295 w 2416675"/>
              <a:gd name="connsiteY2" fmla="*/ 22797 h 1739837"/>
              <a:gd name="connsiteX3" fmla="*/ 2416675 w 2416675"/>
              <a:gd name="connsiteY3" fmla="*/ 1739837 h 1739837"/>
              <a:gd name="connsiteX0" fmla="*/ 2413349 w 2413349"/>
              <a:gd name="connsiteY0" fmla="*/ 1742669 h 1742669"/>
              <a:gd name="connsiteX1" fmla="*/ 353409 w 2413349"/>
              <a:gd name="connsiteY1" fmla="*/ 1046709 h 1742669"/>
              <a:gd name="connsiteX2" fmla="*/ 515969 w 2413349"/>
              <a:gd name="connsiteY2" fmla="*/ 25629 h 1742669"/>
              <a:gd name="connsiteX3" fmla="*/ 2413349 w 2413349"/>
              <a:gd name="connsiteY3" fmla="*/ 1742669 h 1742669"/>
              <a:gd name="connsiteX0" fmla="*/ 2177129 w 2177129"/>
              <a:gd name="connsiteY0" fmla="*/ 500609 h 1046709"/>
              <a:gd name="connsiteX1" fmla="*/ 353409 w 2177129"/>
              <a:gd name="connsiteY1" fmla="*/ 1046709 h 1046709"/>
              <a:gd name="connsiteX2" fmla="*/ 515969 w 2177129"/>
              <a:gd name="connsiteY2" fmla="*/ 25629 h 1046709"/>
              <a:gd name="connsiteX3" fmla="*/ 2177129 w 2177129"/>
              <a:gd name="connsiteY3" fmla="*/ 500609 h 1046709"/>
              <a:gd name="connsiteX0" fmla="*/ 1831784 w 1831784"/>
              <a:gd name="connsiteY0" fmla="*/ 489114 h 1903894"/>
              <a:gd name="connsiteX1" fmla="*/ 853884 w 1831784"/>
              <a:gd name="connsiteY1" fmla="*/ 1903894 h 1903894"/>
              <a:gd name="connsiteX2" fmla="*/ 170624 w 1831784"/>
              <a:gd name="connsiteY2" fmla="*/ 14134 h 1903894"/>
              <a:gd name="connsiteX3" fmla="*/ 1831784 w 1831784"/>
              <a:gd name="connsiteY3" fmla="*/ 489114 h 1903894"/>
              <a:gd name="connsiteX0" fmla="*/ 1914357 w 1914357"/>
              <a:gd name="connsiteY0" fmla="*/ 0 h 1414780"/>
              <a:gd name="connsiteX1" fmla="*/ 936457 w 1914357"/>
              <a:gd name="connsiteY1" fmla="*/ 1414780 h 1414780"/>
              <a:gd name="connsiteX2" fmla="*/ 154137 w 1914357"/>
              <a:gd name="connsiteY2" fmla="*/ 35560 h 1414780"/>
              <a:gd name="connsiteX3" fmla="*/ 1914357 w 1914357"/>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760220 w 1760220"/>
              <a:gd name="connsiteY0" fmla="*/ 0 h 1414780"/>
              <a:gd name="connsiteX1" fmla="*/ 782320 w 1760220"/>
              <a:gd name="connsiteY1" fmla="*/ 1414780 h 1414780"/>
              <a:gd name="connsiteX2" fmla="*/ 0 w 1760220"/>
              <a:gd name="connsiteY2" fmla="*/ 35560 h 1414780"/>
              <a:gd name="connsiteX3" fmla="*/ 1760220 w 1760220"/>
              <a:gd name="connsiteY3" fmla="*/ 0 h 1414780"/>
              <a:gd name="connsiteX0" fmla="*/ 1584960 w 1584960"/>
              <a:gd name="connsiteY0" fmla="*/ 0 h 1544320"/>
              <a:gd name="connsiteX1" fmla="*/ 782320 w 1584960"/>
              <a:gd name="connsiteY1" fmla="*/ 1544320 h 1544320"/>
              <a:gd name="connsiteX2" fmla="*/ 0 w 1584960"/>
              <a:gd name="connsiteY2" fmla="*/ 165100 h 1544320"/>
              <a:gd name="connsiteX3" fmla="*/ 1584960 w 1584960"/>
              <a:gd name="connsiteY3" fmla="*/ 0 h 1544320"/>
              <a:gd name="connsiteX0" fmla="*/ 1501140 w 1501140"/>
              <a:gd name="connsiteY0" fmla="*/ 0 h 1582420"/>
              <a:gd name="connsiteX1" fmla="*/ 782320 w 1501140"/>
              <a:gd name="connsiteY1" fmla="*/ 1582420 h 1582420"/>
              <a:gd name="connsiteX2" fmla="*/ 0 w 1501140"/>
              <a:gd name="connsiteY2" fmla="*/ 203200 h 1582420"/>
              <a:gd name="connsiteX3" fmla="*/ 1501140 w 15011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82420"/>
              <a:gd name="connsiteX1" fmla="*/ 896620 w 1615440"/>
              <a:gd name="connsiteY1" fmla="*/ 1582420 h 1582420"/>
              <a:gd name="connsiteX2" fmla="*/ 0 w 1615440"/>
              <a:gd name="connsiteY2" fmla="*/ 195580 h 1582420"/>
              <a:gd name="connsiteX3" fmla="*/ 1615440 w 1615440"/>
              <a:gd name="connsiteY3" fmla="*/ 0 h 1582420"/>
              <a:gd name="connsiteX0" fmla="*/ 1615440 w 1615440"/>
              <a:gd name="connsiteY0" fmla="*/ 0 h 1551940"/>
              <a:gd name="connsiteX1" fmla="*/ 896620 w 1615440"/>
              <a:gd name="connsiteY1" fmla="*/ 1551940 h 1551940"/>
              <a:gd name="connsiteX2" fmla="*/ 0 w 1615440"/>
              <a:gd name="connsiteY2" fmla="*/ 165100 h 1551940"/>
              <a:gd name="connsiteX3" fmla="*/ 1615440 w 1615440"/>
              <a:gd name="connsiteY3" fmla="*/ 0 h 1551940"/>
              <a:gd name="connsiteX0" fmla="*/ 1582490 w 1582490"/>
              <a:gd name="connsiteY0" fmla="*/ 188970 h 1386840"/>
              <a:gd name="connsiteX1" fmla="*/ 896620 w 1582490"/>
              <a:gd name="connsiteY1" fmla="*/ 1386840 h 1386840"/>
              <a:gd name="connsiteX2" fmla="*/ 0 w 1582490"/>
              <a:gd name="connsiteY2" fmla="*/ 0 h 1386840"/>
              <a:gd name="connsiteX3" fmla="*/ 1582490 w 1582490"/>
              <a:gd name="connsiteY3" fmla="*/ 188970 h 1386840"/>
              <a:gd name="connsiteX0" fmla="*/ 1582490 w 1582490"/>
              <a:gd name="connsiteY0" fmla="*/ 188970 h 1428726"/>
              <a:gd name="connsiteX1" fmla="*/ 1127412 w 1582490"/>
              <a:gd name="connsiteY1" fmla="*/ 1428726 h 1428726"/>
              <a:gd name="connsiteX2" fmla="*/ 0 w 1582490"/>
              <a:gd name="connsiteY2" fmla="*/ 0 h 1428726"/>
              <a:gd name="connsiteX3" fmla="*/ 1582490 w 1582490"/>
              <a:gd name="connsiteY3" fmla="*/ 188970 h 1428726"/>
              <a:gd name="connsiteX0" fmla="*/ 1372873 w 1372873"/>
              <a:gd name="connsiteY0" fmla="*/ 138851 h 1378607"/>
              <a:gd name="connsiteX1" fmla="*/ 917795 w 1372873"/>
              <a:gd name="connsiteY1" fmla="*/ 1378607 h 1378607"/>
              <a:gd name="connsiteX2" fmla="*/ 0 w 1372873"/>
              <a:gd name="connsiteY2" fmla="*/ 0 h 1378607"/>
              <a:gd name="connsiteX3" fmla="*/ 1372873 w 1372873"/>
              <a:gd name="connsiteY3" fmla="*/ 138851 h 1378607"/>
              <a:gd name="connsiteX0" fmla="*/ 1425337 w 1425337"/>
              <a:gd name="connsiteY0" fmla="*/ 123325 h 1363081"/>
              <a:gd name="connsiteX1" fmla="*/ 970259 w 1425337"/>
              <a:gd name="connsiteY1" fmla="*/ 1363081 h 1363081"/>
              <a:gd name="connsiteX2" fmla="*/ 0 w 1425337"/>
              <a:gd name="connsiteY2" fmla="*/ 0 h 1363081"/>
              <a:gd name="connsiteX3" fmla="*/ 1425337 w 1425337"/>
              <a:gd name="connsiteY3" fmla="*/ 123325 h 1363081"/>
              <a:gd name="connsiteX0" fmla="*/ 1425337 w 1425337"/>
              <a:gd name="connsiteY0" fmla="*/ 123325 h 1535537"/>
              <a:gd name="connsiteX1" fmla="*/ 1178696 w 1425337"/>
              <a:gd name="connsiteY1" fmla="*/ 1535537 h 1535537"/>
              <a:gd name="connsiteX2" fmla="*/ 0 w 1425337"/>
              <a:gd name="connsiteY2" fmla="*/ 0 h 1535537"/>
              <a:gd name="connsiteX3" fmla="*/ 1425337 w 1425337"/>
              <a:gd name="connsiteY3" fmla="*/ 123325 h 1535537"/>
              <a:gd name="connsiteX0" fmla="*/ 1425337 w 1425337"/>
              <a:gd name="connsiteY0" fmla="*/ 123325 h 1535537"/>
              <a:gd name="connsiteX1" fmla="*/ 1178696 w 1425337"/>
              <a:gd name="connsiteY1" fmla="*/ 1535537 h 1535537"/>
              <a:gd name="connsiteX2" fmla="*/ 0 w 1425337"/>
              <a:gd name="connsiteY2" fmla="*/ 0 h 1535537"/>
              <a:gd name="connsiteX3" fmla="*/ 1425337 w 1425337"/>
              <a:gd name="connsiteY3" fmla="*/ 123325 h 1535537"/>
              <a:gd name="connsiteX0" fmla="*/ 1365836 w 1365836"/>
              <a:gd name="connsiteY0" fmla="*/ 0 h 1412212"/>
              <a:gd name="connsiteX1" fmla="*/ 1119195 w 1365836"/>
              <a:gd name="connsiteY1" fmla="*/ 1412212 h 1412212"/>
              <a:gd name="connsiteX2" fmla="*/ 0 w 1365836"/>
              <a:gd name="connsiteY2" fmla="*/ 443427 h 1412212"/>
              <a:gd name="connsiteX3" fmla="*/ 1365836 w 1365836"/>
              <a:gd name="connsiteY3" fmla="*/ 0 h 1412212"/>
              <a:gd name="connsiteX0" fmla="*/ 1365836 w 1365836"/>
              <a:gd name="connsiteY0" fmla="*/ 0 h 1412212"/>
              <a:gd name="connsiteX1" fmla="*/ 1119195 w 1365836"/>
              <a:gd name="connsiteY1" fmla="*/ 1412212 h 1412212"/>
              <a:gd name="connsiteX2" fmla="*/ 0 w 1365836"/>
              <a:gd name="connsiteY2" fmla="*/ 443427 h 1412212"/>
              <a:gd name="connsiteX3" fmla="*/ 1365836 w 1365836"/>
              <a:gd name="connsiteY3" fmla="*/ 0 h 1412212"/>
              <a:gd name="connsiteX0" fmla="*/ 1365836 w 1365836"/>
              <a:gd name="connsiteY0" fmla="*/ 0 h 1477854"/>
              <a:gd name="connsiteX1" fmla="*/ 1119195 w 1365836"/>
              <a:gd name="connsiteY1" fmla="*/ 1412212 h 1477854"/>
              <a:gd name="connsiteX2" fmla="*/ 0 w 1365836"/>
              <a:gd name="connsiteY2" fmla="*/ 443427 h 1477854"/>
              <a:gd name="connsiteX3" fmla="*/ 1365836 w 1365836"/>
              <a:gd name="connsiteY3" fmla="*/ 0 h 1477854"/>
            </a:gdLst>
            <a:ahLst/>
            <a:cxnLst>
              <a:cxn ang="0">
                <a:pos x="connsiteX0" y="connsiteY0"/>
              </a:cxn>
              <a:cxn ang="0">
                <a:pos x="connsiteX1" y="connsiteY1"/>
              </a:cxn>
              <a:cxn ang="0">
                <a:pos x="connsiteX2" y="connsiteY2"/>
              </a:cxn>
              <a:cxn ang="0">
                <a:pos x="connsiteX3" y="connsiteY3"/>
              </a:cxn>
            </a:cxnLst>
            <a:rect l="l" t="t" r="r" b="b"/>
            <a:pathLst>
              <a:path w="1365836" h="1477854">
                <a:moveTo>
                  <a:pt x="1365836" y="0"/>
                </a:moveTo>
                <a:lnTo>
                  <a:pt x="1119195" y="1412212"/>
                </a:lnTo>
                <a:cubicBezTo>
                  <a:pt x="973767" y="1792257"/>
                  <a:pt x="786899" y="395935"/>
                  <a:pt x="0" y="443427"/>
                </a:cubicBezTo>
                <a:lnTo>
                  <a:pt x="1365836" y="0"/>
                </a:lnTo>
                <a:close/>
              </a:path>
            </a:pathLst>
          </a:custGeom>
          <a:solidFill>
            <a:schemeClr val="bg1">
              <a:alpha val="40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mn-lt"/>
            </a:endParaRPr>
          </a:p>
        </p:txBody>
      </p:sp>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108834" y="3688970"/>
            <a:ext cx="1128967" cy="374971"/>
          </a:xfrm>
          <a:prstGeom prst="rect">
            <a:avLst/>
          </a:prstGeom>
        </p:spPr>
      </p:pic>
      <p:pic>
        <p:nvPicPr>
          <p:cNvPr id="80" name="Picture 7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375534" y="3955670"/>
            <a:ext cx="1128967" cy="374971"/>
          </a:xfrm>
          <a:prstGeom prst="rect">
            <a:avLst/>
          </a:prstGeom>
        </p:spPr>
      </p:pic>
      <p:pic>
        <p:nvPicPr>
          <p:cNvPr id="81" name="Picture 8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578734" y="4057270"/>
            <a:ext cx="1128967" cy="374971"/>
          </a:xfrm>
          <a:prstGeom prst="rect">
            <a:avLst/>
          </a:prstGeom>
        </p:spPr>
      </p:pic>
      <p:pic>
        <p:nvPicPr>
          <p:cNvPr id="82" name="Picture 8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3083434" y="2888870"/>
            <a:ext cx="1128967" cy="374971"/>
          </a:xfrm>
          <a:prstGeom prst="rect">
            <a:avLst/>
          </a:prstGeom>
        </p:spPr>
      </p:pic>
      <p:pic>
        <p:nvPicPr>
          <p:cNvPr id="83" name="Picture 8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4061334" y="2152270"/>
            <a:ext cx="1128967" cy="374971"/>
          </a:xfrm>
          <a:prstGeom prst="rect">
            <a:avLst/>
          </a:prstGeom>
        </p:spPr>
      </p:pic>
      <p:pic>
        <p:nvPicPr>
          <p:cNvPr id="84" name="Picture 8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4658234" y="1999870"/>
            <a:ext cx="1128967" cy="374971"/>
          </a:xfrm>
          <a:prstGeom prst="rect">
            <a:avLst/>
          </a:prstGeom>
        </p:spPr>
      </p:pic>
      <p:pic>
        <p:nvPicPr>
          <p:cNvPr id="85" name="Picture 8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5559934" y="4552570"/>
            <a:ext cx="1128967" cy="374971"/>
          </a:xfrm>
          <a:prstGeom prst="rect">
            <a:avLst/>
          </a:prstGeom>
        </p:spPr>
      </p:pic>
      <p:pic>
        <p:nvPicPr>
          <p:cNvPr id="86" name="Picture 8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6245734" y="4501770"/>
            <a:ext cx="1128967" cy="374971"/>
          </a:xfrm>
          <a:prstGeom prst="rect">
            <a:avLst/>
          </a:prstGeom>
        </p:spPr>
      </p:pic>
      <p:pic>
        <p:nvPicPr>
          <p:cNvPr id="87" name="Picture 8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6956934" y="4349370"/>
            <a:ext cx="1128967" cy="374971"/>
          </a:xfrm>
          <a:prstGeom prst="rect">
            <a:avLst/>
          </a:prstGeom>
        </p:spPr>
      </p:pic>
      <p:pic>
        <p:nvPicPr>
          <p:cNvPr id="88" name="Picture 8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236334" y="4235070"/>
            <a:ext cx="1128967" cy="374971"/>
          </a:xfrm>
          <a:prstGeom prst="rect">
            <a:avLst/>
          </a:prstGeom>
        </p:spPr>
      </p:pic>
      <p:pic>
        <p:nvPicPr>
          <p:cNvPr id="89" name="Picture 8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604634" y="4044570"/>
            <a:ext cx="1128967" cy="374971"/>
          </a:xfrm>
          <a:prstGeom prst="rect">
            <a:avLst/>
          </a:prstGeom>
        </p:spPr>
      </p:pic>
      <p:pic>
        <p:nvPicPr>
          <p:cNvPr id="90" name="Picture 8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7299834" y="2291970"/>
            <a:ext cx="1128967" cy="374971"/>
          </a:xfrm>
          <a:prstGeom prst="rect">
            <a:avLst/>
          </a:prstGeom>
        </p:spPr>
      </p:pic>
      <p:pic>
        <p:nvPicPr>
          <p:cNvPr id="91" name="Picture 9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400000" flipH="1">
            <a:off x="6969634" y="2164970"/>
            <a:ext cx="1128967" cy="374971"/>
          </a:xfrm>
          <a:prstGeom prst="rect">
            <a:avLst/>
          </a:prstGeom>
        </p:spPr>
      </p:pic>
      <p:grpSp>
        <p:nvGrpSpPr>
          <p:cNvPr id="59" name="Group 58"/>
          <p:cNvGrpSpPr/>
          <p:nvPr/>
        </p:nvGrpSpPr>
        <p:grpSpPr>
          <a:xfrm>
            <a:off x="3511234" y="3036442"/>
            <a:ext cx="2408161" cy="1332358"/>
            <a:chOff x="3511234" y="3036442"/>
            <a:chExt cx="2408161" cy="1332358"/>
          </a:xfrm>
        </p:grpSpPr>
        <p:pic>
          <p:nvPicPr>
            <p:cNvPr id="60" name="Picture 5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6200000">
              <a:off x="3139388" y="3627108"/>
              <a:ext cx="1113538" cy="369846"/>
            </a:xfrm>
            <a:prstGeom prst="rect">
              <a:avLst/>
            </a:prstGeom>
          </p:spPr>
        </p:pic>
        <p:grpSp>
          <p:nvGrpSpPr>
            <p:cNvPr id="61" name="Group 60"/>
            <p:cNvGrpSpPr/>
            <p:nvPr/>
          </p:nvGrpSpPr>
          <p:grpSpPr>
            <a:xfrm>
              <a:off x="3716971" y="3036442"/>
              <a:ext cx="2202424" cy="1035325"/>
              <a:chOff x="3726643" y="3032612"/>
              <a:chExt cx="2202424" cy="1035325"/>
            </a:xfrm>
          </p:grpSpPr>
          <p:sp>
            <p:nvSpPr>
              <p:cNvPr id="62" name="Isosceles Triangle 58"/>
              <p:cNvSpPr/>
              <p:nvPr/>
            </p:nvSpPr>
            <p:spPr bwMode="auto">
              <a:xfrm rot="15325537">
                <a:off x="4418947" y="2340308"/>
                <a:ext cx="548080" cy="1932687"/>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2051141"/>
                  <a:gd name="connsiteY0" fmla="*/ 1750315 h 1806409"/>
                  <a:gd name="connsiteX1" fmla="*/ 280988 w 2051141"/>
                  <a:gd name="connsiteY1" fmla="*/ 0 h 1806409"/>
                  <a:gd name="connsiteX2" fmla="*/ 2049764 w 2051141"/>
                  <a:gd name="connsiteY2" fmla="*/ 1714915 h 1806409"/>
                  <a:gd name="connsiteX3" fmla="*/ 0 w 2051141"/>
                  <a:gd name="connsiteY3" fmla="*/ 1750315 h 1806409"/>
                  <a:gd name="connsiteX0" fmla="*/ 1184870 w 1773164"/>
                  <a:gd name="connsiteY0" fmla="*/ 1747782 h 1804711"/>
                  <a:gd name="connsiteX1" fmla="*/ 0 w 1773164"/>
                  <a:gd name="connsiteY1" fmla="*/ 0 h 1804711"/>
                  <a:gd name="connsiteX2" fmla="*/ 1768776 w 1773164"/>
                  <a:gd name="connsiteY2" fmla="*/ 1714915 h 1804711"/>
                  <a:gd name="connsiteX3" fmla="*/ 1184870 w 1773164"/>
                  <a:gd name="connsiteY3" fmla="*/ 1747782 h 1804711"/>
                  <a:gd name="connsiteX0" fmla="*/ 1184870 w 1806852"/>
                  <a:gd name="connsiteY0" fmla="*/ 1747782 h 1799400"/>
                  <a:gd name="connsiteX1" fmla="*/ 0 w 1806852"/>
                  <a:gd name="connsiteY1" fmla="*/ 0 h 1799400"/>
                  <a:gd name="connsiteX2" fmla="*/ 1802677 w 1806852"/>
                  <a:gd name="connsiteY2" fmla="*/ 1697677 h 1799400"/>
                  <a:gd name="connsiteX3" fmla="*/ 1184870 w 1806852"/>
                  <a:gd name="connsiteY3" fmla="*/ 1747782 h 1799400"/>
                  <a:gd name="connsiteX0" fmla="*/ 1245517 w 1807245"/>
                  <a:gd name="connsiteY0" fmla="*/ 1739854 h 1793809"/>
                  <a:gd name="connsiteX1" fmla="*/ 0 w 1807245"/>
                  <a:gd name="connsiteY1" fmla="*/ 0 h 1793809"/>
                  <a:gd name="connsiteX2" fmla="*/ 1802677 w 1807245"/>
                  <a:gd name="connsiteY2" fmla="*/ 1697677 h 1793809"/>
                  <a:gd name="connsiteX3" fmla="*/ 1245517 w 1807245"/>
                  <a:gd name="connsiteY3" fmla="*/ 1739854 h 1793809"/>
                  <a:gd name="connsiteX0" fmla="*/ 1444908 w 1809289"/>
                  <a:gd name="connsiteY0" fmla="*/ 1877256 h 1906623"/>
                  <a:gd name="connsiteX1" fmla="*/ 0 w 1809289"/>
                  <a:gd name="connsiteY1" fmla="*/ 0 h 1906623"/>
                  <a:gd name="connsiteX2" fmla="*/ 1802677 w 1809289"/>
                  <a:gd name="connsiteY2" fmla="*/ 1697677 h 1906623"/>
                  <a:gd name="connsiteX3" fmla="*/ 1444908 w 1809289"/>
                  <a:gd name="connsiteY3" fmla="*/ 1877256 h 1906623"/>
                  <a:gd name="connsiteX0" fmla="*/ 1444908 w 1949101"/>
                  <a:gd name="connsiteY0" fmla="*/ 1877256 h 1915246"/>
                  <a:gd name="connsiteX1" fmla="*/ 0 w 1949101"/>
                  <a:gd name="connsiteY1" fmla="*/ 0 h 1915246"/>
                  <a:gd name="connsiteX2" fmla="*/ 1944081 w 1949101"/>
                  <a:gd name="connsiteY2" fmla="*/ 1764465 h 1915246"/>
                  <a:gd name="connsiteX3" fmla="*/ 1444908 w 1949101"/>
                  <a:gd name="connsiteY3" fmla="*/ 1877256 h 1915246"/>
                  <a:gd name="connsiteX0" fmla="*/ 1444908 w 1975774"/>
                  <a:gd name="connsiteY0" fmla="*/ 1877256 h 1932687"/>
                  <a:gd name="connsiteX1" fmla="*/ 0 w 1975774"/>
                  <a:gd name="connsiteY1" fmla="*/ 0 h 1932687"/>
                  <a:gd name="connsiteX2" fmla="*/ 1944081 w 1975774"/>
                  <a:gd name="connsiteY2" fmla="*/ 1764465 h 1932687"/>
                  <a:gd name="connsiteX3" fmla="*/ 1444908 w 1975774"/>
                  <a:gd name="connsiteY3" fmla="*/ 1877256 h 1932687"/>
                </a:gdLst>
                <a:ahLst/>
                <a:cxnLst>
                  <a:cxn ang="0">
                    <a:pos x="connsiteX0" y="connsiteY0"/>
                  </a:cxn>
                  <a:cxn ang="0">
                    <a:pos x="connsiteX1" y="connsiteY1"/>
                  </a:cxn>
                  <a:cxn ang="0">
                    <a:pos x="connsiteX2" y="connsiteY2"/>
                  </a:cxn>
                  <a:cxn ang="0">
                    <a:pos x="connsiteX3" y="connsiteY3"/>
                  </a:cxn>
                </a:cxnLst>
                <a:rect l="l" t="t" r="r" b="b"/>
                <a:pathLst>
                  <a:path w="1975774" h="1932687">
                    <a:moveTo>
                      <a:pt x="1444908" y="1877256"/>
                    </a:moveTo>
                    <a:lnTo>
                      <a:pt x="0" y="0"/>
                    </a:lnTo>
                    <a:cubicBezTo>
                      <a:pt x="589592" y="571638"/>
                      <a:pt x="1354489" y="1192827"/>
                      <a:pt x="1944081" y="1764465"/>
                    </a:cubicBezTo>
                    <a:cubicBezTo>
                      <a:pt x="2126548" y="1934316"/>
                      <a:pt x="1462312" y="1982347"/>
                      <a:pt x="1444908" y="187725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3" name="Isosceles Triangle 58"/>
              <p:cNvSpPr/>
              <p:nvPr/>
            </p:nvSpPr>
            <p:spPr bwMode="auto">
              <a:xfrm rot="15325537">
                <a:off x="4537156" y="2323235"/>
                <a:ext cx="439284" cy="2042826"/>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1595687"/>
                  <a:gd name="connsiteY0" fmla="*/ 1750315 h 1830880"/>
                  <a:gd name="connsiteX1" fmla="*/ 280988 w 1595687"/>
                  <a:gd name="connsiteY1" fmla="*/ 0 h 1830880"/>
                  <a:gd name="connsiteX2" fmla="*/ 1593935 w 1595687"/>
                  <a:gd name="connsiteY2" fmla="*/ 1772256 h 1830880"/>
                  <a:gd name="connsiteX3" fmla="*/ 0 w 1595687"/>
                  <a:gd name="connsiteY3" fmla="*/ 1750315 h 1830880"/>
                  <a:gd name="connsiteX0" fmla="*/ 899623 w 1318827"/>
                  <a:gd name="connsiteY0" fmla="*/ 1891236 h 1928233"/>
                  <a:gd name="connsiteX1" fmla="*/ 1 w 1318827"/>
                  <a:gd name="connsiteY1" fmla="*/ 0 h 1928233"/>
                  <a:gd name="connsiteX2" fmla="*/ 1312948 w 1318827"/>
                  <a:gd name="connsiteY2" fmla="*/ 1772256 h 1928233"/>
                  <a:gd name="connsiteX3" fmla="*/ 899623 w 1318827"/>
                  <a:gd name="connsiteY3" fmla="*/ 1891236 h 1928233"/>
                  <a:gd name="connsiteX0" fmla="*/ 899623 w 1388557"/>
                  <a:gd name="connsiteY0" fmla="*/ 1891236 h 1938175"/>
                  <a:gd name="connsiteX1" fmla="*/ 1 w 1388557"/>
                  <a:gd name="connsiteY1" fmla="*/ 0 h 1938175"/>
                  <a:gd name="connsiteX2" fmla="*/ 1383402 w 1388557"/>
                  <a:gd name="connsiteY2" fmla="*/ 1823265 h 1938175"/>
                  <a:gd name="connsiteX3" fmla="*/ 899623 w 1388557"/>
                  <a:gd name="connsiteY3" fmla="*/ 1891236 h 1938175"/>
                  <a:gd name="connsiteX0" fmla="*/ 868830 w 1388294"/>
                  <a:gd name="connsiteY0" fmla="*/ 1898856 h 1944018"/>
                  <a:gd name="connsiteX1" fmla="*/ 1 w 1388294"/>
                  <a:gd name="connsiteY1" fmla="*/ 0 h 1944018"/>
                  <a:gd name="connsiteX2" fmla="*/ 1383402 w 1388294"/>
                  <a:gd name="connsiteY2" fmla="*/ 1823265 h 1944018"/>
                  <a:gd name="connsiteX3" fmla="*/ 868830 w 1388294"/>
                  <a:gd name="connsiteY3" fmla="*/ 1898856 h 1944018"/>
                  <a:gd name="connsiteX0" fmla="*/ 868830 w 1550417"/>
                  <a:gd name="connsiteY0" fmla="*/ 1898856 h 1980951"/>
                  <a:gd name="connsiteX1" fmla="*/ 1 w 1550417"/>
                  <a:gd name="connsiteY1" fmla="*/ 0 h 1980951"/>
                  <a:gd name="connsiteX2" fmla="*/ 1546567 w 1550417"/>
                  <a:gd name="connsiteY2" fmla="*/ 1923609 h 1980951"/>
                  <a:gd name="connsiteX3" fmla="*/ 868830 w 1550417"/>
                  <a:gd name="connsiteY3" fmla="*/ 1898856 h 1980951"/>
                  <a:gd name="connsiteX0" fmla="*/ 948921 w 1550864"/>
                  <a:gd name="connsiteY0" fmla="*/ 1993207 h 2039756"/>
                  <a:gd name="connsiteX1" fmla="*/ 1 w 1550864"/>
                  <a:gd name="connsiteY1" fmla="*/ 0 h 2039756"/>
                  <a:gd name="connsiteX2" fmla="*/ 1546567 w 1550864"/>
                  <a:gd name="connsiteY2" fmla="*/ 1923609 h 2039756"/>
                  <a:gd name="connsiteX3" fmla="*/ 948921 w 1550864"/>
                  <a:gd name="connsiteY3" fmla="*/ 1993207 h 2039756"/>
                  <a:gd name="connsiteX0" fmla="*/ 948921 w 1583575"/>
                  <a:gd name="connsiteY0" fmla="*/ 1993207 h 2042826"/>
                  <a:gd name="connsiteX1" fmla="*/ 1 w 1583575"/>
                  <a:gd name="connsiteY1" fmla="*/ 0 h 2042826"/>
                  <a:gd name="connsiteX2" fmla="*/ 1579474 w 1583575"/>
                  <a:gd name="connsiteY2" fmla="*/ 1935824 h 2042826"/>
                  <a:gd name="connsiteX3" fmla="*/ 948921 w 1583575"/>
                  <a:gd name="connsiteY3" fmla="*/ 1993207 h 2042826"/>
                </a:gdLst>
                <a:ahLst/>
                <a:cxnLst>
                  <a:cxn ang="0">
                    <a:pos x="connsiteX0" y="connsiteY0"/>
                  </a:cxn>
                  <a:cxn ang="0">
                    <a:pos x="connsiteX1" y="connsiteY1"/>
                  </a:cxn>
                  <a:cxn ang="0">
                    <a:pos x="connsiteX2" y="connsiteY2"/>
                  </a:cxn>
                  <a:cxn ang="0">
                    <a:pos x="connsiteX3" y="connsiteY3"/>
                  </a:cxn>
                </a:cxnLst>
                <a:rect l="l" t="t" r="r" b="b"/>
                <a:pathLst>
                  <a:path w="1583575" h="2042826">
                    <a:moveTo>
                      <a:pt x="948921" y="1993207"/>
                    </a:moveTo>
                    <a:lnTo>
                      <a:pt x="1" y="0"/>
                    </a:lnTo>
                    <a:cubicBezTo>
                      <a:pt x="461135" y="607755"/>
                      <a:pt x="1118340" y="1328069"/>
                      <a:pt x="1579474" y="1935824"/>
                    </a:cubicBezTo>
                    <a:cubicBezTo>
                      <a:pt x="1642140" y="2015841"/>
                      <a:pt x="966325" y="2098298"/>
                      <a:pt x="948921" y="199320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4" name="Isosceles Triangle 58"/>
              <p:cNvSpPr/>
              <p:nvPr/>
            </p:nvSpPr>
            <p:spPr bwMode="auto">
              <a:xfrm rot="15325537">
                <a:off x="4656439" y="2360370"/>
                <a:ext cx="292619" cy="2093089"/>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1280168"/>
                  <a:gd name="connsiteY0" fmla="*/ 1750315 h 1943223"/>
                  <a:gd name="connsiteX1" fmla="*/ 280988 w 1280168"/>
                  <a:gd name="connsiteY1" fmla="*/ 0 h 1943223"/>
                  <a:gd name="connsiteX2" fmla="*/ 1278010 w 1280168"/>
                  <a:gd name="connsiteY2" fmla="*/ 1920059 h 1943223"/>
                  <a:gd name="connsiteX3" fmla="*/ 0 w 1280168"/>
                  <a:gd name="connsiteY3" fmla="*/ 1750315 h 1943223"/>
                  <a:gd name="connsiteX0" fmla="*/ 498849 w 1002050"/>
                  <a:gd name="connsiteY0" fmla="*/ 2003395 h 2046870"/>
                  <a:gd name="connsiteX1" fmla="*/ 1 w 1002050"/>
                  <a:gd name="connsiteY1" fmla="*/ 0 h 2046870"/>
                  <a:gd name="connsiteX2" fmla="*/ 997023 w 1002050"/>
                  <a:gd name="connsiteY2" fmla="*/ 1920059 h 2046870"/>
                  <a:gd name="connsiteX3" fmla="*/ 498849 w 1002050"/>
                  <a:gd name="connsiteY3" fmla="*/ 2003395 h 2046870"/>
                  <a:gd name="connsiteX0" fmla="*/ 498849 w 1015900"/>
                  <a:gd name="connsiteY0" fmla="*/ 2003395 h 2057863"/>
                  <a:gd name="connsiteX1" fmla="*/ 1 w 1015900"/>
                  <a:gd name="connsiteY1" fmla="*/ 0 h 2057863"/>
                  <a:gd name="connsiteX2" fmla="*/ 997023 w 1015900"/>
                  <a:gd name="connsiteY2" fmla="*/ 1920059 h 2057863"/>
                  <a:gd name="connsiteX3" fmla="*/ 498849 w 1015900"/>
                  <a:gd name="connsiteY3" fmla="*/ 2003395 h 2057863"/>
                  <a:gd name="connsiteX0" fmla="*/ 498849 w 1015648"/>
                  <a:gd name="connsiteY0" fmla="*/ 2003395 h 2079347"/>
                  <a:gd name="connsiteX1" fmla="*/ 1 w 1015648"/>
                  <a:gd name="connsiteY1" fmla="*/ 0 h 2079347"/>
                  <a:gd name="connsiteX2" fmla="*/ 997023 w 1015648"/>
                  <a:gd name="connsiteY2" fmla="*/ 1920059 h 2079347"/>
                  <a:gd name="connsiteX3" fmla="*/ 498849 w 1015648"/>
                  <a:gd name="connsiteY3" fmla="*/ 2003395 h 2079347"/>
                  <a:gd name="connsiteX0" fmla="*/ 498849 w 1054862"/>
                  <a:gd name="connsiteY0" fmla="*/ 2003395 h 2093089"/>
                  <a:gd name="connsiteX1" fmla="*/ 1 w 1054862"/>
                  <a:gd name="connsiteY1" fmla="*/ 0 h 2093089"/>
                  <a:gd name="connsiteX2" fmla="*/ 1037232 w 1054862"/>
                  <a:gd name="connsiteY2" fmla="*/ 1962326 h 2093089"/>
                  <a:gd name="connsiteX3" fmla="*/ 498849 w 1054862"/>
                  <a:gd name="connsiteY3" fmla="*/ 2003395 h 2093089"/>
                </a:gdLst>
                <a:ahLst/>
                <a:cxnLst>
                  <a:cxn ang="0">
                    <a:pos x="connsiteX0" y="connsiteY0"/>
                  </a:cxn>
                  <a:cxn ang="0">
                    <a:pos x="connsiteX1" y="connsiteY1"/>
                  </a:cxn>
                  <a:cxn ang="0">
                    <a:pos x="connsiteX2" y="connsiteY2"/>
                  </a:cxn>
                  <a:cxn ang="0">
                    <a:pos x="connsiteX3" y="connsiteY3"/>
                  </a:cxn>
                </a:cxnLst>
                <a:rect l="l" t="t" r="r" b="b"/>
                <a:pathLst>
                  <a:path w="1054862" h="2093089">
                    <a:moveTo>
                      <a:pt x="498849" y="2003395"/>
                    </a:moveTo>
                    <a:lnTo>
                      <a:pt x="1" y="0"/>
                    </a:lnTo>
                    <a:cubicBezTo>
                      <a:pt x="332342" y="640020"/>
                      <a:pt x="704891" y="1322306"/>
                      <a:pt x="1037232" y="1962326"/>
                    </a:cubicBezTo>
                    <a:cubicBezTo>
                      <a:pt x="1170347" y="2093352"/>
                      <a:pt x="506283" y="2156975"/>
                      <a:pt x="498849" y="200339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5" name="Isosceles Triangle 58"/>
              <p:cNvSpPr/>
              <p:nvPr/>
            </p:nvSpPr>
            <p:spPr bwMode="auto">
              <a:xfrm rot="15325537">
                <a:off x="4763822" y="2381461"/>
                <a:ext cx="175379" cy="2155111"/>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770633"/>
                  <a:gd name="connsiteY0" fmla="*/ 2091033 h 2160803"/>
                  <a:gd name="connsiteX1" fmla="*/ 150945 w 770633"/>
                  <a:gd name="connsiteY1" fmla="*/ 0 h 2160803"/>
                  <a:gd name="connsiteX2" fmla="*/ 766909 w 770633"/>
                  <a:gd name="connsiteY2" fmla="*/ 2023798 h 2160803"/>
                  <a:gd name="connsiteX3" fmla="*/ 0 w 770633"/>
                  <a:gd name="connsiteY3" fmla="*/ 2091033 h 2160803"/>
                  <a:gd name="connsiteX0" fmla="*/ 1 w 632223"/>
                  <a:gd name="connsiteY0" fmla="*/ 2081384 h 2155111"/>
                  <a:gd name="connsiteX1" fmla="*/ 11814 w 632223"/>
                  <a:gd name="connsiteY1" fmla="*/ 0 h 2155111"/>
                  <a:gd name="connsiteX2" fmla="*/ 627778 w 632223"/>
                  <a:gd name="connsiteY2" fmla="*/ 2023798 h 2155111"/>
                  <a:gd name="connsiteX3" fmla="*/ 1 w 632223"/>
                  <a:gd name="connsiteY3" fmla="*/ 2081384 h 2155111"/>
                </a:gdLst>
                <a:ahLst/>
                <a:cxnLst>
                  <a:cxn ang="0">
                    <a:pos x="connsiteX0" y="connsiteY0"/>
                  </a:cxn>
                  <a:cxn ang="0">
                    <a:pos x="connsiteX1" y="connsiteY1"/>
                  </a:cxn>
                  <a:cxn ang="0">
                    <a:pos x="connsiteX2" y="connsiteY2"/>
                  </a:cxn>
                  <a:cxn ang="0">
                    <a:pos x="connsiteX3" y="connsiteY3"/>
                  </a:cxn>
                </a:cxnLst>
                <a:rect l="l" t="t" r="r" b="b"/>
                <a:pathLst>
                  <a:path w="632223" h="2155111">
                    <a:moveTo>
                      <a:pt x="1" y="2081384"/>
                    </a:moveTo>
                    <a:cubicBezTo>
                      <a:pt x="3939" y="1387589"/>
                      <a:pt x="7876" y="693795"/>
                      <a:pt x="11814" y="0"/>
                    </a:cubicBezTo>
                    <a:lnTo>
                      <a:pt x="627778" y="2023798"/>
                    </a:lnTo>
                    <a:cubicBezTo>
                      <a:pt x="693100" y="2189301"/>
                      <a:pt x="17405" y="2186475"/>
                      <a:pt x="1" y="208138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6" name="Isosceles Triangle 58"/>
              <p:cNvSpPr/>
              <p:nvPr/>
            </p:nvSpPr>
            <p:spPr bwMode="auto">
              <a:xfrm rot="15325537">
                <a:off x="4475835" y="2946051"/>
                <a:ext cx="188020" cy="1502324"/>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233594"/>
                  <a:gd name="connsiteY0" fmla="*/ 2091033 h 2103292"/>
                  <a:gd name="connsiteX1" fmla="*/ 150945 w 233594"/>
                  <a:gd name="connsiteY1" fmla="*/ 0 h 2103292"/>
                  <a:gd name="connsiteX2" fmla="*/ 223465 w 233594"/>
                  <a:gd name="connsiteY2" fmla="*/ 1430187 h 2103292"/>
                  <a:gd name="connsiteX3" fmla="*/ 0 w 233594"/>
                  <a:gd name="connsiteY3" fmla="*/ 2091033 h 2103292"/>
                  <a:gd name="connsiteX0" fmla="*/ 1 w 659315"/>
                  <a:gd name="connsiteY0" fmla="*/ 1390672 h 1518165"/>
                  <a:gd name="connsiteX1" fmla="*/ 582509 w 659315"/>
                  <a:gd name="connsiteY1" fmla="*/ 0 h 1518165"/>
                  <a:gd name="connsiteX2" fmla="*/ 655029 w 659315"/>
                  <a:gd name="connsiteY2" fmla="*/ 1430187 h 1518165"/>
                  <a:gd name="connsiteX3" fmla="*/ 1 w 659315"/>
                  <a:gd name="connsiteY3" fmla="*/ 1390672 h 1518165"/>
                  <a:gd name="connsiteX0" fmla="*/ 35884 w 694142"/>
                  <a:gd name="connsiteY0" fmla="*/ 1390672 h 1517781"/>
                  <a:gd name="connsiteX1" fmla="*/ 618392 w 694142"/>
                  <a:gd name="connsiteY1" fmla="*/ 0 h 1517781"/>
                  <a:gd name="connsiteX2" fmla="*/ 690912 w 694142"/>
                  <a:gd name="connsiteY2" fmla="*/ 1430187 h 1517781"/>
                  <a:gd name="connsiteX3" fmla="*/ 35884 w 694142"/>
                  <a:gd name="connsiteY3" fmla="*/ 1390672 h 1517781"/>
                  <a:gd name="connsiteX0" fmla="*/ 10642 w 669322"/>
                  <a:gd name="connsiteY0" fmla="*/ 1390672 h 1521938"/>
                  <a:gd name="connsiteX1" fmla="*/ 593150 w 669322"/>
                  <a:gd name="connsiteY1" fmla="*/ 0 h 1521938"/>
                  <a:gd name="connsiteX2" fmla="*/ 665670 w 669322"/>
                  <a:gd name="connsiteY2" fmla="*/ 1430187 h 1521938"/>
                  <a:gd name="connsiteX3" fmla="*/ 10642 w 669322"/>
                  <a:gd name="connsiteY3" fmla="*/ 1390672 h 1521938"/>
                  <a:gd name="connsiteX0" fmla="*/ 11918 w 594427"/>
                  <a:gd name="connsiteY0" fmla="*/ 1390672 h 1523789"/>
                  <a:gd name="connsiteX1" fmla="*/ 594426 w 594427"/>
                  <a:gd name="connsiteY1" fmla="*/ 0 h 1523789"/>
                  <a:gd name="connsiteX2" fmla="*/ 569687 w 594427"/>
                  <a:gd name="connsiteY2" fmla="*/ 1433014 h 1523789"/>
                  <a:gd name="connsiteX3" fmla="*/ 11918 w 594427"/>
                  <a:gd name="connsiteY3" fmla="*/ 1390672 h 1523789"/>
                  <a:gd name="connsiteX0" fmla="*/ 12848 w 595357"/>
                  <a:gd name="connsiteY0" fmla="*/ 1390672 h 1513388"/>
                  <a:gd name="connsiteX1" fmla="*/ 595356 w 595357"/>
                  <a:gd name="connsiteY1" fmla="*/ 0 h 1513388"/>
                  <a:gd name="connsiteX2" fmla="*/ 570617 w 595357"/>
                  <a:gd name="connsiteY2" fmla="*/ 1433014 h 1513388"/>
                  <a:gd name="connsiteX3" fmla="*/ 12848 w 595357"/>
                  <a:gd name="connsiteY3" fmla="*/ 1390672 h 1513388"/>
                  <a:gd name="connsiteX0" fmla="*/ 11649 w 671698"/>
                  <a:gd name="connsiteY0" fmla="*/ 1385080 h 1511439"/>
                  <a:gd name="connsiteX1" fmla="*/ 671697 w 671698"/>
                  <a:gd name="connsiteY1" fmla="*/ 0 h 1511439"/>
                  <a:gd name="connsiteX2" fmla="*/ 646958 w 671698"/>
                  <a:gd name="connsiteY2" fmla="*/ 1433014 h 1511439"/>
                  <a:gd name="connsiteX3" fmla="*/ 11649 w 671698"/>
                  <a:gd name="connsiteY3" fmla="*/ 1385080 h 1511439"/>
                  <a:gd name="connsiteX0" fmla="*/ 10153 w 767776"/>
                  <a:gd name="connsiteY0" fmla="*/ 1385080 h 1508630"/>
                  <a:gd name="connsiteX1" fmla="*/ 670201 w 767776"/>
                  <a:gd name="connsiteY1" fmla="*/ 0 h 1508630"/>
                  <a:gd name="connsiteX2" fmla="*/ 767755 w 767776"/>
                  <a:gd name="connsiteY2" fmla="*/ 1428712 h 1508630"/>
                  <a:gd name="connsiteX3" fmla="*/ 10153 w 767776"/>
                  <a:gd name="connsiteY3" fmla="*/ 1385080 h 1508630"/>
                  <a:gd name="connsiteX0" fmla="*/ 10813 w 710170"/>
                  <a:gd name="connsiteY0" fmla="*/ 1385080 h 1508033"/>
                  <a:gd name="connsiteX1" fmla="*/ 670861 w 710170"/>
                  <a:gd name="connsiteY1" fmla="*/ 0 h 1508033"/>
                  <a:gd name="connsiteX2" fmla="*/ 710148 w 710170"/>
                  <a:gd name="connsiteY2" fmla="*/ 1427790 h 1508033"/>
                  <a:gd name="connsiteX3" fmla="*/ 10813 w 710170"/>
                  <a:gd name="connsiteY3" fmla="*/ 1385080 h 1508033"/>
                  <a:gd name="connsiteX0" fmla="*/ 12004 w 622744"/>
                  <a:gd name="connsiteY0" fmla="*/ 1391472 h 1510348"/>
                  <a:gd name="connsiteX1" fmla="*/ 583431 w 622744"/>
                  <a:gd name="connsiteY1" fmla="*/ 0 h 1510348"/>
                  <a:gd name="connsiteX2" fmla="*/ 622718 w 622744"/>
                  <a:gd name="connsiteY2" fmla="*/ 1427790 h 1510348"/>
                  <a:gd name="connsiteX3" fmla="*/ 12004 w 622744"/>
                  <a:gd name="connsiteY3" fmla="*/ 1391472 h 1510348"/>
                  <a:gd name="connsiteX0" fmla="*/ 11676 w 645012"/>
                  <a:gd name="connsiteY0" fmla="*/ 1391472 h 1503274"/>
                  <a:gd name="connsiteX1" fmla="*/ 583103 w 645012"/>
                  <a:gd name="connsiteY1" fmla="*/ 0 h 1503274"/>
                  <a:gd name="connsiteX2" fmla="*/ 644988 w 645012"/>
                  <a:gd name="connsiteY2" fmla="*/ 1416298 h 1503274"/>
                  <a:gd name="connsiteX3" fmla="*/ 11676 w 645012"/>
                  <a:gd name="connsiteY3" fmla="*/ 1391472 h 1503274"/>
                  <a:gd name="connsiteX0" fmla="*/ 11226 w 677795"/>
                  <a:gd name="connsiteY0" fmla="*/ 1389075 h 1502324"/>
                  <a:gd name="connsiteX1" fmla="*/ 615886 w 677795"/>
                  <a:gd name="connsiteY1" fmla="*/ 0 h 1502324"/>
                  <a:gd name="connsiteX2" fmla="*/ 677771 w 677795"/>
                  <a:gd name="connsiteY2" fmla="*/ 1416298 h 1502324"/>
                  <a:gd name="connsiteX3" fmla="*/ 11226 w 677795"/>
                  <a:gd name="connsiteY3" fmla="*/ 1389075 h 1502324"/>
                </a:gdLst>
                <a:ahLst/>
                <a:cxnLst>
                  <a:cxn ang="0">
                    <a:pos x="connsiteX0" y="connsiteY0"/>
                  </a:cxn>
                  <a:cxn ang="0">
                    <a:pos x="connsiteX1" y="connsiteY1"/>
                  </a:cxn>
                  <a:cxn ang="0">
                    <a:pos x="connsiteX2" y="connsiteY2"/>
                  </a:cxn>
                  <a:cxn ang="0">
                    <a:pos x="connsiteX3" y="connsiteY3"/>
                  </a:cxn>
                </a:cxnLst>
                <a:rect l="l" t="t" r="r" b="b"/>
                <a:pathLst>
                  <a:path w="677795" h="1502324">
                    <a:moveTo>
                      <a:pt x="11226" y="1389075"/>
                    </a:moveTo>
                    <a:lnTo>
                      <a:pt x="615886" y="0"/>
                    </a:lnTo>
                    <a:lnTo>
                      <a:pt x="677771" y="1416298"/>
                    </a:lnTo>
                    <a:cubicBezTo>
                      <a:pt x="682830" y="1557772"/>
                      <a:pt x="-102306" y="1507686"/>
                      <a:pt x="11226" y="138907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7" name="Isosceles Triangle 58"/>
              <p:cNvSpPr/>
              <p:nvPr/>
            </p:nvSpPr>
            <p:spPr bwMode="auto">
              <a:xfrm rot="15325537">
                <a:off x="4430173" y="3031416"/>
                <a:ext cx="312843" cy="1488993"/>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233594"/>
                  <a:gd name="connsiteY0" fmla="*/ 2091033 h 2103292"/>
                  <a:gd name="connsiteX1" fmla="*/ 150945 w 233594"/>
                  <a:gd name="connsiteY1" fmla="*/ 0 h 2103292"/>
                  <a:gd name="connsiteX2" fmla="*/ 223465 w 233594"/>
                  <a:gd name="connsiteY2" fmla="*/ 1430187 h 2103292"/>
                  <a:gd name="connsiteX3" fmla="*/ 0 w 233594"/>
                  <a:gd name="connsiteY3" fmla="*/ 2091033 h 2103292"/>
                  <a:gd name="connsiteX0" fmla="*/ 1 w 659315"/>
                  <a:gd name="connsiteY0" fmla="*/ 1390672 h 1518165"/>
                  <a:gd name="connsiteX1" fmla="*/ 582509 w 659315"/>
                  <a:gd name="connsiteY1" fmla="*/ 0 h 1518165"/>
                  <a:gd name="connsiteX2" fmla="*/ 655029 w 659315"/>
                  <a:gd name="connsiteY2" fmla="*/ 1430187 h 1518165"/>
                  <a:gd name="connsiteX3" fmla="*/ 1 w 659315"/>
                  <a:gd name="connsiteY3" fmla="*/ 1390672 h 1518165"/>
                  <a:gd name="connsiteX0" fmla="*/ 35884 w 694142"/>
                  <a:gd name="connsiteY0" fmla="*/ 1390672 h 1517781"/>
                  <a:gd name="connsiteX1" fmla="*/ 618392 w 694142"/>
                  <a:gd name="connsiteY1" fmla="*/ 0 h 1517781"/>
                  <a:gd name="connsiteX2" fmla="*/ 690912 w 694142"/>
                  <a:gd name="connsiteY2" fmla="*/ 1430187 h 1517781"/>
                  <a:gd name="connsiteX3" fmla="*/ 35884 w 694142"/>
                  <a:gd name="connsiteY3" fmla="*/ 1390672 h 1517781"/>
                  <a:gd name="connsiteX0" fmla="*/ 10642 w 669322"/>
                  <a:gd name="connsiteY0" fmla="*/ 1390672 h 1521938"/>
                  <a:gd name="connsiteX1" fmla="*/ 593150 w 669322"/>
                  <a:gd name="connsiteY1" fmla="*/ 0 h 1521938"/>
                  <a:gd name="connsiteX2" fmla="*/ 665670 w 669322"/>
                  <a:gd name="connsiteY2" fmla="*/ 1430187 h 1521938"/>
                  <a:gd name="connsiteX3" fmla="*/ 10642 w 669322"/>
                  <a:gd name="connsiteY3" fmla="*/ 1390672 h 1521938"/>
                  <a:gd name="connsiteX0" fmla="*/ 6962 w 1143990"/>
                  <a:gd name="connsiteY0" fmla="*/ 1372482 h 1515938"/>
                  <a:gd name="connsiteX1" fmla="*/ 1069112 w 1143990"/>
                  <a:gd name="connsiteY1" fmla="*/ 0 h 1515938"/>
                  <a:gd name="connsiteX2" fmla="*/ 1141632 w 1143990"/>
                  <a:gd name="connsiteY2" fmla="*/ 1430187 h 1515938"/>
                  <a:gd name="connsiteX3" fmla="*/ 6962 w 1143990"/>
                  <a:gd name="connsiteY3" fmla="*/ 1372482 h 1515938"/>
                  <a:gd name="connsiteX0" fmla="*/ 16454 w 1078604"/>
                  <a:gd name="connsiteY0" fmla="*/ 1372482 h 1474349"/>
                  <a:gd name="connsiteX1" fmla="*/ 1078604 w 1078604"/>
                  <a:gd name="connsiteY1" fmla="*/ 0 h 1474349"/>
                  <a:gd name="connsiteX2" fmla="*/ 351124 w 1078604"/>
                  <a:gd name="connsiteY2" fmla="*/ 1362645 h 1474349"/>
                  <a:gd name="connsiteX3" fmla="*/ 16454 w 1078604"/>
                  <a:gd name="connsiteY3" fmla="*/ 1372482 h 1474349"/>
                  <a:gd name="connsiteX0" fmla="*/ 12078 w 1074228"/>
                  <a:gd name="connsiteY0" fmla="*/ 1372482 h 1496667"/>
                  <a:gd name="connsiteX1" fmla="*/ 1074228 w 1074228"/>
                  <a:gd name="connsiteY1" fmla="*/ 0 h 1496667"/>
                  <a:gd name="connsiteX2" fmla="*/ 559210 w 1074228"/>
                  <a:gd name="connsiteY2" fmla="*/ 1400933 h 1496667"/>
                  <a:gd name="connsiteX3" fmla="*/ 12078 w 1074228"/>
                  <a:gd name="connsiteY3" fmla="*/ 1372482 h 1496667"/>
                  <a:gd name="connsiteX0" fmla="*/ 14115 w 1076265"/>
                  <a:gd name="connsiteY0" fmla="*/ 1372482 h 1491621"/>
                  <a:gd name="connsiteX1" fmla="*/ 1076265 w 1076265"/>
                  <a:gd name="connsiteY1" fmla="*/ 0 h 1491621"/>
                  <a:gd name="connsiteX2" fmla="*/ 561247 w 1076265"/>
                  <a:gd name="connsiteY2" fmla="*/ 1400933 h 1491621"/>
                  <a:gd name="connsiteX3" fmla="*/ 14115 w 1076265"/>
                  <a:gd name="connsiteY3" fmla="*/ 1372482 h 1491621"/>
                  <a:gd name="connsiteX0" fmla="*/ 13112 w 1127768"/>
                  <a:gd name="connsiteY0" fmla="*/ 1365415 h 1488993"/>
                  <a:gd name="connsiteX1" fmla="*/ 1127768 w 1127768"/>
                  <a:gd name="connsiteY1" fmla="*/ 0 h 1488993"/>
                  <a:gd name="connsiteX2" fmla="*/ 612750 w 1127768"/>
                  <a:gd name="connsiteY2" fmla="*/ 1400933 h 1488993"/>
                  <a:gd name="connsiteX3" fmla="*/ 13112 w 1127768"/>
                  <a:gd name="connsiteY3" fmla="*/ 1365415 h 1488993"/>
                </a:gdLst>
                <a:ahLst/>
                <a:cxnLst>
                  <a:cxn ang="0">
                    <a:pos x="connsiteX0" y="connsiteY0"/>
                  </a:cxn>
                  <a:cxn ang="0">
                    <a:pos x="connsiteX1" y="connsiteY1"/>
                  </a:cxn>
                  <a:cxn ang="0">
                    <a:pos x="connsiteX2" y="connsiteY2"/>
                  </a:cxn>
                  <a:cxn ang="0">
                    <a:pos x="connsiteX3" y="connsiteY3"/>
                  </a:cxn>
                </a:cxnLst>
                <a:rect l="l" t="t" r="r" b="b"/>
                <a:pathLst>
                  <a:path w="1127768" h="1488993">
                    <a:moveTo>
                      <a:pt x="13112" y="1365415"/>
                    </a:moveTo>
                    <a:lnTo>
                      <a:pt x="1127768" y="0"/>
                    </a:lnTo>
                    <a:lnTo>
                      <a:pt x="612750" y="1400933"/>
                    </a:lnTo>
                    <a:cubicBezTo>
                      <a:pt x="559100" y="1554575"/>
                      <a:pt x="-100420" y="1484026"/>
                      <a:pt x="13112" y="136541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8" name="Isosceles Triangle 58"/>
              <p:cNvSpPr/>
              <p:nvPr/>
            </p:nvSpPr>
            <p:spPr bwMode="auto">
              <a:xfrm rot="15325537">
                <a:off x="4387218" y="3104324"/>
                <a:ext cx="446334" cy="1470640"/>
              </a:xfrm>
              <a:custGeom>
                <a:avLst/>
                <a:gdLst>
                  <a:gd name="connsiteX0" fmla="*/ 0 w 561975"/>
                  <a:gd name="connsiteY0" fmla="*/ 1750315 h 1750315"/>
                  <a:gd name="connsiteX1" fmla="*/ 280988 w 561975"/>
                  <a:gd name="connsiteY1" fmla="*/ 0 h 1750315"/>
                  <a:gd name="connsiteX2" fmla="*/ 561975 w 561975"/>
                  <a:gd name="connsiteY2" fmla="*/ 1750315 h 1750315"/>
                  <a:gd name="connsiteX3" fmla="*/ 0 w 561975"/>
                  <a:gd name="connsiteY3" fmla="*/ 1750315 h 1750315"/>
                  <a:gd name="connsiteX0" fmla="*/ 0 w 561975"/>
                  <a:gd name="connsiteY0" fmla="*/ 1750315 h 1847335"/>
                  <a:gd name="connsiteX1" fmla="*/ 280988 w 561975"/>
                  <a:gd name="connsiteY1" fmla="*/ 0 h 1847335"/>
                  <a:gd name="connsiteX2" fmla="*/ 561975 w 561975"/>
                  <a:gd name="connsiteY2" fmla="*/ 1750315 h 1847335"/>
                  <a:gd name="connsiteX3" fmla="*/ 0 w 561975"/>
                  <a:gd name="connsiteY3" fmla="*/ 1750315 h 1847335"/>
                  <a:gd name="connsiteX0" fmla="*/ 0 w 561975"/>
                  <a:gd name="connsiteY0" fmla="*/ 1750315 h 1932744"/>
                  <a:gd name="connsiteX1" fmla="*/ 280988 w 561975"/>
                  <a:gd name="connsiteY1" fmla="*/ 0 h 1932744"/>
                  <a:gd name="connsiteX2" fmla="*/ 561975 w 561975"/>
                  <a:gd name="connsiteY2" fmla="*/ 1750315 h 1932744"/>
                  <a:gd name="connsiteX3" fmla="*/ 0 w 561975"/>
                  <a:gd name="connsiteY3" fmla="*/ 1750315 h 1932744"/>
                  <a:gd name="connsiteX0" fmla="*/ 0 w 566971"/>
                  <a:gd name="connsiteY0" fmla="*/ 1750315 h 1888823"/>
                  <a:gd name="connsiteX1" fmla="*/ 280988 w 566971"/>
                  <a:gd name="connsiteY1" fmla="*/ 0 h 1888823"/>
                  <a:gd name="connsiteX2" fmla="*/ 561975 w 566971"/>
                  <a:gd name="connsiteY2" fmla="*/ 1750315 h 1888823"/>
                  <a:gd name="connsiteX3" fmla="*/ 0 w 566971"/>
                  <a:gd name="connsiteY3" fmla="*/ 1750315 h 1888823"/>
                  <a:gd name="connsiteX0" fmla="*/ 0 w 566510"/>
                  <a:gd name="connsiteY0" fmla="*/ 1750315 h 1820046"/>
                  <a:gd name="connsiteX1" fmla="*/ 280988 w 566510"/>
                  <a:gd name="connsiteY1" fmla="*/ 0 h 1820046"/>
                  <a:gd name="connsiteX2" fmla="*/ 561975 w 566510"/>
                  <a:gd name="connsiteY2" fmla="*/ 1750315 h 1820046"/>
                  <a:gd name="connsiteX3" fmla="*/ 0 w 566510"/>
                  <a:gd name="connsiteY3" fmla="*/ 1750315 h 1820046"/>
                  <a:gd name="connsiteX0" fmla="*/ 0 w 838994"/>
                  <a:gd name="connsiteY0" fmla="*/ 1750315 h 2041453"/>
                  <a:gd name="connsiteX1" fmla="*/ 280988 w 838994"/>
                  <a:gd name="connsiteY1" fmla="*/ 0 h 2041453"/>
                  <a:gd name="connsiteX2" fmla="*/ 835805 w 838994"/>
                  <a:gd name="connsiteY2" fmla="*/ 2025949 h 2041453"/>
                  <a:gd name="connsiteX3" fmla="*/ 0 w 838994"/>
                  <a:gd name="connsiteY3" fmla="*/ 1750315 h 2041453"/>
                  <a:gd name="connsiteX0" fmla="*/ 0 w 709473"/>
                  <a:gd name="connsiteY0" fmla="*/ 2091033 h 2138677"/>
                  <a:gd name="connsiteX1" fmla="*/ 150945 w 709473"/>
                  <a:gd name="connsiteY1" fmla="*/ 0 h 2138677"/>
                  <a:gd name="connsiteX2" fmla="*/ 705762 w 709473"/>
                  <a:gd name="connsiteY2" fmla="*/ 2025949 h 2138677"/>
                  <a:gd name="connsiteX3" fmla="*/ 0 w 709473"/>
                  <a:gd name="connsiteY3" fmla="*/ 2091033 h 2138677"/>
                  <a:gd name="connsiteX0" fmla="*/ 0 w 709772"/>
                  <a:gd name="connsiteY0" fmla="*/ 2091033 h 2161663"/>
                  <a:gd name="connsiteX1" fmla="*/ 150945 w 709772"/>
                  <a:gd name="connsiteY1" fmla="*/ 0 h 2161663"/>
                  <a:gd name="connsiteX2" fmla="*/ 705762 w 709772"/>
                  <a:gd name="connsiteY2" fmla="*/ 2025949 h 2161663"/>
                  <a:gd name="connsiteX3" fmla="*/ 0 w 709772"/>
                  <a:gd name="connsiteY3" fmla="*/ 2091033 h 2161663"/>
                  <a:gd name="connsiteX0" fmla="*/ 0 w 233594"/>
                  <a:gd name="connsiteY0" fmla="*/ 2091033 h 2103292"/>
                  <a:gd name="connsiteX1" fmla="*/ 150945 w 233594"/>
                  <a:gd name="connsiteY1" fmla="*/ 0 h 2103292"/>
                  <a:gd name="connsiteX2" fmla="*/ 223465 w 233594"/>
                  <a:gd name="connsiteY2" fmla="*/ 1430187 h 2103292"/>
                  <a:gd name="connsiteX3" fmla="*/ 0 w 233594"/>
                  <a:gd name="connsiteY3" fmla="*/ 2091033 h 2103292"/>
                  <a:gd name="connsiteX0" fmla="*/ 1 w 659315"/>
                  <a:gd name="connsiteY0" fmla="*/ 1390672 h 1518165"/>
                  <a:gd name="connsiteX1" fmla="*/ 582509 w 659315"/>
                  <a:gd name="connsiteY1" fmla="*/ 0 h 1518165"/>
                  <a:gd name="connsiteX2" fmla="*/ 655029 w 659315"/>
                  <a:gd name="connsiteY2" fmla="*/ 1430187 h 1518165"/>
                  <a:gd name="connsiteX3" fmla="*/ 1 w 659315"/>
                  <a:gd name="connsiteY3" fmla="*/ 1390672 h 1518165"/>
                  <a:gd name="connsiteX0" fmla="*/ 35884 w 694142"/>
                  <a:gd name="connsiteY0" fmla="*/ 1390672 h 1517781"/>
                  <a:gd name="connsiteX1" fmla="*/ 618392 w 694142"/>
                  <a:gd name="connsiteY1" fmla="*/ 0 h 1517781"/>
                  <a:gd name="connsiteX2" fmla="*/ 690912 w 694142"/>
                  <a:gd name="connsiteY2" fmla="*/ 1430187 h 1517781"/>
                  <a:gd name="connsiteX3" fmla="*/ 35884 w 694142"/>
                  <a:gd name="connsiteY3" fmla="*/ 1390672 h 1517781"/>
                  <a:gd name="connsiteX0" fmla="*/ 10642 w 669322"/>
                  <a:gd name="connsiteY0" fmla="*/ 1390672 h 1521938"/>
                  <a:gd name="connsiteX1" fmla="*/ 593150 w 669322"/>
                  <a:gd name="connsiteY1" fmla="*/ 0 h 1521938"/>
                  <a:gd name="connsiteX2" fmla="*/ 665670 w 669322"/>
                  <a:gd name="connsiteY2" fmla="*/ 1430187 h 1521938"/>
                  <a:gd name="connsiteX3" fmla="*/ 10642 w 669322"/>
                  <a:gd name="connsiteY3" fmla="*/ 1390672 h 1521938"/>
                  <a:gd name="connsiteX0" fmla="*/ 6962 w 1143990"/>
                  <a:gd name="connsiteY0" fmla="*/ 1372482 h 1515938"/>
                  <a:gd name="connsiteX1" fmla="*/ 1069112 w 1143990"/>
                  <a:gd name="connsiteY1" fmla="*/ 0 h 1515938"/>
                  <a:gd name="connsiteX2" fmla="*/ 1141632 w 1143990"/>
                  <a:gd name="connsiteY2" fmla="*/ 1430187 h 1515938"/>
                  <a:gd name="connsiteX3" fmla="*/ 6962 w 1143990"/>
                  <a:gd name="connsiteY3" fmla="*/ 1372482 h 1515938"/>
                  <a:gd name="connsiteX0" fmla="*/ 16454 w 1078604"/>
                  <a:gd name="connsiteY0" fmla="*/ 1372482 h 1474349"/>
                  <a:gd name="connsiteX1" fmla="*/ 1078604 w 1078604"/>
                  <a:gd name="connsiteY1" fmla="*/ 0 h 1474349"/>
                  <a:gd name="connsiteX2" fmla="*/ 351124 w 1078604"/>
                  <a:gd name="connsiteY2" fmla="*/ 1362645 h 1474349"/>
                  <a:gd name="connsiteX3" fmla="*/ 16454 w 1078604"/>
                  <a:gd name="connsiteY3" fmla="*/ 1372482 h 1474349"/>
                  <a:gd name="connsiteX0" fmla="*/ 12078 w 1074228"/>
                  <a:gd name="connsiteY0" fmla="*/ 1372482 h 1496667"/>
                  <a:gd name="connsiteX1" fmla="*/ 1074228 w 1074228"/>
                  <a:gd name="connsiteY1" fmla="*/ 0 h 1496667"/>
                  <a:gd name="connsiteX2" fmla="*/ 559210 w 1074228"/>
                  <a:gd name="connsiteY2" fmla="*/ 1400933 h 1496667"/>
                  <a:gd name="connsiteX3" fmla="*/ 12078 w 1074228"/>
                  <a:gd name="connsiteY3" fmla="*/ 1372482 h 1496667"/>
                  <a:gd name="connsiteX0" fmla="*/ 14115 w 1076265"/>
                  <a:gd name="connsiteY0" fmla="*/ 1372482 h 1491621"/>
                  <a:gd name="connsiteX1" fmla="*/ 1076265 w 1076265"/>
                  <a:gd name="connsiteY1" fmla="*/ 0 h 1491621"/>
                  <a:gd name="connsiteX2" fmla="*/ 561247 w 1076265"/>
                  <a:gd name="connsiteY2" fmla="*/ 1400933 h 1491621"/>
                  <a:gd name="connsiteX3" fmla="*/ 14115 w 1076265"/>
                  <a:gd name="connsiteY3" fmla="*/ 1372482 h 1491621"/>
                  <a:gd name="connsiteX0" fmla="*/ 7940 w 1603572"/>
                  <a:gd name="connsiteY0" fmla="*/ 1386494 h 1497188"/>
                  <a:gd name="connsiteX1" fmla="*/ 1603572 w 1603572"/>
                  <a:gd name="connsiteY1" fmla="*/ 0 h 1497188"/>
                  <a:gd name="connsiteX2" fmla="*/ 1088554 w 1603572"/>
                  <a:gd name="connsiteY2" fmla="*/ 1400933 h 1497188"/>
                  <a:gd name="connsiteX3" fmla="*/ 7940 w 1603572"/>
                  <a:gd name="connsiteY3" fmla="*/ 1386494 h 1497188"/>
                  <a:gd name="connsiteX0" fmla="*/ 12716 w 1608348"/>
                  <a:gd name="connsiteY0" fmla="*/ 1386494 h 1495153"/>
                  <a:gd name="connsiteX1" fmla="*/ 1608348 w 1608348"/>
                  <a:gd name="connsiteY1" fmla="*/ 0 h 1495153"/>
                  <a:gd name="connsiteX2" fmla="*/ 635396 w 1608348"/>
                  <a:gd name="connsiteY2" fmla="*/ 1397429 h 1495153"/>
                  <a:gd name="connsiteX3" fmla="*/ 12716 w 1608348"/>
                  <a:gd name="connsiteY3" fmla="*/ 1386494 h 1495153"/>
                  <a:gd name="connsiteX0" fmla="*/ 13296 w 1608928"/>
                  <a:gd name="connsiteY0" fmla="*/ 1386494 h 1493779"/>
                  <a:gd name="connsiteX1" fmla="*/ 1608928 w 1608928"/>
                  <a:gd name="connsiteY1" fmla="*/ 0 h 1493779"/>
                  <a:gd name="connsiteX2" fmla="*/ 602741 w 1608928"/>
                  <a:gd name="connsiteY2" fmla="*/ 1395032 h 1493779"/>
                  <a:gd name="connsiteX3" fmla="*/ 13296 w 1608928"/>
                  <a:gd name="connsiteY3" fmla="*/ 1386494 h 1493779"/>
                  <a:gd name="connsiteX0" fmla="*/ 13357 w 1608989"/>
                  <a:gd name="connsiteY0" fmla="*/ 1386494 h 1470640"/>
                  <a:gd name="connsiteX1" fmla="*/ 1608989 w 1608989"/>
                  <a:gd name="connsiteY1" fmla="*/ 0 h 1470640"/>
                  <a:gd name="connsiteX2" fmla="*/ 602802 w 1608989"/>
                  <a:gd name="connsiteY2" fmla="*/ 1395032 h 1470640"/>
                  <a:gd name="connsiteX3" fmla="*/ 13357 w 1608989"/>
                  <a:gd name="connsiteY3" fmla="*/ 1386494 h 1470640"/>
                </a:gdLst>
                <a:ahLst/>
                <a:cxnLst>
                  <a:cxn ang="0">
                    <a:pos x="connsiteX0" y="connsiteY0"/>
                  </a:cxn>
                  <a:cxn ang="0">
                    <a:pos x="connsiteX1" y="connsiteY1"/>
                  </a:cxn>
                  <a:cxn ang="0">
                    <a:pos x="connsiteX2" y="connsiteY2"/>
                  </a:cxn>
                  <a:cxn ang="0">
                    <a:pos x="connsiteX3" y="connsiteY3"/>
                  </a:cxn>
                </a:cxnLst>
                <a:rect l="l" t="t" r="r" b="b"/>
                <a:pathLst>
                  <a:path w="1608989" h="1470640">
                    <a:moveTo>
                      <a:pt x="13357" y="1386494"/>
                    </a:moveTo>
                    <a:lnTo>
                      <a:pt x="1608989" y="0"/>
                    </a:lnTo>
                    <a:lnTo>
                      <a:pt x="602802" y="1395032"/>
                    </a:lnTo>
                    <a:cubicBezTo>
                      <a:pt x="545608" y="1489368"/>
                      <a:pt x="-100175" y="1505105"/>
                      <a:pt x="13357" y="138649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9" name="Isosceles Triangle 4"/>
              <p:cNvSpPr/>
              <p:nvPr/>
            </p:nvSpPr>
            <p:spPr bwMode="auto">
              <a:xfrm rot="16575406">
                <a:off x="4548159" y="3079879"/>
                <a:ext cx="156622" cy="1575819"/>
              </a:xfrm>
              <a:custGeom>
                <a:avLst/>
                <a:gdLst>
                  <a:gd name="connsiteX0" fmla="*/ 0 w 209550"/>
                  <a:gd name="connsiteY0" fmla="*/ 1559965 h 1559965"/>
                  <a:gd name="connsiteX1" fmla="*/ 104775 w 209550"/>
                  <a:gd name="connsiteY1" fmla="*/ 0 h 1559965"/>
                  <a:gd name="connsiteX2" fmla="*/ 209550 w 209550"/>
                  <a:gd name="connsiteY2" fmla="*/ 1559965 h 1559965"/>
                  <a:gd name="connsiteX3" fmla="*/ 0 w 209550"/>
                  <a:gd name="connsiteY3" fmla="*/ 1559965 h 1559965"/>
                  <a:gd name="connsiteX0" fmla="*/ 0 w 209550"/>
                  <a:gd name="connsiteY0" fmla="*/ 1578352 h 1578352"/>
                  <a:gd name="connsiteX1" fmla="*/ 119528 w 209550"/>
                  <a:gd name="connsiteY1" fmla="*/ 0 h 1578352"/>
                  <a:gd name="connsiteX2" fmla="*/ 209550 w 209550"/>
                  <a:gd name="connsiteY2" fmla="*/ 1578352 h 1578352"/>
                  <a:gd name="connsiteX3" fmla="*/ 0 w 209550"/>
                  <a:gd name="connsiteY3" fmla="*/ 1578352 h 1578352"/>
                  <a:gd name="connsiteX0" fmla="*/ 0 w 219984"/>
                  <a:gd name="connsiteY0" fmla="*/ 1578352 h 1578352"/>
                  <a:gd name="connsiteX1" fmla="*/ 119528 w 219984"/>
                  <a:gd name="connsiteY1" fmla="*/ 0 h 1578352"/>
                  <a:gd name="connsiteX2" fmla="*/ 219984 w 219984"/>
                  <a:gd name="connsiteY2" fmla="*/ 1455036 h 1578352"/>
                  <a:gd name="connsiteX3" fmla="*/ 0 w 219984"/>
                  <a:gd name="connsiteY3" fmla="*/ 1578352 h 1578352"/>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156622"/>
                  <a:gd name="connsiteY0" fmla="*/ 1575819 h 1575819"/>
                  <a:gd name="connsiteX1" fmla="*/ 52730 w 156622"/>
                  <a:gd name="connsiteY1" fmla="*/ 0 h 1575819"/>
                  <a:gd name="connsiteX2" fmla="*/ 156622 w 156622"/>
                  <a:gd name="connsiteY2" fmla="*/ 1442680 h 1575819"/>
                  <a:gd name="connsiteX3" fmla="*/ 0 w 156622"/>
                  <a:gd name="connsiteY3" fmla="*/ 1575819 h 1575819"/>
                </a:gdLst>
                <a:ahLst/>
                <a:cxnLst>
                  <a:cxn ang="0">
                    <a:pos x="connsiteX0" y="connsiteY0"/>
                  </a:cxn>
                  <a:cxn ang="0">
                    <a:pos x="connsiteX1" y="connsiteY1"/>
                  </a:cxn>
                  <a:cxn ang="0">
                    <a:pos x="connsiteX2" y="connsiteY2"/>
                  </a:cxn>
                  <a:cxn ang="0">
                    <a:pos x="connsiteX3" y="connsiteY3"/>
                  </a:cxn>
                </a:cxnLst>
                <a:rect l="l" t="t" r="r" b="b"/>
                <a:pathLst>
                  <a:path w="156622" h="1575819">
                    <a:moveTo>
                      <a:pt x="0" y="1575819"/>
                    </a:moveTo>
                    <a:lnTo>
                      <a:pt x="52730" y="0"/>
                    </a:lnTo>
                    <a:lnTo>
                      <a:pt x="156622" y="1442680"/>
                    </a:lnTo>
                    <a:cubicBezTo>
                      <a:pt x="91086" y="1489317"/>
                      <a:pt x="58463" y="1508397"/>
                      <a:pt x="0" y="1575819"/>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70" name="Isosceles Triangle 4"/>
              <p:cNvSpPr/>
              <p:nvPr/>
            </p:nvSpPr>
            <p:spPr bwMode="auto">
              <a:xfrm rot="16575406">
                <a:off x="4596126" y="3112935"/>
                <a:ext cx="166050" cy="1743953"/>
              </a:xfrm>
              <a:custGeom>
                <a:avLst/>
                <a:gdLst>
                  <a:gd name="connsiteX0" fmla="*/ 0 w 209550"/>
                  <a:gd name="connsiteY0" fmla="*/ 1559965 h 1559965"/>
                  <a:gd name="connsiteX1" fmla="*/ 104775 w 209550"/>
                  <a:gd name="connsiteY1" fmla="*/ 0 h 1559965"/>
                  <a:gd name="connsiteX2" fmla="*/ 209550 w 209550"/>
                  <a:gd name="connsiteY2" fmla="*/ 1559965 h 1559965"/>
                  <a:gd name="connsiteX3" fmla="*/ 0 w 209550"/>
                  <a:gd name="connsiteY3" fmla="*/ 1559965 h 1559965"/>
                  <a:gd name="connsiteX0" fmla="*/ 0 w 209550"/>
                  <a:gd name="connsiteY0" fmla="*/ 1578352 h 1578352"/>
                  <a:gd name="connsiteX1" fmla="*/ 119528 w 209550"/>
                  <a:gd name="connsiteY1" fmla="*/ 0 h 1578352"/>
                  <a:gd name="connsiteX2" fmla="*/ 209550 w 209550"/>
                  <a:gd name="connsiteY2" fmla="*/ 1578352 h 1578352"/>
                  <a:gd name="connsiteX3" fmla="*/ 0 w 209550"/>
                  <a:gd name="connsiteY3" fmla="*/ 1578352 h 1578352"/>
                  <a:gd name="connsiteX0" fmla="*/ 0 w 219984"/>
                  <a:gd name="connsiteY0" fmla="*/ 1578352 h 1578352"/>
                  <a:gd name="connsiteX1" fmla="*/ 119528 w 219984"/>
                  <a:gd name="connsiteY1" fmla="*/ 0 h 1578352"/>
                  <a:gd name="connsiteX2" fmla="*/ 219984 w 219984"/>
                  <a:gd name="connsiteY2" fmla="*/ 1455036 h 1578352"/>
                  <a:gd name="connsiteX3" fmla="*/ 0 w 219984"/>
                  <a:gd name="connsiteY3" fmla="*/ 1578352 h 1578352"/>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79287"/>
                  <a:gd name="connsiteY0" fmla="*/ 1621801 h 1621801"/>
                  <a:gd name="connsiteX1" fmla="*/ 78831 w 179287"/>
                  <a:gd name="connsiteY1" fmla="*/ 0 h 1621801"/>
                  <a:gd name="connsiteX2" fmla="*/ 179287 w 179287"/>
                  <a:gd name="connsiteY2" fmla="*/ 1455036 h 1621801"/>
                  <a:gd name="connsiteX3" fmla="*/ 0 w 179287"/>
                  <a:gd name="connsiteY3" fmla="*/ 1621801 h 162180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81104"/>
                  <a:gd name="connsiteY0" fmla="*/ 1605231 h 1605231"/>
                  <a:gd name="connsiteX1" fmla="*/ 80648 w 181104"/>
                  <a:gd name="connsiteY1" fmla="*/ 0 h 1605231"/>
                  <a:gd name="connsiteX2" fmla="*/ 181104 w 181104"/>
                  <a:gd name="connsiteY2" fmla="*/ 1455036 h 1605231"/>
                  <a:gd name="connsiteX3" fmla="*/ 0 w 181104"/>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79806"/>
                  <a:gd name="connsiteY0" fmla="*/ 1605231 h 1605231"/>
                  <a:gd name="connsiteX1" fmla="*/ 80648 w 179806"/>
                  <a:gd name="connsiteY1" fmla="*/ 0 h 1605231"/>
                  <a:gd name="connsiteX2" fmla="*/ 179806 w 179806"/>
                  <a:gd name="connsiteY2" fmla="*/ 1443200 h 1605231"/>
                  <a:gd name="connsiteX3" fmla="*/ 0 w 179806"/>
                  <a:gd name="connsiteY3" fmla="*/ 1605231 h 1605231"/>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156622"/>
                  <a:gd name="connsiteY0" fmla="*/ 1576339 h 1576339"/>
                  <a:gd name="connsiteX1" fmla="*/ 57464 w 156622"/>
                  <a:gd name="connsiteY1" fmla="*/ 0 h 1576339"/>
                  <a:gd name="connsiteX2" fmla="*/ 156622 w 156622"/>
                  <a:gd name="connsiteY2" fmla="*/ 1443200 h 1576339"/>
                  <a:gd name="connsiteX3" fmla="*/ 0 w 156622"/>
                  <a:gd name="connsiteY3" fmla="*/ 1576339 h 1576339"/>
                  <a:gd name="connsiteX0" fmla="*/ 0 w 57464"/>
                  <a:gd name="connsiteY0" fmla="*/ 1576339 h 1576339"/>
                  <a:gd name="connsiteX1" fmla="*/ 57464 w 57464"/>
                  <a:gd name="connsiteY1" fmla="*/ 0 h 1576339"/>
                  <a:gd name="connsiteX2" fmla="*/ 46282 w 57464"/>
                  <a:gd name="connsiteY2" fmla="*/ 1551118 h 1576339"/>
                  <a:gd name="connsiteX3" fmla="*/ 0 w 57464"/>
                  <a:gd name="connsiteY3" fmla="*/ 1576339 h 1576339"/>
                  <a:gd name="connsiteX0" fmla="*/ 0 w 166050"/>
                  <a:gd name="connsiteY0" fmla="*/ 1743953 h 1743953"/>
                  <a:gd name="connsiteX1" fmla="*/ 166050 w 166050"/>
                  <a:gd name="connsiteY1" fmla="*/ 0 h 1743953"/>
                  <a:gd name="connsiteX2" fmla="*/ 154868 w 166050"/>
                  <a:gd name="connsiteY2" fmla="*/ 1551118 h 1743953"/>
                  <a:gd name="connsiteX3" fmla="*/ 0 w 166050"/>
                  <a:gd name="connsiteY3" fmla="*/ 1743953 h 1743953"/>
                  <a:gd name="connsiteX0" fmla="*/ 0 w 166050"/>
                  <a:gd name="connsiteY0" fmla="*/ 1743953 h 1743953"/>
                  <a:gd name="connsiteX1" fmla="*/ 166050 w 166050"/>
                  <a:gd name="connsiteY1" fmla="*/ 0 h 1743953"/>
                  <a:gd name="connsiteX2" fmla="*/ 154868 w 166050"/>
                  <a:gd name="connsiteY2" fmla="*/ 1551118 h 1743953"/>
                  <a:gd name="connsiteX3" fmla="*/ 0 w 166050"/>
                  <a:gd name="connsiteY3" fmla="*/ 1743953 h 1743953"/>
                </a:gdLst>
                <a:ahLst/>
                <a:cxnLst>
                  <a:cxn ang="0">
                    <a:pos x="connsiteX0" y="connsiteY0"/>
                  </a:cxn>
                  <a:cxn ang="0">
                    <a:pos x="connsiteX1" y="connsiteY1"/>
                  </a:cxn>
                  <a:cxn ang="0">
                    <a:pos x="connsiteX2" y="connsiteY2"/>
                  </a:cxn>
                  <a:cxn ang="0">
                    <a:pos x="connsiteX3" y="connsiteY3"/>
                  </a:cxn>
                </a:cxnLst>
                <a:rect l="l" t="t" r="r" b="b"/>
                <a:pathLst>
                  <a:path w="166050" h="1743953">
                    <a:moveTo>
                      <a:pt x="0" y="1743953"/>
                    </a:moveTo>
                    <a:lnTo>
                      <a:pt x="166050" y="0"/>
                    </a:lnTo>
                    <a:cubicBezTo>
                      <a:pt x="162323" y="517039"/>
                      <a:pt x="158595" y="1034079"/>
                      <a:pt x="154868" y="1551118"/>
                    </a:cubicBezTo>
                    <a:cubicBezTo>
                      <a:pt x="89332" y="1597755"/>
                      <a:pt x="47956" y="1668101"/>
                      <a:pt x="0" y="174395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grpSp>
        <p:nvGrpSpPr>
          <p:cNvPr id="71" name="Group 70"/>
          <p:cNvGrpSpPr/>
          <p:nvPr/>
        </p:nvGrpSpPr>
        <p:grpSpPr>
          <a:xfrm>
            <a:off x="4438334" y="2739932"/>
            <a:ext cx="1712069" cy="2340068"/>
            <a:chOff x="4438334" y="2739932"/>
            <a:chExt cx="1712069" cy="2340068"/>
          </a:xfrm>
        </p:grpSpPr>
        <p:pic>
          <p:nvPicPr>
            <p:cNvPr id="72" name="Picture 7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6200000">
              <a:off x="4066488" y="4338308"/>
              <a:ext cx="1113538" cy="369846"/>
            </a:xfrm>
            <a:prstGeom prst="rect">
              <a:avLst/>
            </a:prstGeom>
          </p:spPr>
        </p:pic>
        <p:grpSp>
          <p:nvGrpSpPr>
            <p:cNvPr id="73" name="Group 72"/>
            <p:cNvGrpSpPr/>
            <p:nvPr/>
          </p:nvGrpSpPr>
          <p:grpSpPr>
            <a:xfrm>
              <a:off x="4760286" y="2739932"/>
              <a:ext cx="1390117" cy="2304531"/>
              <a:chOff x="4735541" y="2726185"/>
              <a:chExt cx="1390117" cy="2304531"/>
            </a:xfrm>
          </p:grpSpPr>
          <p:sp>
            <p:nvSpPr>
              <p:cNvPr id="74" name="Isosceles Triangle 19"/>
              <p:cNvSpPr/>
              <p:nvPr/>
            </p:nvSpPr>
            <p:spPr bwMode="auto">
              <a:xfrm rot="13138778">
                <a:off x="5009553" y="3789239"/>
                <a:ext cx="1053769" cy="1210055"/>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Lst>
                <a:ahLst/>
                <a:cxnLst>
                  <a:cxn ang="0">
                    <a:pos x="connsiteX0" y="connsiteY0"/>
                  </a:cxn>
                  <a:cxn ang="0">
                    <a:pos x="connsiteX1" y="connsiteY1"/>
                  </a:cxn>
                  <a:cxn ang="0">
                    <a:pos x="connsiteX2" y="connsiteY2"/>
                  </a:cxn>
                  <a:cxn ang="0">
                    <a:pos x="connsiteX3" y="connsiteY3"/>
                  </a:cxn>
                </a:cxnLst>
                <a:rect l="l" t="t" r="r" b="b"/>
                <a:pathLst>
                  <a:path w="1053769" h="1210055">
                    <a:moveTo>
                      <a:pt x="51903" y="1038576"/>
                    </a:moveTo>
                    <a:lnTo>
                      <a:pt x="1053769" y="0"/>
                    </a:lnTo>
                    <a:lnTo>
                      <a:pt x="175229" y="1153636"/>
                    </a:lnTo>
                    <a:cubicBezTo>
                      <a:pt x="63348" y="1272619"/>
                      <a:pt x="-77933" y="1188707"/>
                      <a:pt x="51903" y="103857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5" name="Isosceles Triangle 19"/>
              <p:cNvSpPr/>
              <p:nvPr/>
            </p:nvSpPr>
            <p:spPr bwMode="auto">
              <a:xfrm rot="13138778">
                <a:off x="5043763" y="3643517"/>
                <a:ext cx="1075837" cy="1387199"/>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1075837"/>
                  <a:gd name="connsiteY0" fmla="*/ 1215720 h 1387199"/>
                  <a:gd name="connsiteX1" fmla="*/ 1075837 w 1075837"/>
                  <a:gd name="connsiteY1" fmla="*/ 0 h 1387199"/>
                  <a:gd name="connsiteX2" fmla="*/ 175229 w 1075837"/>
                  <a:gd name="connsiteY2" fmla="*/ 1330780 h 1387199"/>
                  <a:gd name="connsiteX3" fmla="*/ 51903 w 1075837"/>
                  <a:gd name="connsiteY3" fmla="*/ 1215720 h 1387199"/>
                </a:gdLst>
                <a:ahLst/>
                <a:cxnLst>
                  <a:cxn ang="0">
                    <a:pos x="connsiteX0" y="connsiteY0"/>
                  </a:cxn>
                  <a:cxn ang="0">
                    <a:pos x="connsiteX1" y="connsiteY1"/>
                  </a:cxn>
                  <a:cxn ang="0">
                    <a:pos x="connsiteX2" y="connsiteY2"/>
                  </a:cxn>
                  <a:cxn ang="0">
                    <a:pos x="connsiteX3" y="connsiteY3"/>
                  </a:cxn>
                </a:cxnLst>
                <a:rect l="l" t="t" r="r" b="b"/>
                <a:pathLst>
                  <a:path w="1075837" h="1387199">
                    <a:moveTo>
                      <a:pt x="51903" y="1215720"/>
                    </a:moveTo>
                    <a:lnTo>
                      <a:pt x="1075837" y="0"/>
                    </a:lnTo>
                    <a:lnTo>
                      <a:pt x="175229" y="1330780"/>
                    </a:lnTo>
                    <a:cubicBezTo>
                      <a:pt x="63348" y="1449763"/>
                      <a:pt x="-77933" y="1365851"/>
                      <a:pt x="51903" y="121572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6" name="Isosceles Triangle 19"/>
              <p:cNvSpPr/>
              <p:nvPr/>
            </p:nvSpPr>
            <p:spPr bwMode="auto">
              <a:xfrm rot="13138778">
                <a:off x="5093286" y="3534436"/>
                <a:ext cx="972030" cy="1462487"/>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972030"/>
                  <a:gd name="connsiteY0" fmla="*/ 1291008 h 1462487"/>
                  <a:gd name="connsiteX1" fmla="*/ 972030 w 972030"/>
                  <a:gd name="connsiteY1" fmla="*/ 0 h 1462487"/>
                  <a:gd name="connsiteX2" fmla="*/ 175229 w 972030"/>
                  <a:gd name="connsiteY2" fmla="*/ 1406068 h 1462487"/>
                  <a:gd name="connsiteX3" fmla="*/ 51903 w 972030"/>
                  <a:gd name="connsiteY3" fmla="*/ 1291008 h 1462487"/>
                </a:gdLst>
                <a:ahLst/>
                <a:cxnLst>
                  <a:cxn ang="0">
                    <a:pos x="connsiteX0" y="connsiteY0"/>
                  </a:cxn>
                  <a:cxn ang="0">
                    <a:pos x="connsiteX1" y="connsiteY1"/>
                  </a:cxn>
                  <a:cxn ang="0">
                    <a:pos x="connsiteX2" y="connsiteY2"/>
                  </a:cxn>
                  <a:cxn ang="0">
                    <a:pos x="connsiteX3" y="connsiteY3"/>
                  </a:cxn>
                </a:cxnLst>
                <a:rect l="l" t="t" r="r" b="b"/>
                <a:pathLst>
                  <a:path w="972030" h="1462487">
                    <a:moveTo>
                      <a:pt x="51903" y="1291008"/>
                    </a:moveTo>
                    <a:lnTo>
                      <a:pt x="972030" y="0"/>
                    </a:lnTo>
                    <a:lnTo>
                      <a:pt x="175229" y="1406068"/>
                    </a:lnTo>
                    <a:cubicBezTo>
                      <a:pt x="63348" y="1525051"/>
                      <a:pt x="-77933" y="1441139"/>
                      <a:pt x="51903" y="129100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7" name="Isosceles Triangle 19"/>
              <p:cNvSpPr/>
              <p:nvPr/>
            </p:nvSpPr>
            <p:spPr bwMode="auto">
              <a:xfrm rot="13138778">
                <a:off x="5166291" y="3399369"/>
                <a:ext cx="959367" cy="1599274"/>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959367"/>
                  <a:gd name="connsiteY0" fmla="*/ 1427795 h 1599274"/>
                  <a:gd name="connsiteX1" fmla="*/ 959367 w 959367"/>
                  <a:gd name="connsiteY1" fmla="*/ 0 h 1599274"/>
                  <a:gd name="connsiteX2" fmla="*/ 175229 w 959367"/>
                  <a:gd name="connsiteY2" fmla="*/ 1542855 h 1599274"/>
                  <a:gd name="connsiteX3" fmla="*/ 51903 w 959367"/>
                  <a:gd name="connsiteY3" fmla="*/ 1427795 h 1599274"/>
                </a:gdLst>
                <a:ahLst/>
                <a:cxnLst>
                  <a:cxn ang="0">
                    <a:pos x="connsiteX0" y="connsiteY0"/>
                  </a:cxn>
                  <a:cxn ang="0">
                    <a:pos x="connsiteX1" y="connsiteY1"/>
                  </a:cxn>
                  <a:cxn ang="0">
                    <a:pos x="connsiteX2" y="connsiteY2"/>
                  </a:cxn>
                  <a:cxn ang="0">
                    <a:pos x="connsiteX3" y="connsiteY3"/>
                  </a:cxn>
                </a:cxnLst>
                <a:rect l="l" t="t" r="r" b="b"/>
                <a:pathLst>
                  <a:path w="959367" h="1599274">
                    <a:moveTo>
                      <a:pt x="51903" y="1427795"/>
                    </a:moveTo>
                    <a:lnTo>
                      <a:pt x="959367" y="0"/>
                    </a:lnTo>
                    <a:lnTo>
                      <a:pt x="175229" y="1542855"/>
                    </a:lnTo>
                    <a:cubicBezTo>
                      <a:pt x="63348" y="1661838"/>
                      <a:pt x="-77933" y="1577926"/>
                      <a:pt x="51903" y="142779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8" name="Isosceles Triangle 19"/>
              <p:cNvSpPr/>
              <p:nvPr/>
            </p:nvSpPr>
            <p:spPr bwMode="auto">
              <a:xfrm rot="13138778">
                <a:off x="5243175" y="3213813"/>
                <a:ext cx="880998" cy="1785696"/>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Lst>
                <a:ahLst/>
                <a:cxnLst>
                  <a:cxn ang="0">
                    <a:pos x="connsiteX0" y="connsiteY0"/>
                  </a:cxn>
                  <a:cxn ang="0">
                    <a:pos x="connsiteX1" y="connsiteY1"/>
                  </a:cxn>
                  <a:cxn ang="0">
                    <a:pos x="connsiteX2" y="connsiteY2"/>
                  </a:cxn>
                  <a:cxn ang="0">
                    <a:pos x="connsiteX3" y="connsiteY3"/>
                  </a:cxn>
                </a:cxnLst>
                <a:rect l="l" t="t" r="r" b="b"/>
                <a:pathLst>
                  <a:path w="880998" h="1785696">
                    <a:moveTo>
                      <a:pt x="35375" y="1579926"/>
                    </a:moveTo>
                    <a:lnTo>
                      <a:pt x="880998" y="0"/>
                    </a:lnTo>
                    <a:lnTo>
                      <a:pt x="158701" y="1694986"/>
                    </a:lnTo>
                    <a:cubicBezTo>
                      <a:pt x="115553" y="1868625"/>
                      <a:pt x="-78606" y="1772365"/>
                      <a:pt x="35375" y="157992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9" name="Isosceles Triangle 19"/>
              <p:cNvSpPr/>
              <p:nvPr/>
            </p:nvSpPr>
            <p:spPr bwMode="auto">
              <a:xfrm rot="13138778">
                <a:off x="5271536" y="3071154"/>
                <a:ext cx="814750" cy="1928134"/>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814750"/>
                  <a:gd name="connsiteY0" fmla="*/ 1722364 h 1928134"/>
                  <a:gd name="connsiteX1" fmla="*/ 814750 w 814750"/>
                  <a:gd name="connsiteY1" fmla="*/ 0 h 1928134"/>
                  <a:gd name="connsiteX2" fmla="*/ 158701 w 814750"/>
                  <a:gd name="connsiteY2" fmla="*/ 1837424 h 1928134"/>
                  <a:gd name="connsiteX3" fmla="*/ 35375 w 814750"/>
                  <a:gd name="connsiteY3" fmla="*/ 1722364 h 1928134"/>
                </a:gdLst>
                <a:ahLst/>
                <a:cxnLst>
                  <a:cxn ang="0">
                    <a:pos x="connsiteX0" y="connsiteY0"/>
                  </a:cxn>
                  <a:cxn ang="0">
                    <a:pos x="connsiteX1" y="connsiteY1"/>
                  </a:cxn>
                  <a:cxn ang="0">
                    <a:pos x="connsiteX2" y="connsiteY2"/>
                  </a:cxn>
                  <a:cxn ang="0">
                    <a:pos x="connsiteX3" y="connsiteY3"/>
                  </a:cxn>
                </a:cxnLst>
                <a:rect l="l" t="t" r="r" b="b"/>
                <a:pathLst>
                  <a:path w="814750" h="1928134">
                    <a:moveTo>
                      <a:pt x="35375" y="1722364"/>
                    </a:moveTo>
                    <a:lnTo>
                      <a:pt x="814750" y="0"/>
                    </a:lnTo>
                    <a:lnTo>
                      <a:pt x="158701" y="1837424"/>
                    </a:lnTo>
                    <a:cubicBezTo>
                      <a:pt x="115553" y="2011063"/>
                      <a:pt x="-78606" y="1914803"/>
                      <a:pt x="35375" y="172236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92" name="Isosceles Triangle 19"/>
              <p:cNvSpPr/>
              <p:nvPr/>
            </p:nvSpPr>
            <p:spPr bwMode="auto">
              <a:xfrm rot="13138778">
                <a:off x="5309419" y="2968872"/>
                <a:ext cx="729455" cy="2018400"/>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Lst>
                <a:ahLst/>
                <a:cxnLst>
                  <a:cxn ang="0">
                    <a:pos x="connsiteX0" y="connsiteY0"/>
                  </a:cxn>
                  <a:cxn ang="0">
                    <a:pos x="connsiteX1" y="connsiteY1"/>
                  </a:cxn>
                  <a:cxn ang="0">
                    <a:pos x="connsiteX2" y="connsiteY2"/>
                  </a:cxn>
                  <a:cxn ang="0">
                    <a:pos x="connsiteX3" y="connsiteY3"/>
                  </a:cxn>
                </a:cxnLst>
                <a:rect l="l" t="t" r="r" b="b"/>
                <a:pathLst>
                  <a:path w="729455" h="2018400">
                    <a:moveTo>
                      <a:pt x="35375" y="1812630"/>
                    </a:moveTo>
                    <a:lnTo>
                      <a:pt x="729455" y="0"/>
                    </a:lnTo>
                    <a:lnTo>
                      <a:pt x="158701" y="1927690"/>
                    </a:lnTo>
                    <a:cubicBezTo>
                      <a:pt x="115553" y="2101329"/>
                      <a:pt x="-78606" y="2005069"/>
                      <a:pt x="35375" y="181263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3" name="Isosceles Triangle 19"/>
              <p:cNvSpPr/>
              <p:nvPr/>
            </p:nvSpPr>
            <p:spPr bwMode="auto">
              <a:xfrm rot="13138778">
                <a:off x="5325518" y="2896469"/>
                <a:ext cx="625820" cy="206319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625820"/>
                  <a:gd name="connsiteY0" fmla="*/ 1857422 h 2063192"/>
                  <a:gd name="connsiteX1" fmla="*/ 625820 w 625820"/>
                  <a:gd name="connsiteY1" fmla="*/ 0 h 2063192"/>
                  <a:gd name="connsiteX2" fmla="*/ 158701 w 625820"/>
                  <a:gd name="connsiteY2" fmla="*/ 1972482 h 2063192"/>
                  <a:gd name="connsiteX3" fmla="*/ 35375 w 625820"/>
                  <a:gd name="connsiteY3" fmla="*/ 1857422 h 2063192"/>
                </a:gdLst>
                <a:ahLst/>
                <a:cxnLst>
                  <a:cxn ang="0">
                    <a:pos x="connsiteX0" y="connsiteY0"/>
                  </a:cxn>
                  <a:cxn ang="0">
                    <a:pos x="connsiteX1" y="connsiteY1"/>
                  </a:cxn>
                  <a:cxn ang="0">
                    <a:pos x="connsiteX2" y="connsiteY2"/>
                  </a:cxn>
                  <a:cxn ang="0">
                    <a:pos x="connsiteX3" y="connsiteY3"/>
                  </a:cxn>
                </a:cxnLst>
                <a:rect l="l" t="t" r="r" b="b"/>
                <a:pathLst>
                  <a:path w="625820" h="2063192">
                    <a:moveTo>
                      <a:pt x="35375" y="1857422"/>
                    </a:moveTo>
                    <a:lnTo>
                      <a:pt x="625820" y="0"/>
                    </a:lnTo>
                    <a:lnTo>
                      <a:pt x="158701" y="1972482"/>
                    </a:lnTo>
                    <a:cubicBezTo>
                      <a:pt x="115553" y="2146121"/>
                      <a:pt x="-78606" y="2049861"/>
                      <a:pt x="35375" y="185742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4" name="Isosceles Triangle 19"/>
              <p:cNvSpPr/>
              <p:nvPr/>
            </p:nvSpPr>
            <p:spPr bwMode="auto">
              <a:xfrm rot="13138778">
                <a:off x="5368776" y="2832839"/>
                <a:ext cx="482686" cy="2089497"/>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502963"/>
                  <a:gd name="connsiteY0" fmla="*/ 1880540 h 2086310"/>
                  <a:gd name="connsiteX1" fmla="*/ 502963 w 502963"/>
                  <a:gd name="connsiteY1" fmla="*/ 0 h 2086310"/>
                  <a:gd name="connsiteX2" fmla="*/ 158701 w 502963"/>
                  <a:gd name="connsiteY2" fmla="*/ 1995600 h 2086310"/>
                  <a:gd name="connsiteX3" fmla="*/ 35375 w 502963"/>
                  <a:gd name="connsiteY3" fmla="*/ 1880540 h 2086310"/>
                  <a:gd name="connsiteX0" fmla="*/ 15098 w 482686"/>
                  <a:gd name="connsiteY0" fmla="*/ 1880540 h 2089497"/>
                  <a:gd name="connsiteX1" fmla="*/ 482686 w 482686"/>
                  <a:gd name="connsiteY1" fmla="*/ 0 h 2089497"/>
                  <a:gd name="connsiteX2" fmla="*/ 138424 w 482686"/>
                  <a:gd name="connsiteY2" fmla="*/ 1995600 h 2089497"/>
                  <a:gd name="connsiteX3" fmla="*/ 15098 w 482686"/>
                  <a:gd name="connsiteY3" fmla="*/ 1880540 h 2089497"/>
                </a:gdLst>
                <a:ahLst/>
                <a:cxnLst>
                  <a:cxn ang="0">
                    <a:pos x="connsiteX0" y="connsiteY0"/>
                  </a:cxn>
                  <a:cxn ang="0">
                    <a:pos x="connsiteX1" y="connsiteY1"/>
                  </a:cxn>
                  <a:cxn ang="0">
                    <a:pos x="connsiteX2" y="connsiteY2"/>
                  </a:cxn>
                  <a:cxn ang="0">
                    <a:pos x="connsiteX3" y="connsiteY3"/>
                  </a:cxn>
                </a:cxnLst>
                <a:rect l="l" t="t" r="r" b="b"/>
                <a:pathLst>
                  <a:path w="482686" h="2089497">
                    <a:moveTo>
                      <a:pt x="15098" y="1880540"/>
                    </a:moveTo>
                    <a:lnTo>
                      <a:pt x="482686" y="0"/>
                    </a:lnTo>
                    <a:lnTo>
                      <a:pt x="138424" y="1995600"/>
                    </a:lnTo>
                    <a:cubicBezTo>
                      <a:pt x="95276" y="2169239"/>
                      <a:pt x="-46006" y="2085328"/>
                      <a:pt x="15098" y="188054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5" name="Isosceles Triangle 19"/>
              <p:cNvSpPr/>
              <p:nvPr/>
            </p:nvSpPr>
            <p:spPr bwMode="auto">
              <a:xfrm rot="13138778">
                <a:off x="5375210" y="2774295"/>
                <a:ext cx="387822" cy="2121800"/>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394919"/>
                  <a:gd name="connsiteY0" fmla="*/ 1915638 h 2121408"/>
                  <a:gd name="connsiteX1" fmla="*/ 394919 w 394919"/>
                  <a:gd name="connsiteY1" fmla="*/ 0 h 2121408"/>
                  <a:gd name="connsiteX2" fmla="*/ 158701 w 394919"/>
                  <a:gd name="connsiteY2" fmla="*/ 2030698 h 2121408"/>
                  <a:gd name="connsiteX3" fmla="*/ 35375 w 394919"/>
                  <a:gd name="connsiteY3" fmla="*/ 1915638 h 2121408"/>
                  <a:gd name="connsiteX0" fmla="*/ 33350 w 409992"/>
                  <a:gd name="connsiteY0" fmla="*/ 1917220 h 2121887"/>
                  <a:gd name="connsiteX1" fmla="*/ 409992 w 409992"/>
                  <a:gd name="connsiteY1" fmla="*/ 0 h 2121887"/>
                  <a:gd name="connsiteX2" fmla="*/ 173774 w 409992"/>
                  <a:gd name="connsiteY2" fmla="*/ 2030698 h 2121887"/>
                  <a:gd name="connsiteX3" fmla="*/ 33350 w 409992"/>
                  <a:gd name="connsiteY3" fmla="*/ 1917220 h 2121887"/>
                  <a:gd name="connsiteX0" fmla="*/ 11180 w 387822"/>
                  <a:gd name="connsiteY0" fmla="*/ 1917220 h 2121800"/>
                  <a:gd name="connsiteX1" fmla="*/ 387822 w 387822"/>
                  <a:gd name="connsiteY1" fmla="*/ 0 h 2121800"/>
                  <a:gd name="connsiteX2" fmla="*/ 151604 w 387822"/>
                  <a:gd name="connsiteY2" fmla="*/ 2030698 h 2121800"/>
                  <a:gd name="connsiteX3" fmla="*/ 11180 w 387822"/>
                  <a:gd name="connsiteY3" fmla="*/ 1917220 h 2121800"/>
                </a:gdLst>
                <a:ahLst/>
                <a:cxnLst>
                  <a:cxn ang="0">
                    <a:pos x="connsiteX0" y="connsiteY0"/>
                  </a:cxn>
                  <a:cxn ang="0">
                    <a:pos x="connsiteX1" y="connsiteY1"/>
                  </a:cxn>
                  <a:cxn ang="0">
                    <a:pos x="connsiteX2" y="connsiteY2"/>
                  </a:cxn>
                  <a:cxn ang="0">
                    <a:pos x="connsiteX3" y="connsiteY3"/>
                  </a:cxn>
                </a:cxnLst>
                <a:rect l="l" t="t" r="r" b="b"/>
                <a:pathLst>
                  <a:path w="387822" h="2121800">
                    <a:moveTo>
                      <a:pt x="11180" y="1917220"/>
                    </a:moveTo>
                    <a:lnTo>
                      <a:pt x="387822" y="0"/>
                    </a:lnTo>
                    <a:lnTo>
                      <a:pt x="151604" y="2030698"/>
                    </a:lnTo>
                    <a:cubicBezTo>
                      <a:pt x="108456" y="2204337"/>
                      <a:pt x="-41813" y="2109318"/>
                      <a:pt x="11180" y="191722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6" name="Isosceles Triangle 19"/>
              <p:cNvSpPr/>
              <p:nvPr/>
            </p:nvSpPr>
            <p:spPr bwMode="auto">
              <a:xfrm rot="13138778">
                <a:off x="5373696" y="2769874"/>
                <a:ext cx="263104" cy="2087991"/>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265366"/>
                  <a:gd name="connsiteY0" fmla="*/ 1939459 h 2145229"/>
                  <a:gd name="connsiteX1" fmla="*/ 265366 w 265366"/>
                  <a:gd name="connsiteY1" fmla="*/ 0 h 2145229"/>
                  <a:gd name="connsiteX2" fmla="*/ 158701 w 265366"/>
                  <a:gd name="connsiteY2" fmla="*/ 2054519 h 2145229"/>
                  <a:gd name="connsiteX3" fmla="*/ 35375 w 265366"/>
                  <a:gd name="connsiteY3" fmla="*/ 1939459 h 2145229"/>
                  <a:gd name="connsiteX0" fmla="*/ 32617 w 286405"/>
                  <a:gd name="connsiteY0" fmla="*/ 1940335 h 2145494"/>
                  <a:gd name="connsiteX1" fmla="*/ 286405 w 286405"/>
                  <a:gd name="connsiteY1" fmla="*/ 0 h 2145494"/>
                  <a:gd name="connsiteX2" fmla="*/ 179740 w 286405"/>
                  <a:gd name="connsiteY2" fmla="*/ 2054519 h 2145494"/>
                  <a:gd name="connsiteX3" fmla="*/ 32617 w 286405"/>
                  <a:gd name="connsiteY3" fmla="*/ 1940335 h 2145494"/>
                  <a:gd name="connsiteX0" fmla="*/ 11077 w 264865"/>
                  <a:gd name="connsiteY0" fmla="*/ 1940335 h 2139591"/>
                  <a:gd name="connsiteX1" fmla="*/ 264865 w 264865"/>
                  <a:gd name="connsiteY1" fmla="*/ 0 h 2139591"/>
                  <a:gd name="connsiteX2" fmla="*/ 158200 w 264865"/>
                  <a:gd name="connsiteY2" fmla="*/ 2054519 h 2139591"/>
                  <a:gd name="connsiteX3" fmla="*/ 11077 w 264865"/>
                  <a:gd name="connsiteY3" fmla="*/ 1940335 h 2139591"/>
                  <a:gd name="connsiteX0" fmla="*/ 10662 w 264450"/>
                  <a:gd name="connsiteY0" fmla="*/ 1940335 h 2090835"/>
                  <a:gd name="connsiteX1" fmla="*/ 264450 w 264450"/>
                  <a:gd name="connsiteY1" fmla="*/ 0 h 2090835"/>
                  <a:gd name="connsiteX2" fmla="*/ 165554 w 264450"/>
                  <a:gd name="connsiteY2" fmla="*/ 1980840 h 2090835"/>
                  <a:gd name="connsiteX3" fmla="*/ 10662 w 264450"/>
                  <a:gd name="connsiteY3" fmla="*/ 1940335 h 2090835"/>
                  <a:gd name="connsiteX0" fmla="*/ 9316 w 263104"/>
                  <a:gd name="connsiteY0" fmla="*/ 1940335 h 2087991"/>
                  <a:gd name="connsiteX1" fmla="*/ 263104 w 263104"/>
                  <a:gd name="connsiteY1" fmla="*/ 0 h 2087991"/>
                  <a:gd name="connsiteX2" fmla="*/ 164208 w 263104"/>
                  <a:gd name="connsiteY2" fmla="*/ 1980840 h 2087991"/>
                  <a:gd name="connsiteX3" fmla="*/ 9316 w 263104"/>
                  <a:gd name="connsiteY3" fmla="*/ 1940335 h 2087991"/>
                </a:gdLst>
                <a:ahLst/>
                <a:cxnLst>
                  <a:cxn ang="0">
                    <a:pos x="connsiteX0" y="connsiteY0"/>
                  </a:cxn>
                  <a:cxn ang="0">
                    <a:pos x="connsiteX1" y="connsiteY1"/>
                  </a:cxn>
                  <a:cxn ang="0">
                    <a:pos x="connsiteX2" y="connsiteY2"/>
                  </a:cxn>
                  <a:cxn ang="0">
                    <a:pos x="connsiteX3" y="connsiteY3"/>
                  </a:cxn>
                </a:cxnLst>
                <a:rect l="l" t="t" r="r" b="b"/>
                <a:pathLst>
                  <a:path w="263104" h="2087991">
                    <a:moveTo>
                      <a:pt x="9316" y="1940335"/>
                    </a:moveTo>
                    <a:lnTo>
                      <a:pt x="263104" y="0"/>
                    </a:lnTo>
                    <a:lnTo>
                      <a:pt x="164208" y="1980840"/>
                    </a:lnTo>
                    <a:cubicBezTo>
                      <a:pt x="152262" y="2147611"/>
                      <a:pt x="-44553" y="2108637"/>
                      <a:pt x="9316" y="194033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7" name="Isosceles Triangle 19"/>
              <p:cNvSpPr/>
              <p:nvPr/>
            </p:nvSpPr>
            <p:spPr bwMode="auto">
              <a:xfrm rot="13138778">
                <a:off x="5335770" y="2726185"/>
                <a:ext cx="184298" cy="2082380"/>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Lst>
                <a:ahLst/>
                <a:cxnLst>
                  <a:cxn ang="0">
                    <a:pos x="connsiteX0" y="connsiteY0"/>
                  </a:cxn>
                  <a:cxn ang="0">
                    <a:pos x="connsiteX1" y="connsiteY1"/>
                  </a:cxn>
                  <a:cxn ang="0">
                    <a:pos x="connsiteX2" y="connsiteY2"/>
                  </a:cxn>
                  <a:cxn ang="0">
                    <a:pos x="connsiteX3" y="connsiteY3"/>
                  </a:cxn>
                </a:cxnLst>
                <a:rect l="l" t="t" r="r" b="b"/>
                <a:pathLst>
                  <a:path w="184298" h="2082380">
                    <a:moveTo>
                      <a:pt x="3773" y="1905458"/>
                    </a:moveTo>
                    <a:lnTo>
                      <a:pt x="138750" y="0"/>
                    </a:lnTo>
                    <a:lnTo>
                      <a:pt x="184215" y="1992678"/>
                    </a:lnTo>
                    <a:cubicBezTo>
                      <a:pt x="189197" y="2127371"/>
                      <a:pt x="-31245" y="2119770"/>
                      <a:pt x="3773" y="190545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8" name="Isosceles Triangle 19"/>
              <p:cNvSpPr/>
              <p:nvPr/>
            </p:nvSpPr>
            <p:spPr bwMode="auto">
              <a:xfrm rot="13138778">
                <a:off x="5190523" y="2829906"/>
                <a:ext cx="184298" cy="187793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Lst>
                <a:ahLst/>
                <a:cxnLst>
                  <a:cxn ang="0">
                    <a:pos x="connsiteX0" y="connsiteY0"/>
                  </a:cxn>
                  <a:cxn ang="0">
                    <a:pos x="connsiteX1" y="connsiteY1"/>
                  </a:cxn>
                  <a:cxn ang="0">
                    <a:pos x="connsiteX2" y="connsiteY2"/>
                  </a:cxn>
                  <a:cxn ang="0">
                    <a:pos x="connsiteX3" y="connsiteY3"/>
                  </a:cxn>
                </a:cxnLst>
                <a:rect l="l" t="t" r="r" b="b"/>
                <a:pathLst>
                  <a:path w="184298" h="1877932">
                    <a:moveTo>
                      <a:pt x="3773" y="1701010"/>
                    </a:moveTo>
                    <a:lnTo>
                      <a:pt x="22373" y="0"/>
                    </a:lnTo>
                    <a:lnTo>
                      <a:pt x="184215" y="1788230"/>
                    </a:lnTo>
                    <a:cubicBezTo>
                      <a:pt x="189197" y="1922923"/>
                      <a:pt x="-31245" y="1915322"/>
                      <a:pt x="3773" y="170101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9" name="Isosceles Triangle 19"/>
              <p:cNvSpPr/>
              <p:nvPr/>
            </p:nvSpPr>
            <p:spPr bwMode="auto">
              <a:xfrm rot="13138778">
                <a:off x="4879865" y="3511645"/>
                <a:ext cx="231007" cy="1062354"/>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50482 w 231007"/>
                  <a:gd name="connsiteY0" fmla="*/ 885432 h 1062354"/>
                  <a:gd name="connsiteX1" fmla="*/ 0 w 231007"/>
                  <a:gd name="connsiteY1" fmla="*/ 0 h 1062354"/>
                  <a:gd name="connsiteX2" fmla="*/ 230924 w 231007"/>
                  <a:gd name="connsiteY2" fmla="*/ 972652 h 1062354"/>
                  <a:gd name="connsiteX3" fmla="*/ 50482 w 231007"/>
                  <a:gd name="connsiteY3" fmla="*/ 885432 h 1062354"/>
                </a:gdLst>
                <a:ahLst/>
                <a:cxnLst>
                  <a:cxn ang="0">
                    <a:pos x="connsiteX0" y="connsiteY0"/>
                  </a:cxn>
                  <a:cxn ang="0">
                    <a:pos x="connsiteX1" y="connsiteY1"/>
                  </a:cxn>
                  <a:cxn ang="0">
                    <a:pos x="connsiteX2" y="connsiteY2"/>
                  </a:cxn>
                  <a:cxn ang="0">
                    <a:pos x="connsiteX3" y="connsiteY3"/>
                  </a:cxn>
                </a:cxnLst>
                <a:rect l="l" t="t" r="r" b="b"/>
                <a:pathLst>
                  <a:path w="231007" h="1062354">
                    <a:moveTo>
                      <a:pt x="50482" y="885432"/>
                    </a:moveTo>
                    <a:lnTo>
                      <a:pt x="0" y="0"/>
                    </a:lnTo>
                    <a:lnTo>
                      <a:pt x="230924" y="972652"/>
                    </a:lnTo>
                    <a:cubicBezTo>
                      <a:pt x="235906" y="1107345"/>
                      <a:pt x="15464" y="1099744"/>
                      <a:pt x="50482" y="88543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0" name="Isosceles Triangle 19"/>
              <p:cNvSpPr/>
              <p:nvPr/>
            </p:nvSpPr>
            <p:spPr bwMode="auto">
              <a:xfrm rot="13138778">
                <a:off x="4767826" y="3394301"/>
                <a:ext cx="387950" cy="114957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961 w 172848"/>
                  <a:gd name="connsiteY0" fmla="*/ 1701010 h 1907932"/>
                  <a:gd name="connsiteX1" fmla="*/ 22561 w 172848"/>
                  <a:gd name="connsiteY1" fmla="*/ 0 h 1907932"/>
                  <a:gd name="connsiteX2" fmla="*/ 172761 w 172848"/>
                  <a:gd name="connsiteY2" fmla="*/ 1834410 h 1907932"/>
                  <a:gd name="connsiteX3" fmla="*/ 3961 w 172848"/>
                  <a:gd name="connsiteY3" fmla="*/ 1701010 h 1907932"/>
                  <a:gd name="connsiteX0" fmla="*/ 4135 w 172935"/>
                  <a:gd name="connsiteY0" fmla="*/ 1701010 h 1879196"/>
                  <a:gd name="connsiteX1" fmla="*/ 22735 w 172935"/>
                  <a:gd name="connsiteY1" fmla="*/ 0 h 1879196"/>
                  <a:gd name="connsiteX2" fmla="*/ 172935 w 172935"/>
                  <a:gd name="connsiteY2" fmla="*/ 1834410 h 1879196"/>
                  <a:gd name="connsiteX3" fmla="*/ 4135 w 172935"/>
                  <a:gd name="connsiteY3" fmla="*/ 1701010 h 1879196"/>
                  <a:gd name="connsiteX0" fmla="*/ 0 w 168800"/>
                  <a:gd name="connsiteY0" fmla="*/ 1701010 h 1862705"/>
                  <a:gd name="connsiteX1" fmla="*/ 18600 w 168800"/>
                  <a:gd name="connsiteY1" fmla="*/ 0 h 1862705"/>
                  <a:gd name="connsiteX2" fmla="*/ 168800 w 168800"/>
                  <a:gd name="connsiteY2" fmla="*/ 1834410 h 1862705"/>
                  <a:gd name="connsiteX3" fmla="*/ 0 w 168800"/>
                  <a:gd name="connsiteY3" fmla="*/ 1701010 h 1862705"/>
                  <a:gd name="connsiteX0" fmla="*/ 219150 w 387950"/>
                  <a:gd name="connsiteY0" fmla="*/ 987877 h 1149572"/>
                  <a:gd name="connsiteX1" fmla="*/ 0 w 387950"/>
                  <a:gd name="connsiteY1" fmla="*/ 0 h 1149572"/>
                  <a:gd name="connsiteX2" fmla="*/ 387950 w 387950"/>
                  <a:gd name="connsiteY2" fmla="*/ 1121277 h 1149572"/>
                  <a:gd name="connsiteX3" fmla="*/ 219150 w 387950"/>
                  <a:gd name="connsiteY3" fmla="*/ 987877 h 1149572"/>
                </a:gdLst>
                <a:ahLst/>
                <a:cxnLst>
                  <a:cxn ang="0">
                    <a:pos x="connsiteX0" y="connsiteY0"/>
                  </a:cxn>
                  <a:cxn ang="0">
                    <a:pos x="connsiteX1" y="connsiteY1"/>
                  </a:cxn>
                  <a:cxn ang="0">
                    <a:pos x="connsiteX2" y="connsiteY2"/>
                  </a:cxn>
                  <a:cxn ang="0">
                    <a:pos x="connsiteX3" y="connsiteY3"/>
                  </a:cxn>
                </a:cxnLst>
                <a:rect l="l" t="t" r="r" b="b"/>
                <a:pathLst>
                  <a:path w="387950" h="1149572">
                    <a:moveTo>
                      <a:pt x="219150" y="987877"/>
                    </a:moveTo>
                    <a:lnTo>
                      <a:pt x="0" y="0"/>
                    </a:lnTo>
                    <a:lnTo>
                      <a:pt x="387950" y="1121277"/>
                    </a:lnTo>
                    <a:cubicBezTo>
                      <a:pt x="382897" y="1190572"/>
                      <a:pt x="246193" y="1127464"/>
                      <a:pt x="219150" y="98787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1" name="Isosceles Triangle 19"/>
              <p:cNvSpPr/>
              <p:nvPr/>
            </p:nvSpPr>
            <p:spPr bwMode="auto">
              <a:xfrm rot="13138778">
                <a:off x="4735541" y="3105560"/>
                <a:ext cx="520447" cy="1406151"/>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861 w 178737"/>
                  <a:gd name="connsiteY0" fmla="*/ 1701010 h 1913122"/>
                  <a:gd name="connsiteX1" fmla="*/ 22461 w 178737"/>
                  <a:gd name="connsiteY1" fmla="*/ 0 h 1913122"/>
                  <a:gd name="connsiteX2" fmla="*/ 178652 w 178737"/>
                  <a:gd name="connsiteY2" fmla="*/ 1841814 h 1913122"/>
                  <a:gd name="connsiteX3" fmla="*/ 3861 w 178737"/>
                  <a:gd name="connsiteY3" fmla="*/ 1701010 h 1913122"/>
                  <a:gd name="connsiteX0" fmla="*/ 6701 w 181492"/>
                  <a:gd name="connsiteY0" fmla="*/ 1701010 h 1841814"/>
                  <a:gd name="connsiteX1" fmla="*/ 25301 w 181492"/>
                  <a:gd name="connsiteY1" fmla="*/ 0 h 1841814"/>
                  <a:gd name="connsiteX2" fmla="*/ 181492 w 181492"/>
                  <a:gd name="connsiteY2" fmla="*/ 1841814 h 1841814"/>
                  <a:gd name="connsiteX3" fmla="*/ 6701 w 181492"/>
                  <a:gd name="connsiteY3" fmla="*/ 1701010 h 1841814"/>
                  <a:gd name="connsiteX0" fmla="*/ 5335 w 216391"/>
                  <a:gd name="connsiteY0" fmla="*/ 1466921 h 1841814"/>
                  <a:gd name="connsiteX1" fmla="*/ 60200 w 216391"/>
                  <a:gd name="connsiteY1" fmla="*/ 0 h 1841814"/>
                  <a:gd name="connsiteX2" fmla="*/ 216391 w 216391"/>
                  <a:gd name="connsiteY2" fmla="*/ 1841814 h 1841814"/>
                  <a:gd name="connsiteX3" fmla="*/ 5335 w 216391"/>
                  <a:gd name="connsiteY3" fmla="*/ 1466921 h 1841814"/>
                  <a:gd name="connsiteX0" fmla="*/ 0 w 211056"/>
                  <a:gd name="connsiteY0" fmla="*/ 1466921 h 1841814"/>
                  <a:gd name="connsiteX1" fmla="*/ 54865 w 211056"/>
                  <a:gd name="connsiteY1" fmla="*/ 0 h 1841814"/>
                  <a:gd name="connsiteX2" fmla="*/ 211056 w 211056"/>
                  <a:gd name="connsiteY2" fmla="*/ 1841814 h 1841814"/>
                  <a:gd name="connsiteX3" fmla="*/ 0 w 211056"/>
                  <a:gd name="connsiteY3" fmla="*/ 1466921 h 1841814"/>
                  <a:gd name="connsiteX0" fmla="*/ 0 w 213881"/>
                  <a:gd name="connsiteY0" fmla="*/ 1493713 h 1841814"/>
                  <a:gd name="connsiteX1" fmla="*/ 57690 w 213881"/>
                  <a:gd name="connsiteY1" fmla="*/ 0 h 1841814"/>
                  <a:gd name="connsiteX2" fmla="*/ 213881 w 213881"/>
                  <a:gd name="connsiteY2" fmla="*/ 1841814 h 1841814"/>
                  <a:gd name="connsiteX3" fmla="*/ 0 w 213881"/>
                  <a:gd name="connsiteY3" fmla="*/ 1493713 h 1841814"/>
                  <a:gd name="connsiteX0" fmla="*/ 0 w 213881"/>
                  <a:gd name="connsiteY0" fmla="*/ 1493713 h 1841814"/>
                  <a:gd name="connsiteX1" fmla="*/ 57690 w 213881"/>
                  <a:gd name="connsiteY1" fmla="*/ 0 h 1841814"/>
                  <a:gd name="connsiteX2" fmla="*/ 213881 w 213881"/>
                  <a:gd name="connsiteY2" fmla="*/ 1841814 h 1841814"/>
                  <a:gd name="connsiteX3" fmla="*/ 0 w 213881"/>
                  <a:gd name="connsiteY3" fmla="*/ 1493713 h 1841814"/>
                  <a:gd name="connsiteX0" fmla="*/ 306566 w 520447"/>
                  <a:gd name="connsiteY0" fmla="*/ 1058050 h 1406151"/>
                  <a:gd name="connsiteX1" fmla="*/ 0 w 520447"/>
                  <a:gd name="connsiteY1" fmla="*/ 0 h 1406151"/>
                  <a:gd name="connsiteX2" fmla="*/ 520447 w 520447"/>
                  <a:gd name="connsiteY2" fmla="*/ 1406151 h 1406151"/>
                  <a:gd name="connsiteX3" fmla="*/ 306566 w 520447"/>
                  <a:gd name="connsiteY3" fmla="*/ 1058050 h 1406151"/>
                </a:gdLst>
                <a:ahLst/>
                <a:cxnLst>
                  <a:cxn ang="0">
                    <a:pos x="connsiteX0" y="connsiteY0"/>
                  </a:cxn>
                  <a:cxn ang="0">
                    <a:pos x="connsiteX1" y="connsiteY1"/>
                  </a:cxn>
                  <a:cxn ang="0">
                    <a:pos x="connsiteX2" y="connsiteY2"/>
                  </a:cxn>
                  <a:cxn ang="0">
                    <a:pos x="connsiteX3" y="connsiteY3"/>
                  </a:cxn>
                </a:cxnLst>
                <a:rect l="l" t="t" r="r" b="b"/>
                <a:pathLst>
                  <a:path w="520447" h="1406151">
                    <a:moveTo>
                      <a:pt x="306566" y="1058050"/>
                    </a:moveTo>
                    <a:lnTo>
                      <a:pt x="0" y="0"/>
                    </a:lnTo>
                    <a:lnTo>
                      <a:pt x="520447" y="1406151"/>
                    </a:lnTo>
                    <a:cubicBezTo>
                      <a:pt x="419384" y="1197805"/>
                      <a:pt x="433203" y="1184437"/>
                      <a:pt x="306566" y="105805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2" name="Isosceles Triangle 19"/>
              <p:cNvSpPr/>
              <p:nvPr/>
            </p:nvSpPr>
            <p:spPr bwMode="auto">
              <a:xfrm rot="13138778">
                <a:off x="4765389" y="2889914"/>
                <a:ext cx="556006" cy="1646941"/>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5064 w 123390"/>
                  <a:gd name="connsiteY0" fmla="*/ 1701010 h 1906582"/>
                  <a:gd name="connsiteX1" fmla="*/ 23664 w 123390"/>
                  <a:gd name="connsiteY1" fmla="*/ 0 h 1906582"/>
                  <a:gd name="connsiteX2" fmla="*/ 123275 w 123390"/>
                  <a:gd name="connsiteY2" fmla="*/ 1832461 h 1906582"/>
                  <a:gd name="connsiteX3" fmla="*/ 5064 w 123390"/>
                  <a:gd name="connsiteY3" fmla="*/ 1701010 h 1906582"/>
                  <a:gd name="connsiteX0" fmla="*/ 3542 w 199841"/>
                  <a:gd name="connsiteY0" fmla="*/ 1316905 h 1857801"/>
                  <a:gd name="connsiteX1" fmla="*/ 100153 w 199841"/>
                  <a:gd name="connsiteY1" fmla="*/ 0 h 1857801"/>
                  <a:gd name="connsiteX2" fmla="*/ 199764 w 199841"/>
                  <a:gd name="connsiteY2" fmla="*/ 1832461 h 1857801"/>
                  <a:gd name="connsiteX3" fmla="*/ 3542 w 199841"/>
                  <a:gd name="connsiteY3" fmla="*/ 1316905 h 1857801"/>
                  <a:gd name="connsiteX0" fmla="*/ 0 w 196396"/>
                  <a:gd name="connsiteY0" fmla="*/ 1316905 h 1855886"/>
                  <a:gd name="connsiteX1" fmla="*/ 96611 w 196396"/>
                  <a:gd name="connsiteY1" fmla="*/ 0 h 1855886"/>
                  <a:gd name="connsiteX2" fmla="*/ 196222 w 196396"/>
                  <a:gd name="connsiteY2" fmla="*/ 1832461 h 1855886"/>
                  <a:gd name="connsiteX3" fmla="*/ 0 w 196396"/>
                  <a:gd name="connsiteY3" fmla="*/ 1316905 h 1855886"/>
                  <a:gd name="connsiteX0" fmla="*/ 0 w 196222"/>
                  <a:gd name="connsiteY0" fmla="*/ 1316905 h 1832461"/>
                  <a:gd name="connsiteX1" fmla="*/ 96611 w 196222"/>
                  <a:gd name="connsiteY1" fmla="*/ 0 h 1832461"/>
                  <a:gd name="connsiteX2" fmla="*/ 196222 w 196222"/>
                  <a:gd name="connsiteY2" fmla="*/ 1832461 h 1832461"/>
                  <a:gd name="connsiteX3" fmla="*/ 0 w 196222"/>
                  <a:gd name="connsiteY3" fmla="*/ 1316905 h 1832461"/>
                  <a:gd name="connsiteX0" fmla="*/ 359784 w 556006"/>
                  <a:gd name="connsiteY0" fmla="*/ 1131385 h 1646941"/>
                  <a:gd name="connsiteX1" fmla="*/ 0 w 556006"/>
                  <a:gd name="connsiteY1" fmla="*/ 0 h 1646941"/>
                  <a:gd name="connsiteX2" fmla="*/ 556006 w 556006"/>
                  <a:gd name="connsiteY2" fmla="*/ 1646941 h 1646941"/>
                  <a:gd name="connsiteX3" fmla="*/ 359784 w 556006"/>
                  <a:gd name="connsiteY3" fmla="*/ 1131385 h 1646941"/>
                </a:gdLst>
                <a:ahLst/>
                <a:cxnLst>
                  <a:cxn ang="0">
                    <a:pos x="connsiteX0" y="connsiteY0"/>
                  </a:cxn>
                  <a:cxn ang="0">
                    <a:pos x="connsiteX1" y="connsiteY1"/>
                  </a:cxn>
                  <a:cxn ang="0">
                    <a:pos x="connsiteX2" y="connsiteY2"/>
                  </a:cxn>
                  <a:cxn ang="0">
                    <a:pos x="connsiteX3" y="connsiteY3"/>
                  </a:cxn>
                </a:cxnLst>
                <a:rect l="l" t="t" r="r" b="b"/>
                <a:pathLst>
                  <a:path w="556006" h="1646941">
                    <a:moveTo>
                      <a:pt x="359784" y="1131385"/>
                    </a:moveTo>
                    <a:lnTo>
                      <a:pt x="0" y="0"/>
                    </a:lnTo>
                    <a:lnTo>
                      <a:pt x="556006" y="1646941"/>
                    </a:lnTo>
                    <a:cubicBezTo>
                      <a:pt x="517003" y="1363870"/>
                      <a:pt x="458387" y="1298836"/>
                      <a:pt x="359784" y="113138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103" name="Isosceles Triangle 19"/>
              <p:cNvSpPr/>
              <p:nvPr/>
            </p:nvSpPr>
            <p:spPr bwMode="auto">
              <a:xfrm rot="13138778">
                <a:off x="5045910" y="3494301"/>
                <a:ext cx="184298" cy="1171786"/>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773 w 184298"/>
                  <a:gd name="connsiteY0" fmla="*/ 994864 h 1171786"/>
                  <a:gd name="connsiteX1" fmla="*/ 103668 w 184298"/>
                  <a:gd name="connsiteY1" fmla="*/ 0 h 1171786"/>
                  <a:gd name="connsiteX2" fmla="*/ 184215 w 184298"/>
                  <a:gd name="connsiteY2" fmla="*/ 1082084 h 1171786"/>
                  <a:gd name="connsiteX3" fmla="*/ 3773 w 184298"/>
                  <a:gd name="connsiteY3" fmla="*/ 994864 h 1171786"/>
                </a:gdLst>
                <a:ahLst/>
                <a:cxnLst>
                  <a:cxn ang="0">
                    <a:pos x="connsiteX0" y="connsiteY0"/>
                  </a:cxn>
                  <a:cxn ang="0">
                    <a:pos x="connsiteX1" y="connsiteY1"/>
                  </a:cxn>
                  <a:cxn ang="0">
                    <a:pos x="connsiteX2" y="connsiteY2"/>
                  </a:cxn>
                  <a:cxn ang="0">
                    <a:pos x="connsiteX3" y="connsiteY3"/>
                  </a:cxn>
                </a:cxnLst>
                <a:rect l="l" t="t" r="r" b="b"/>
                <a:pathLst>
                  <a:path w="184298" h="1171786">
                    <a:moveTo>
                      <a:pt x="3773" y="994864"/>
                    </a:moveTo>
                    <a:lnTo>
                      <a:pt x="103668" y="0"/>
                    </a:lnTo>
                    <a:lnTo>
                      <a:pt x="184215" y="1082084"/>
                    </a:lnTo>
                    <a:cubicBezTo>
                      <a:pt x="189197" y="1216777"/>
                      <a:pt x="-31245" y="1209176"/>
                      <a:pt x="3773" y="99486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4" name="Isosceles Triangle 19"/>
              <p:cNvSpPr/>
              <p:nvPr/>
            </p:nvSpPr>
            <p:spPr bwMode="auto">
              <a:xfrm rot="13138778">
                <a:off x="5010127" y="3827987"/>
                <a:ext cx="228056" cy="874222"/>
              </a:xfrm>
              <a:custGeom>
                <a:avLst/>
                <a:gdLst>
                  <a:gd name="connsiteX0" fmla="*/ 0 w 348792"/>
                  <a:gd name="connsiteY0" fmla="*/ 705947 h 705947"/>
                  <a:gd name="connsiteX1" fmla="*/ 174396 w 348792"/>
                  <a:gd name="connsiteY1" fmla="*/ 0 h 705947"/>
                  <a:gd name="connsiteX2" fmla="*/ 348792 w 348792"/>
                  <a:gd name="connsiteY2" fmla="*/ 705947 h 705947"/>
                  <a:gd name="connsiteX3" fmla="*/ 0 w 348792"/>
                  <a:gd name="connsiteY3" fmla="*/ 705947 h 705947"/>
                  <a:gd name="connsiteX0" fmla="*/ 0 w 1295437"/>
                  <a:gd name="connsiteY0" fmla="*/ 1141141 h 1141141"/>
                  <a:gd name="connsiteX1" fmla="*/ 1121041 w 1295437"/>
                  <a:gd name="connsiteY1" fmla="*/ 0 h 1141141"/>
                  <a:gd name="connsiteX2" fmla="*/ 1295437 w 1295437"/>
                  <a:gd name="connsiteY2" fmla="*/ 705947 h 1141141"/>
                  <a:gd name="connsiteX3" fmla="*/ 0 w 1295437"/>
                  <a:gd name="connsiteY3" fmla="*/ 1141141 h 1141141"/>
                  <a:gd name="connsiteX0" fmla="*/ 0 w 1121041"/>
                  <a:gd name="connsiteY0" fmla="*/ 1141141 h 1260608"/>
                  <a:gd name="connsiteX1" fmla="*/ 1121041 w 1121041"/>
                  <a:gd name="connsiteY1" fmla="*/ 0 h 1260608"/>
                  <a:gd name="connsiteX2" fmla="*/ 133017 w 1121041"/>
                  <a:gd name="connsiteY2" fmla="*/ 1260608 h 1260608"/>
                  <a:gd name="connsiteX3" fmla="*/ 0 w 1121041"/>
                  <a:gd name="connsiteY3" fmla="*/ 1141141 h 1260608"/>
                  <a:gd name="connsiteX0" fmla="*/ 0 w 1121041"/>
                  <a:gd name="connsiteY0" fmla="*/ 1141141 h 1298111"/>
                  <a:gd name="connsiteX1" fmla="*/ 1121041 w 1121041"/>
                  <a:gd name="connsiteY1" fmla="*/ 0 h 1298111"/>
                  <a:gd name="connsiteX2" fmla="*/ 133017 w 1121041"/>
                  <a:gd name="connsiteY2" fmla="*/ 1260608 h 1298111"/>
                  <a:gd name="connsiteX3" fmla="*/ 0 w 1121041"/>
                  <a:gd name="connsiteY3" fmla="*/ 1141141 h 1298111"/>
                  <a:gd name="connsiteX0" fmla="*/ 58173 w 1179214"/>
                  <a:gd name="connsiteY0" fmla="*/ 1141141 h 1312747"/>
                  <a:gd name="connsiteX1" fmla="*/ 1179214 w 1179214"/>
                  <a:gd name="connsiteY1" fmla="*/ 0 h 1312747"/>
                  <a:gd name="connsiteX2" fmla="*/ 191190 w 1179214"/>
                  <a:gd name="connsiteY2" fmla="*/ 1260608 h 1312747"/>
                  <a:gd name="connsiteX3" fmla="*/ 58173 w 1179214"/>
                  <a:gd name="connsiteY3" fmla="*/ 1141141 h 1312747"/>
                  <a:gd name="connsiteX0" fmla="*/ 42556 w 1163597"/>
                  <a:gd name="connsiteY0" fmla="*/ 1141141 h 1242520"/>
                  <a:gd name="connsiteX1" fmla="*/ 1163597 w 1163597"/>
                  <a:gd name="connsiteY1" fmla="*/ 0 h 1242520"/>
                  <a:gd name="connsiteX2" fmla="*/ 285057 w 1163597"/>
                  <a:gd name="connsiteY2" fmla="*/ 1153636 h 1242520"/>
                  <a:gd name="connsiteX3" fmla="*/ 42556 w 1163597"/>
                  <a:gd name="connsiteY3" fmla="*/ 1141141 h 1242520"/>
                  <a:gd name="connsiteX0" fmla="*/ 60078 w 1061944"/>
                  <a:gd name="connsiteY0" fmla="*/ 1038576 h 1206787"/>
                  <a:gd name="connsiteX1" fmla="*/ 1061944 w 1061944"/>
                  <a:gd name="connsiteY1" fmla="*/ 0 h 1206787"/>
                  <a:gd name="connsiteX2" fmla="*/ 183404 w 1061944"/>
                  <a:gd name="connsiteY2" fmla="*/ 1153636 h 1206787"/>
                  <a:gd name="connsiteX3" fmla="*/ 60078 w 1061944"/>
                  <a:gd name="connsiteY3" fmla="*/ 1038576 h 1206787"/>
                  <a:gd name="connsiteX0" fmla="*/ 51903 w 1053769"/>
                  <a:gd name="connsiteY0" fmla="*/ 1038576 h 1210055"/>
                  <a:gd name="connsiteX1" fmla="*/ 1053769 w 1053769"/>
                  <a:gd name="connsiteY1" fmla="*/ 0 h 1210055"/>
                  <a:gd name="connsiteX2" fmla="*/ 175229 w 1053769"/>
                  <a:gd name="connsiteY2" fmla="*/ 1153636 h 1210055"/>
                  <a:gd name="connsiteX3" fmla="*/ 51903 w 1053769"/>
                  <a:gd name="connsiteY3" fmla="*/ 1038576 h 1210055"/>
                  <a:gd name="connsiteX0" fmla="*/ 51903 w 897526"/>
                  <a:gd name="connsiteY0" fmla="*/ 1579926 h 1751405"/>
                  <a:gd name="connsiteX1" fmla="*/ 897526 w 897526"/>
                  <a:gd name="connsiteY1" fmla="*/ 0 h 1751405"/>
                  <a:gd name="connsiteX2" fmla="*/ 175229 w 897526"/>
                  <a:gd name="connsiteY2" fmla="*/ 1694986 h 1751405"/>
                  <a:gd name="connsiteX3" fmla="*/ 51903 w 897526"/>
                  <a:gd name="connsiteY3" fmla="*/ 1579926 h 1751405"/>
                  <a:gd name="connsiteX0" fmla="*/ 41819 w 887442"/>
                  <a:gd name="connsiteY0" fmla="*/ 1579926 h 1775695"/>
                  <a:gd name="connsiteX1" fmla="*/ 887442 w 887442"/>
                  <a:gd name="connsiteY1" fmla="*/ 0 h 1775695"/>
                  <a:gd name="connsiteX2" fmla="*/ 165145 w 887442"/>
                  <a:gd name="connsiteY2" fmla="*/ 1694986 h 1775695"/>
                  <a:gd name="connsiteX3" fmla="*/ 41819 w 887442"/>
                  <a:gd name="connsiteY3" fmla="*/ 1579926 h 1775695"/>
                  <a:gd name="connsiteX0" fmla="*/ 27397 w 873020"/>
                  <a:gd name="connsiteY0" fmla="*/ 1579926 h 1786234"/>
                  <a:gd name="connsiteX1" fmla="*/ 873020 w 873020"/>
                  <a:gd name="connsiteY1" fmla="*/ 0 h 1786234"/>
                  <a:gd name="connsiteX2" fmla="*/ 150723 w 873020"/>
                  <a:gd name="connsiteY2" fmla="*/ 1694986 h 1786234"/>
                  <a:gd name="connsiteX3" fmla="*/ 27397 w 873020"/>
                  <a:gd name="connsiteY3" fmla="*/ 1579926 h 1786234"/>
                  <a:gd name="connsiteX0" fmla="*/ 35375 w 880998"/>
                  <a:gd name="connsiteY0" fmla="*/ 1579926 h 1785696"/>
                  <a:gd name="connsiteX1" fmla="*/ 880998 w 880998"/>
                  <a:gd name="connsiteY1" fmla="*/ 0 h 1785696"/>
                  <a:gd name="connsiteX2" fmla="*/ 158701 w 880998"/>
                  <a:gd name="connsiteY2" fmla="*/ 1694986 h 1785696"/>
                  <a:gd name="connsiteX3" fmla="*/ 35375 w 880998"/>
                  <a:gd name="connsiteY3" fmla="*/ 1579926 h 1785696"/>
                  <a:gd name="connsiteX0" fmla="*/ 35375 w 729455"/>
                  <a:gd name="connsiteY0" fmla="*/ 1812630 h 2018400"/>
                  <a:gd name="connsiteX1" fmla="*/ 729455 w 729455"/>
                  <a:gd name="connsiteY1" fmla="*/ 0 h 2018400"/>
                  <a:gd name="connsiteX2" fmla="*/ 158701 w 729455"/>
                  <a:gd name="connsiteY2" fmla="*/ 1927690 h 2018400"/>
                  <a:gd name="connsiteX3" fmla="*/ 35375 w 729455"/>
                  <a:gd name="connsiteY3" fmla="*/ 1812630 h 2018400"/>
                  <a:gd name="connsiteX0" fmla="*/ 35375 w 158701"/>
                  <a:gd name="connsiteY0" fmla="*/ 1920096 h 2125866"/>
                  <a:gd name="connsiteX1" fmla="*/ 127874 w 158701"/>
                  <a:gd name="connsiteY1" fmla="*/ 0 h 2125866"/>
                  <a:gd name="connsiteX2" fmla="*/ 158701 w 158701"/>
                  <a:gd name="connsiteY2" fmla="*/ 2035156 h 2125866"/>
                  <a:gd name="connsiteX3" fmla="*/ 35375 w 158701"/>
                  <a:gd name="connsiteY3" fmla="*/ 1920096 h 2125866"/>
                  <a:gd name="connsiteX0" fmla="*/ 32617 w 179739"/>
                  <a:gd name="connsiteY0" fmla="*/ 1920973 h 2126131"/>
                  <a:gd name="connsiteX1" fmla="*/ 148912 w 179739"/>
                  <a:gd name="connsiteY1" fmla="*/ 0 h 2126131"/>
                  <a:gd name="connsiteX2" fmla="*/ 179739 w 179739"/>
                  <a:gd name="connsiteY2" fmla="*/ 2035156 h 2126131"/>
                  <a:gd name="connsiteX3" fmla="*/ 32617 w 179739"/>
                  <a:gd name="connsiteY3" fmla="*/ 1920973 h 2126131"/>
                  <a:gd name="connsiteX0" fmla="*/ 12660 w 159782"/>
                  <a:gd name="connsiteY0" fmla="*/ 1920973 h 2132118"/>
                  <a:gd name="connsiteX1" fmla="*/ 128955 w 159782"/>
                  <a:gd name="connsiteY1" fmla="*/ 0 h 2132118"/>
                  <a:gd name="connsiteX2" fmla="*/ 159782 w 159782"/>
                  <a:gd name="connsiteY2" fmla="*/ 2035156 h 2132118"/>
                  <a:gd name="connsiteX3" fmla="*/ 12660 w 159782"/>
                  <a:gd name="connsiteY3" fmla="*/ 1920973 h 2132118"/>
                  <a:gd name="connsiteX0" fmla="*/ 11828 w 173588"/>
                  <a:gd name="connsiteY0" fmla="*/ 1920973 h 2105132"/>
                  <a:gd name="connsiteX1" fmla="*/ 128123 w 173588"/>
                  <a:gd name="connsiteY1" fmla="*/ 0 h 2105132"/>
                  <a:gd name="connsiteX2" fmla="*/ 173588 w 173588"/>
                  <a:gd name="connsiteY2" fmla="*/ 1992678 h 2105132"/>
                  <a:gd name="connsiteX3" fmla="*/ 11828 w 173588"/>
                  <a:gd name="connsiteY3" fmla="*/ 1920973 h 2105132"/>
                  <a:gd name="connsiteX0" fmla="*/ 9792 w 171633"/>
                  <a:gd name="connsiteY0" fmla="*/ 1920973 h 2089100"/>
                  <a:gd name="connsiteX1" fmla="*/ 126087 w 171633"/>
                  <a:gd name="connsiteY1" fmla="*/ 0 h 2089100"/>
                  <a:gd name="connsiteX2" fmla="*/ 171552 w 171633"/>
                  <a:gd name="connsiteY2" fmla="*/ 1992678 h 2089100"/>
                  <a:gd name="connsiteX3" fmla="*/ 9792 w 171633"/>
                  <a:gd name="connsiteY3" fmla="*/ 1920973 h 2089100"/>
                  <a:gd name="connsiteX0" fmla="*/ 9147 w 189664"/>
                  <a:gd name="connsiteY0" fmla="*/ 1905458 h 2082659"/>
                  <a:gd name="connsiteX1" fmla="*/ 144124 w 189664"/>
                  <a:gd name="connsiteY1" fmla="*/ 0 h 2082659"/>
                  <a:gd name="connsiteX2" fmla="*/ 189589 w 189664"/>
                  <a:gd name="connsiteY2" fmla="*/ 1992678 h 2082659"/>
                  <a:gd name="connsiteX3" fmla="*/ 9147 w 189664"/>
                  <a:gd name="connsiteY3" fmla="*/ 1905458 h 2082659"/>
                  <a:gd name="connsiteX0" fmla="*/ 3773 w 184298"/>
                  <a:gd name="connsiteY0" fmla="*/ 1905458 h 2082380"/>
                  <a:gd name="connsiteX1" fmla="*/ 138750 w 184298"/>
                  <a:gd name="connsiteY1" fmla="*/ 0 h 2082380"/>
                  <a:gd name="connsiteX2" fmla="*/ 184215 w 184298"/>
                  <a:gd name="connsiteY2" fmla="*/ 1992678 h 2082380"/>
                  <a:gd name="connsiteX3" fmla="*/ 3773 w 184298"/>
                  <a:gd name="connsiteY3" fmla="*/ 1905458 h 2082380"/>
                  <a:gd name="connsiteX0" fmla="*/ 3773 w 184298"/>
                  <a:gd name="connsiteY0" fmla="*/ 1701010 h 1877932"/>
                  <a:gd name="connsiteX1" fmla="*/ 22373 w 184298"/>
                  <a:gd name="connsiteY1" fmla="*/ 0 h 1877932"/>
                  <a:gd name="connsiteX2" fmla="*/ 184215 w 184298"/>
                  <a:gd name="connsiteY2" fmla="*/ 1788230 h 1877932"/>
                  <a:gd name="connsiteX3" fmla="*/ 3773 w 184298"/>
                  <a:gd name="connsiteY3" fmla="*/ 1701010 h 1877932"/>
                  <a:gd name="connsiteX0" fmla="*/ 3773 w 228056"/>
                  <a:gd name="connsiteY0" fmla="*/ 697300 h 874222"/>
                  <a:gd name="connsiteX1" fmla="*/ 228056 w 228056"/>
                  <a:gd name="connsiteY1" fmla="*/ 0 h 874222"/>
                  <a:gd name="connsiteX2" fmla="*/ 184215 w 228056"/>
                  <a:gd name="connsiteY2" fmla="*/ 784520 h 874222"/>
                  <a:gd name="connsiteX3" fmla="*/ 3773 w 228056"/>
                  <a:gd name="connsiteY3" fmla="*/ 697300 h 874222"/>
                </a:gdLst>
                <a:ahLst/>
                <a:cxnLst>
                  <a:cxn ang="0">
                    <a:pos x="connsiteX0" y="connsiteY0"/>
                  </a:cxn>
                  <a:cxn ang="0">
                    <a:pos x="connsiteX1" y="connsiteY1"/>
                  </a:cxn>
                  <a:cxn ang="0">
                    <a:pos x="connsiteX2" y="connsiteY2"/>
                  </a:cxn>
                  <a:cxn ang="0">
                    <a:pos x="connsiteX3" y="connsiteY3"/>
                  </a:cxn>
                </a:cxnLst>
                <a:rect l="l" t="t" r="r" b="b"/>
                <a:pathLst>
                  <a:path w="228056" h="874222">
                    <a:moveTo>
                      <a:pt x="3773" y="697300"/>
                    </a:moveTo>
                    <a:lnTo>
                      <a:pt x="228056" y="0"/>
                    </a:lnTo>
                    <a:lnTo>
                      <a:pt x="184215" y="784520"/>
                    </a:lnTo>
                    <a:cubicBezTo>
                      <a:pt x="189197" y="919213"/>
                      <a:pt x="-31245" y="911612"/>
                      <a:pt x="3773" y="69730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grpSp>
        <p:nvGrpSpPr>
          <p:cNvPr id="105" name="Group 104"/>
          <p:cNvGrpSpPr/>
          <p:nvPr/>
        </p:nvGrpSpPr>
        <p:grpSpPr>
          <a:xfrm>
            <a:off x="6138472" y="2921297"/>
            <a:ext cx="1298608" cy="2247603"/>
            <a:chOff x="6138472" y="2921297"/>
            <a:chExt cx="1298608" cy="2247603"/>
          </a:xfrm>
        </p:grpSpPr>
        <p:pic>
          <p:nvPicPr>
            <p:cNvPr id="106" name="Picture 10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5400000" flipH="1">
              <a:off x="6695388" y="4427208"/>
              <a:ext cx="1113538" cy="369846"/>
            </a:xfrm>
            <a:prstGeom prst="rect">
              <a:avLst/>
            </a:prstGeom>
          </p:spPr>
        </p:pic>
        <p:grpSp>
          <p:nvGrpSpPr>
            <p:cNvPr id="107" name="Group 106"/>
            <p:cNvGrpSpPr/>
            <p:nvPr/>
          </p:nvGrpSpPr>
          <p:grpSpPr>
            <a:xfrm>
              <a:off x="6138472" y="2921297"/>
              <a:ext cx="1014492" cy="2051573"/>
              <a:chOff x="6156776" y="2911320"/>
              <a:chExt cx="1014492" cy="2051573"/>
            </a:xfrm>
          </p:grpSpPr>
          <p:sp>
            <p:nvSpPr>
              <p:cNvPr id="108" name="Isosceles Triangle 21"/>
              <p:cNvSpPr/>
              <p:nvPr/>
            </p:nvSpPr>
            <p:spPr bwMode="auto">
              <a:xfrm rot="8359473">
                <a:off x="6446747" y="3096592"/>
                <a:ext cx="209620" cy="174556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Lst>
                <a:ahLst/>
                <a:cxnLst>
                  <a:cxn ang="0">
                    <a:pos x="connsiteX0" y="connsiteY0"/>
                  </a:cxn>
                  <a:cxn ang="0">
                    <a:pos x="connsiteX1" y="connsiteY1"/>
                  </a:cxn>
                  <a:cxn ang="0">
                    <a:pos x="connsiteX2" y="connsiteY2"/>
                  </a:cxn>
                  <a:cxn ang="0">
                    <a:pos x="connsiteX3" y="connsiteY3"/>
                  </a:cxn>
                </a:cxnLst>
                <a:rect l="l" t="t" r="r" b="b"/>
                <a:pathLst>
                  <a:path w="209620" h="1745562">
                    <a:moveTo>
                      <a:pt x="0" y="1638300"/>
                    </a:moveTo>
                    <a:lnTo>
                      <a:pt x="104775" y="0"/>
                    </a:lnTo>
                    <a:lnTo>
                      <a:pt x="209550" y="1638300"/>
                    </a:lnTo>
                    <a:cubicBezTo>
                      <a:pt x="213914" y="1771153"/>
                      <a:pt x="13863" y="1791132"/>
                      <a:pt x="0" y="163830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9" name="Isosceles Triangle 21"/>
              <p:cNvSpPr/>
              <p:nvPr/>
            </p:nvSpPr>
            <p:spPr bwMode="auto">
              <a:xfrm rot="8359473">
                <a:off x="6460872" y="2911320"/>
                <a:ext cx="432335" cy="1790595"/>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432335"/>
                  <a:gd name="connsiteY0" fmla="*/ 1683333 h 1790595"/>
                  <a:gd name="connsiteX1" fmla="*/ 432335 w 432335"/>
                  <a:gd name="connsiteY1" fmla="*/ 0 h 1790595"/>
                  <a:gd name="connsiteX2" fmla="*/ 209550 w 432335"/>
                  <a:gd name="connsiteY2" fmla="*/ 1683333 h 1790595"/>
                  <a:gd name="connsiteX3" fmla="*/ 0 w 432335"/>
                  <a:gd name="connsiteY3" fmla="*/ 1683333 h 1790595"/>
                </a:gdLst>
                <a:ahLst/>
                <a:cxnLst>
                  <a:cxn ang="0">
                    <a:pos x="connsiteX0" y="connsiteY0"/>
                  </a:cxn>
                  <a:cxn ang="0">
                    <a:pos x="connsiteX1" y="connsiteY1"/>
                  </a:cxn>
                  <a:cxn ang="0">
                    <a:pos x="connsiteX2" y="connsiteY2"/>
                  </a:cxn>
                  <a:cxn ang="0">
                    <a:pos x="connsiteX3" y="connsiteY3"/>
                  </a:cxn>
                </a:cxnLst>
                <a:rect l="l" t="t" r="r" b="b"/>
                <a:pathLst>
                  <a:path w="432335" h="1790595">
                    <a:moveTo>
                      <a:pt x="0" y="1683333"/>
                    </a:moveTo>
                    <a:lnTo>
                      <a:pt x="432335" y="0"/>
                    </a:lnTo>
                    <a:lnTo>
                      <a:pt x="209550" y="1683333"/>
                    </a:lnTo>
                    <a:cubicBezTo>
                      <a:pt x="213914" y="1816186"/>
                      <a:pt x="13863" y="1836165"/>
                      <a:pt x="0" y="168333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0" name="Isosceles Triangle 21"/>
              <p:cNvSpPr/>
              <p:nvPr/>
            </p:nvSpPr>
            <p:spPr bwMode="auto">
              <a:xfrm rot="8359473">
                <a:off x="6205857" y="3032633"/>
                <a:ext cx="311801" cy="190677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55166 w 264786"/>
                  <a:gd name="connsiteY0" fmla="*/ 1788311 h 1895573"/>
                  <a:gd name="connsiteX1" fmla="*/ 0 w 264786"/>
                  <a:gd name="connsiteY1" fmla="*/ 0 h 1895573"/>
                  <a:gd name="connsiteX2" fmla="*/ 264716 w 264786"/>
                  <a:gd name="connsiteY2" fmla="*/ 1788311 h 1895573"/>
                  <a:gd name="connsiteX3" fmla="*/ 55166 w 264786"/>
                  <a:gd name="connsiteY3" fmla="*/ 1788311 h 1895573"/>
                  <a:gd name="connsiteX0" fmla="*/ 55166 w 311785"/>
                  <a:gd name="connsiteY0" fmla="*/ 1788311 h 1893905"/>
                  <a:gd name="connsiteX1" fmla="*/ 0 w 311785"/>
                  <a:gd name="connsiteY1" fmla="*/ 0 h 1893905"/>
                  <a:gd name="connsiteX2" fmla="*/ 311728 w 311785"/>
                  <a:gd name="connsiteY2" fmla="*/ 1784756 h 1893905"/>
                  <a:gd name="connsiteX3" fmla="*/ 55166 w 311785"/>
                  <a:gd name="connsiteY3" fmla="*/ 1788311 h 1893905"/>
                  <a:gd name="connsiteX0" fmla="*/ 110925 w 311801"/>
                  <a:gd name="connsiteY0" fmla="*/ 1811113 h 1906772"/>
                  <a:gd name="connsiteX1" fmla="*/ 0 w 311801"/>
                  <a:gd name="connsiteY1" fmla="*/ 0 h 1906772"/>
                  <a:gd name="connsiteX2" fmla="*/ 311728 w 311801"/>
                  <a:gd name="connsiteY2" fmla="*/ 1784756 h 1906772"/>
                  <a:gd name="connsiteX3" fmla="*/ 110925 w 311801"/>
                  <a:gd name="connsiteY3" fmla="*/ 1811113 h 1906772"/>
                </a:gdLst>
                <a:ahLst/>
                <a:cxnLst>
                  <a:cxn ang="0">
                    <a:pos x="connsiteX0" y="connsiteY0"/>
                  </a:cxn>
                  <a:cxn ang="0">
                    <a:pos x="connsiteX1" y="connsiteY1"/>
                  </a:cxn>
                  <a:cxn ang="0">
                    <a:pos x="connsiteX2" y="connsiteY2"/>
                  </a:cxn>
                  <a:cxn ang="0">
                    <a:pos x="connsiteX3" y="connsiteY3"/>
                  </a:cxn>
                </a:cxnLst>
                <a:rect l="l" t="t" r="r" b="b"/>
                <a:pathLst>
                  <a:path w="311801" h="1906772">
                    <a:moveTo>
                      <a:pt x="110925" y="1811113"/>
                    </a:moveTo>
                    <a:lnTo>
                      <a:pt x="0" y="0"/>
                    </a:lnTo>
                    <a:lnTo>
                      <a:pt x="311728" y="1784756"/>
                    </a:lnTo>
                    <a:cubicBezTo>
                      <a:pt x="316092" y="1917609"/>
                      <a:pt x="124788" y="1963945"/>
                      <a:pt x="110925" y="181111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1" name="Isosceles Triangle 21"/>
              <p:cNvSpPr/>
              <p:nvPr/>
            </p:nvSpPr>
            <p:spPr bwMode="auto">
              <a:xfrm rot="8359473">
                <a:off x="6238324" y="3541096"/>
                <a:ext cx="480324" cy="139633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270704 w 480324"/>
                  <a:gd name="connsiteY0" fmla="*/ 1289070 h 1396332"/>
                  <a:gd name="connsiteX1" fmla="*/ 0 w 480324"/>
                  <a:gd name="connsiteY1" fmla="*/ 0 h 1396332"/>
                  <a:gd name="connsiteX2" fmla="*/ 480254 w 480324"/>
                  <a:gd name="connsiteY2" fmla="*/ 1289070 h 1396332"/>
                  <a:gd name="connsiteX3" fmla="*/ 270704 w 480324"/>
                  <a:gd name="connsiteY3" fmla="*/ 1289070 h 1396332"/>
                </a:gdLst>
                <a:ahLst/>
                <a:cxnLst>
                  <a:cxn ang="0">
                    <a:pos x="connsiteX0" y="connsiteY0"/>
                  </a:cxn>
                  <a:cxn ang="0">
                    <a:pos x="connsiteX1" y="connsiteY1"/>
                  </a:cxn>
                  <a:cxn ang="0">
                    <a:pos x="connsiteX2" y="connsiteY2"/>
                  </a:cxn>
                  <a:cxn ang="0">
                    <a:pos x="connsiteX3" y="connsiteY3"/>
                  </a:cxn>
                </a:cxnLst>
                <a:rect l="l" t="t" r="r" b="b"/>
                <a:pathLst>
                  <a:path w="480324" h="1396332">
                    <a:moveTo>
                      <a:pt x="270704" y="1289070"/>
                    </a:moveTo>
                    <a:lnTo>
                      <a:pt x="0" y="0"/>
                    </a:lnTo>
                    <a:lnTo>
                      <a:pt x="480254" y="1289070"/>
                    </a:lnTo>
                    <a:cubicBezTo>
                      <a:pt x="484618" y="1421923"/>
                      <a:pt x="284567" y="1441902"/>
                      <a:pt x="270704" y="128907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2" name="Isosceles Triangle 21"/>
              <p:cNvSpPr/>
              <p:nvPr/>
            </p:nvSpPr>
            <p:spPr bwMode="auto">
              <a:xfrm rot="8359473">
                <a:off x="6563812" y="3201888"/>
                <a:ext cx="607456" cy="1395196"/>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607456"/>
                  <a:gd name="connsiteY0" fmla="*/ 1287934 h 1395196"/>
                  <a:gd name="connsiteX1" fmla="*/ 607456 w 607456"/>
                  <a:gd name="connsiteY1" fmla="*/ 0 h 1395196"/>
                  <a:gd name="connsiteX2" fmla="*/ 209550 w 607456"/>
                  <a:gd name="connsiteY2" fmla="*/ 1287934 h 1395196"/>
                  <a:gd name="connsiteX3" fmla="*/ 0 w 607456"/>
                  <a:gd name="connsiteY3" fmla="*/ 1287934 h 1395196"/>
                </a:gdLst>
                <a:ahLst/>
                <a:cxnLst>
                  <a:cxn ang="0">
                    <a:pos x="connsiteX0" y="connsiteY0"/>
                  </a:cxn>
                  <a:cxn ang="0">
                    <a:pos x="connsiteX1" y="connsiteY1"/>
                  </a:cxn>
                  <a:cxn ang="0">
                    <a:pos x="connsiteX2" y="connsiteY2"/>
                  </a:cxn>
                  <a:cxn ang="0">
                    <a:pos x="connsiteX3" y="connsiteY3"/>
                  </a:cxn>
                </a:cxnLst>
                <a:rect l="l" t="t" r="r" b="b"/>
                <a:pathLst>
                  <a:path w="607456" h="1395196">
                    <a:moveTo>
                      <a:pt x="0" y="1287934"/>
                    </a:moveTo>
                    <a:lnTo>
                      <a:pt x="607456" y="0"/>
                    </a:lnTo>
                    <a:lnTo>
                      <a:pt x="209550" y="1287934"/>
                    </a:lnTo>
                    <a:cubicBezTo>
                      <a:pt x="213914" y="1420787"/>
                      <a:pt x="13863" y="1440766"/>
                      <a:pt x="0" y="128793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3" name="Isosceles Triangle 21"/>
              <p:cNvSpPr/>
              <p:nvPr/>
            </p:nvSpPr>
            <p:spPr bwMode="auto">
              <a:xfrm rot="8359473">
                <a:off x="6620421" y="3295132"/>
                <a:ext cx="260877" cy="1423023"/>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260877"/>
                  <a:gd name="connsiteY0" fmla="*/ 1315761 h 1423023"/>
                  <a:gd name="connsiteX1" fmla="*/ 260877 w 260877"/>
                  <a:gd name="connsiteY1" fmla="*/ 0 h 1423023"/>
                  <a:gd name="connsiteX2" fmla="*/ 209550 w 260877"/>
                  <a:gd name="connsiteY2" fmla="*/ 1315761 h 1423023"/>
                  <a:gd name="connsiteX3" fmla="*/ 0 w 260877"/>
                  <a:gd name="connsiteY3" fmla="*/ 1315761 h 1423023"/>
                </a:gdLst>
                <a:ahLst/>
                <a:cxnLst>
                  <a:cxn ang="0">
                    <a:pos x="connsiteX0" y="connsiteY0"/>
                  </a:cxn>
                  <a:cxn ang="0">
                    <a:pos x="connsiteX1" y="connsiteY1"/>
                  </a:cxn>
                  <a:cxn ang="0">
                    <a:pos x="connsiteX2" y="connsiteY2"/>
                  </a:cxn>
                  <a:cxn ang="0">
                    <a:pos x="connsiteX3" y="connsiteY3"/>
                  </a:cxn>
                </a:cxnLst>
                <a:rect l="l" t="t" r="r" b="b"/>
                <a:pathLst>
                  <a:path w="260877" h="1423023">
                    <a:moveTo>
                      <a:pt x="0" y="1315761"/>
                    </a:moveTo>
                    <a:lnTo>
                      <a:pt x="260877" y="0"/>
                    </a:lnTo>
                    <a:lnTo>
                      <a:pt x="209550" y="1315761"/>
                    </a:lnTo>
                    <a:cubicBezTo>
                      <a:pt x="213914" y="1448614"/>
                      <a:pt x="13863" y="1468593"/>
                      <a:pt x="0" y="13157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4" name="Isosceles Triangle 21"/>
              <p:cNvSpPr/>
              <p:nvPr/>
            </p:nvSpPr>
            <p:spPr bwMode="auto">
              <a:xfrm rot="8359473">
                <a:off x="6156776" y="3819231"/>
                <a:ext cx="666733" cy="1143662"/>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443066 w 652686"/>
                  <a:gd name="connsiteY0" fmla="*/ 1022745 h 1130007"/>
                  <a:gd name="connsiteX1" fmla="*/ 0 w 652686"/>
                  <a:gd name="connsiteY1" fmla="*/ 0 h 1130007"/>
                  <a:gd name="connsiteX2" fmla="*/ 652616 w 652686"/>
                  <a:gd name="connsiteY2" fmla="*/ 1022745 h 1130007"/>
                  <a:gd name="connsiteX3" fmla="*/ 443066 w 652686"/>
                  <a:gd name="connsiteY3" fmla="*/ 1022745 h 1130007"/>
                  <a:gd name="connsiteX0" fmla="*/ 443066 w 652727"/>
                  <a:gd name="connsiteY0" fmla="*/ 1022745 h 1150683"/>
                  <a:gd name="connsiteX1" fmla="*/ 0 w 652727"/>
                  <a:gd name="connsiteY1" fmla="*/ 0 h 1150683"/>
                  <a:gd name="connsiteX2" fmla="*/ 652616 w 652727"/>
                  <a:gd name="connsiteY2" fmla="*/ 1022745 h 1150683"/>
                  <a:gd name="connsiteX3" fmla="*/ 443066 w 652727"/>
                  <a:gd name="connsiteY3" fmla="*/ 1022745 h 1150683"/>
                  <a:gd name="connsiteX0" fmla="*/ 443066 w 666733"/>
                  <a:gd name="connsiteY0" fmla="*/ 1022745 h 1143662"/>
                  <a:gd name="connsiteX1" fmla="*/ 0 w 666733"/>
                  <a:gd name="connsiteY1" fmla="*/ 0 h 1143662"/>
                  <a:gd name="connsiteX2" fmla="*/ 652616 w 666733"/>
                  <a:gd name="connsiteY2" fmla="*/ 1022745 h 1143662"/>
                  <a:gd name="connsiteX3" fmla="*/ 443066 w 666733"/>
                  <a:gd name="connsiteY3" fmla="*/ 1022745 h 1143662"/>
                </a:gdLst>
                <a:ahLst/>
                <a:cxnLst>
                  <a:cxn ang="0">
                    <a:pos x="connsiteX0" y="connsiteY0"/>
                  </a:cxn>
                  <a:cxn ang="0">
                    <a:pos x="connsiteX1" y="connsiteY1"/>
                  </a:cxn>
                  <a:cxn ang="0">
                    <a:pos x="connsiteX2" y="connsiteY2"/>
                  </a:cxn>
                  <a:cxn ang="0">
                    <a:pos x="connsiteX3" y="connsiteY3"/>
                  </a:cxn>
                </a:cxnLst>
                <a:rect l="l" t="t" r="r" b="b"/>
                <a:pathLst>
                  <a:path w="666733" h="1143662">
                    <a:moveTo>
                      <a:pt x="443066" y="1022745"/>
                    </a:moveTo>
                    <a:lnTo>
                      <a:pt x="0" y="0"/>
                    </a:lnTo>
                    <a:lnTo>
                      <a:pt x="652616" y="1022745"/>
                    </a:lnTo>
                    <a:cubicBezTo>
                      <a:pt x="719513" y="1133984"/>
                      <a:pt x="531764" y="1227331"/>
                      <a:pt x="443066" y="102274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5" name="Isosceles Triangle 21"/>
              <p:cNvSpPr/>
              <p:nvPr/>
            </p:nvSpPr>
            <p:spPr bwMode="auto">
              <a:xfrm rot="8359473">
                <a:off x="6334639" y="3472552"/>
                <a:ext cx="349615" cy="1409595"/>
              </a:xfrm>
              <a:custGeom>
                <a:avLst/>
                <a:gdLst>
                  <a:gd name="connsiteX0" fmla="*/ 0 w 209550"/>
                  <a:gd name="connsiteY0" fmla="*/ 1638300 h 1638300"/>
                  <a:gd name="connsiteX1" fmla="*/ 104775 w 209550"/>
                  <a:gd name="connsiteY1" fmla="*/ 0 h 1638300"/>
                  <a:gd name="connsiteX2" fmla="*/ 209550 w 209550"/>
                  <a:gd name="connsiteY2" fmla="*/ 1638300 h 1638300"/>
                  <a:gd name="connsiteX3" fmla="*/ 0 w 209550"/>
                  <a:gd name="connsiteY3" fmla="*/ 1638300 h 1638300"/>
                  <a:gd name="connsiteX0" fmla="*/ 0 w 209550"/>
                  <a:gd name="connsiteY0" fmla="*/ 1638300 h 1706225"/>
                  <a:gd name="connsiteX1" fmla="*/ 104775 w 209550"/>
                  <a:gd name="connsiteY1" fmla="*/ 0 h 1706225"/>
                  <a:gd name="connsiteX2" fmla="*/ 209550 w 209550"/>
                  <a:gd name="connsiteY2" fmla="*/ 1638300 h 1706225"/>
                  <a:gd name="connsiteX3" fmla="*/ 0 w 209550"/>
                  <a:gd name="connsiteY3" fmla="*/ 1638300 h 1706225"/>
                  <a:gd name="connsiteX0" fmla="*/ 0 w 209620"/>
                  <a:gd name="connsiteY0" fmla="*/ 1638300 h 1745562"/>
                  <a:gd name="connsiteX1" fmla="*/ 104775 w 209620"/>
                  <a:gd name="connsiteY1" fmla="*/ 0 h 1745562"/>
                  <a:gd name="connsiteX2" fmla="*/ 209550 w 209620"/>
                  <a:gd name="connsiteY2" fmla="*/ 1638300 h 1745562"/>
                  <a:gd name="connsiteX3" fmla="*/ 0 w 209620"/>
                  <a:gd name="connsiteY3" fmla="*/ 1638300 h 1745562"/>
                  <a:gd name="connsiteX0" fmla="*/ 0 w 260877"/>
                  <a:gd name="connsiteY0" fmla="*/ 1315761 h 1423023"/>
                  <a:gd name="connsiteX1" fmla="*/ 260877 w 260877"/>
                  <a:gd name="connsiteY1" fmla="*/ 0 h 1423023"/>
                  <a:gd name="connsiteX2" fmla="*/ 209550 w 260877"/>
                  <a:gd name="connsiteY2" fmla="*/ 1315761 h 1423023"/>
                  <a:gd name="connsiteX3" fmla="*/ 0 w 260877"/>
                  <a:gd name="connsiteY3" fmla="*/ 1315761 h 1423023"/>
                  <a:gd name="connsiteX0" fmla="*/ 139995 w 349615"/>
                  <a:gd name="connsiteY0" fmla="*/ 1302333 h 1409595"/>
                  <a:gd name="connsiteX1" fmla="*/ 0 w 349615"/>
                  <a:gd name="connsiteY1" fmla="*/ 0 h 1409595"/>
                  <a:gd name="connsiteX2" fmla="*/ 349545 w 349615"/>
                  <a:gd name="connsiteY2" fmla="*/ 1302333 h 1409595"/>
                  <a:gd name="connsiteX3" fmla="*/ 139995 w 349615"/>
                  <a:gd name="connsiteY3" fmla="*/ 1302333 h 1409595"/>
                </a:gdLst>
                <a:ahLst/>
                <a:cxnLst>
                  <a:cxn ang="0">
                    <a:pos x="connsiteX0" y="connsiteY0"/>
                  </a:cxn>
                  <a:cxn ang="0">
                    <a:pos x="connsiteX1" y="connsiteY1"/>
                  </a:cxn>
                  <a:cxn ang="0">
                    <a:pos x="connsiteX2" y="connsiteY2"/>
                  </a:cxn>
                  <a:cxn ang="0">
                    <a:pos x="connsiteX3" y="connsiteY3"/>
                  </a:cxn>
                </a:cxnLst>
                <a:rect l="l" t="t" r="r" b="b"/>
                <a:pathLst>
                  <a:path w="349615" h="1409595">
                    <a:moveTo>
                      <a:pt x="139995" y="1302333"/>
                    </a:moveTo>
                    <a:lnTo>
                      <a:pt x="0" y="0"/>
                    </a:lnTo>
                    <a:lnTo>
                      <a:pt x="349545" y="1302333"/>
                    </a:lnTo>
                    <a:cubicBezTo>
                      <a:pt x="353909" y="1435186"/>
                      <a:pt x="153858" y="1455165"/>
                      <a:pt x="139995" y="130233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grpSp>
        <p:nvGrpSpPr>
          <p:cNvPr id="116" name="Group 115"/>
          <p:cNvGrpSpPr/>
          <p:nvPr/>
        </p:nvGrpSpPr>
        <p:grpSpPr>
          <a:xfrm>
            <a:off x="5619965" y="2737676"/>
            <a:ext cx="2636265" cy="2145474"/>
            <a:chOff x="5600915" y="2756726"/>
            <a:chExt cx="2636265" cy="2145474"/>
          </a:xfrm>
        </p:grpSpPr>
        <p:pic>
          <p:nvPicPr>
            <p:cNvPr id="117" name="Picture 1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5400000" flipH="1">
              <a:off x="7495488" y="4160508"/>
              <a:ext cx="1113538" cy="369846"/>
            </a:xfrm>
            <a:prstGeom prst="rect">
              <a:avLst/>
            </a:prstGeom>
          </p:spPr>
        </p:pic>
        <p:grpSp>
          <p:nvGrpSpPr>
            <p:cNvPr id="118" name="Group 117"/>
            <p:cNvGrpSpPr/>
            <p:nvPr/>
          </p:nvGrpSpPr>
          <p:grpSpPr>
            <a:xfrm>
              <a:off x="5600915" y="2756726"/>
              <a:ext cx="2405145" cy="1615424"/>
              <a:chOff x="5596153" y="2737676"/>
              <a:chExt cx="2405145" cy="1615424"/>
            </a:xfrm>
          </p:grpSpPr>
          <p:sp>
            <p:nvSpPr>
              <p:cNvPr id="119" name="Isosceles Triangle 23"/>
              <p:cNvSpPr/>
              <p:nvPr/>
            </p:nvSpPr>
            <p:spPr bwMode="auto">
              <a:xfrm rot="5705590">
                <a:off x="6429658" y="2707259"/>
                <a:ext cx="1541224" cy="1602057"/>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700660"/>
                  <a:gd name="connsiteY0" fmla="*/ 1372061 h 1602057"/>
                  <a:gd name="connsiteX1" fmla="*/ 2700660 w 2700660"/>
                  <a:gd name="connsiteY1" fmla="*/ 0 h 1602057"/>
                  <a:gd name="connsiteX2" fmla="*/ 283004 w 2700660"/>
                  <a:gd name="connsiteY2" fmla="*/ 1521559 h 1602057"/>
                  <a:gd name="connsiteX3" fmla="*/ 97287 w 2700660"/>
                  <a:gd name="connsiteY3" fmla="*/ 1372061 h 1602057"/>
                </a:gdLst>
                <a:ahLst/>
                <a:cxnLst>
                  <a:cxn ang="0">
                    <a:pos x="connsiteX0" y="connsiteY0"/>
                  </a:cxn>
                  <a:cxn ang="0">
                    <a:pos x="connsiteX1" y="connsiteY1"/>
                  </a:cxn>
                  <a:cxn ang="0">
                    <a:pos x="connsiteX2" y="connsiteY2"/>
                  </a:cxn>
                  <a:cxn ang="0">
                    <a:pos x="connsiteX3" y="connsiteY3"/>
                  </a:cxn>
                </a:cxnLst>
                <a:rect l="l" t="t" r="r" b="b"/>
                <a:pathLst>
                  <a:path w="2700660" h="1602057">
                    <a:moveTo>
                      <a:pt x="97287" y="1372061"/>
                    </a:moveTo>
                    <a:lnTo>
                      <a:pt x="2700660" y="0"/>
                    </a:lnTo>
                    <a:lnTo>
                      <a:pt x="283004" y="1521559"/>
                    </a:lnTo>
                    <a:cubicBezTo>
                      <a:pt x="13025" y="1730941"/>
                      <a:pt x="-94586" y="1477831"/>
                      <a:pt x="97287" y="13720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nvGrpSpPr>
              <p:cNvPr id="120" name="Group 119"/>
              <p:cNvGrpSpPr/>
              <p:nvPr/>
            </p:nvGrpSpPr>
            <p:grpSpPr>
              <a:xfrm>
                <a:off x="5596153" y="2793121"/>
                <a:ext cx="2380307" cy="1559979"/>
                <a:chOff x="5596153" y="2793121"/>
                <a:chExt cx="2380307" cy="1559979"/>
              </a:xfrm>
            </p:grpSpPr>
            <p:sp>
              <p:nvSpPr>
                <p:cNvPr id="121" name="Isosceles Triangle 23"/>
                <p:cNvSpPr/>
                <p:nvPr/>
              </p:nvSpPr>
              <p:spPr bwMode="auto">
                <a:xfrm rot="5705590">
                  <a:off x="6854611" y="3313033"/>
                  <a:ext cx="174940" cy="1905194"/>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Lst>
                  <a:ahLst/>
                  <a:cxnLst>
                    <a:cxn ang="0">
                      <a:pos x="connsiteX0" y="connsiteY0"/>
                    </a:cxn>
                    <a:cxn ang="0">
                      <a:pos x="connsiteX1" y="connsiteY1"/>
                    </a:cxn>
                    <a:cxn ang="0">
                      <a:pos x="connsiteX2" y="connsiteY2"/>
                    </a:cxn>
                    <a:cxn ang="0">
                      <a:pos x="connsiteX3" y="connsiteY3"/>
                    </a:cxn>
                  </a:cxnLst>
                  <a:rect l="l" t="t" r="r" b="b"/>
                  <a:pathLst>
                    <a:path w="306544" h="1905194">
                      <a:moveTo>
                        <a:pt x="0" y="1753555"/>
                      </a:moveTo>
                      <a:lnTo>
                        <a:pt x="139218" y="0"/>
                      </a:lnTo>
                      <a:lnTo>
                        <a:pt x="304800" y="1753555"/>
                      </a:lnTo>
                      <a:cubicBezTo>
                        <a:pt x="331839" y="1933485"/>
                        <a:pt x="35934" y="1976839"/>
                        <a:pt x="0" y="175355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2" name="Isosceles Triangle 23"/>
                <p:cNvSpPr/>
                <p:nvPr/>
              </p:nvSpPr>
              <p:spPr bwMode="auto">
                <a:xfrm rot="5705590">
                  <a:off x="6822307" y="3167693"/>
                  <a:ext cx="186111" cy="1995984"/>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326119"/>
                    <a:gd name="connsiteY0" fmla="*/ 1844345 h 1995984"/>
                    <a:gd name="connsiteX1" fmla="*/ 326119 w 326119"/>
                    <a:gd name="connsiteY1" fmla="*/ 0 h 1995984"/>
                    <a:gd name="connsiteX2" fmla="*/ 304800 w 326119"/>
                    <a:gd name="connsiteY2" fmla="*/ 1844345 h 1995984"/>
                    <a:gd name="connsiteX3" fmla="*/ 0 w 326119"/>
                    <a:gd name="connsiteY3" fmla="*/ 1844345 h 1995984"/>
                  </a:gdLst>
                  <a:ahLst/>
                  <a:cxnLst>
                    <a:cxn ang="0">
                      <a:pos x="connsiteX0" y="connsiteY0"/>
                    </a:cxn>
                    <a:cxn ang="0">
                      <a:pos x="connsiteX1" y="connsiteY1"/>
                    </a:cxn>
                    <a:cxn ang="0">
                      <a:pos x="connsiteX2" y="connsiteY2"/>
                    </a:cxn>
                    <a:cxn ang="0">
                      <a:pos x="connsiteX3" y="connsiteY3"/>
                    </a:cxn>
                  </a:cxnLst>
                  <a:rect l="l" t="t" r="r" b="b"/>
                  <a:pathLst>
                    <a:path w="326119" h="1995984">
                      <a:moveTo>
                        <a:pt x="0" y="1844345"/>
                      </a:moveTo>
                      <a:lnTo>
                        <a:pt x="326119" y="0"/>
                      </a:lnTo>
                      <a:lnTo>
                        <a:pt x="304800" y="1844345"/>
                      </a:lnTo>
                      <a:cubicBezTo>
                        <a:pt x="331839" y="2024275"/>
                        <a:pt x="35934" y="2067629"/>
                        <a:pt x="0" y="184434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3" name="Isosceles Triangle 23"/>
                <p:cNvSpPr/>
                <p:nvPr/>
              </p:nvSpPr>
              <p:spPr bwMode="auto">
                <a:xfrm rot="5705590">
                  <a:off x="6726693" y="3053213"/>
                  <a:ext cx="305173" cy="2088606"/>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Lst>
                  <a:ahLst/>
                  <a:cxnLst>
                    <a:cxn ang="0">
                      <a:pos x="connsiteX0" y="connsiteY0"/>
                    </a:cxn>
                    <a:cxn ang="0">
                      <a:pos x="connsiteX1" y="connsiteY1"/>
                    </a:cxn>
                    <a:cxn ang="0">
                      <a:pos x="connsiteX2" y="connsiteY2"/>
                    </a:cxn>
                    <a:cxn ang="0">
                      <a:pos x="connsiteX3" y="connsiteY3"/>
                    </a:cxn>
                  </a:cxnLst>
                  <a:rect l="l" t="t" r="r" b="b"/>
                  <a:pathLst>
                    <a:path w="534749" h="2088606">
                      <a:moveTo>
                        <a:pt x="5844" y="1940723"/>
                      </a:moveTo>
                      <a:lnTo>
                        <a:pt x="534748" y="0"/>
                      </a:lnTo>
                      <a:lnTo>
                        <a:pt x="310644" y="1940723"/>
                      </a:lnTo>
                      <a:cubicBezTo>
                        <a:pt x="337683" y="2120653"/>
                        <a:pt x="-51879" y="2154426"/>
                        <a:pt x="5844" y="194072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4" name="Isosceles Triangle 23"/>
                <p:cNvSpPr/>
                <p:nvPr/>
              </p:nvSpPr>
              <p:spPr bwMode="auto">
                <a:xfrm rot="5705590">
                  <a:off x="6612803" y="2949987"/>
                  <a:ext cx="428178" cy="2156946"/>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750288"/>
                    <a:gd name="connsiteY0" fmla="*/ 2009063 h 2156946"/>
                    <a:gd name="connsiteX1" fmla="*/ 750289 w 750288"/>
                    <a:gd name="connsiteY1" fmla="*/ 0 h 2156946"/>
                    <a:gd name="connsiteX2" fmla="*/ 310644 w 750288"/>
                    <a:gd name="connsiteY2" fmla="*/ 2009063 h 2156946"/>
                    <a:gd name="connsiteX3" fmla="*/ 5844 w 750288"/>
                    <a:gd name="connsiteY3" fmla="*/ 2009063 h 2156946"/>
                  </a:gdLst>
                  <a:ahLst/>
                  <a:cxnLst>
                    <a:cxn ang="0">
                      <a:pos x="connsiteX0" y="connsiteY0"/>
                    </a:cxn>
                    <a:cxn ang="0">
                      <a:pos x="connsiteX1" y="connsiteY1"/>
                    </a:cxn>
                    <a:cxn ang="0">
                      <a:pos x="connsiteX2" y="connsiteY2"/>
                    </a:cxn>
                    <a:cxn ang="0">
                      <a:pos x="connsiteX3" y="connsiteY3"/>
                    </a:cxn>
                  </a:cxnLst>
                  <a:rect l="l" t="t" r="r" b="b"/>
                  <a:pathLst>
                    <a:path w="750288" h="2156946">
                      <a:moveTo>
                        <a:pt x="5844" y="2009063"/>
                      </a:moveTo>
                      <a:lnTo>
                        <a:pt x="750289" y="0"/>
                      </a:lnTo>
                      <a:lnTo>
                        <a:pt x="310644" y="2009063"/>
                      </a:lnTo>
                      <a:cubicBezTo>
                        <a:pt x="337683" y="2188993"/>
                        <a:pt x="-51879" y="2222766"/>
                        <a:pt x="5844" y="200906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5" name="Isosceles Triangle 23"/>
                <p:cNvSpPr/>
                <p:nvPr/>
              </p:nvSpPr>
              <p:spPr bwMode="auto">
                <a:xfrm rot="5705590">
                  <a:off x="6502976" y="2803019"/>
                  <a:ext cx="566869" cy="2317530"/>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Lst>
                  <a:ahLst/>
                  <a:cxnLst>
                    <a:cxn ang="0">
                      <a:pos x="connsiteX0" y="connsiteY0"/>
                    </a:cxn>
                    <a:cxn ang="0">
                      <a:pos x="connsiteX1" y="connsiteY1"/>
                    </a:cxn>
                    <a:cxn ang="0">
                      <a:pos x="connsiteX2" y="connsiteY2"/>
                    </a:cxn>
                    <a:cxn ang="0">
                      <a:pos x="connsiteX3" y="connsiteY3"/>
                    </a:cxn>
                  </a:cxnLst>
                  <a:rect l="l" t="t" r="r" b="b"/>
                  <a:pathLst>
                    <a:path w="993314" h="2317530">
                      <a:moveTo>
                        <a:pt x="5844" y="2169647"/>
                      </a:moveTo>
                      <a:lnTo>
                        <a:pt x="993314" y="0"/>
                      </a:lnTo>
                      <a:lnTo>
                        <a:pt x="310644" y="2169647"/>
                      </a:lnTo>
                      <a:cubicBezTo>
                        <a:pt x="337683" y="2349577"/>
                        <a:pt x="-51879" y="2383350"/>
                        <a:pt x="5844" y="216964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6" name="Isosceles Triangle 23"/>
                <p:cNvSpPr/>
                <p:nvPr/>
              </p:nvSpPr>
              <p:spPr bwMode="auto">
                <a:xfrm rot="5705590">
                  <a:off x="6414266" y="2706937"/>
                  <a:ext cx="709666" cy="2345892"/>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Lst>
                  <a:ahLst/>
                  <a:cxnLst>
                    <a:cxn ang="0">
                      <a:pos x="connsiteX0" y="connsiteY0"/>
                    </a:cxn>
                    <a:cxn ang="0">
                      <a:pos x="connsiteX1" y="connsiteY1"/>
                    </a:cxn>
                    <a:cxn ang="0">
                      <a:pos x="connsiteX2" y="connsiteY2"/>
                    </a:cxn>
                    <a:cxn ang="0">
                      <a:pos x="connsiteX3" y="connsiteY3"/>
                    </a:cxn>
                  </a:cxnLst>
                  <a:rect l="l" t="t" r="r" b="b"/>
                  <a:pathLst>
                    <a:path w="1243535" h="2345892">
                      <a:moveTo>
                        <a:pt x="15750" y="2186651"/>
                      </a:moveTo>
                      <a:lnTo>
                        <a:pt x="1243535" y="0"/>
                      </a:lnTo>
                      <a:lnTo>
                        <a:pt x="320550" y="2186651"/>
                      </a:lnTo>
                      <a:cubicBezTo>
                        <a:pt x="210563" y="2454835"/>
                        <a:pt x="-68969" y="2334786"/>
                        <a:pt x="15750" y="218665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7" name="Isosceles Triangle 23"/>
                <p:cNvSpPr/>
                <p:nvPr/>
              </p:nvSpPr>
              <p:spPr bwMode="auto">
                <a:xfrm rot="5705590">
                  <a:off x="6370140" y="2649622"/>
                  <a:ext cx="821729" cy="2322411"/>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492000"/>
                    <a:gd name="connsiteY0" fmla="*/ 2151475 h 2310716"/>
                    <a:gd name="connsiteX1" fmla="*/ 1491999 w 1492000"/>
                    <a:gd name="connsiteY1" fmla="*/ 0 h 2310716"/>
                    <a:gd name="connsiteX2" fmla="*/ 320548 w 1492000"/>
                    <a:gd name="connsiteY2" fmla="*/ 2151475 h 2310716"/>
                    <a:gd name="connsiteX3" fmla="*/ 15748 w 1492000"/>
                    <a:gd name="connsiteY3" fmla="*/ 2151475 h 2310716"/>
                    <a:gd name="connsiteX0" fmla="*/ 15748 w 1439901"/>
                    <a:gd name="connsiteY0" fmla="*/ 2163170 h 2322411"/>
                    <a:gd name="connsiteX1" fmla="*/ 1439902 w 1439901"/>
                    <a:gd name="connsiteY1" fmla="*/ 0 h 2322411"/>
                    <a:gd name="connsiteX2" fmla="*/ 320548 w 1439901"/>
                    <a:gd name="connsiteY2" fmla="*/ 2163170 h 2322411"/>
                    <a:gd name="connsiteX3" fmla="*/ 15748 w 1439901"/>
                    <a:gd name="connsiteY3" fmla="*/ 2163170 h 2322411"/>
                  </a:gdLst>
                  <a:ahLst/>
                  <a:cxnLst>
                    <a:cxn ang="0">
                      <a:pos x="connsiteX0" y="connsiteY0"/>
                    </a:cxn>
                    <a:cxn ang="0">
                      <a:pos x="connsiteX1" y="connsiteY1"/>
                    </a:cxn>
                    <a:cxn ang="0">
                      <a:pos x="connsiteX2" y="connsiteY2"/>
                    </a:cxn>
                    <a:cxn ang="0">
                      <a:pos x="connsiteX3" y="connsiteY3"/>
                    </a:cxn>
                  </a:cxnLst>
                  <a:rect l="l" t="t" r="r" b="b"/>
                  <a:pathLst>
                    <a:path w="1439901" h="2322411">
                      <a:moveTo>
                        <a:pt x="15748" y="2163170"/>
                      </a:moveTo>
                      <a:lnTo>
                        <a:pt x="1439902" y="0"/>
                      </a:lnTo>
                      <a:lnTo>
                        <a:pt x="320548" y="2163170"/>
                      </a:lnTo>
                      <a:cubicBezTo>
                        <a:pt x="210561" y="2431354"/>
                        <a:pt x="-68971" y="2311305"/>
                        <a:pt x="15748" y="216317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8" name="Isosceles Triangle 23"/>
                <p:cNvSpPr/>
                <p:nvPr/>
              </p:nvSpPr>
              <p:spPr bwMode="auto">
                <a:xfrm rot="5705590">
                  <a:off x="6338907" y="2614151"/>
                  <a:ext cx="979446" cy="2269528"/>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716266"/>
                    <a:gd name="connsiteY0" fmla="*/ 2110287 h 2269528"/>
                    <a:gd name="connsiteX1" fmla="*/ 1716265 w 1716266"/>
                    <a:gd name="connsiteY1" fmla="*/ 0 h 2269528"/>
                    <a:gd name="connsiteX2" fmla="*/ 320548 w 1716266"/>
                    <a:gd name="connsiteY2" fmla="*/ 2110287 h 2269528"/>
                    <a:gd name="connsiteX3" fmla="*/ 15748 w 1716266"/>
                    <a:gd name="connsiteY3" fmla="*/ 2110287 h 2269528"/>
                  </a:gdLst>
                  <a:ahLst/>
                  <a:cxnLst>
                    <a:cxn ang="0">
                      <a:pos x="connsiteX0" y="connsiteY0"/>
                    </a:cxn>
                    <a:cxn ang="0">
                      <a:pos x="connsiteX1" y="connsiteY1"/>
                    </a:cxn>
                    <a:cxn ang="0">
                      <a:pos x="connsiteX2" y="connsiteY2"/>
                    </a:cxn>
                    <a:cxn ang="0">
                      <a:pos x="connsiteX3" y="connsiteY3"/>
                    </a:cxn>
                  </a:cxnLst>
                  <a:rect l="l" t="t" r="r" b="b"/>
                  <a:pathLst>
                    <a:path w="1716266" h="2269528">
                      <a:moveTo>
                        <a:pt x="15748" y="2110287"/>
                      </a:moveTo>
                      <a:lnTo>
                        <a:pt x="1716265" y="0"/>
                      </a:lnTo>
                      <a:lnTo>
                        <a:pt x="320548" y="2110287"/>
                      </a:lnTo>
                      <a:cubicBezTo>
                        <a:pt x="210561" y="2378471"/>
                        <a:pt x="-68971" y="2258422"/>
                        <a:pt x="15748" y="211028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9" name="Isosceles Triangle 23"/>
                <p:cNvSpPr/>
                <p:nvPr/>
              </p:nvSpPr>
              <p:spPr bwMode="auto">
                <a:xfrm rot="5705590">
                  <a:off x="6321241" y="2609129"/>
                  <a:ext cx="1095739" cy="2198609"/>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920044"/>
                    <a:gd name="connsiteY0" fmla="*/ 2039368 h 2198609"/>
                    <a:gd name="connsiteX1" fmla="*/ 1920043 w 1920044"/>
                    <a:gd name="connsiteY1" fmla="*/ 0 h 2198609"/>
                    <a:gd name="connsiteX2" fmla="*/ 320548 w 1920044"/>
                    <a:gd name="connsiteY2" fmla="*/ 2039368 h 2198609"/>
                    <a:gd name="connsiteX3" fmla="*/ 15748 w 1920044"/>
                    <a:gd name="connsiteY3" fmla="*/ 2039368 h 2198609"/>
                  </a:gdLst>
                  <a:ahLst/>
                  <a:cxnLst>
                    <a:cxn ang="0">
                      <a:pos x="connsiteX0" y="connsiteY0"/>
                    </a:cxn>
                    <a:cxn ang="0">
                      <a:pos x="connsiteX1" y="connsiteY1"/>
                    </a:cxn>
                    <a:cxn ang="0">
                      <a:pos x="connsiteX2" y="connsiteY2"/>
                    </a:cxn>
                    <a:cxn ang="0">
                      <a:pos x="connsiteX3" y="connsiteY3"/>
                    </a:cxn>
                  </a:cxnLst>
                  <a:rect l="l" t="t" r="r" b="b"/>
                  <a:pathLst>
                    <a:path w="1920044" h="2198609">
                      <a:moveTo>
                        <a:pt x="15748" y="2039368"/>
                      </a:moveTo>
                      <a:lnTo>
                        <a:pt x="1920043" y="0"/>
                      </a:lnTo>
                      <a:lnTo>
                        <a:pt x="320548" y="2039368"/>
                      </a:lnTo>
                      <a:cubicBezTo>
                        <a:pt x="210561" y="2307552"/>
                        <a:pt x="-68971" y="2187503"/>
                        <a:pt x="15748" y="203936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0" name="Isosceles Triangle 23"/>
                <p:cNvSpPr/>
                <p:nvPr/>
              </p:nvSpPr>
              <p:spPr bwMode="auto">
                <a:xfrm rot="5705590">
                  <a:off x="6345794" y="2636412"/>
                  <a:ext cx="1184745" cy="2058319"/>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Lst>
                  <a:ahLst/>
                  <a:cxnLst>
                    <a:cxn ang="0">
                      <a:pos x="connsiteX0" y="connsiteY0"/>
                    </a:cxn>
                    <a:cxn ang="0">
                      <a:pos x="connsiteX1" y="connsiteY1"/>
                    </a:cxn>
                    <a:cxn ang="0">
                      <a:pos x="connsiteX2" y="connsiteY2"/>
                    </a:cxn>
                    <a:cxn ang="0">
                      <a:pos x="connsiteX3" y="connsiteY3"/>
                    </a:cxn>
                  </a:cxnLst>
                  <a:rect l="l" t="t" r="r" b="b"/>
                  <a:pathLst>
                    <a:path w="2076007" h="2058319">
                      <a:moveTo>
                        <a:pt x="15748" y="1899078"/>
                      </a:moveTo>
                      <a:lnTo>
                        <a:pt x="2076008" y="0"/>
                      </a:lnTo>
                      <a:lnTo>
                        <a:pt x="320548" y="1899078"/>
                      </a:lnTo>
                      <a:cubicBezTo>
                        <a:pt x="210561" y="2167262"/>
                        <a:pt x="-68971" y="2047213"/>
                        <a:pt x="15748" y="189907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1" name="Isosceles Triangle 23"/>
                <p:cNvSpPr/>
                <p:nvPr/>
              </p:nvSpPr>
              <p:spPr bwMode="auto">
                <a:xfrm rot="5705590">
                  <a:off x="6392845" y="2703463"/>
                  <a:ext cx="1238609" cy="1885876"/>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Lst>
                  <a:ahLst/>
                  <a:cxnLst>
                    <a:cxn ang="0">
                      <a:pos x="connsiteX0" y="connsiteY0"/>
                    </a:cxn>
                    <a:cxn ang="0">
                      <a:pos x="connsiteX1" y="connsiteY1"/>
                    </a:cxn>
                    <a:cxn ang="0">
                      <a:pos x="connsiteX2" y="connsiteY2"/>
                    </a:cxn>
                    <a:cxn ang="0">
                      <a:pos x="connsiteX3" y="connsiteY3"/>
                    </a:cxn>
                  </a:cxnLst>
                  <a:rect l="l" t="t" r="r" b="b"/>
                  <a:pathLst>
                    <a:path w="2170393" h="1885876">
                      <a:moveTo>
                        <a:pt x="97287" y="1655880"/>
                      </a:moveTo>
                      <a:lnTo>
                        <a:pt x="2170392" y="0"/>
                      </a:lnTo>
                      <a:lnTo>
                        <a:pt x="283004" y="1805378"/>
                      </a:lnTo>
                      <a:cubicBezTo>
                        <a:pt x="13025" y="2014760"/>
                        <a:pt x="-94586" y="1761650"/>
                        <a:pt x="97287" y="165588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2" name="Isosceles Triangle 23"/>
                <p:cNvSpPr/>
                <p:nvPr/>
              </p:nvSpPr>
              <p:spPr bwMode="auto">
                <a:xfrm rot="5705590">
                  <a:off x="6416883" y="2724532"/>
                  <a:ext cx="1304834" cy="1786588"/>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286438"/>
                    <a:gd name="connsiteY0" fmla="*/ 1556592 h 1786588"/>
                    <a:gd name="connsiteX1" fmla="*/ 2286438 w 2286438"/>
                    <a:gd name="connsiteY1" fmla="*/ 0 h 1786588"/>
                    <a:gd name="connsiteX2" fmla="*/ 283004 w 2286438"/>
                    <a:gd name="connsiteY2" fmla="*/ 1706090 h 1786588"/>
                    <a:gd name="connsiteX3" fmla="*/ 97287 w 2286438"/>
                    <a:gd name="connsiteY3" fmla="*/ 1556592 h 1786588"/>
                  </a:gdLst>
                  <a:ahLst/>
                  <a:cxnLst>
                    <a:cxn ang="0">
                      <a:pos x="connsiteX0" y="connsiteY0"/>
                    </a:cxn>
                    <a:cxn ang="0">
                      <a:pos x="connsiteX1" y="connsiteY1"/>
                    </a:cxn>
                    <a:cxn ang="0">
                      <a:pos x="connsiteX2" y="connsiteY2"/>
                    </a:cxn>
                    <a:cxn ang="0">
                      <a:pos x="connsiteX3" y="connsiteY3"/>
                    </a:cxn>
                  </a:cxnLst>
                  <a:rect l="l" t="t" r="r" b="b"/>
                  <a:pathLst>
                    <a:path w="2286438" h="1786588">
                      <a:moveTo>
                        <a:pt x="97287" y="1556592"/>
                      </a:moveTo>
                      <a:lnTo>
                        <a:pt x="2286438" y="0"/>
                      </a:lnTo>
                      <a:lnTo>
                        <a:pt x="283004" y="1706090"/>
                      </a:lnTo>
                      <a:cubicBezTo>
                        <a:pt x="13025" y="1915472"/>
                        <a:pt x="-94586" y="1662362"/>
                        <a:pt x="97287" y="155659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3" name="Isosceles Triangle 23"/>
                <p:cNvSpPr/>
                <p:nvPr/>
              </p:nvSpPr>
              <p:spPr bwMode="auto">
                <a:xfrm rot="5705590">
                  <a:off x="6405010" y="2696378"/>
                  <a:ext cx="1404782" cy="1738119"/>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461575"/>
                    <a:gd name="connsiteY0" fmla="*/ 1508123 h 1738119"/>
                    <a:gd name="connsiteX1" fmla="*/ 2461575 w 2461575"/>
                    <a:gd name="connsiteY1" fmla="*/ 0 h 1738119"/>
                    <a:gd name="connsiteX2" fmla="*/ 283004 w 2461575"/>
                    <a:gd name="connsiteY2" fmla="*/ 1657621 h 1738119"/>
                    <a:gd name="connsiteX3" fmla="*/ 97287 w 2461575"/>
                    <a:gd name="connsiteY3" fmla="*/ 1508123 h 1738119"/>
                  </a:gdLst>
                  <a:ahLst/>
                  <a:cxnLst>
                    <a:cxn ang="0">
                      <a:pos x="connsiteX0" y="connsiteY0"/>
                    </a:cxn>
                    <a:cxn ang="0">
                      <a:pos x="connsiteX1" y="connsiteY1"/>
                    </a:cxn>
                    <a:cxn ang="0">
                      <a:pos x="connsiteX2" y="connsiteY2"/>
                    </a:cxn>
                    <a:cxn ang="0">
                      <a:pos x="connsiteX3" y="connsiteY3"/>
                    </a:cxn>
                  </a:cxnLst>
                  <a:rect l="l" t="t" r="r" b="b"/>
                  <a:pathLst>
                    <a:path w="2461575" h="1738119">
                      <a:moveTo>
                        <a:pt x="97287" y="1508123"/>
                      </a:moveTo>
                      <a:lnTo>
                        <a:pt x="2461575" y="0"/>
                      </a:lnTo>
                      <a:lnTo>
                        <a:pt x="283004" y="1657621"/>
                      </a:lnTo>
                      <a:cubicBezTo>
                        <a:pt x="13025" y="1867003"/>
                        <a:pt x="-94586" y="1613893"/>
                        <a:pt x="97287" y="150812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4" name="Isosceles Triangle 23"/>
                <p:cNvSpPr/>
                <p:nvPr/>
              </p:nvSpPr>
              <p:spPr bwMode="auto">
                <a:xfrm rot="5705590">
                  <a:off x="6396998" y="2698030"/>
                  <a:ext cx="1477957" cy="1668140"/>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589798"/>
                    <a:gd name="connsiteY0" fmla="*/ 1438144 h 1668140"/>
                    <a:gd name="connsiteX1" fmla="*/ 2589798 w 2589798"/>
                    <a:gd name="connsiteY1" fmla="*/ 0 h 1668140"/>
                    <a:gd name="connsiteX2" fmla="*/ 283004 w 2589798"/>
                    <a:gd name="connsiteY2" fmla="*/ 1587642 h 1668140"/>
                    <a:gd name="connsiteX3" fmla="*/ 97287 w 2589798"/>
                    <a:gd name="connsiteY3" fmla="*/ 1438144 h 1668140"/>
                  </a:gdLst>
                  <a:ahLst/>
                  <a:cxnLst>
                    <a:cxn ang="0">
                      <a:pos x="connsiteX0" y="connsiteY0"/>
                    </a:cxn>
                    <a:cxn ang="0">
                      <a:pos x="connsiteX1" y="connsiteY1"/>
                    </a:cxn>
                    <a:cxn ang="0">
                      <a:pos x="connsiteX2" y="connsiteY2"/>
                    </a:cxn>
                    <a:cxn ang="0">
                      <a:pos x="connsiteX3" y="connsiteY3"/>
                    </a:cxn>
                  </a:cxnLst>
                  <a:rect l="l" t="t" r="r" b="b"/>
                  <a:pathLst>
                    <a:path w="2589798" h="1668140">
                      <a:moveTo>
                        <a:pt x="97287" y="1438144"/>
                      </a:moveTo>
                      <a:lnTo>
                        <a:pt x="2589798" y="0"/>
                      </a:lnTo>
                      <a:lnTo>
                        <a:pt x="283004" y="1587642"/>
                      </a:lnTo>
                      <a:cubicBezTo>
                        <a:pt x="13025" y="1797024"/>
                        <a:pt x="-94586" y="1543914"/>
                        <a:pt x="97287" y="1438144"/>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5" name="Isosceles Triangle 23"/>
                <p:cNvSpPr/>
                <p:nvPr/>
              </p:nvSpPr>
              <p:spPr bwMode="auto">
                <a:xfrm rot="5705590">
                  <a:off x="6740207" y="3043289"/>
                  <a:ext cx="1005847" cy="1439587"/>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2076007"/>
                    <a:gd name="connsiteY0" fmla="*/ 1899078 h 2058319"/>
                    <a:gd name="connsiteX1" fmla="*/ 2076008 w 2076007"/>
                    <a:gd name="connsiteY1" fmla="*/ 0 h 2058319"/>
                    <a:gd name="connsiteX2" fmla="*/ 320548 w 2076007"/>
                    <a:gd name="connsiteY2" fmla="*/ 1899078 h 2058319"/>
                    <a:gd name="connsiteX3" fmla="*/ 15748 w 2076007"/>
                    <a:gd name="connsiteY3" fmla="*/ 1899078 h 2058319"/>
                    <a:gd name="connsiteX0" fmla="*/ 37049 w 2097309"/>
                    <a:gd name="connsiteY0" fmla="*/ 1899078 h 2046172"/>
                    <a:gd name="connsiteX1" fmla="*/ 2097309 w 2097309"/>
                    <a:gd name="connsiteY1" fmla="*/ 0 h 2046172"/>
                    <a:gd name="connsiteX2" fmla="*/ 341849 w 2097309"/>
                    <a:gd name="connsiteY2" fmla="*/ 1899078 h 2046172"/>
                    <a:gd name="connsiteX3" fmla="*/ 37049 w 2097309"/>
                    <a:gd name="connsiteY3" fmla="*/ 1899078 h 2046172"/>
                    <a:gd name="connsiteX0" fmla="*/ 43582 w 2103842"/>
                    <a:gd name="connsiteY0" fmla="*/ 1899078 h 2108774"/>
                    <a:gd name="connsiteX1" fmla="*/ 2103842 w 2103842"/>
                    <a:gd name="connsiteY1" fmla="*/ 0 h 2108774"/>
                    <a:gd name="connsiteX2" fmla="*/ 278596 w 2103842"/>
                    <a:gd name="connsiteY2" fmla="*/ 1988692 h 2108774"/>
                    <a:gd name="connsiteX3" fmla="*/ 43582 w 2103842"/>
                    <a:gd name="connsiteY3" fmla="*/ 1899078 h 2108774"/>
                    <a:gd name="connsiteX0" fmla="*/ 66227 w 2126487"/>
                    <a:gd name="connsiteY0" fmla="*/ 1899078 h 2082648"/>
                    <a:gd name="connsiteX1" fmla="*/ 2126487 w 2126487"/>
                    <a:gd name="connsiteY1" fmla="*/ 0 h 2082648"/>
                    <a:gd name="connsiteX2" fmla="*/ 301241 w 2126487"/>
                    <a:gd name="connsiteY2" fmla="*/ 1988692 h 2082648"/>
                    <a:gd name="connsiteX3" fmla="*/ 66227 w 2126487"/>
                    <a:gd name="connsiteY3" fmla="*/ 1899078 h 2082648"/>
                    <a:gd name="connsiteX0" fmla="*/ 72874 w 2104906"/>
                    <a:gd name="connsiteY0" fmla="*/ 1811577 h 2064699"/>
                    <a:gd name="connsiteX1" fmla="*/ 2104906 w 2104906"/>
                    <a:gd name="connsiteY1" fmla="*/ 0 h 2064699"/>
                    <a:gd name="connsiteX2" fmla="*/ 279660 w 2104906"/>
                    <a:gd name="connsiteY2" fmla="*/ 1988692 h 2064699"/>
                    <a:gd name="connsiteX3" fmla="*/ 72874 w 2104906"/>
                    <a:gd name="connsiteY3" fmla="*/ 1811577 h 2064699"/>
                    <a:gd name="connsiteX0" fmla="*/ 66878 w 2098910"/>
                    <a:gd name="connsiteY0" fmla="*/ 1811577 h 2069900"/>
                    <a:gd name="connsiteX1" fmla="*/ 2098910 w 2098910"/>
                    <a:gd name="connsiteY1" fmla="*/ 0 h 2069900"/>
                    <a:gd name="connsiteX2" fmla="*/ 273664 w 2098910"/>
                    <a:gd name="connsiteY2" fmla="*/ 1988692 h 2069900"/>
                    <a:gd name="connsiteX3" fmla="*/ 66878 w 2098910"/>
                    <a:gd name="connsiteY3" fmla="*/ 1811577 h 2069900"/>
                    <a:gd name="connsiteX0" fmla="*/ 66876 w 2139982"/>
                    <a:gd name="connsiteY0" fmla="*/ 1655880 h 1914203"/>
                    <a:gd name="connsiteX1" fmla="*/ 2139981 w 2139982"/>
                    <a:gd name="connsiteY1" fmla="*/ 0 h 1914203"/>
                    <a:gd name="connsiteX2" fmla="*/ 273662 w 2139982"/>
                    <a:gd name="connsiteY2" fmla="*/ 1832995 h 1914203"/>
                    <a:gd name="connsiteX3" fmla="*/ 66876 w 2139982"/>
                    <a:gd name="connsiteY3" fmla="*/ 1655880 h 1914203"/>
                    <a:gd name="connsiteX0" fmla="*/ 72536 w 2145640"/>
                    <a:gd name="connsiteY0" fmla="*/ 1655880 h 1892113"/>
                    <a:gd name="connsiteX1" fmla="*/ 2145641 w 2145640"/>
                    <a:gd name="connsiteY1" fmla="*/ 0 h 1892113"/>
                    <a:gd name="connsiteX2" fmla="*/ 258253 w 2145640"/>
                    <a:gd name="connsiteY2" fmla="*/ 1805378 h 1892113"/>
                    <a:gd name="connsiteX3" fmla="*/ 72536 w 2145640"/>
                    <a:gd name="connsiteY3" fmla="*/ 1655880 h 1892113"/>
                    <a:gd name="connsiteX0" fmla="*/ 97287 w 2170393"/>
                    <a:gd name="connsiteY0" fmla="*/ 1655880 h 1885876"/>
                    <a:gd name="connsiteX1" fmla="*/ 2170392 w 2170393"/>
                    <a:gd name="connsiteY1" fmla="*/ 0 h 1885876"/>
                    <a:gd name="connsiteX2" fmla="*/ 283004 w 2170393"/>
                    <a:gd name="connsiteY2" fmla="*/ 1805378 h 1885876"/>
                    <a:gd name="connsiteX3" fmla="*/ 97287 w 2170393"/>
                    <a:gd name="connsiteY3" fmla="*/ 1655880 h 1885876"/>
                    <a:gd name="connsiteX0" fmla="*/ 97287 w 2286438"/>
                    <a:gd name="connsiteY0" fmla="*/ 1556592 h 1786588"/>
                    <a:gd name="connsiteX1" fmla="*/ 2286438 w 2286438"/>
                    <a:gd name="connsiteY1" fmla="*/ 0 h 1786588"/>
                    <a:gd name="connsiteX2" fmla="*/ 283004 w 2286438"/>
                    <a:gd name="connsiteY2" fmla="*/ 1706090 h 1786588"/>
                    <a:gd name="connsiteX3" fmla="*/ 97287 w 2286438"/>
                    <a:gd name="connsiteY3" fmla="*/ 1556592 h 1786588"/>
                    <a:gd name="connsiteX0" fmla="*/ 97287 w 1762528"/>
                    <a:gd name="connsiteY0" fmla="*/ 1209591 h 1439587"/>
                    <a:gd name="connsiteX1" fmla="*/ 1762528 w 1762528"/>
                    <a:gd name="connsiteY1" fmla="*/ 0 h 1439587"/>
                    <a:gd name="connsiteX2" fmla="*/ 283004 w 1762528"/>
                    <a:gd name="connsiteY2" fmla="*/ 1359089 h 1439587"/>
                    <a:gd name="connsiteX3" fmla="*/ 97287 w 1762528"/>
                    <a:gd name="connsiteY3" fmla="*/ 1209591 h 1439587"/>
                  </a:gdLst>
                  <a:ahLst/>
                  <a:cxnLst>
                    <a:cxn ang="0">
                      <a:pos x="connsiteX0" y="connsiteY0"/>
                    </a:cxn>
                    <a:cxn ang="0">
                      <a:pos x="connsiteX1" y="connsiteY1"/>
                    </a:cxn>
                    <a:cxn ang="0">
                      <a:pos x="connsiteX2" y="connsiteY2"/>
                    </a:cxn>
                    <a:cxn ang="0">
                      <a:pos x="connsiteX3" y="connsiteY3"/>
                    </a:cxn>
                  </a:cxnLst>
                  <a:rect l="l" t="t" r="r" b="b"/>
                  <a:pathLst>
                    <a:path w="1762528" h="1439587">
                      <a:moveTo>
                        <a:pt x="97287" y="1209591"/>
                      </a:moveTo>
                      <a:lnTo>
                        <a:pt x="1762528" y="0"/>
                      </a:lnTo>
                      <a:lnTo>
                        <a:pt x="283004" y="1359089"/>
                      </a:lnTo>
                      <a:cubicBezTo>
                        <a:pt x="13025" y="1568471"/>
                        <a:pt x="-94586" y="1315361"/>
                        <a:pt x="97287" y="120959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6" name="Isosceles Triangle 23"/>
                <p:cNvSpPr/>
                <p:nvPr/>
              </p:nvSpPr>
              <p:spPr bwMode="auto">
                <a:xfrm rot="5705590">
                  <a:off x="6751156" y="3091696"/>
                  <a:ext cx="655008" cy="1671627"/>
                </a:xfrm>
                <a:custGeom>
                  <a:avLst/>
                  <a:gdLst>
                    <a:gd name="connsiteX0" fmla="*/ 0 w 304800"/>
                    <a:gd name="connsiteY0" fmla="*/ 2240280 h 2240280"/>
                    <a:gd name="connsiteX1" fmla="*/ 152400 w 304800"/>
                    <a:gd name="connsiteY1" fmla="*/ 0 h 2240280"/>
                    <a:gd name="connsiteX2" fmla="*/ 304800 w 304800"/>
                    <a:gd name="connsiteY2" fmla="*/ 2240280 h 2240280"/>
                    <a:gd name="connsiteX3" fmla="*/ 0 w 304800"/>
                    <a:gd name="connsiteY3" fmla="*/ 2240280 h 2240280"/>
                    <a:gd name="connsiteX0" fmla="*/ 0 w 304800"/>
                    <a:gd name="connsiteY0" fmla="*/ 1764405 h 1764405"/>
                    <a:gd name="connsiteX1" fmla="*/ 70497 w 304800"/>
                    <a:gd name="connsiteY1" fmla="*/ 0 h 1764405"/>
                    <a:gd name="connsiteX2" fmla="*/ 304800 w 304800"/>
                    <a:gd name="connsiteY2" fmla="*/ 1764405 h 1764405"/>
                    <a:gd name="connsiteX3" fmla="*/ 0 w 304800"/>
                    <a:gd name="connsiteY3" fmla="*/ 1764405 h 1764405"/>
                    <a:gd name="connsiteX0" fmla="*/ 0 w 304800"/>
                    <a:gd name="connsiteY0" fmla="*/ 1753555 h 1753555"/>
                    <a:gd name="connsiteX1" fmla="*/ 139218 w 304800"/>
                    <a:gd name="connsiteY1" fmla="*/ 0 h 1753555"/>
                    <a:gd name="connsiteX2" fmla="*/ 304800 w 304800"/>
                    <a:gd name="connsiteY2" fmla="*/ 1753555 h 1753555"/>
                    <a:gd name="connsiteX3" fmla="*/ 0 w 304800"/>
                    <a:gd name="connsiteY3" fmla="*/ 1753555 h 1753555"/>
                    <a:gd name="connsiteX0" fmla="*/ 0 w 304800"/>
                    <a:gd name="connsiteY0" fmla="*/ 1753555 h 1852792"/>
                    <a:gd name="connsiteX1" fmla="*/ 139218 w 304800"/>
                    <a:gd name="connsiteY1" fmla="*/ 0 h 1852792"/>
                    <a:gd name="connsiteX2" fmla="*/ 304800 w 304800"/>
                    <a:gd name="connsiteY2" fmla="*/ 1753555 h 1852792"/>
                    <a:gd name="connsiteX3" fmla="*/ 0 w 304800"/>
                    <a:gd name="connsiteY3" fmla="*/ 1753555 h 1852792"/>
                    <a:gd name="connsiteX0" fmla="*/ 0 w 306544"/>
                    <a:gd name="connsiteY0" fmla="*/ 1753555 h 1905194"/>
                    <a:gd name="connsiteX1" fmla="*/ 139218 w 306544"/>
                    <a:gd name="connsiteY1" fmla="*/ 0 h 1905194"/>
                    <a:gd name="connsiteX2" fmla="*/ 304800 w 306544"/>
                    <a:gd name="connsiteY2" fmla="*/ 1753555 h 1905194"/>
                    <a:gd name="connsiteX3" fmla="*/ 0 w 306544"/>
                    <a:gd name="connsiteY3" fmla="*/ 1753555 h 1905194"/>
                    <a:gd name="connsiteX0" fmla="*/ 0 w 528903"/>
                    <a:gd name="connsiteY0" fmla="*/ 1940723 h 2092362"/>
                    <a:gd name="connsiteX1" fmla="*/ 528904 w 528903"/>
                    <a:gd name="connsiteY1" fmla="*/ 0 h 2092362"/>
                    <a:gd name="connsiteX2" fmla="*/ 304800 w 528903"/>
                    <a:gd name="connsiteY2" fmla="*/ 1940723 h 2092362"/>
                    <a:gd name="connsiteX3" fmla="*/ 0 w 528903"/>
                    <a:gd name="connsiteY3" fmla="*/ 1940723 h 2092362"/>
                    <a:gd name="connsiteX0" fmla="*/ 5844 w 534749"/>
                    <a:gd name="connsiteY0" fmla="*/ 1940723 h 2088606"/>
                    <a:gd name="connsiteX1" fmla="*/ 534748 w 534749"/>
                    <a:gd name="connsiteY1" fmla="*/ 0 h 2088606"/>
                    <a:gd name="connsiteX2" fmla="*/ 310644 w 534749"/>
                    <a:gd name="connsiteY2" fmla="*/ 1940723 h 2088606"/>
                    <a:gd name="connsiteX3" fmla="*/ 5844 w 534749"/>
                    <a:gd name="connsiteY3" fmla="*/ 1940723 h 2088606"/>
                    <a:gd name="connsiteX0" fmla="*/ 5844 w 993314"/>
                    <a:gd name="connsiteY0" fmla="*/ 2169647 h 2317530"/>
                    <a:gd name="connsiteX1" fmla="*/ 993314 w 993314"/>
                    <a:gd name="connsiteY1" fmla="*/ 0 h 2317530"/>
                    <a:gd name="connsiteX2" fmla="*/ 310644 w 993314"/>
                    <a:gd name="connsiteY2" fmla="*/ 2169647 h 2317530"/>
                    <a:gd name="connsiteX3" fmla="*/ 5844 w 993314"/>
                    <a:gd name="connsiteY3" fmla="*/ 2169647 h 2317530"/>
                    <a:gd name="connsiteX0" fmla="*/ 37501 w 1024971"/>
                    <a:gd name="connsiteY0" fmla="*/ 2169647 h 2312469"/>
                    <a:gd name="connsiteX1" fmla="*/ 1024971 w 1024971"/>
                    <a:gd name="connsiteY1" fmla="*/ 0 h 2312469"/>
                    <a:gd name="connsiteX2" fmla="*/ 342301 w 1024971"/>
                    <a:gd name="connsiteY2" fmla="*/ 2169647 h 2312469"/>
                    <a:gd name="connsiteX3" fmla="*/ 37501 w 1024971"/>
                    <a:gd name="connsiteY3" fmla="*/ 2169647 h 2312469"/>
                    <a:gd name="connsiteX0" fmla="*/ 47046 w 1034516"/>
                    <a:gd name="connsiteY0" fmla="*/ 2169647 h 2346361"/>
                    <a:gd name="connsiteX1" fmla="*/ 1034516 w 1034516"/>
                    <a:gd name="connsiteY1" fmla="*/ 0 h 2346361"/>
                    <a:gd name="connsiteX2" fmla="*/ 351846 w 1034516"/>
                    <a:gd name="connsiteY2" fmla="*/ 2169647 h 2346361"/>
                    <a:gd name="connsiteX3" fmla="*/ 47046 w 1034516"/>
                    <a:gd name="connsiteY3" fmla="*/ 2169647 h 2346361"/>
                    <a:gd name="connsiteX0" fmla="*/ 21082 w 1008552"/>
                    <a:gd name="connsiteY0" fmla="*/ 2169647 h 2345045"/>
                    <a:gd name="connsiteX1" fmla="*/ 1008552 w 1008552"/>
                    <a:gd name="connsiteY1" fmla="*/ 0 h 2345045"/>
                    <a:gd name="connsiteX2" fmla="*/ 325882 w 1008552"/>
                    <a:gd name="connsiteY2" fmla="*/ 2169647 h 2345045"/>
                    <a:gd name="connsiteX3" fmla="*/ 21082 w 1008552"/>
                    <a:gd name="connsiteY3" fmla="*/ 2169647 h 2345045"/>
                    <a:gd name="connsiteX0" fmla="*/ 21082 w 1248867"/>
                    <a:gd name="connsiteY0" fmla="*/ 2186651 h 2362049"/>
                    <a:gd name="connsiteX1" fmla="*/ 1248867 w 1248867"/>
                    <a:gd name="connsiteY1" fmla="*/ 0 h 2362049"/>
                    <a:gd name="connsiteX2" fmla="*/ 325882 w 1248867"/>
                    <a:gd name="connsiteY2" fmla="*/ 2186651 h 2362049"/>
                    <a:gd name="connsiteX3" fmla="*/ 21082 w 1248867"/>
                    <a:gd name="connsiteY3" fmla="*/ 2186651 h 2362049"/>
                    <a:gd name="connsiteX0" fmla="*/ 15750 w 1243535"/>
                    <a:gd name="connsiteY0" fmla="*/ 2186651 h 2345892"/>
                    <a:gd name="connsiteX1" fmla="*/ 1243535 w 1243535"/>
                    <a:gd name="connsiteY1" fmla="*/ 0 h 2345892"/>
                    <a:gd name="connsiteX2" fmla="*/ 320550 w 1243535"/>
                    <a:gd name="connsiteY2" fmla="*/ 2186651 h 2345892"/>
                    <a:gd name="connsiteX3" fmla="*/ 15750 w 1243535"/>
                    <a:gd name="connsiteY3" fmla="*/ 2186651 h 2345892"/>
                    <a:gd name="connsiteX0" fmla="*/ 15748 w 1492000"/>
                    <a:gd name="connsiteY0" fmla="*/ 2151475 h 2310716"/>
                    <a:gd name="connsiteX1" fmla="*/ 1491999 w 1492000"/>
                    <a:gd name="connsiteY1" fmla="*/ 0 h 2310716"/>
                    <a:gd name="connsiteX2" fmla="*/ 320548 w 1492000"/>
                    <a:gd name="connsiteY2" fmla="*/ 2151475 h 2310716"/>
                    <a:gd name="connsiteX3" fmla="*/ 15748 w 1492000"/>
                    <a:gd name="connsiteY3" fmla="*/ 2151475 h 2310716"/>
                    <a:gd name="connsiteX0" fmla="*/ 15748 w 1439901"/>
                    <a:gd name="connsiteY0" fmla="*/ 2163170 h 2322411"/>
                    <a:gd name="connsiteX1" fmla="*/ 1439902 w 1439901"/>
                    <a:gd name="connsiteY1" fmla="*/ 0 h 2322411"/>
                    <a:gd name="connsiteX2" fmla="*/ 320548 w 1439901"/>
                    <a:gd name="connsiteY2" fmla="*/ 2163170 h 2322411"/>
                    <a:gd name="connsiteX3" fmla="*/ 15748 w 1439901"/>
                    <a:gd name="connsiteY3" fmla="*/ 2163170 h 2322411"/>
                    <a:gd name="connsiteX0" fmla="*/ 15748 w 1147759"/>
                    <a:gd name="connsiteY0" fmla="*/ 1512386 h 1671627"/>
                    <a:gd name="connsiteX1" fmla="*/ 1147759 w 1147759"/>
                    <a:gd name="connsiteY1" fmla="*/ 0 h 1671627"/>
                    <a:gd name="connsiteX2" fmla="*/ 320548 w 1147759"/>
                    <a:gd name="connsiteY2" fmla="*/ 1512386 h 1671627"/>
                    <a:gd name="connsiteX3" fmla="*/ 15748 w 1147759"/>
                    <a:gd name="connsiteY3" fmla="*/ 1512386 h 1671627"/>
                  </a:gdLst>
                  <a:ahLst/>
                  <a:cxnLst>
                    <a:cxn ang="0">
                      <a:pos x="connsiteX0" y="connsiteY0"/>
                    </a:cxn>
                    <a:cxn ang="0">
                      <a:pos x="connsiteX1" y="connsiteY1"/>
                    </a:cxn>
                    <a:cxn ang="0">
                      <a:pos x="connsiteX2" y="connsiteY2"/>
                    </a:cxn>
                    <a:cxn ang="0">
                      <a:pos x="connsiteX3" y="connsiteY3"/>
                    </a:cxn>
                  </a:cxnLst>
                  <a:rect l="l" t="t" r="r" b="b"/>
                  <a:pathLst>
                    <a:path w="1147759" h="1671627">
                      <a:moveTo>
                        <a:pt x="15748" y="1512386"/>
                      </a:moveTo>
                      <a:lnTo>
                        <a:pt x="1147759" y="0"/>
                      </a:lnTo>
                      <a:lnTo>
                        <a:pt x="320548" y="1512386"/>
                      </a:lnTo>
                      <a:cubicBezTo>
                        <a:pt x="210561" y="1780570"/>
                        <a:pt x="-68971" y="1660521"/>
                        <a:pt x="15748" y="151238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grpSp>
      <p:grpSp>
        <p:nvGrpSpPr>
          <p:cNvPr id="137" name="Group 136"/>
          <p:cNvGrpSpPr/>
          <p:nvPr/>
        </p:nvGrpSpPr>
        <p:grpSpPr>
          <a:xfrm>
            <a:off x="6223197" y="1858262"/>
            <a:ext cx="1720597" cy="1697917"/>
            <a:chOff x="6223197" y="1858262"/>
            <a:chExt cx="1720597" cy="1697917"/>
          </a:xfrm>
        </p:grpSpPr>
        <p:pic>
          <p:nvPicPr>
            <p:cNvPr id="138" name="Picture 13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5400000" flipH="1">
              <a:off x="7127188" y="2230108"/>
              <a:ext cx="1113538" cy="369846"/>
            </a:xfrm>
            <a:prstGeom prst="rect">
              <a:avLst/>
            </a:prstGeom>
          </p:spPr>
        </p:pic>
        <p:grpSp>
          <p:nvGrpSpPr>
            <p:cNvPr id="139" name="Group 138"/>
            <p:cNvGrpSpPr/>
            <p:nvPr/>
          </p:nvGrpSpPr>
          <p:grpSpPr>
            <a:xfrm>
              <a:off x="6223197" y="2038098"/>
              <a:ext cx="1720597" cy="1518081"/>
              <a:chOff x="6223197" y="2038098"/>
              <a:chExt cx="1720597" cy="1518081"/>
            </a:xfrm>
          </p:grpSpPr>
          <p:sp>
            <p:nvSpPr>
              <p:cNvPr id="140" name="Isosceles Triangle 139"/>
              <p:cNvSpPr/>
              <p:nvPr/>
            </p:nvSpPr>
            <p:spPr bwMode="auto">
              <a:xfrm rot="3059837">
                <a:off x="7108411" y="2251738"/>
                <a:ext cx="203153" cy="860861"/>
              </a:xfrm>
              <a:prstGeom prst="triangle">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1" name="Isosceles Triangle 228"/>
              <p:cNvSpPr/>
              <p:nvPr/>
            </p:nvSpPr>
            <p:spPr bwMode="auto">
              <a:xfrm rot="3059837">
                <a:off x="6819366" y="2431752"/>
                <a:ext cx="778497" cy="1470358"/>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636150 w 839303"/>
                  <a:gd name="connsiteY0" fmla="*/ 1501217 h 1501217"/>
                  <a:gd name="connsiteX1" fmla="*/ 0 w 839303"/>
                  <a:gd name="connsiteY1" fmla="*/ 0 h 1501217"/>
                  <a:gd name="connsiteX2" fmla="*/ 839303 w 839303"/>
                  <a:gd name="connsiteY2" fmla="*/ 1501217 h 1501217"/>
                  <a:gd name="connsiteX3" fmla="*/ 636150 w 839303"/>
                  <a:gd name="connsiteY3" fmla="*/ 1501217 h 1501217"/>
                  <a:gd name="connsiteX0" fmla="*/ 636150 w 732860"/>
                  <a:gd name="connsiteY0" fmla="*/ 1501217 h 1501217"/>
                  <a:gd name="connsiteX1" fmla="*/ 0 w 732860"/>
                  <a:gd name="connsiteY1" fmla="*/ 0 h 1501217"/>
                  <a:gd name="connsiteX2" fmla="*/ 732860 w 732860"/>
                  <a:gd name="connsiteY2" fmla="*/ 1390499 h 1501217"/>
                  <a:gd name="connsiteX3" fmla="*/ 636150 w 732860"/>
                  <a:gd name="connsiteY3" fmla="*/ 1501217 h 1501217"/>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78497"/>
                  <a:gd name="connsiteY0" fmla="*/ 972361 h 1470358"/>
                  <a:gd name="connsiteX1" fmla="*/ 0 w 778497"/>
                  <a:gd name="connsiteY1" fmla="*/ 0 h 1470358"/>
                  <a:gd name="connsiteX2" fmla="*/ 778497 w 778497"/>
                  <a:gd name="connsiteY2" fmla="*/ 1470358 h 1470358"/>
                  <a:gd name="connsiteX3" fmla="*/ 384195 w 778497"/>
                  <a:gd name="connsiteY3" fmla="*/ 972361 h 1470358"/>
                </a:gdLst>
                <a:ahLst/>
                <a:cxnLst>
                  <a:cxn ang="0">
                    <a:pos x="connsiteX0" y="connsiteY0"/>
                  </a:cxn>
                  <a:cxn ang="0">
                    <a:pos x="connsiteX1" y="connsiteY1"/>
                  </a:cxn>
                  <a:cxn ang="0">
                    <a:pos x="connsiteX2" y="connsiteY2"/>
                  </a:cxn>
                  <a:cxn ang="0">
                    <a:pos x="connsiteX3" y="connsiteY3"/>
                  </a:cxn>
                </a:cxnLst>
                <a:rect l="l" t="t" r="r" b="b"/>
                <a:pathLst>
                  <a:path w="778497" h="1470358">
                    <a:moveTo>
                      <a:pt x="384195" y="972361"/>
                    </a:moveTo>
                    <a:lnTo>
                      <a:pt x="0" y="0"/>
                    </a:lnTo>
                    <a:lnTo>
                      <a:pt x="778497" y="1470358"/>
                    </a:lnTo>
                    <a:cubicBezTo>
                      <a:pt x="690650" y="1353958"/>
                      <a:pt x="530033" y="1092826"/>
                      <a:pt x="384195" y="9723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2" name="Isosceles Triangle 228"/>
              <p:cNvSpPr/>
              <p:nvPr/>
            </p:nvSpPr>
            <p:spPr bwMode="auto">
              <a:xfrm rot="3059837">
                <a:off x="7006031" y="2414016"/>
                <a:ext cx="509939" cy="1105781"/>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636150 w 839303"/>
                  <a:gd name="connsiteY0" fmla="*/ 1501217 h 1501217"/>
                  <a:gd name="connsiteX1" fmla="*/ 0 w 839303"/>
                  <a:gd name="connsiteY1" fmla="*/ 0 h 1501217"/>
                  <a:gd name="connsiteX2" fmla="*/ 839303 w 839303"/>
                  <a:gd name="connsiteY2" fmla="*/ 1501217 h 1501217"/>
                  <a:gd name="connsiteX3" fmla="*/ 636150 w 839303"/>
                  <a:gd name="connsiteY3" fmla="*/ 1501217 h 1501217"/>
                  <a:gd name="connsiteX0" fmla="*/ 636150 w 732860"/>
                  <a:gd name="connsiteY0" fmla="*/ 1501217 h 1501217"/>
                  <a:gd name="connsiteX1" fmla="*/ 0 w 732860"/>
                  <a:gd name="connsiteY1" fmla="*/ 0 h 1501217"/>
                  <a:gd name="connsiteX2" fmla="*/ 732860 w 732860"/>
                  <a:gd name="connsiteY2" fmla="*/ 1390499 h 1501217"/>
                  <a:gd name="connsiteX3" fmla="*/ 636150 w 732860"/>
                  <a:gd name="connsiteY3" fmla="*/ 1501217 h 1501217"/>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78497"/>
                  <a:gd name="connsiteY0" fmla="*/ 972361 h 1470358"/>
                  <a:gd name="connsiteX1" fmla="*/ 0 w 778497"/>
                  <a:gd name="connsiteY1" fmla="*/ 0 h 1470358"/>
                  <a:gd name="connsiteX2" fmla="*/ 778497 w 778497"/>
                  <a:gd name="connsiteY2" fmla="*/ 1470358 h 1470358"/>
                  <a:gd name="connsiteX3" fmla="*/ 384195 w 778497"/>
                  <a:gd name="connsiteY3" fmla="*/ 972361 h 1470358"/>
                  <a:gd name="connsiteX0" fmla="*/ 192784 w 778497"/>
                  <a:gd name="connsiteY0" fmla="*/ 890886 h 1470358"/>
                  <a:gd name="connsiteX1" fmla="*/ 0 w 778497"/>
                  <a:gd name="connsiteY1" fmla="*/ 0 h 1470358"/>
                  <a:gd name="connsiteX2" fmla="*/ 778497 w 778497"/>
                  <a:gd name="connsiteY2" fmla="*/ 1470358 h 1470358"/>
                  <a:gd name="connsiteX3" fmla="*/ 192784 w 778497"/>
                  <a:gd name="connsiteY3" fmla="*/ 890886 h 1470358"/>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Lst>
                <a:ahLst/>
                <a:cxnLst>
                  <a:cxn ang="0">
                    <a:pos x="connsiteX0" y="connsiteY0"/>
                  </a:cxn>
                  <a:cxn ang="0">
                    <a:pos x="connsiteX1" y="connsiteY1"/>
                  </a:cxn>
                  <a:cxn ang="0">
                    <a:pos x="connsiteX2" y="connsiteY2"/>
                  </a:cxn>
                  <a:cxn ang="0">
                    <a:pos x="connsiteX3" y="connsiteY3"/>
                  </a:cxn>
                </a:cxnLst>
                <a:rect l="l" t="t" r="r" b="b"/>
                <a:pathLst>
                  <a:path w="509939" h="1105781">
                    <a:moveTo>
                      <a:pt x="192784" y="890886"/>
                    </a:moveTo>
                    <a:lnTo>
                      <a:pt x="0" y="0"/>
                    </a:lnTo>
                    <a:lnTo>
                      <a:pt x="509939" y="1105781"/>
                    </a:lnTo>
                    <a:cubicBezTo>
                      <a:pt x="422092" y="989381"/>
                      <a:pt x="331585" y="944367"/>
                      <a:pt x="192784" y="890886"/>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3" name="Isosceles Triangle 228"/>
              <p:cNvSpPr/>
              <p:nvPr/>
            </p:nvSpPr>
            <p:spPr bwMode="auto">
              <a:xfrm rot="3059837">
                <a:off x="7124384" y="2341231"/>
                <a:ext cx="277998" cy="960839"/>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636150 w 839303"/>
                  <a:gd name="connsiteY0" fmla="*/ 1501217 h 1501217"/>
                  <a:gd name="connsiteX1" fmla="*/ 0 w 839303"/>
                  <a:gd name="connsiteY1" fmla="*/ 0 h 1501217"/>
                  <a:gd name="connsiteX2" fmla="*/ 839303 w 839303"/>
                  <a:gd name="connsiteY2" fmla="*/ 1501217 h 1501217"/>
                  <a:gd name="connsiteX3" fmla="*/ 636150 w 839303"/>
                  <a:gd name="connsiteY3" fmla="*/ 1501217 h 1501217"/>
                  <a:gd name="connsiteX0" fmla="*/ 636150 w 732860"/>
                  <a:gd name="connsiteY0" fmla="*/ 1501217 h 1501217"/>
                  <a:gd name="connsiteX1" fmla="*/ 0 w 732860"/>
                  <a:gd name="connsiteY1" fmla="*/ 0 h 1501217"/>
                  <a:gd name="connsiteX2" fmla="*/ 732860 w 732860"/>
                  <a:gd name="connsiteY2" fmla="*/ 1390499 h 1501217"/>
                  <a:gd name="connsiteX3" fmla="*/ 636150 w 732860"/>
                  <a:gd name="connsiteY3" fmla="*/ 1501217 h 1501217"/>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469319 w 732860"/>
                  <a:gd name="connsiteY0" fmla="*/ 1041299 h 1390499"/>
                  <a:gd name="connsiteX1" fmla="*/ 0 w 732860"/>
                  <a:gd name="connsiteY1" fmla="*/ 0 h 1390499"/>
                  <a:gd name="connsiteX2" fmla="*/ 732860 w 732860"/>
                  <a:gd name="connsiteY2" fmla="*/ 1390499 h 1390499"/>
                  <a:gd name="connsiteX3" fmla="*/ 469319 w 732860"/>
                  <a:gd name="connsiteY3" fmla="*/ 1041299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32860"/>
                  <a:gd name="connsiteY0" fmla="*/ 972361 h 1390499"/>
                  <a:gd name="connsiteX1" fmla="*/ 0 w 732860"/>
                  <a:gd name="connsiteY1" fmla="*/ 0 h 1390499"/>
                  <a:gd name="connsiteX2" fmla="*/ 732860 w 732860"/>
                  <a:gd name="connsiteY2" fmla="*/ 1390499 h 1390499"/>
                  <a:gd name="connsiteX3" fmla="*/ 384195 w 732860"/>
                  <a:gd name="connsiteY3" fmla="*/ 972361 h 1390499"/>
                  <a:gd name="connsiteX0" fmla="*/ 384195 w 778497"/>
                  <a:gd name="connsiteY0" fmla="*/ 972361 h 1470358"/>
                  <a:gd name="connsiteX1" fmla="*/ 0 w 778497"/>
                  <a:gd name="connsiteY1" fmla="*/ 0 h 1470358"/>
                  <a:gd name="connsiteX2" fmla="*/ 778497 w 778497"/>
                  <a:gd name="connsiteY2" fmla="*/ 1470358 h 1470358"/>
                  <a:gd name="connsiteX3" fmla="*/ 384195 w 778497"/>
                  <a:gd name="connsiteY3" fmla="*/ 972361 h 1470358"/>
                  <a:gd name="connsiteX0" fmla="*/ 192784 w 778497"/>
                  <a:gd name="connsiteY0" fmla="*/ 890886 h 1470358"/>
                  <a:gd name="connsiteX1" fmla="*/ 0 w 778497"/>
                  <a:gd name="connsiteY1" fmla="*/ 0 h 1470358"/>
                  <a:gd name="connsiteX2" fmla="*/ 778497 w 778497"/>
                  <a:gd name="connsiteY2" fmla="*/ 1470358 h 1470358"/>
                  <a:gd name="connsiteX3" fmla="*/ 192784 w 778497"/>
                  <a:gd name="connsiteY3" fmla="*/ 890886 h 1470358"/>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 name="connsiteX0" fmla="*/ 192784 w 509939"/>
                  <a:gd name="connsiteY0" fmla="*/ 890886 h 1105781"/>
                  <a:gd name="connsiteX1" fmla="*/ 0 w 509939"/>
                  <a:gd name="connsiteY1" fmla="*/ 0 h 1105781"/>
                  <a:gd name="connsiteX2" fmla="*/ 509939 w 509939"/>
                  <a:gd name="connsiteY2" fmla="*/ 1105781 h 1105781"/>
                  <a:gd name="connsiteX3" fmla="*/ 192784 w 509939"/>
                  <a:gd name="connsiteY3" fmla="*/ 890886 h 1105781"/>
                  <a:gd name="connsiteX0" fmla="*/ 7706 w 324861"/>
                  <a:gd name="connsiteY0" fmla="*/ 869695 h 1084590"/>
                  <a:gd name="connsiteX1" fmla="*/ 0 w 324861"/>
                  <a:gd name="connsiteY1" fmla="*/ 0 h 1084590"/>
                  <a:gd name="connsiteX2" fmla="*/ 324861 w 324861"/>
                  <a:gd name="connsiteY2" fmla="*/ 1084590 h 1084590"/>
                  <a:gd name="connsiteX3" fmla="*/ 7706 w 324861"/>
                  <a:gd name="connsiteY3" fmla="*/ 869695 h 10845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352905"/>
                  <a:gd name="connsiteY0" fmla="*/ 869695 h 996990"/>
                  <a:gd name="connsiteX1" fmla="*/ 0 w 352905"/>
                  <a:gd name="connsiteY1" fmla="*/ 0 h 996990"/>
                  <a:gd name="connsiteX2" fmla="*/ 352905 w 352905"/>
                  <a:gd name="connsiteY2" fmla="*/ 996990 h 996990"/>
                  <a:gd name="connsiteX3" fmla="*/ 7706 w 352905"/>
                  <a:gd name="connsiteY3" fmla="*/ 869695 h 996990"/>
                  <a:gd name="connsiteX0" fmla="*/ 7706 w 277998"/>
                  <a:gd name="connsiteY0" fmla="*/ 869695 h 960839"/>
                  <a:gd name="connsiteX1" fmla="*/ 0 w 277998"/>
                  <a:gd name="connsiteY1" fmla="*/ 0 h 960839"/>
                  <a:gd name="connsiteX2" fmla="*/ 277998 w 277998"/>
                  <a:gd name="connsiteY2" fmla="*/ 960839 h 960839"/>
                  <a:gd name="connsiteX3" fmla="*/ 7706 w 277998"/>
                  <a:gd name="connsiteY3" fmla="*/ 869695 h 960839"/>
                  <a:gd name="connsiteX0" fmla="*/ 7706 w 277998"/>
                  <a:gd name="connsiteY0" fmla="*/ 869695 h 960839"/>
                  <a:gd name="connsiteX1" fmla="*/ 0 w 277998"/>
                  <a:gd name="connsiteY1" fmla="*/ 0 h 960839"/>
                  <a:gd name="connsiteX2" fmla="*/ 277998 w 277998"/>
                  <a:gd name="connsiteY2" fmla="*/ 960839 h 960839"/>
                  <a:gd name="connsiteX3" fmla="*/ 7706 w 277998"/>
                  <a:gd name="connsiteY3" fmla="*/ 869695 h 960839"/>
                </a:gdLst>
                <a:ahLst/>
                <a:cxnLst>
                  <a:cxn ang="0">
                    <a:pos x="connsiteX0" y="connsiteY0"/>
                  </a:cxn>
                  <a:cxn ang="0">
                    <a:pos x="connsiteX1" y="connsiteY1"/>
                  </a:cxn>
                  <a:cxn ang="0">
                    <a:pos x="connsiteX2" y="connsiteY2"/>
                  </a:cxn>
                  <a:cxn ang="0">
                    <a:pos x="connsiteX3" y="connsiteY3"/>
                  </a:cxn>
                </a:cxnLst>
                <a:rect l="l" t="t" r="r" b="b"/>
                <a:pathLst>
                  <a:path w="277998" h="960839">
                    <a:moveTo>
                      <a:pt x="7706" y="869695"/>
                    </a:moveTo>
                    <a:cubicBezTo>
                      <a:pt x="5137" y="579797"/>
                      <a:pt x="2569" y="289898"/>
                      <a:pt x="0" y="0"/>
                    </a:cubicBezTo>
                    <a:lnTo>
                      <a:pt x="277998" y="960839"/>
                    </a:lnTo>
                    <a:cubicBezTo>
                      <a:pt x="130386" y="887967"/>
                      <a:pt x="166081" y="883872"/>
                      <a:pt x="7706" y="869695"/>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1" dirty="0"/>
              </a:p>
            </p:txBody>
          </p:sp>
          <p:sp>
            <p:nvSpPr>
              <p:cNvPr id="144" name="Isosceles Triangle 231"/>
              <p:cNvSpPr/>
              <p:nvPr/>
            </p:nvSpPr>
            <p:spPr bwMode="auto">
              <a:xfrm rot="3059837">
                <a:off x="7007424" y="2164214"/>
                <a:ext cx="231659" cy="847437"/>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Lst>
                <a:ahLst/>
                <a:cxnLst>
                  <a:cxn ang="0">
                    <a:pos x="connsiteX0" y="connsiteY0"/>
                  </a:cxn>
                  <a:cxn ang="0">
                    <a:pos x="connsiteX1" y="connsiteY1"/>
                  </a:cxn>
                  <a:cxn ang="0">
                    <a:pos x="connsiteX2" y="connsiteY2"/>
                  </a:cxn>
                  <a:cxn ang="0">
                    <a:pos x="connsiteX3" y="connsiteY3"/>
                  </a:cxn>
                </a:cxnLst>
                <a:rect l="l" t="t" r="r" b="b"/>
                <a:pathLst>
                  <a:path w="231659" h="847437">
                    <a:moveTo>
                      <a:pt x="0" y="847437"/>
                    </a:moveTo>
                    <a:lnTo>
                      <a:pt x="231659" y="0"/>
                    </a:lnTo>
                    <a:lnTo>
                      <a:pt x="203153" y="847437"/>
                    </a:lnTo>
                    <a:lnTo>
                      <a:pt x="0" y="847437"/>
                    </a:ln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5" name="Isosceles Triangle 231"/>
              <p:cNvSpPr/>
              <p:nvPr/>
            </p:nvSpPr>
            <p:spPr bwMode="auto">
              <a:xfrm rot="3059837">
                <a:off x="6848475" y="2079317"/>
                <a:ext cx="430498" cy="888643"/>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410220"/>
                  <a:gd name="connsiteY0" fmla="*/ 856037 h 856037"/>
                  <a:gd name="connsiteX1" fmla="*/ 410220 w 410220"/>
                  <a:gd name="connsiteY1" fmla="*/ 0 h 856037"/>
                  <a:gd name="connsiteX2" fmla="*/ 203153 w 410220"/>
                  <a:gd name="connsiteY2" fmla="*/ 856037 h 856037"/>
                  <a:gd name="connsiteX3" fmla="*/ 0 w 410220"/>
                  <a:gd name="connsiteY3" fmla="*/ 856037 h 856037"/>
                  <a:gd name="connsiteX0" fmla="*/ 0 w 430498"/>
                  <a:gd name="connsiteY0" fmla="*/ 888643 h 888643"/>
                  <a:gd name="connsiteX1" fmla="*/ 430498 w 430498"/>
                  <a:gd name="connsiteY1" fmla="*/ 0 h 888643"/>
                  <a:gd name="connsiteX2" fmla="*/ 223431 w 430498"/>
                  <a:gd name="connsiteY2" fmla="*/ 856037 h 888643"/>
                  <a:gd name="connsiteX3" fmla="*/ 0 w 430498"/>
                  <a:gd name="connsiteY3" fmla="*/ 888643 h 888643"/>
                  <a:gd name="connsiteX0" fmla="*/ 0 w 430498"/>
                  <a:gd name="connsiteY0" fmla="*/ 888643 h 888643"/>
                  <a:gd name="connsiteX1" fmla="*/ 430498 w 430498"/>
                  <a:gd name="connsiteY1" fmla="*/ 0 h 888643"/>
                  <a:gd name="connsiteX2" fmla="*/ 223431 w 430498"/>
                  <a:gd name="connsiteY2" fmla="*/ 856037 h 888643"/>
                  <a:gd name="connsiteX3" fmla="*/ 0 w 430498"/>
                  <a:gd name="connsiteY3" fmla="*/ 888643 h 888643"/>
                </a:gdLst>
                <a:ahLst/>
                <a:cxnLst>
                  <a:cxn ang="0">
                    <a:pos x="connsiteX0" y="connsiteY0"/>
                  </a:cxn>
                  <a:cxn ang="0">
                    <a:pos x="connsiteX1" y="connsiteY1"/>
                  </a:cxn>
                  <a:cxn ang="0">
                    <a:pos x="connsiteX2" y="connsiteY2"/>
                  </a:cxn>
                  <a:cxn ang="0">
                    <a:pos x="connsiteX3" y="connsiteY3"/>
                  </a:cxn>
                </a:cxnLst>
                <a:rect l="l" t="t" r="r" b="b"/>
                <a:pathLst>
                  <a:path w="430498" h="888643">
                    <a:moveTo>
                      <a:pt x="0" y="888643"/>
                    </a:moveTo>
                    <a:lnTo>
                      <a:pt x="430498" y="0"/>
                    </a:lnTo>
                    <a:lnTo>
                      <a:pt x="223431" y="856037"/>
                    </a:lnTo>
                    <a:lnTo>
                      <a:pt x="0" y="888643"/>
                    </a:ln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6" name="Isosceles Triangle 231"/>
              <p:cNvSpPr/>
              <p:nvPr/>
            </p:nvSpPr>
            <p:spPr bwMode="auto">
              <a:xfrm rot="3059837">
                <a:off x="6671252" y="1994791"/>
                <a:ext cx="599207" cy="991020"/>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74690"/>
                  <a:gd name="connsiteY0" fmla="*/ 953541 h 953541"/>
                  <a:gd name="connsiteX1" fmla="*/ 274690 w 274690"/>
                  <a:gd name="connsiteY1" fmla="*/ 0 h 953541"/>
                  <a:gd name="connsiteX2" fmla="*/ 246184 w 274690"/>
                  <a:gd name="connsiteY2" fmla="*/ 847437 h 953541"/>
                  <a:gd name="connsiteX3" fmla="*/ 0 w 274690"/>
                  <a:gd name="connsiteY3" fmla="*/ 953541 h 953541"/>
                  <a:gd name="connsiteX0" fmla="*/ 0 w 274690"/>
                  <a:gd name="connsiteY0" fmla="*/ 953541 h 953541"/>
                  <a:gd name="connsiteX1" fmla="*/ 274690 w 274690"/>
                  <a:gd name="connsiteY1" fmla="*/ 0 h 953541"/>
                  <a:gd name="connsiteX2" fmla="*/ 246184 w 274690"/>
                  <a:gd name="connsiteY2" fmla="*/ 847437 h 953541"/>
                  <a:gd name="connsiteX3" fmla="*/ 0 w 274690"/>
                  <a:gd name="connsiteY3" fmla="*/ 953541 h 953541"/>
                  <a:gd name="connsiteX0" fmla="*/ 0 w 599207"/>
                  <a:gd name="connsiteY0" fmla="*/ 991020 h 991020"/>
                  <a:gd name="connsiteX1" fmla="*/ 599207 w 599207"/>
                  <a:gd name="connsiteY1" fmla="*/ 0 h 991020"/>
                  <a:gd name="connsiteX2" fmla="*/ 246184 w 599207"/>
                  <a:gd name="connsiteY2" fmla="*/ 884916 h 991020"/>
                  <a:gd name="connsiteX3" fmla="*/ 0 w 599207"/>
                  <a:gd name="connsiteY3" fmla="*/ 991020 h 991020"/>
                </a:gdLst>
                <a:ahLst/>
                <a:cxnLst>
                  <a:cxn ang="0">
                    <a:pos x="connsiteX0" y="connsiteY0"/>
                  </a:cxn>
                  <a:cxn ang="0">
                    <a:pos x="connsiteX1" y="connsiteY1"/>
                  </a:cxn>
                  <a:cxn ang="0">
                    <a:pos x="connsiteX2" y="connsiteY2"/>
                  </a:cxn>
                  <a:cxn ang="0">
                    <a:pos x="connsiteX3" y="connsiteY3"/>
                  </a:cxn>
                </a:cxnLst>
                <a:rect l="l" t="t" r="r" b="b"/>
                <a:pathLst>
                  <a:path w="599207" h="991020">
                    <a:moveTo>
                      <a:pt x="0" y="991020"/>
                    </a:moveTo>
                    <a:lnTo>
                      <a:pt x="599207" y="0"/>
                    </a:lnTo>
                    <a:lnTo>
                      <a:pt x="246184" y="884916"/>
                    </a:lnTo>
                    <a:cubicBezTo>
                      <a:pt x="164123" y="920284"/>
                      <a:pt x="89646" y="931151"/>
                      <a:pt x="0" y="991020"/>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7" name="Isosceles Triangle 231"/>
              <p:cNvSpPr/>
              <p:nvPr/>
            </p:nvSpPr>
            <p:spPr bwMode="auto">
              <a:xfrm rot="3059837">
                <a:off x="6387684" y="1873611"/>
                <a:ext cx="847253" cy="1176228"/>
              </a:xfrm>
              <a:custGeom>
                <a:avLst/>
                <a:gdLst>
                  <a:gd name="connsiteX0" fmla="*/ 0 w 203153"/>
                  <a:gd name="connsiteY0" fmla="*/ 860861 h 860861"/>
                  <a:gd name="connsiteX1" fmla="*/ 101577 w 203153"/>
                  <a:gd name="connsiteY1" fmla="*/ 0 h 860861"/>
                  <a:gd name="connsiteX2" fmla="*/ 203153 w 203153"/>
                  <a:gd name="connsiteY2" fmla="*/ 860861 h 860861"/>
                  <a:gd name="connsiteX3" fmla="*/ 0 w 203153"/>
                  <a:gd name="connsiteY3" fmla="*/ 860861 h 860861"/>
                  <a:gd name="connsiteX0" fmla="*/ 0 w 230252"/>
                  <a:gd name="connsiteY0" fmla="*/ 860834 h 860834"/>
                  <a:gd name="connsiteX1" fmla="*/ 230252 w 230252"/>
                  <a:gd name="connsiteY1" fmla="*/ 0 h 860834"/>
                  <a:gd name="connsiteX2" fmla="*/ 203153 w 230252"/>
                  <a:gd name="connsiteY2" fmla="*/ 860834 h 860834"/>
                  <a:gd name="connsiteX3" fmla="*/ 0 w 230252"/>
                  <a:gd name="connsiteY3" fmla="*/ 860834 h 860834"/>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231659"/>
                  <a:gd name="connsiteY0" fmla="*/ 847437 h 847437"/>
                  <a:gd name="connsiteX1" fmla="*/ 231659 w 231659"/>
                  <a:gd name="connsiteY1" fmla="*/ 0 h 847437"/>
                  <a:gd name="connsiteX2" fmla="*/ 203153 w 231659"/>
                  <a:gd name="connsiteY2" fmla="*/ 847437 h 847437"/>
                  <a:gd name="connsiteX3" fmla="*/ 0 w 231659"/>
                  <a:gd name="connsiteY3" fmla="*/ 847437 h 847437"/>
                  <a:gd name="connsiteX0" fmla="*/ 0 w 374487"/>
                  <a:gd name="connsiteY0" fmla="*/ 1099471 h 1099471"/>
                  <a:gd name="connsiteX1" fmla="*/ 374487 w 374487"/>
                  <a:gd name="connsiteY1" fmla="*/ 0 h 1099471"/>
                  <a:gd name="connsiteX2" fmla="*/ 345981 w 374487"/>
                  <a:gd name="connsiteY2" fmla="*/ 847437 h 1099471"/>
                  <a:gd name="connsiteX3" fmla="*/ 0 w 374487"/>
                  <a:gd name="connsiteY3" fmla="*/ 1099471 h 1099471"/>
                  <a:gd name="connsiteX0" fmla="*/ 0 w 374487"/>
                  <a:gd name="connsiteY0" fmla="*/ 1099471 h 1099471"/>
                  <a:gd name="connsiteX1" fmla="*/ 374487 w 374487"/>
                  <a:gd name="connsiteY1" fmla="*/ 0 h 1099471"/>
                  <a:gd name="connsiteX2" fmla="*/ 345981 w 374487"/>
                  <a:gd name="connsiteY2" fmla="*/ 847437 h 1099471"/>
                  <a:gd name="connsiteX3" fmla="*/ 0 w 374487"/>
                  <a:gd name="connsiteY3" fmla="*/ 1099471 h 1099471"/>
                  <a:gd name="connsiteX0" fmla="*/ 0 w 374487"/>
                  <a:gd name="connsiteY0" fmla="*/ 1099471 h 1099471"/>
                  <a:gd name="connsiteX1" fmla="*/ 374487 w 374487"/>
                  <a:gd name="connsiteY1" fmla="*/ 0 h 1099471"/>
                  <a:gd name="connsiteX2" fmla="*/ 345981 w 374487"/>
                  <a:gd name="connsiteY2" fmla="*/ 847437 h 1099471"/>
                  <a:gd name="connsiteX3" fmla="*/ 0 w 374487"/>
                  <a:gd name="connsiteY3" fmla="*/ 1099471 h 1099471"/>
                  <a:gd name="connsiteX0" fmla="*/ 0 w 847253"/>
                  <a:gd name="connsiteY0" fmla="*/ 1176228 h 1176228"/>
                  <a:gd name="connsiteX1" fmla="*/ 847253 w 847253"/>
                  <a:gd name="connsiteY1" fmla="*/ 0 h 1176228"/>
                  <a:gd name="connsiteX2" fmla="*/ 345981 w 847253"/>
                  <a:gd name="connsiteY2" fmla="*/ 924194 h 1176228"/>
                  <a:gd name="connsiteX3" fmla="*/ 0 w 847253"/>
                  <a:gd name="connsiteY3" fmla="*/ 1176228 h 1176228"/>
                </a:gdLst>
                <a:ahLst/>
                <a:cxnLst>
                  <a:cxn ang="0">
                    <a:pos x="connsiteX0" y="connsiteY0"/>
                  </a:cxn>
                  <a:cxn ang="0">
                    <a:pos x="connsiteX1" y="connsiteY1"/>
                  </a:cxn>
                  <a:cxn ang="0">
                    <a:pos x="connsiteX2" y="connsiteY2"/>
                  </a:cxn>
                  <a:cxn ang="0">
                    <a:pos x="connsiteX3" y="connsiteY3"/>
                  </a:cxn>
                </a:cxnLst>
                <a:rect l="l" t="t" r="r" b="b"/>
                <a:pathLst>
                  <a:path w="847253" h="1176228">
                    <a:moveTo>
                      <a:pt x="0" y="1176228"/>
                    </a:moveTo>
                    <a:lnTo>
                      <a:pt x="847253" y="0"/>
                    </a:lnTo>
                    <a:lnTo>
                      <a:pt x="345981" y="924194"/>
                    </a:lnTo>
                    <a:cubicBezTo>
                      <a:pt x="227839" y="981412"/>
                      <a:pt x="132086" y="1026120"/>
                      <a:pt x="0" y="117622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grpSp>
      <p:grpSp>
        <p:nvGrpSpPr>
          <p:cNvPr id="148" name="Group 147"/>
          <p:cNvGrpSpPr/>
          <p:nvPr/>
        </p:nvGrpSpPr>
        <p:grpSpPr>
          <a:xfrm>
            <a:off x="3803334" y="2970400"/>
            <a:ext cx="2193765" cy="1728600"/>
            <a:chOff x="3803334" y="2970400"/>
            <a:chExt cx="2193765" cy="1728600"/>
          </a:xfrm>
        </p:grpSpPr>
        <p:grpSp>
          <p:nvGrpSpPr>
            <p:cNvPr id="149" name="Group 148"/>
            <p:cNvGrpSpPr/>
            <p:nvPr/>
          </p:nvGrpSpPr>
          <p:grpSpPr>
            <a:xfrm>
              <a:off x="3973129" y="2970400"/>
              <a:ext cx="2023970" cy="989221"/>
              <a:chOff x="3954274" y="2970400"/>
              <a:chExt cx="2023970" cy="989221"/>
            </a:xfrm>
          </p:grpSpPr>
          <p:sp>
            <p:nvSpPr>
              <p:cNvPr id="151" name="Isosceles Triangle 17"/>
              <p:cNvSpPr/>
              <p:nvPr/>
            </p:nvSpPr>
            <p:spPr bwMode="auto">
              <a:xfrm rot="15221595">
                <a:off x="4372220" y="3009831"/>
                <a:ext cx="601863" cy="1297717"/>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Lst>
                <a:ahLst/>
                <a:cxnLst>
                  <a:cxn ang="0">
                    <a:pos x="connsiteX0" y="connsiteY0"/>
                  </a:cxn>
                  <a:cxn ang="0">
                    <a:pos x="connsiteX1" y="connsiteY1"/>
                  </a:cxn>
                  <a:cxn ang="0">
                    <a:pos x="connsiteX2" y="connsiteY2"/>
                  </a:cxn>
                  <a:cxn ang="0">
                    <a:pos x="connsiteX3" y="connsiteY3"/>
                  </a:cxn>
                </a:cxnLst>
                <a:rect l="l" t="t" r="r" b="b"/>
                <a:pathLst>
                  <a:path w="601863" h="1297717">
                    <a:moveTo>
                      <a:pt x="368520" y="1194937"/>
                    </a:moveTo>
                    <a:lnTo>
                      <a:pt x="0" y="0"/>
                    </a:lnTo>
                    <a:lnTo>
                      <a:pt x="601863" y="1297717"/>
                    </a:lnTo>
                    <a:cubicBezTo>
                      <a:pt x="525492" y="1247329"/>
                      <a:pt x="450759" y="1213961"/>
                      <a:pt x="368520" y="1194937"/>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2" name="Isosceles Triangle 17"/>
              <p:cNvSpPr/>
              <p:nvPr/>
            </p:nvSpPr>
            <p:spPr bwMode="auto">
              <a:xfrm rot="15221595">
                <a:off x="4310079" y="2811049"/>
                <a:ext cx="815336" cy="1472946"/>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Lst>
                <a:ahLst/>
                <a:cxnLst>
                  <a:cxn ang="0">
                    <a:pos x="connsiteX0" y="connsiteY0"/>
                  </a:cxn>
                  <a:cxn ang="0">
                    <a:pos x="connsiteX1" y="connsiteY1"/>
                  </a:cxn>
                  <a:cxn ang="0">
                    <a:pos x="connsiteX2" y="connsiteY2"/>
                  </a:cxn>
                  <a:cxn ang="0">
                    <a:pos x="connsiteX3" y="connsiteY3"/>
                  </a:cxn>
                </a:cxnLst>
                <a:rect l="l" t="t" r="r" b="b"/>
                <a:pathLst>
                  <a:path w="815336" h="1472946">
                    <a:moveTo>
                      <a:pt x="546381" y="1276743"/>
                    </a:moveTo>
                    <a:lnTo>
                      <a:pt x="0" y="0"/>
                    </a:lnTo>
                    <a:lnTo>
                      <a:pt x="815336" y="1472643"/>
                    </a:lnTo>
                    <a:cubicBezTo>
                      <a:pt x="745141" y="1480299"/>
                      <a:pt x="648395" y="1341249"/>
                      <a:pt x="546381" y="1276743"/>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3" name="Isosceles Triangle 17"/>
              <p:cNvSpPr/>
              <p:nvPr/>
            </p:nvSpPr>
            <p:spPr bwMode="auto">
              <a:xfrm rot="15221595">
                <a:off x="4334487" y="2590187"/>
                <a:ext cx="950879" cy="1711305"/>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Lst>
                <a:ahLst/>
                <a:cxnLst>
                  <a:cxn ang="0">
                    <a:pos x="connsiteX0" y="connsiteY0"/>
                  </a:cxn>
                  <a:cxn ang="0">
                    <a:pos x="connsiteX1" y="connsiteY1"/>
                  </a:cxn>
                  <a:cxn ang="0">
                    <a:pos x="connsiteX2" y="connsiteY2"/>
                  </a:cxn>
                  <a:cxn ang="0">
                    <a:pos x="connsiteX3" y="connsiteY3"/>
                  </a:cxn>
                </a:cxnLst>
                <a:rect l="l" t="t" r="r" b="b"/>
                <a:pathLst>
                  <a:path w="950879" h="1711305">
                    <a:moveTo>
                      <a:pt x="685536" y="1479548"/>
                    </a:moveTo>
                    <a:lnTo>
                      <a:pt x="0" y="0"/>
                    </a:lnTo>
                    <a:lnTo>
                      <a:pt x="928102" y="1641264"/>
                    </a:lnTo>
                    <a:cubicBezTo>
                      <a:pt x="1018830" y="1788623"/>
                      <a:pt x="818039" y="1688605"/>
                      <a:pt x="685536" y="147954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4" name="Isosceles Triangle 17"/>
              <p:cNvSpPr/>
              <p:nvPr/>
            </p:nvSpPr>
            <p:spPr bwMode="auto">
              <a:xfrm rot="15221595">
                <a:off x="4447678" y="2588682"/>
                <a:ext cx="844380" cy="1778589"/>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Lst>
                <a:ahLst/>
                <a:cxnLst>
                  <a:cxn ang="0">
                    <a:pos x="connsiteX0" y="connsiteY0"/>
                  </a:cxn>
                  <a:cxn ang="0">
                    <a:pos x="connsiteX1" y="connsiteY1"/>
                  </a:cxn>
                  <a:cxn ang="0">
                    <a:pos x="connsiteX2" y="connsiteY2"/>
                  </a:cxn>
                  <a:cxn ang="0">
                    <a:pos x="connsiteX3" y="connsiteY3"/>
                  </a:cxn>
                </a:cxnLst>
                <a:rect l="l" t="t" r="r" b="b"/>
                <a:pathLst>
                  <a:path w="844380" h="1778589">
                    <a:moveTo>
                      <a:pt x="681924" y="1706748"/>
                    </a:moveTo>
                    <a:lnTo>
                      <a:pt x="0" y="0"/>
                    </a:lnTo>
                    <a:lnTo>
                      <a:pt x="813570" y="1614373"/>
                    </a:lnTo>
                    <a:cubicBezTo>
                      <a:pt x="904298" y="1761732"/>
                      <a:pt x="774731" y="1847955"/>
                      <a:pt x="681924" y="170674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5" name="Isosceles Triangle 17"/>
              <p:cNvSpPr/>
              <p:nvPr/>
            </p:nvSpPr>
            <p:spPr bwMode="auto">
              <a:xfrm rot="15221595">
                <a:off x="4538256" y="2580334"/>
                <a:ext cx="758474" cy="1846083"/>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 name="connsiteX0" fmla="*/ 596018 w 758474"/>
                  <a:gd name="connsiteY0" fmla="*/ 1774242 h 1846083"/>
                  <a:gd name="connsiteX1" fmla="*/ 0 w 758474"/>
                  <a:gd name="connsiteY1" fmla="*/ 0 h 1846083"/>
                  <a:gd name="connsiteX2" fmla="*/ 727664 w 758474"/>
                  <a:gd name="connsiteY2" fmla="*/ 1681867 h 1846083"/>
                  <a:gd name="connsiteX3" fmla="*/ 596018 w 758474"/>
                  <a:gd name="connsiteY3" fmla="*/ 1774242 h 1846083"/>
                </a:gdLst>
                <a:ahLst/>
                <a:cxnLst>
                  <a:cxn ang="0">
                    <a:pos x="connsiteX0" y="connsiteY0"/>
                  </a:cxn>
                  <a:cxn ang="0">
                    <a:pos x="connsiteX1" y="connsiteY1"/>
                  </a:cxn>
                  <a:cxn ang="0">
                    <a:pos x="connsiteX2" y="connsiteY2"/>
                  </a:cxn>
                  <a:cxn ang="0">
                    <a:pos x="connsiteX3" y="connsiteY3"/>
                  </a:cxn>
                </a:cxnLst>
                <a:rect l="l" t="t" r="r" b="b"/>
                <a:pathLst>
                  <a:path w="758474" h="1846083">
                    <a:moveTo>
                      <a:pt x="596018" y="1774242"/>
                    </a:moveTo>
                    <a:lnTo>
                      <a:pt x="0" y="0"/>
                    </a:lnTo>
                    <a:lnTo>
                      <a:pt x="727664" y="1681867"/>
                    </a:lnTo>
                    <a:cubicBezTo>
                      <a:pt x="818392" y="1829226"/>
                      <a:pt x="688825" y="1915449"/>
                      <a:pt x="596018" y="1774242"/>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6" name="Isosceles Triangle 17"/>
              <p:cNvSpPr/>
              <p:nvPr/>
            </p:nvSpPr>
            <p:spPr bwMode="auto">
              <a:xfrm rot="15221595">
                <a:off x="4629595" y="2592061"/>
                <a:ext cx="655174" cy="1905179"/>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 name="connsiteX0" fmla="*/ 492718 w 655174"/>
                  <a:gd name="connsiteY0" fmla="*/ 1833338 h 1905179"/>
                  <a:gd name="connsiteX1" fmla="*/ 0 w 655174"/>
                  <a:gd name="connsiteY1" fmla="*/ 0 h 1905179"/>
                  <a:gd name="connsiteX2" fmla="*/ 624364 w 655174"/>
                  <a:gd name="connsiteY2" fmla="*/ 1740963 h 1905179"/>
                  <a:gd name="connsiteX3" fmla="*/ 492718 w 655174"/>
                  <a:gd name="connsiteY3" fmla="*/ 1833338 h 1905179"/>
                </a:gdLst>
                <a:ahLst/>
                <a:cxnLst>
                  <a:cxn ang="0">
                    <a:pos x="connsiteX0" y="connsiteY0"/>
                  </a:cxn>
                  <a:cxn ang="0">
                    <a:pos x="connsiteX1" y="connsiteY1"/>
                  </a:cxn>
                  <a:cxn ang="0">
                    <a:pos x="connsiteX2" y="connsiteY2"/>
                  </a:cxn>
                  <a:cxn ang="0">
                    <a:pos x="connsiteX3" y="connsiteY3"/>
                  </a:cxn>
                </a:cxnLst>
                <a:rect l="l" t="t" r="r" b="b"/>
                <a:pathLst>
                  <a:path w="655174" h="1905179">
                    <a:moveTo>
                      <a:pt x="492718" y="1833338"/>
                    </a:moveTo>
                    <a:lnTo>
                      <a:pt x="0" y="0"/>
                    </a:lnTo>
                    <a:lnTo>
                      <a:pt x="624364" y="1740963"/>
                    </a:lnTo>
                    <a:cubicBezTo>
                      <a:pt x="715092" y="1888322"/>
                      <a:pt x="585525" y="1974545"/>
                      <a:pt x="492718" y="1833338"/>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7" name="Isosceles Triangle 17"/>
              <p:cNvSpPr/>
              <p:nvPr/>
            </p:nvSpPr>
            <p:spPr bwMode="auto">
              <a:xfrm rot="15221595">
                <a:off x="4726261" y="2614075"/>
                <a:ext cx="547564" cy="1956402"/>
              </a:xfrm>
              <a:custGeom>
                <a:avLst/>
                <a:gdLst>
                  <a:gd name="connsiteX0" fmla="*/ 0 w 187325"/>
                  <a:gd name="connsiteY0" fmla="*/ 762000 h 762000"/>
                  <a:gd name="connsiteX1" fmla="*/ 93663 w 187325"/>
                  <a:gd name="connsiteY1" fmla="*/ 0 h 762000"/>
                  <a:gd name="connsiteX2" fmla="*/ 187325 w 187325"/>
                  <a:gd name="connsiteY2" fmla="*/ 762000 h 762000"/>
                  <a:gd name="connsiteX3" fmla="*/ 0 w 187325"/>
                  <a:gd name="connsiteY3" fmla="*/ 762000 h 762000"/>
                  <a:gd name="connsiteX0" fmla="*/ 471169 w 658494"/>
                  <a:gd name="connsiteY0" fmla="*/ 685750 h 685750"/>
                  <a:gd name="connsiteX1" fmla="*/ 0 w 658494"/>
                  <a:gd name="connsiteY1" fmla="*/ 0 h 685750"/>
                  <a:gd name="connsiteX2" fmla="*/ 658494 w 658494"/>
                  <a:gd name="connsiteY2" fmla="*/ 685750 h 685750"/>
                  <a:gd name="connsiteX3" fmla="*/ 471169 w 658494"/>
                  <a:gd name="connsiteY3" fmla="*/ 685750 h 685750"/>
                  <a:gd name="connsiteX0" fmla="*/ 471169 w 601863"/>
                  <a:gd name="connsiteY0" fmla="*/ 685750 h 1297717"/>
                  <a:gd name="connsiteX1" fmla="*/ 0 w 601863"/>
                  <a:gd name="connsiteY1" fmla="*/ 0 h 1297717"/>
                  <a:gd name="connsiteX2" fmla="*/ 601863 w 601863"/>
                  <a:gd name="connsiteY2" fmla="*/ 1297717 h 1297717"/>
                  <a:gd name="connsiteX3" fmla="*/ 471169 w 601863"/>
                  <a:gd name="connsiteY3" fmla="*/ 685750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01863"/>
                  <a:gd name="connsiteY0" fmla="*/ 1194937 h 1297717"/>
                  <a:gd name="connsiteX1" fmla="*/ 0 w 601863"/>
                  <a:gd name="connsiteY1" fmla="*/ 0 h 1297717"/>
                  <a:gd name="connsiteX2" fmla="*/ 601863 w 601863"/>
                  <a:gd name="connsiteY2" fmla="*/ 1297717 h 1297717"/>
                  <a:gd name="connsiteX3" fmla="*/ 368520 w 601863"/>
                  <a:gd name="connsiteY3" fmla="*/ 1194937 h 1297717"/>
                  <a:gd name="connsiteX0" fmla="*/ 368520 w 633682"/>
                  <a:gd name="connsiteY0" fmla="*/ 1194937 h 1369879"/>
                  <a:gd name="connsiteX1" fmla="*/ 0 w 633682"/>
                  <a:gd name="connsiteY1" fmla="*/ 0 h 1369879"/>
                  <a:gd name="connsiteX2" fmla="*/ 633682 w 633682"/>
                  <a:gd name="connsiteY2" fmla="*/ 1369879 h 1369879"/>
                  <a:gd name="connsiteX3" fmla="*/ 368520 w 633682"/>
                  <a:gd name="connsiteY3" fmla="*/ 1194937 h 1369879"/>
                  <a:gd name="connsiteX0" fmla="*/ 368520 w 633682"/>
                  <a:gd name="connsiteY0" fmla="*/ 1194937 h 1370139"/>
                  <a:gd name="connsiteX1" fmla="*/ 0 w 633682"/>
                  <a:gd name="connsiteY1" fmla="*/ 0 h 1370139"/>
                  <a:gd name="connsiteX2" fmla="*/ 633682 w 633682"/>
                  <a:gd name="connsiteY2" fmla="*/ 1369879 h 1370139"/>
                  <a:gd name="connsiteX3" fmla="*/ 368520 w 633682"/>
                  <a:gd name="connsiteY3" fmla="*/ 1194937 h 1370139"/>
                  <a:gd name="connsiteX0" fmla="*/ 368520 w 633682"/>
                  <a:gd name="connsiteY0" fmla="*/ 1194937 h 1370233"/>
                  <a:gd name="connsiteX1" fmla="*/ 0 w 633682"/>
                  <a:gd name="connsiteY1" fmla="*/ 0 h 1370233"/>
                  <a:gd name="connsiteX2" fmla="*/ 633682 w 633682"/>
                  <a:gd name="connsiteY2" fmla="*/ 1369879 h 1370233"/>
                  <a:gd name="connsiteX3" fmla="*/ 368520 w 633682"/>
                  <a:gd name="connsiteY3" fmla="*/ 1194937 h 1370233"/>
                  <a:gd name="connsiteX0" fmla="*/ 364727 w 633682"/>
                  <a:gd name="connsiteY0" fmla="*/ 1173979 h 1370182"/>
                  <a:gd name="connsiteX1" fmla="*/ 0 w 633682"/>
                  <a:gd name="connsiteY1" fmla="*/ 0 h 1370182"/>
                  <a:gd name="connsiteX2" fmla="*/ 633682 w 633682"/>
                  <a:gd name="connsiteY2" fmla="*/ 1369879 h 1370182"/>
                  <a:gd name="connsiteX3" fmla="*/ 364727 w 633682"/>
                  <a:gd name="connsiteY3" fmla="*/ 1173979 h 1370182"/>
                  <a:gd name="connsiteX0" fmla="*/ 546381 w 815336"/>
                  <a:gd name="connsiteY0" fmla="*/ 1276743 h 1472946"/>
                  <a:gd name="connsiteX1" fmla="*/ 0 w 815336"/>
                  <a:gd name="connsiteY1" fmla="*/ 0 h 1472946"/>
                  <a:gd name="connsiteX2" fmla="*/ 815336 w 815336"/>
                  <a:gd name="connsiteY2" fmla="*/ 1472643 h 1472946"/>
                  <a:gd name="connsiteX3" fmla="*/ 546381 w 815336"/>
                  <a:gd name="connsiteY3" fmla="*/ 1276743 h 1472946"/>
                  <a:gd name="connsiteX0" fmla="*/ 720547 w 989502"/>
                  <a:gd name="connsiteY0" fmla="*/ 1529488 h 1725691"/>
                  <a:gd name="connsiteX1" fmla="*/ 0 w 989502"/>
                  <a:gd name="connsiteY1" fmla="*/ 0 h 1725691"/>
                  <a:gd name="connsiteX2" fmla="*/ 989502 w 989502"/>
                  <a:gd name="connsiteY2" fmla="*/ 1725388 h 1725691"/>
                  <a:gd name="connsiteX3" fmla="*/ 720547 w 989502"/>
                  <a:gd name="connsiteY3" fmla="*/ 1529488 h 1725691"/>
                  <a:gd name="connsiteX0" fmla="*/ 685536 w 989502"/>
                  <a:gd name="connsiteY0" fmla="*/ 1479548 h 1725613"/>
                  <a:gd name="connsiteX1" fmla="*/ 0 w 989502"/>
                  <a:gd name="connsiteY1" fmla="*/ 0 h 1725613"/>
                  <a:gd name="connsiteX2" fmla="*/ 989502 w 989502"/>
                  <a:gd name="connsiteY2" fmla="*/ 1725388 h 1725613"/>
                  <a:gd name="connsiteX3" fmla="*/ 685536 w 989502"/>
                  <a:gd name="connsiteY3" fmla="*/ 1479548 h 1725613"/>
                  <a:gd name="connsiteX0" fmla="*/ 685536 w 989502"/>
                  <a:gd name="connsiteY0" fmla="*/ 1479548 h 1726191"/>
                  <a:gd name="connsiteX1" fmla="*/ 0 w 989502"/>
                  <a:gd name="connsiteY1" fmla="*/ 0 h 1726191"/>
                  <a:gd name="connsiteX2" fmla="*/ 989502 w 989502"/>
                  <a:gd name="connsiteY2" fmla="*/ 1725388 h 1726191"/>
                  <a:gd name="connsiteX3" fmla="*/ 685536 w 989502"/>
                  <a:gd name="connsiteY3" fmla="*/ 1479548 h 1726191"/>
                  <a:gd name="connsiteX0" fmla="*/ 685536 w 928102"/>
                  <a:gd name="connsiteY0" fmla="*/ 1479548 h 1649257"/>
                  <a:gd name="connsiteX1" fmla="*/ 0 w 928102"/>
                  <a:gd name="connsiteY1" fmla="*/ 0 h 1649257"/>
                  <a:gd name="connsiteX2" fmla="*/ 928102 w 928102"/>
                  <a:gd name="connsiteY2" fmla="*/ 1641264 h 1649257"/>
                  <a:gd name="connsiteX3" fmla="*/ 685536 w 928102"/>
                  <a:gd name="connsiteY3" fmla="*/ 1479548 h 1649257"/>
                  <a:gd name="connsiteX0" fmla="*/ 685536 w 950879"/>
                  <a:gd name="connsiteY0" fmla="*/ 1479548 h 1711305"/>
                  <a:gd name="connsiteX1" fmla="*/ 0 w 950879"/>
                  <a:gd name="connsiteY1" fmla="*/ 0 h 1711305"/>
                  <a:gd name="connsiteX2" fmla="*/ 928102 w 950879"/>
                  <a:gd name="connsiteY2" fmla="*/ 1641264 h 1711305"/>
                  <a:gd name="connsiteX3" fmla="*/ 685536 w 950879"/>
                  <a:gd name="connsiteY3" fmla="*/ 1479548 h 1711305"/>
                  <a:gd name="connsiteX0" fmla="*/ 772514 w 960700"/>
                  <a:gd name="connsiteY0" fmla="*/ 1657165 h 1785112"/>
                  <a:gd name="connsiteX1" fmla="*/ 0 w 960700"/>
                  <a:gd name="connsiteY1" fmla="*/ 0 h 1785112"/>
                  <a:gd name="connsiteX2" fmla="*/ 928102 w 960700"/>
                  <a:gd name="connsiteY2" fmla="*/ 1641264 h 1785112"/>
                  <a:gd name="connsiteX3" fmla="*/ 772514 w 960700"/>
                  <a:gd name="connsiteY3" fmla="*/ 1657165 h 1785112"/>
                  <a:gd name="connsiteX0" fmla="*/ 799648 w 965491"/>
                  <a:gd name="connsiteY0" fmla="*/ 1711416 h 1819947"/>
                  <a:gd name="connsiteX1" fmla="*/ 0 w 965491"/>
                  <a:gd name="connsiteY1" fmla="*/ 0 h 1819947"/>
                  <a:gd name="connsiteX2" fmla="*/ 928102 w 965491"/>
                  <a:gd name="connsiteY2" fmla="*/ 1641264 h 1819947"/>
                  <a:gd name="connsiteX3" fmla="*/ 799648 w 965491"/>
                  <a:gd name="connsiteY3" fmla="*/ 1711416 h 1819947"/>
                  <a:gd name="connsiteX0" fmla="*/ 799648 w 959380"/>
                  <a:gd name="connsiteY0" fmla="*/ 1711416 h 1790220"/>
                  <a:gd name="connsiteX1" fmla="*/ 0 w 959380"/>
                  <a:gd name="connsiteY1" fmla="*/ 0 h 1790220"/>
                  <a:gd name="connsiteX2" fmla="*/ 928102 w 959380"/>
                  <a:gd name="connsiteY2" fmla="*/ 1641264 h 1790220"/>
                  <a:gd name="connsiteX3" fmla="*/ 799648 w 959380"/>
                  <a:gd name="connsiteY3" fmla="*/ 1711416 h 1790220"/>
                  <a:gd name="connsiteX0" fmla="*/ 637689 w 797421"/>
                  <a:gd name="connsiteY0" fmla="*/ 1597873 h 1676677"/>
                  <a:gd name="connsiteX1" fmla="*/ 0 w 797421"/>
                  <a:gd name="connsiteY1" fmla="*/ 0 h 1676677"/>
                  <a:gd name="connsiteX2" fmla="*/ 766143 w 797421"/>
                  <a:gd name="connsiteY2" fmla="*/ 1527721 h 1676677"/>
                  <a:gd name="connsiteX3" fmla="*/ 637689 w 797421"/>
                  <a:gd name="connsiteY3" fmla="*/ 1597873 h 1676677"/>
                  <a:gd name="connsiteX0" fmla="*/ 637689 w 839033"/>
                  <a:gd name="connsiteY0" fmla="*/ 1597873 h 1714831"/>
                  <a:gd name="connsiteX1" fmla="*/ 0 w 839033"/>
                  <a:gd name="connsiteY1" fmla="*/ 0 h 1714831"/>
                  <a:gd name="connsiteX2" fmla="*/ 813570 w 839033"/>
                  <a:gd name="connsiteY2" fmla="*/ 1614373 h 1714831"/>
                  <a:gd name="connsiteX3" fmla="*/ 637689 w 839033"/>
                  <a:gd name="connsiteY3" fmla="*/ 1597873 h 1714831"/>
                  <a:gd name="connsiteX0" fmla="*/ 681924 w 844380"/>
                  <a:gd name="connsiteY0" fmla="*/ 1706748 h 1778589"/>
                  <a:gd name="connsiteX1" fmla="*/ 0 w 844380"/>
                  <a:gd name="connsiteY1" fmla="*/ 0 h 1778589"/>
                  <a:gd name="connsiteX2" fmla="*/ 813570 w 844380"/>
                  <a:gd name="connsiteY2" fmla="*/ 1614373 h 1778589"/>
                  <a:gd name="connsiteX3" fmla="*/ 681924 w 844380"/>
                  <a:gd name="connsiteY3" fmla="*/ 1706748 h 1778589"/>
                  <a:gd name="connsiteX0" fmla="*/ 385108 w 547564"/>
                  <a:gd name="connsiteY0" fmla="*/ 1884561 h 1956402"/>
                  <a:gd name="connsiteX1" fmla="*/ 0 w 547564"/>
                  <a:gd name="connsiteY1" fmla="*/ 0 h 1956402"/>
                  <a:gd name="connsiteX2" fmla="*/ 516754 w 547564"/>
                  <a:gd name="connsiteY2" fmla="*/ 1792186 h 1956402"/>
                  <a:gd name="connsiteX3" fmla="*/ 385108 w 547564"/>
                  <a:gd name="connsiteY3" fmla="*/ 1884561 h 1956402"/>
                </a:gdLst>
                <a:ahLst/>
                <a:cxnLst>
                  <a:cxn ang="0">
                    <a:pos x="connsiteX0" y="connsiteY0"/>
                  </a:cxn>
                  <a:cxn ang="0">
                    <a:pos x="connsiteX1" y="connsiteY1"/>
                  </a:cxn>
                  <a:cxn ang="0">
                    <a:pos x="connsiteX2" y="connsiteY2"/>
                  </a:cxn>
                  <a:cxn ang="0">
                    <a:pos x="connsiteX3" y="connsiteY3"/>
                  </a:cxn>
                </a:cxnLst>
                <a:rect l="l" t="t" r="r" b="b"/>
                <a:pathLst>
                  <a:path w="547564" h="1956402">
                    <a:moveTo>
                      <a:pt x="385108" y="1884561"/>
                    </a:moveTo>
                    <a:lnTo>
                      <a:pt x="0" y="0"/>
                    </a:lnTo>
                    <a:lnTo>
                      <a:pt x="516754" y="1792186"/>
                    </a:lnTo>
                    <a:cubicBezTo>
                      <a:pt x="607482" y="1939545"/>
                      <a:pt x="477915" y="2025768"/>
                      <a:pt x="385108" y="1884561"/>
                    </a:cubicBezTo>
                    <a:close/>
                  </a:path>
                </a:pathLst>
              </a:cu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pic>
          <p:nvPicPr>
            <p:cNvPr id="150" name="Picture 14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6200000">
              <a:off x="3431488" y="3957308"/>
              <a:ext cx="1113538" cy="369846"/>
            </a:xfrm>
            <a:prstGeom prst="rect">
              <a:avLst/>
            </a:prstGeom>
          </p:spPr>
        </p:pic>
      </p:grpSp>
      <p:pic>
        <p:nvPicPr>
          <p:cNvPr id="158" name="Picture 15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36081" y="495202"/>
            <a:ext cx="2034093" cy="535808"/>
          </a:xfrm>
          <a:prstGeom prst="rect">
            <a:avLst/>
          </a:prstGeom>
        </p:spPr>
      </p:pic>
      <p:pic>
        <p:nvPicPr>
          <p:cNvPr id="159" name="Picture 15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657534" y="354329"/>
            <a:ext cx="2232062" cy="928371"/>
          </a:xfrm>
          <a:prstGeom prst="rect">
            <a:avLst/>
          </a:prstGeom>
        </p:spPr>
      </p:pic>
      <p:sp>
        <p:nvSpPr>
          <p:cNvPr id="4" name="Plus 3"/>
          <p:cNvSpPr/>
          <p:nvPr/>
        </p:nvSpPr>
        <p:spPr bwMode="auto">
          <a:xfrm>
            <a:off x="2971800" y="508000"/>
            <a:ext cx="444500" cy="444500"/>
          </a:xfrm>
          <a:prstGeom prst="mathPlus">
            <a:avLst/>
          </a:prstGeom>
          <a:solidFill>
            <a:srgbClr val="00B5B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0" name="Plus 159"/>
          <p:cNvSpPr/>
          <p:nvPr/>
        </p:nvSpPr>
        <p:spPr bwMode="auto">
          <a:xfrm>
            <a:off x="6029960" y="497840"/>
            <a:ext cx="444500" cy="444500"/>
          </a:xfrm>
          <a:prstGeom prst="mathPlus">
            <a:avLst/>
          </a:prstGeom>
          <a:solidFill>
            <a:srgbClr val="00B5B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051" name="Picture 3" descr="D:\Intelsat Aviation\Graphic Design\path4298.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728778" y="373380"/>
            <a:ext cx="2252662" cy="645276"/>
          </a:xfrm>
          <a:prstGeom prst="rect">
            <a:avLst/>
          </a:prstGeom>
          <a:noFill/>
          <a:extLst>
            <a:ext uri="{909E8E84-426E-40DD-AFC4-6F175D3DCCD1}">
              <a14:hiddenFill xmlns="" xmlns:a14="http://schemas.microsoft.com/office/drawing/2010/main">
                <a:solidFill>
                  <a:srgbClr val="FFFFFF"/>
                </a:solidFill>
              </a14:hiddenFill>
            </a:ext>
          </a:extLst>
        </p:spPr>
      </p:pic>
      <p:sp>
        <p:nvSpPr>
          <p:cNvPr id="162" name="Rectangle 161"/>
          <p:cNvSpPr/>
          <p:nvPr/>
        </p:nvSpPr>
        <p:spPr bwMode="auto">
          <a:xfrm>
            <a:off x="1919167" y="5507739"/>
            <a:ext cx="8139283" cy="1152525"/>
          </a:xfrm>
          <a:prstGeom prst="rect">
            <a:avLst/>
          </a:prstGeom>
          <a:solidFill>
            <a:srgbClr val="333333">
              <a:alpha val="87059"/>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800" dirty="0" smtClean="0">
                <a:solidFill>
                  <a:srgbClr val="F2F2F2"/>
                </a:solidFill>
                <a:latin typeface="+mn-lt"/>
                <a:ea typeface="Microsoft JhengHei UI" panose="020B0604030504040204" pitchFamily="34" charset="-120"/>
              </a:rPr>
              <a:t>Providing a Truly Global Network in the Sky</a:t>
            </a:r>
            <a:endParaRPr lang="en-US" sz="2800" dirty="0">
              <a:solidFill>
                <a:srgbClr val="F2F2F2"/>
              </a:solidFill>
              <a:latin typeface="+mn-lt"/>
              <a:ea typeface="Microsoft JhengHei UI" panose="020B0604030504040204" pitchFamily="34" charset="-120"/>
            </a:endParaRPr>
          </a:p>
        </p:txBody>
      </p:sp>
    </p:spTree>
    <p:extLst>
      <p:ext uri="{BB962C8B-B14F-4D97-AF65-F5344CB8AC3E}">
        <p14:creationId xmlns="" xmlns:p14="http://schemas.microsoft.com/office/powerpoint/2010/main" val="17829696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de Logo"/>
          <p:cNvSpPr/>
          <p:nvPr/>
        </p:nvSpPr>
        <p:spPr bwMode="auto">
          <a:xfrm>
            <a:off x="9431079" y="5964865"/>
            <a:ext cx="2626242" cy="73364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pic>
        <p:nvPicPr>
          <p:cNvPr id="1026" name="Map Platte Caree" descr="D:\Intelsat Mobility\11_Graphic Design\Coverage Maps\Blue Maps\Platte Care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Global Ku-band Mobility Coverage" descr="D:\Intelsat Mobility\11_Graphic Design\Coverage Maps\Blue Maps\stich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IS-29e"/>
          <p:cNvGrpSpPr/>
          <p:nvPr/>
        </p:nvGrpSpPr>
        <p:grpSpPr>
          <a:xfrm>
            <a:off x="0" y="143461"/>
            <a:ext cx="12188825" cy="6581375"/>
            <a:chOff x="0" y="143461"/>
            <a:chExt cx="12188825" cy="6581375"/>
          </a:xfrm>
        </p:grpSpPr>
        <p:pic>
          <p:nvPicPr>
            <p:cNvPr id="1028" name="IS-29e" descr="D:\Intelsat Mobility\11_Graphic Design\Coverage Maps\Blue Maps\IS29e.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 IS-29e"/>
            <p:cNvSpPr txBox="1"/>
            <p:nvPr/>
          </p:nvSpPr>
          <p:spPr>
            <a:xfrm>
              <a:off x="3234230" y="4456825"/>
              <a:ext cx="1219200" cy="461665"/>
            </a:xfrm>
            <a:prstGeom prst="rect">
              <a:avLst/>
            </a:prstGeom>
            <a:solidFill>
              <a:schemeClr val="bg1">
                <a:alpha val="84000"/>
              </a:schemeClr>
            </a:solidFill>
            <a:ln>
              <a:solidFill>
                <a:srgbClr val="00AAD4"/>
              </a:solidFill>
            </a:ln>
          </p:spPr>
          <p:txBody>
            <a:bodyPr wrap="square" rtlCol="0">
              <a:spAutoFit/>
            </a:bodyPr>
            <a:lstStyle/>
            <a:p>
              <a:pPr algn="ctr"/>
              <a:r>
                <a:rPr lang="en-US" dirty="0" smtClean="0">
                  <a:solidFill>
                    <a:srgbClr val="00637A"/>
                  </a:solidFill>
                  <a:latin typeface="Arial"/>
                </a:rPr>
                <a:t>IS-29e</a:t>
              </a:r>
              <a:endParaRPr lang="en-US" dirty="0">
                <a:solidFill>
                  <a:srgbClr val="00637A"/>
                </a:solidFill>
                <a:latin typeface="Arial"/>
              </a:endParaRPr>
            </a:p>
          </p:txBody>
        </p:sp>
      </p:grpSp>
      <p:grpSp>
        <p:nvGrpSpPr>
          <p:cNvPr id="8" name="IS-33e"/>
          <p:cNvGrpSpPr/>
          <p:nvPr/>
        </p:nvGrpSpPr>
        <p:grpSpPr>
          <a:xfrm>
            <a:off x="0" y="143461"/>
            <a:ext cx="12188825" cy="6581375"/>
            <a:chOff x="0" y="143461"/>
            <a:chExt cx="12188825" cy="6581375"/>
          </a:xfrm>
        </p:grpSpPr>
        <p:pic>
          <p:nvPicPr>
            <p:cNvPr id="1029" name="IS-33e" descr="D:\Intelsat Mobility\11_Graphic Design\Coverage Maps\Blue Maps\IS33.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 IS-33e"/>
            <p:cNvSpPr txBox="1"/>
            <p:nvPr/>
          </p:nvSpPr>
          <p:spPr>
            <a:xfrm>
              <a:off x="7749548" y="1997150"/>
              <a:ext cx="1219200" cy="461665"/>
            </a:xfrm>
            <a:prstGeom prst="rect">
              <a:avLst/>
            </a:prstGeom>
            <a:solidFill>
              <a:schemeClr val="bg1">
                <a:alpha val="84000"/>
              </a:schemeClr>
            </a:solidFill>
            <a:ln>
              <a:solidFill>
                <a:srgbClr val="00AAD4"/>
              </a:solidFill>
            </a:ln>
          </p:spPr>
          <p:txBody>
            <a:bodyPr wrap="square" rtlCol="0">
              <a:spAutoFit/>
            </a:bodyPr>
            <a:lstStyle/>
            <a:p>
              <a:pPr algn="ctr"/>
              <a:r>
                <a:rPr lang="en-US" dirty="0" smtClean="0">
                  <a:solidFill>
                    <a:srgbClr val="00637A"/>
                  </a:solidFill>
                  <a:latin typeface="Arial"/>
                </a:rPr>
                <a:t>IS-33e</a:t>
              </a:r>
              <a:endParaRPr lang="en-US" dirty="0">
                <a:solidFill>
                  <a:srgbClr val="00637A"/>
                </a:solidFill>
                <a:latin typeface="Arial"/>
              </a:endParaRPr>
            </a:p>
          </p:txBody>
        </p:sp>
      </p:grpSp>
      <p:grpSp>
        <p:nvGrpSpPr>
          <p:cNvPr id="7" name="IS-32e"/>
          <p:cNvGrpSpPr/>
          <p:nvPr/>
        </p:nvGrpSpPr>
        <p:grpSpPr>
          <a:xfrm>
            <a:off x="0" y="143461"/>
            <a:ext cx="12188825" cy="6581375"/>
            <a:chOff x="0" y="143461"/>
            <a:chExt cx="12188825" cy="6581375"/>
          </a:xfrm>
        </p:grpSpPr>
        <p:pic>
          <p:nvPicPr>
            <p:cNvPr id="1030" name="IS-32e" descr="D:\Intelsat Mobility\11_Graphic Design\Coverage Maps\Blue Maps\IS3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IS-32e"/>
            <p:cNvSpPr txBox="1"/>
            <p:nvPr/>
          </p:nvSpPr>
          <p:spPr>
            <a:xfrm>
              <a:off x="3205901" y="1997150"/>
              <a:ext cx="1219200" cy="461665"/>
            </a:xfrm>
            <a:prstGeom prst="rect">
              <a:avLst/>
            </a:prstGeom>
            <a:solidFill>
              <a:schemeClr val="bg1">
                <a:alpha val="84000"/>
              </a:schemeClr>
            </a:solidFill>
            <a:ln>
              <a:solidFill>
                <a:srgbClr val="00AAD4"/>
              </a:solidFill>
            </a:ln>
          </p:spPr>
          <p:txBody>
            <a:bodyPr wrap="square" rtlCol="0">
              <a:spAutoFit/>
            </a:bodyPr>
            <a:lstStyle/>
            <a:p>
              <a:pPr algn="ctr"/>
              <a:r>
                <a:rPr lang="en-US" dirty="0" smtClean="0">
                  <a:solidFill>
                    <a:srgbClr val="00637A"/>
                  </a:solidFill>
                  <a:latin typeface="Arial"/>
                </a:rPr>
                <a:t>IS-32e</a:t>
              </a:r>
              <a:endParaRPr lang="en-US" dirty="0">
                <a:solidFill>
                  <a:srgbClr val="00637A"/>
                </a:solidFill>
                <a:latin typeface="Arial"/>
              </a:endParaRPr>
            </a:p>
          </p:txBody>
        </p:sp>
      </p:grpSp>
      <p:grpSp>
        <p:nvGrpSpPr>
          <p:cNvPr id="9" name="IS-35e"/>
          <p:cNvGrpSpPr/>
          <p:nvPr/>
        </p:nvGrpSpPr>
        <p:grpSpPr>
          <a:xfrm>
            <a:off x="0" y="143461"/>
            <a:ext cx="12188825" cy="6581375"/>
            <a:chOff x="0" y="143461"/>
            <a:chExt cx="12188825" cy="6581375"/>
          </a:xfrm>
        </p:grpSpPr>
        <p:pic>
          <p:nvPicPr>
            <p:cNvPr id="1031" name="IS-35e" descr="D:\Intelsat Mobility\11_Graphic Design\Coverage Maps\Blue Maps\IS35.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5286338" y="3184451"/>
              <a:ext cx="1219200" cy="461665"/>
            </a:xfrm>
            <a:prstGeom prst="rect">
              <a:avLst/>
            </a:prstGeom>
            <a:solidFill>
              <a:schemeClr val="bg1">
                <a:alpha val="84000"/>
              </a:schemeClr>
            </a:solidFill>
            <a:ln>
              <a:solidFill>
                <a:srgbClr val="00AAD4"/>
              </a:solidFill>
            </a:ln>
          </p:spPr>
          <p:txBody>
            <a:bodyPr wrap="square" rtlCol="0">
              <a:spAutoFit/>
            </a:bodyPr>
            <a:lstStyle/>
            <a:p>
              <a:pPr algn="ctr"/>
              <a:r>
                <a:rPr lang="en-US" dirty="0" smtClean="0">
                  <a:solidFill>
                    <a:srgbClr val="00637A"/>
                  </a:solidFill>
                  <a:latin typeface="Arial"/>
                </a:rPr>
                <a:t>IS-35e</a:t>
              </a:r>
              <a:endParaRPr lang="en-US" dirty="0">
                <a:solidFill>
                  <a:srgbClr val="00637A"/>
                </a:solidFill>
                <a:latin typeface="Arial"/>
              </a:endParaRPr>
            </a:p>
          </p:txBody>
        </p:sp>
        <p:sp>
          <p:nvSpPr>
            <p:cNvPr id="19" name="TextBox 18"/>
            <p:cNvSpPr txBox="1"/>
            <p:nvPr/>
          </p:nvSpPr>
          <p:spPr>
            <a:xfrm>
              <a:off x="2855026" y="3184451"/>
              <a:ext cx="1219200" cy="461665"/>
            </a:xfrm>
            <a:prstGeom prst="rect">
              <a:avLst/>
            </a:prstGeom>
            <a:solidFill>
              <a:schemeClr val="bg1">
                <a:alpha val="84000"/>
              </a:schemeClr>
            </a:solidFill>
            <a:ln>
              <a:solidFill>
                <a:srgbClr val="00AAD4"/>
              </a:solidFill>
            </a:ln>
          </p:spPr>
          <p:txBody>
            <a:bodyPr wrap="square" rtlCol="0">
              <a:spAutoFit/>
            </a:bodyPr>
            <a:lstStyle/>
            <a:p>
              <a:pPr algn="ctr"/>
              <a:r>
                <a:rPr lang="en-US" dirty="0" smtClean="0">
                  <a:solidFill>
                    <a:srgbClr val="00637A"/>
                  </a:solidFill>
                  <a:latin typeface="Arial"/>
                </a:rPr>
                <a:t>IS-35e</a:t>
              </a:r>
              <a:endParaRPr lang="en-US" dirty="0">
                <a:solidFill>
                  <a:srgbClr val="00637A"/>
                </a:solidFill>
                <a:latin typeface="Arial"/>
              </a:endParaRPr>
            </a:p>
          </p:txBody>
        </p:sp>
      </p:grpSp>
      <p:grpSp>
        <p:nvGrpSpPr>
          <p:cNvPr id="10" name="IS-37e"/>
          <p:cNvGrpSpPr/>
          <p:nvPr/>
        </p:nvGrpSpPr>
        <p:grpSpPr>
          <a:xfrm>
            <a:off x="0" y="143461"/>
            <a:ext cx="12188825" cy="6581375"/>
            <a:chOff x="0" y="143461"/>
            <a:chExt cx="12188825" cy="6581375"/>
          </a:xfrm>
        </p:grpSpPr>
        <p:pic>
          <p:nvPicPr>
            <p:cNvPr id="1032" name="IS-37e" descr="D:\Intelsat Mobility\11_Graphic Design\Coverage Maps\Blue Maps\IS37 elevation.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IS-37e"/>
            <p:cNvSpPr txBox="1"/>
            <p:nvPr/>
          </p:nvSpPr>
          <p:spPr>
            <a:xfrm>
              <a:off x="4708634" y="6083595"/>
              <a:ext cx="1219200" cy="461665"/>
            </a:xfrm>
            <a:prstGeom prst="rect">
              <a:avLst/>
            </a:prstGeom>
            <a:solidFill>
              <a:schemeClr val="bg1"/>
            </a:solidFill>
            <a:ln w="19050">
              <a:solidFill>
                <a:schemeClr val="accent6">
                  <a:lumMod val="50000"/>
                </a:schemeClr>
              </a:solidFill>
            </a:ln>
          </p:spPr>
          <p:txBody>
            <a:bodyPr wrap="square" rtlCol="0">
              <a:spAutoFit/>
            </a:bodyPr>
            <a:lstStyle>
              <a:defPPr>
                <a:defRPr lang="en-US"/>
              </a:defPPr>
              <a:lvl1pPr algn="ctr">
                <a:defRPr>
                  <a:solidFill>
                    <a:sysClr val="windowText" lastClr="000000"/>
                  </a:solidFill>
                  <a:latin typeface="+mj-lt"/>
                </a:defRPr>
              </a:lvl1pPr>
            </a:lstStyle>
            <a:p>
              <a:r>
                <a:rPr lang="en-US" dirty="0"/>
                <a:t>IS-37e</a:t>
              </a:r>
            </a:p>
          </p:txBody>
        </p:sp>
      </p:grpSp>
      <p:grpSp>
        <p:nvGrpSpPr>
          <p:cNvPr id="11" name="H-3e"/>
          <p:cNvGrpSpPr/>
          <p:nvPr/>
        </p:nvGrpSpPr>
        <p:grpSpPr>
          <a:xfrm>
            <a:off x="0" y="143461"/>
            <a:ext cx="12188825" cy="6581375"/>
            <a:chOff x="0" y="143461"/>
            <a:chExt cx="12188825" cy="6581375"/>
          </a:xfrm>
        </p:grpSpPr>
        <p:pic>
          <p:nvPicPr>
            <p:cNvPr id="1033" name="H-3e" descr="D:\Intelsat Mobility\11_Graphic Design\Coverage Maps\Blue Maps\IS169 elevation.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0" y="143461"/>
              <a:ext cx="12188825" cy="658137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Text H-3e"/>
            <p:cNvGrpSpPr/>
            <p:nvPr/>
          </p:nvGrpSpPr>
          <p:grpSpPr>
            <a:xfrm>
              <a:off x="147267" y="6083595"/>
              <a:ext cx="11812772" cy="461665"/>
              <a:chOff x="147267" y="6083595"/>
              <a:chExt cx="11812772" cy="461665"/>
            </a:xfrm>
          </p:grpSpPr>
          <p:sp>
            <p:nvSpPr>
              <p:cNvPr id="21" name="TextBox 20"/>
              <p:cNvSpPr txBox="1"/>
              <p:nvPr/>
            </p:nvSpPr>
            <p:spPr>
              <a:xfrm>
                <a:off x="147267" y="6083595"/>
                <a:ext cx="1219200" cy="461665"/>
              </a:xfrm>
              <a:prstGeom prst="rect">
                <a:avLst/>
              </a:prstGeom>
              <a:solidFill>
                <a:schemeClr val="bg1"/>
              </a:solidFill>
              <a:ln w="19050">
                <a:solidFill>
                  <a:schemeClr val="accent6">
                    <a:lumMod val="50000"/>
                  </a:schemeClr>
                </a:solidFill>
              </a:ln>
            </p:spPr>
            <p:txBody>
              <a:bodyPr wrap="square" rtlCol="0">
                <a:spAutoFit/>
              </a:bodyPr>
              <a:lstStyle/>
              <a:p>
                <a:pPr algn="ctr"/>
                <a:r>
                  <a:rPr lang="en-US" dirty="0" smtClean="0">
                    <a:solidFill>
                      <a:sysClr val="windowText" lastClr="000000"/>
                    </a:solidFill>
                    <a:latin typeface="Arial"/>
                  </a:rPr>
                  <a:t>H-3e</a:t>
                </a:r>
                <a:endParaRPr lang="en-US" dirty="0">
                  <a:solidFill>
                    <a:sysClr val="windowText" lastClr="000000"/>
                  </a:solidFill>
                  <a:latin typeface="Arial"/>
                </a:endParaRPr>
              </a:p>
            </p:txBody>
          </p:sp>
          <p:sp>
            <p:nvSpPr>
              <p:cNvPr id="23" name="TextBox 22"/>
              <p:cNvSpPr txBox="1"/>
              <p:nvPr/>
            </p:nvSpPr>
            <p:spPr>
              <a:xfrm>
                <a:off x="10740839" y="6083595"/>
                <a:ext cx="1219200" cy="461665"/>
              </a:xfrm>
              <a:prstGeom prst="rect">
                <a:avLst/>
              </a:prstGeom>
              <a:solidFill>
                <a:schemeClr val="bg1"/>
              </a:solidFill>
              <a:ln w="19050">
                <a:solidFill>
                  <a:schemeClr val="accent6">
                    <a:lumMod val="50000"/>
                  </a:schemeClr>
                </a:solidFill>
              </a:ln>
            </p:spPr>
            <p:txBody>
              <a:bodyPr wrap="square" rtlCol="0">
                <a:spAutoFit/>
              </a:bodyPr>
              <a:lstStyle>
                <a:defPPr>
                  <a:defRPr lang="en-US"/>
                </a:defPPr>
                <a:lvl1pPr algn="ctr">
                  <a:defRPr>
                    <a:solidFill>
                      <a:sysClr val="windowText" lastClr="000000"/>
                    </a:solidFill>
                    <a:latin typeface="+mj-lt"/>
                  </a:defRPr>
                </a:lvl1pPr>
              </a:lstStyle>
              <a:p>
                <a:r>
                  <a:rPr lang="en-US" dirty="0"/>
                  <a:t>H-3e</a:t>
                </a:r>
              </a:p>
            </p:txBody>
          </p:sp>
        </p:grpSp>
      </p:grpSp>
      <p:sp>
        <p:nvSpPr>
          <p:cNvPr id="2" name="Title 1"/>
          <p:cNvSpPr>
            <a:spLocks noGrp="1"/>
          </p:cNvSpPr>
          <p:nvPr>
            <p:ph type="title"/>
          </p:nvPr>
        </p:nvSpPr>
        <p:spPr>
          <a:xfrm>
            <a:off x="379411" y="207085"/>
            <a:ext cx="11809413" cy="840666"/>
          </a:xfrm>
        </p:spPr>
        <p:txBody>
          <a:bodyPr/>
          <a:lstStyle/>
          <a:p>
            <a:r>
              <a:rPr lang="en-US" sz="2400" dirty="0"/>
              <a:t>Designed as an overlay to the existing Ku-band </a:t>
            </a:r>
            <a:r>
              <a:rPr lang="en-US" sz="2400" dirty="0" smtClean="0"/>
              <a:t>Network, </a:t>
            </a:r>
            <a:r>
              <a:rPr lang="en-US" sz="2400" b="1" dirty="0"/>
              <a:t>Intelsat </a:t>
            </a:r>
            <a:r>
              <a:rPr lang="en-US" sz="2400" b="1" dirty="0" err="1"/>
              <a:t>Epic</a:t>
            </a:r>
            <a:r>
              <a:rPr lang="en-US" sz="2400" b="1" baseline="30000" dirty="0" err="1"/>
              <a:t>NG</a:t>
            </a:r>
            <a:r>
              <a:rPr lang="en-US" sz="2400" b="1" dirty="0"/>
              <a:t> </a:t>
            </a:r>
            <a:r>
              <a:rPr lang="en-US" sz="2400" dirty="0"/>
              <a:t>Capacity will s</a:t>
            </a:r>
            <a:r>
              <a:rPr lang="en-US" sz="2400" dirty="0" smtClean="0"/>
              <a:t>cale </a:t>
            </a:r>
            <a:r>
              <a:rPr lang="en-US" sz="2400" dirty="0"/>
              <a:t>over </a:t>
            </a:r>
            <a:r>
              <a:rPr lang="en-US" sz="2400" dirty="0" smtClean="0"/>
              <a:t>time</a:t>
            </a:r>
            <a:r>
              <a:rPr lang="en-US" sz="2400" dirty="0"/>
              <a:t>, </a:t>
            </a:r>
            <a:r>
              <a:rPr lang="en-US" sz="2400" dirty="0" smtClean="0"/>
              <a:t>offering </a:t>
            </a:r>
            <a:r>
              <a:rPr lang="en-US" sz="2400" b="1" dirty="0" smtClean="0"/>
              <a:t>CONTINUITY, GROWTH, &amp; RESILIENCE</a:t>
            </a:r>
            <a:endParaRPr lang="en-US" sz="2400" b="1" dirty="0"/>
          </a:p>
        </p:txBody>
      </p:sp>
    </p:spTree>
    <p:extLst>
      <p:ext uri="{BB962C8B-B14F-4D97-AF65-F5344CB8AC3E}">
        <p14:creationId xmlns="" xmlns:p14="http://schemas.microsoft.com/office/powerpoint/2010/main" val="3544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solidFill>
                  <a:srgbClr val="333399"/>
                </a:solidFill>
              </a:rPr>
              <a:t>DVB-S2  &amp; Extensions</a:t>
            </a:r>
          </a:p>
        </p:txBody>
      </p:sp>
      <p:pic>
        <p:nvPicPr>
          <p:cNvPr id="5" name="Picture 4" descr="Screen Clipping"/>
          <p:cNvPicPr>
            <a:picLocks noChangeAspect="1"/>
          </p:cNvPicPr>
          <p:nvPr/>
        </p:nvPicPr>
        <p:blipFill rotWithShape="1">
          <a:blip r:embed="rId2" cstate="print">
            <a:extLst>
              <a:ext uri="{28A0092B-C50C-407E-A947-70E740481C1C}">
                <a14:useLocalDpi xmlns="" xmlns:a14="http://schemas.microsoft.com/office/drawing/2010/main" val="0"/>
              </a:ext>
            </a:extLst>
          </a:blip>
          <a:srcRect l="853" t="1915"/>
          <a:stretch/>
        </p:blipFill>
        <p:spPr>
          <a:xfrm>
            <a:off x="305609" y="685800"/>
            <a:ext cx="11808603" cy="599864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63931995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813809" y="2848513"/>
            <a:ext cx="7073727" cy="2980135"/>
          </a:xfrm>
          <a:prstGeom prst="rect">
            <a:avLst/>
          </a:prstGeom>
        </p:spPr>
      </p:pic>
      <p:sp>
        <p:nvSpPr>
          <p:cNvPr id="2" name="Title 1"/>
          <p:cNvSpPr>
            <a:spLocks noGrp="1"/>
          </p:cNvSpPr>
          <p:nvPr>
            <p:ph type="title"/>
          </p:nvPr>
        </p:nvSpPr>
        <p:spPr/>
        <p:txBody>
          <a:bodyPr anchor="t"/>
          <a:lstStyle/>
          <a:p>
            <a:r>
              <a:rPr lang="en-US" dirty="0"/>
              <a:t>Example: </a:t>
            </a:r>
            <a:r>
              <a:rPr lang="en-US" dirty="0" smtClean="0"/>
              <a:t>Ku-band Spot Beam Network</a:t>
            </a:r>
            <a:endParaRPr lang="en-US" sz="2000" dirty="0"/>
          </a:p>
        </p:txBody>
      </p:sp>
      <p:pic>
        <p:nvPicPr>
          <p:cNvPr id="14" name="Picture 13"/>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flipV="1">
            <a:off x="7700238" y="1228746"/>
            <a:ext cx="1576462" cy="1109171"/>
          </a:xfrm>
          <a:prstGeom prst="rect">
            <a:avLst/>
          </a:prstGeom>
        </p:spPr>
      </p:pic>
      <p:pic>
        <p:nvPicPr>
          <p:cNvPr id="16" name="Picture 15"/>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725739" y="3333369"/>
            <a:ext cx="1049338" cy="1166552"/>
          </a:xfrm>
          <a:prstGeom prst="rect">
            <a:avLst/>
          </a:prstGeom>
        </p:spPr>
      </p:pic>
      <p:pic>
        <p:nvPicPr>
          <p:cNvPr id="20" name="Picture 19"/>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8623304" y="4528984"/>
            <a:ext cx="699994" cy="1239439"/>
          </a:xfrm>
          <a:prstGeom prst="rect">
            <a:avLst/>
          </a:prstGeom>
        </p:spPr>
      </p:pic>
      <p:pic>
        <p:nvPicPr>
          <p:cNvPr id="71" name="Picture 70"/>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9214974" y="4528984"/>
            <a:ext cx="699994" cy="1239439"/>
          </a:xfrm>
          <a:prstGeom prst="rect">
            <a:avLst/>
          </a:prstGeom>
        </p:spPr>
      </p:pic>
      <p:grpSp>
        <p:nvGrpSpPr>
          <p:cNvPr id="12" name="Group 11"/>
          <p:cNvGrpSpPr/>
          <p:nvPr/>
        </p:nvGrpSpPr>
        <p:grpSpPr>
          <a:xfrm>
            <a:off x="8306794" y="2266613"/>
            <a:ext cx="1309369" cy="2256774"/>
            <a:chOff x="8306794" y="2092445"/>
            <a:chExt cx="1309369" cy="2256774"/>
          </a:xfrm>
        </p:grpSpPr>
        <p:cxnSp>
          <p:nvCxnSpPr>
            <p:cNvPr id="72" name="Straight Connector 71"/>
            <p:cNvCxnSpPr/>
            <p:nvPr/>
          </p:nvCxnSpPr>
          <p:spPr bwMode="auto">
            <a:xfrm flipH="1" flipV="1">
              <a:off x="9320946" y="3854744"/>
              <a:ext cx="295217" cy="494475"/>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H="1" flipV="1">
              <a:off x="8988437" y="3276178"/>
              <a:ext cx="295217" cy="494475"/>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H="1" flipV="1">
              <a:off x="8645953" y="2680986"/>
              <a:ext cx="295217" cy="494475"/>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flipH="1" flipV="1">
              <a:off x="8306794" y="2092445"/>
              <a:ext cx="295217" cy="494475"/>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3" name="Group 12"/>
          <p:cNvGrpSpPr/>
          <p:nvPr/>
        </p:nvGrpSpPr>
        <p:grpSpPr>
          <a:xfrm>
            <a:off x="8200393" y="2293215"/>
            <a:ext cx="833879" cy="2233497"/>
            <a:chOff x="8200393" y="2119047"/>
            <a:chExt cx="833879" cy="2233497"/>
          </a:xfrm>
        </p:grpSpPr>
        <p:cxnSp>
          <p:nvCxnSpPr>
            <p:cNvPr id="76" name="Straight Connector 75"/>
            <p:cNvCxnSpPr/>
            <p:nvPr/>
          </p:nvCxnSpPr>
          <p:spPr bwMode="auto">
            <a:xfrm flipH="1" flipV="1">
              <a:off x="8200393" y="2119047"/>
              <a:ext cx="208762" cy="560976"/>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flipH="1" flipV="1">
              <a:off x="8443124" y="2760790"/>
              <a:ext cx="208762" cy="560976"/>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flipH="1" flipV="1">
              <a:off x="8679206" y="3389232"/>
              <a:ext cx="208762" cy="560976"/>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flipH="1" flipV="1">
              <a:off x="8908638" y="4014350"/>
              <a:ext cx="125634" cy="338194"/>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5" name="Group 14"/>
          <p:cNvGrpSpPr/>
          <p:nvPr/>
        </p:nvGrpSpPr>
        <p:grpSpPr>
          <a:xfrm>
            <a:off x="6753977" y="2195823"/>
            <a:ext cx="1375870" cy="1161421"/>
            <a:chOff x="6753977" y="2021655"/>
            <a:chExt cx="1375870" cy="1161421"/>
          </a:xfrm>
        </p:grpSpPr>
        <p:cxnSp>
          <p:nvCxnSpPr>
            <p:cNvPr id="80" name="Straight Connector 79"/>
            <p:cNvCxnSpPr/>
            <p:nvPr/>
          </p:nvCxnSpPr>
          <p:spPr bwMode="auto">
            <a:xfrm flipH="1">
              <a:off x="7794731" y="2021655"/>
              <a:ext cx="335116" cy="273622"/>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flipH="1">
              <a:off x="7279342" y="2354164"/>
              <a:ext cx="458145" cy="386675"/>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flipH="1">
              <a:off x="6753977" y="2796401"/>
              <a:ext cx="458145" cy="386675"/>
            </a:xfrm>
            <a:prstGeom prst="line">
              <a:avLst/>
            </a:prstGeom>
            <a:solidFill>
              <a:schemeClr val="accent1"/>
            </a:solidFill>
            <a:ln w="12700" cap="flat" cmpd="sng" algn="ctr">
              <a:solidFill>
                <a:schemeClr val="tx2"/>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17" name="Picture 16"/>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6138333" y="1824462"/>
            <a:ext cx="3838526" cy="2625703"/>
          </a:xfrm>
          <a:prstGeom prst="rect">
            <a:avLst/>
          </a:prstGeom>
        </p:spPr>
      </p:pic>
      <p:pic>
        <p:nvPicPr>
          <p:cNvPr id="18" name="Picture 17"/>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6357160" y="2019902"/>
            <a:ext cx="3418540" cy="2235199"/>
          </a:xfrm>
          <a:prstGeom prst="rect">
            <a:avLst/>
          </a:prstGeom>
        </p:spPr>
      </p:pic>
      <p:sp>
        <p:nvSpPr>
          <p:cNvPr id="88" name="Rectangle 87"/>
          <p:cNvSpPr/>
          <p:nvPr/>
        </p:nvSpPr>
        <p:spPr>
          <a:xfrm>
            <a:off x="8846784" y="3174147"/>
            <a:ext cx="1104936" cy="359073"/>
          </a:xfrm>
          <a:prstGeom prst="rect">
            <a:avLst/>
          </a:prstGeom>
        </p:spPr>
        <p:txBody>
          <a:bodyPr wrap="square" lIns="0" tIns="0" rIns="0" bIns="0">
            <a:spAutoFit/>
          </a:bodyPr>
          <a:lstStyle/>
          <a:p>
            <a:pPr algn="ctr">
              <a:lnSpc>
                <a:spcPts val="1400"/>
              </a:lnSpc>
            </a:pPr>
            <a:r>
              <a:rPr lang="en-US" sz="1400" b="1" dirty="0" smtClean="0">
                <a:solidFill>
                  <a:srgbClr val="00A1B1"/>
                </a:solidFill>
                <a:latin typeface="+mj-lt"/>
              </a:rPr>
              <a:t>2</a:t>
            </a:r>
            <a:r>
              <a:rPr lang="en-US" sz="1400" b="1" dirty="0">
                <a:solidFill>
                  <a:srgbClr val="00A1B1"/>
                </a:solidFill>
                <a:latin typeface="+mj-lt"/>
              </a:rPr>
              <a:t> </a:t>
            </a:r>
            <a:r>
              <a:rPr lang="en-US" sz="1400" b="1" dirty="0">
                <a:solidFill>
                  <a:srgbClr val="00A1B1"/>
                </a:solidFill>
                <a:latin typeface="+mn-lt"/>
              </a:rPr>
              <a:t>Mbps</a:t>
            </a:r>
            <a:endParaRPr lang="en-US" sz="1400" b="1" dirty="0" smtClean="0">
              <a:solidFill>
                <a:srgbClr val="00A1B1"/>
              </a:solidFill>
              <a:latin typeface="+mn-lt"/>
            </a:endParaRPr>
          </a:p>
          <a:p>
            <a:pPr algn="ctr">
              <a:lnSpc>
                <a:spcPts val="1400"/>
              </a:lnSpc>
            </a:pPr>
            <a:r>
              <a:rPr lang="en-US" sz="1100" b="1" dirty="0" smtClean="0">
                <a:solidFill>
                  <a:srgbClr val="3E3E3E"/>
                </a:solidFill>
                <a:latin typeface="+mj-lt"/>
              </a:rPr>
              <a:t>Remote</a:t>
            </a:r>
            <a:endParaRPr lang="en-US" sz="1100" dirty="0">
              <a:solidFill>
                <a:schemeClr val="tx2"/>
              </a:solidFill>
              <a:latin typeface="+mj-lt"/>
            </a:endParaRPr>
          </a:p>
        </p:txBody>
      </p:sp>
      <p:sp>
        <p:nvSpPr>
          <p:cNvPr id="42" name="Rectangle 41"/>
          <p:cNvSpPr/>
          <p:nvPr/>
        </p:nvSpPr>
        <p:spPr>
          <a:xfrm>
            <a:off x="6108562" y="1885945"/>
            <a:ext cx="814325" cy="359073"/>
          </a:xfrm>
          <a:prstGeom prst="rect">
            <a:avLst/>
          </a:prstGeom>
        </p:spPr>
        <p:txBody>
          <a:bodyPr wrap="none" lIns="0" tIns="0" rIns="0" bIns="0">
            <a:spAutoFit/>
          </a:bodyPr>
          <a:lstStyle/>
          <a:p>
            <a:pPr algn="ctr">
              <a:lnSpc>
                <a:spcPts val="1400"/>
              </a:lnSpc>
            </a:pPr>
            <a:r>
              <a:rPr lang="en-US" sz="1400" b="1" dirty="0" smtClean="0">
                <a:solidFill>
                  <a:srgbClr val="00A1B1"/>
                </a:solidFill>
                <a:latin typeface="+mj-lt"/>
              </a:rPr>
              <a:t>150 </a:t>
            </a:r>
            <a:r>
              <a:rPr lang="en-US" sz="1400" b="1" dirty="0">
                <a:solidFill>
                  <a:srgbClr val="00A1B1"/>
                </a:solidFill>
                <a:latin typeface="+mn-lt"/>
              </a:rPr>
              <a:t>Mbps</a:t>
            </a:r>
            <a:endParaRPr lang="en-US" sz="1400" b="1" dirty="0" smtClean="0">
              <a:solidFill>
                <a:srgbClr val="00A1B1"/>
              </a:solidFill>
              <a:latin typeface="+mn-lt"/>
            </a:endParaRPr>
          </a:p>
          <a:p>
            <a:pPr algn="ctr">
              <a:lnSpc>
                <a:spcPts val="1400"/>
              </a:lnSpc>
            </a:pPr>
            <a:r>
              <a:rPr lang="en-US" sz="1100" b="1" dirty="0" smtClean="0">
                <a:solidFill>
                  <a:srgbClr val="3E3E3E"/>
                </a:solidFill>
                <a:latin typeface="+mj-lt"/>
              </a:rPr>
              <a:t>Network</a:t>
            </a:r>
          </a:p>
        </p:txBody>
      </p:sp>
      <p:sp>
        <p:nvSpPr>
          <p:cNvPr id="34" name="Content Placeholder 2"/>
          <p:cNvSpPr>
            <a:spLocks noGrp="1"/>
          </p:cNvSpPr>
          <p:nvPr>
            <p:ph idx="1"/>
          </p:nvPr>
        </p:nvSpPr>
        <p:spPr>
          <a:xfrm>
            <a:off x="379413" y="1980945"/>
            <a:ext cx="3131306" cy="1036181"/>
          </a:xfrm>
        </p:spPr>
        <p:txBody>
          <a:bodyPr wrap="none">
            <a:spAutoFit/>
          </a:bodyPr>
          <a:lstStyle/>
          <a:p>
            <a:pPr>
              <a:spcBef>
                <a:spcPts val="0"/>
              </a:spcBef>
              <a:spcAft>
                <a:spcPts val="800"/>
              </a:spcAft>
              <a:buClr>
                <a:srgbClr val="0068B3"/>
              </a:buClr>
              <a:buSzPct val="80000"/>
              <a:buBlip>
                <a:blip r:embed="rId9"/>
              </a:buBlip>
            </a:pPr>
            <a:r>
              <a:rPr lang="en-US" sz="1600" b="1" dirty="0">
                <a:solidFill>
                  <a:srgbClr val="00A1B1"/>
                </a:solidFill>
              </a:rPr>
              <a:t>1.8M/4W KU-BAND </a:t>
            </a:r>
            <a:r>
              <a:rPr lang="en-US" sz="1600" b="1" dirty="0" smtClean="0">
                <a:solidFill>
                  <a:srgbClr val="00A1B1"/>
                </a:solidFill>
              </a:rPr>
              <a:t>REMOTE</a:t>
            </a:r>
            <a:endParaRPr lang="en-US" sz="1600" b="1" dirty="0">
              <a:solidFill>
                <a:srgbClr val="00A1B1"/>
              </a:solidFill>
            </a:endParaRPr>
          </a:p>
          <a:p>
            <a:pPr>
              <a:spcBef>
                <a:spcPts val="0"/>
              </a:spcBef>
              <a:spcAft>
                <a:spcPts val="800"/>
              </a:spcAft>
              <a:buClr>
                <a:srgbClr val="0068B3"/>
              </a:buClr>
              <a:buSzPct val="80000"/>
              <a:buBlip>
                <a:blip r:embed="rId9"/>
              </a:buBlip>
            </a:pPr>
            <a:endParaRPr lang="en-US" sz="1600" b="1" dirty="0">
              <a:solidFill>
                <a:srgbClr val="00A1B1"/>
              </a:solidFill>
            </a:endParaRPr>
          </a:p>
          <a:p>
            <a:pPr>
              <a:spcBef>
                <a:spcPts val="0"/>
              </a:spcBef>
              <a:spcAft>
                <a:spcPts val="800"/>
              </a:spcAft>
              <a:buClr>
                <a:srgbClr val="0068B3"/>
              </a:buClr>
              <a:buSzPct val="80000"/>
              <a:buBlip>
                <a:blip r:embed="rId9"/>
              </a:buBlip>
            </a:pPr>
            <a:endParaRPr lang="en-US" sz="1600" b="1" dirty="0">
              <a:solidFill>
                <a:srgbClr val="00A1B1"/>
              </a:solidFill>
            </a:endParaRPr>
          </a:p>
        </p:txBody>
      </p:sp>
      <p:cxnSp>
        <p:nvCxnSpPr>
          <p:cNvPr id="32" name="Straight Connector 31"/>
          <p:cNvCxnSpPr/>
          <p:nvPr/>
        </p:nvCxnSpPr>
        <p:spPr bwMode="auto">
          <a:xfrm>
            <a:off x="501649" y="2500247"/>
            <a:ext cx="47548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 name="Rectangle 17"/>
          <p:cNvSpPr>
            <a:spLocks noChangeArrowheads="1"/>
          </p:cNvSpPr>
          <p:nvPr/>
        </p:nvSpPr>
        <p:spPr bwMode="auto">
          <a:xfrm>
            <a:off x="451502" y="6406858"/>
            <a:ext cx="6533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Ins="0" bIns="0" anchor="b">
            <a:spAutoFit/>
          </a:bodyPr>
          <a:lstStyle>
            <a:lvl1pPr>
              <a:spcBef>
                <a:spcPct val="20000"/>
              </a:spcBef>
              <a:spcAft>
                <a:spcPts val="700"/>
              </a:spcAft>
              <a:buClr>
                <a:schemeClr val="accent2"/>
              </a:buClr>
              <a:buFont typeface="Times" pitchFamily="18" charset="0"/>
              <a:buChar char="•"/>
              <a:defRPr sz="2000" b="1">
                <a:solidFill>
                  <a:schemeClr val="tx1"/>
                </a:solidFill>
                <a:latin typeface="Arial" charset="0"/>
              </a:defRPr>
            </a:lvl1pPr>
            <a:lvl2pPr marL="742950" indent="-285750">
              <a:spcBef>
                <a:spcPct val="20000"/>
              </a:spcBef>
              <a:spcAft>
                <a:spcPts val="700"/>
              </a:spcAft>
              <a:buClr>
                <a:schemeClr val="accent2"/>
              </a:buClr>
              <a:buChar char="–"/>
              <a:defRPr b="1">
                <a:solidFill>
                  <a:schemeClr val="tx1"/>
                </a:solidFill>
                <a:latin typeface="Arial" charset="0"/>
              </a:defRPr>
            </a:lvl2pPr>
            <a:lvl3pPr marL="1143000" indent="-228600">
              <a:spcBef>
                <a:spcPct val="20000"/>
              </a:spcBef>
              <a:spcAft>
                <a:spcPts val="700"/>
              </a:spcAft>
              <a:buClr>
                <a:schemeClr val="accent2"/>
              </a:buClr>
              <a:buChar char="•"/>
              <a:defRPr sz="1600" b="1">
                <a:solidFill>
                  <a:schemeClr val="tx1"/>
                </a:solidFill>
                <a:latin typeface="Arial" charset="0"/>
              </a:defRPr>
            </a:lvl3pPr>
            <a:lvl4pPr marL="1600200" indent="-228600">
              <a:spcBef>
                <a:spcPct val="20000"/>
              </a:spcBef>
              <a:spcAft>
                <a:spcPts val="700"/>
              </a:spcAft>
              <a:buClr>
                <a:schemeClr val="accent2"/>
              </a:buClr>
              <a:buChar char="–"/>
              <a:defRPr sz="1400" b="1">
                <a:solidFill>
                  <a:schemeClr val="tx1"/>
                </a:solidFill>
                <a:latin typeface="Arial" charset="0"/>
              </a:defRPr>
            </a:lvl4pPr>
            <a:lvl5pPr marL="2057400" indent="-228600">
              <a:spcBef>
                <a:spcPct val="20000"/>
              </a:spcBef>
              <a:spcAft>
                <a:spcPts val="700"/>
              </a:spcAft>
              <a:buClr>
                <a:schemeClr val="accent2"/>
              </a:buClr>
              <a:buChar char="»"/>
              <a:defRPr sz="1200" b="1">
                <a:solidFill>
                  <a:schemeClr val="tx1"/>
                </a:solidFill>
                <a:latin typeface="Arial"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charset="0"/>
              </a:defRPr>
            </a:lvl9pPr>
          </a:lstStyle>
          <a:p>
            <a:pPr algn="r">
              <a:spcBef>
                <a:spcPct val="50000"/>
              </a:spcBef>
              <a:spcAft>
                <a:spcPct val="0"/>
              </a:spcAft>
              <a:buClrTx/>
              <a:buFontTx/>
              <a:buNone/>
            </a:pPr>
            <a:r>
              <a:rPr lang="en-US" altLang="en-US" sz="800" b="0" dirty="0">
                <a:solidFill>
                  <a:srgbClr val="333399"/>
                </a:solidFill>
                <a:latin typeface="Times" pitchFamily="18" charset="0"/>
              </a:rPr>
              <a:t>Page:         </a:t>
            </a:r>
            <a:fld id="{3F86F996-AFA6-43AD-8EA6-274D1891063C}" type="slidenum">
              <a:rPr lang="en-US" altLang="en-US" sz="800" b="0">
                <a:solidFill>
                  <a:srgbClr val="333399"/>
                </a:solidFill>
                <a:latin typeface="Times" pitchFamily="18" charset="0"/>
              </a:rPr>
              <a:pPr algn="r">
                <a:spcBef>
                  <a:spcPct val="50000"/>
                </a:spcBef>
                <a:spcAft>
                  <a:spcPct val="0"/>
                </a:spcAft>
                <a:buClrTx/>
                <a:buFontTx/>
                <a:buNone/>
              </a:pPr>
              <a:t>20</a:t>
            </a:fld>
            <a:endParaRPr lang="en-US" altLang="en-US" sz="800" b="0" dirty="0">
              <a:solidFill>
                <a:srgbClr val="000000"/>
              </a:solidFill>
              <a:latin typeface="Times" pitchFamily="18" charset="0"/>
            </a:endParaRPr>
          </a:p>
        </p:txBody>
      </p:sp>
    </p:spTree>
    <p:extLst>
      <p:ext uri="{BB962C8B-B14F-4D97-AF65-F5344CB8AC3E}">
        <p14:creationId xmlns="" xmlns:p14="http://schemas.microsoft.com/office/powerpoint/2010/main" val="20893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500"/>
                                        <p:tgtEl>
                                          <p:spTgt spid="88"/>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2" grpId="0"/>
      <p:bldP spid="3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txBox="1">
            <a:spLocks/>
          </p:cNvSpPr>
          <p:nvPr/>
        </p:nvSpPr>
        <p:spPr bwMode="auto">
          <a:xfrm>
            <a:off x="379412" y="206828"/>
            <a:ext cx="11247120" cy="493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374942" rtl="0" eaLnBrk="1" fontAlgn="base" latinLnBrk="0" hangingPunct="1">
              <a:spcBef>
                <a:spcPct val="0"/>
              </a:spcBef>
              <a:spcAft>
                <a:spcPct val="0"/>
              </a:spcAft>
              <a:buNone/>
              <a:defRPr lang="en-US" altLang="en-US" sz="2600" b="0" kern="120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a:lstStyle>
          <a:p>
            <a:r>
              <a:rPr lang="en-US" dirty="0"/>
              <a:t>Example: Ku-band Spot Beam Network</a:t>
            </a:r>
            <a:endParaRPr lang="en-US" sz="2000" dirty="0"/>
          </a:p>
        </p:txBody>
      </p:sp>
      <p:cxnSp>
        <p:nvCxnSpPr>
          <p:cNvPr id="65" name="Straight Connector 64"/>
          <p:cNvCxnSpPr/>
          <p:nvPr/>
        </p:nvCxnSpPr>
        <p:spPr bwMode="auto">
          <a:xfrm>
            <a:off x="544531" y="5926700"/>
            <a:ext cx="4160520" cy="0"/>
          </a:xfrm>
          <a:prstGeom prst="line">
            <a:avLst/>
          </a:prstGeom>
          <a:solidFill>
            <a:schemeClr val="accent1"/>
          </a:solidFill>
          <a:ln w="9525" cap="flat" cmpd="sng" algn="ctr">
            <a:solidFill>
              <a:schemeClr val="bg2"/>
            </a:solidFill>
            <a:prstDash val="solid"/>
            <a:round/>
            <a:headEnd type="oval" w="med" len="med"/>
            <a:tailEnd type="oval"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70" name="Picture 69"/>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813809" y="3050866"/>
            <a:ext cx="7073727" cy="2952793"/>
          </a:xfrm>
          <a:prstGeom prst="rect">
            <a:avLst/>
          </a:prstGeom>
        </p:spPr>
      </p:pic>
      <p:pic>
        <p:nvPicPr>
          <p:cNvPr id="90" name="Picture 2" descr="D:\Icons\Round\round arrow  blue.png"/>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5303521" y="1095249"/>
            <a:ext cx="4394200" cy="3721100"/>
          </a:xfrm>
          <a:prstGeom prst="rect">
            <a:avLst/>
          </a:prstGeom>
          <a:noFill/>
          <a:extLst>
            <a:ext uri="{909E8E84-426E-40DD-AFC4-6F175D3DCCD1}">
              <a14:hiddenFill xmlns="" xmlns:a14="http://schemas.microsoft.com/office/drawing/2010/main">
                <a:solidFill>
                  <a:srgbClr val="FFFFFF"/>
                </a:solidFill>
              </a14:hiddenFill>
            </a:ext>
          </a:extLst>
        </p:spPr>
      </p:pic>
      <p:pic>
        <p:nvPicPr>
          <p:cNvPr id="91" name="Picture 3" descr="D:\Icons\Round\round arrow  green.pn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5436351" y="1076631"/>
            <a:ext cx="4216400" cy="36576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316164" y="3522051"/>
            <a:ext cx="1049338" cy="1166552"/>
          </a:xfrm>
          <a:prstGeom prst="rect">
            <a:avLst/>
          </a:prstGeom>
        </p:spPr>
      </p:pic>
      <p:pic>
        <p:nvPicPr>
          <p:cNvPr id="20" name="Picture 19"/>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7613654" y="4717666"/>
            <a:ext cx="699994" cy="1239439"/>
          </a:xfrm>
          <a:prstGeom prst="rect">
            <a:avLst/>
          </a:prstGeom>
        </p:spPr>
      </p:pic>
      <p:pic>
        <p:nvPicPr>
          <p:cNvPr id="71" name="Picture 70"/>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8205324" y="4717666"/>
            <a:ext cx="699994" cy="1239439"/>
          </a:xfrm>
          <a:prstGeom prst="rect">
            <a:avLst/>
          </a:prstGeom>
        </p:spPr>
      </p:pic>
      <p:sp>
        <p:nvSpPr>
          <p:cNvPr id="88" name="Rectangle 87"/>
          <p:cNvSpPr/>
          <p:nvPr/>
        </p:nvSpPr>
        <p:spPr>
          <a:xfrm>
            <a:off x="8260046" y="3155991"/>
            <a:ext cx="1104936" cy="538609"/>
          </a:xfrm>
          <a:prstGeom prst="rect">
            <a:avLst/>
          </a:prstGeom>
        </p:spPr>
        <p:txBody>
          <a:bodyPr wrap="square" lIns="0" tIns="0" rIns="0" bIns="0">
            <a:spAutoFit/>
          </a:bodyPr>
          <a:lstStyle/>
          <a:p>
            <a:pPr algn="ctr">
              <a:lnSpc>
                <a:spcPts val="1400"/>
              </a:lnSpc>
            </a:pPr>
            <a:r>
              <a:rPr lang="en-US" sz="1100" b="1" dirty="0" smtClean="0">
                <a:solidFill>
                  <a:srgbClr val="3E3E3E"/>
                </a:solidFill>
                <a:latin typeface="+mj-lt"/>
              </a:rPr>
              <a:t>Up to</a:t>
            </a:r>
          </a:p>
          <a:p>
            <a:pPr algn="ctr">
              <a:lnSpc>
                <a:spcPts val="1400"/>
              </a:lnSpc>
            </a:pPr>
            <a:r>
              <a:rPr lang="en-US" sz="1400" b="1" cap="all" dirty="0" smtClean="0">
                <a:solidFill>
                  <a:srgbClr val="00A1B1"/>
                </a:solidFill>
                <a:latin typeface="+mj-lt"/>
              </a:rPr>
              <a:t>14 </a:t>
            </a:r>
            <a:r>
              <a:rPr lang="en-US" sz="1400" b="1" dirty="0">
                <a:solidFill>
                  <a:srgbClr val="00A1B1"/>
                </a:solidFill>
                <a:latin typeface="+mn-lt"/>
              </a:rPr>
              <a:t>Mbps</a:t>
            </a:r>
            <a:r>
              <a:rPr lang="en-US" sz="1400" b="1" cap="all" dirty="0" smtClean="0">
                <a:solidFill>
                  <a:srgbClr val="00A1B1"/>
                </a:solidFill>
                <a:latin typeface="+mj-lt"/>
              </a:rPr>
              <a:t/>
            </a:r>
            <a:br>
              <a:rPr lang="en-US" sz="1400" b="1" cap="all" dirty="0" smtClean="0">
                <a:solidFill>
                  <a:srgbClr val="00A1B1"/>
                </a:solidFill>
                <a:latin typeface="+mj-lt"/>
              </a:rPr>
            </a:br>
            <a:r>
              <a:rPr lang="en-US" sz="1100" b="1" dirty="0">
                <a:solidFill>
                  <a:srgbClr val="3E3E3E"/>
                </a:solidFill>
                <a:latin typeface="+mj-lt"/>
              </a:rPr>
              <a:t>Return</a:t>
            </a:r>
            <a:endParaRPr lang="en-US" sz="1100" cap="all" dirty="0">
              <a:solidFill>
                <a:schemeClr val="tx2"/>
              </a:solidFill>
              <a:latin typeface="+mj-lt"/>
            </a:endParaRPr>
          </a:p>
        </p:txBody>
      </p:sp>
      <p:pic>
        <p:nvPicPr>
          <p:cNvPr id="33" name="Picture 32"/>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7224021" y="1027643"/>
            <a:ext cx="1730056" cy="1219338"/>
          </a:xfrm>
          <a:prstGeom prst="rect">
            <a:avLst/>
          </a:prstGeom>
        </p:spPr>
      </p:pic>
      <p:sp>
        <p:nvSpPr>
          <p:cNvPr id="34" name="Rectangle 33"/>
          <p:cNvSpPr/>
          <p:nvPr/>
        </p:nvSpPr>
        <p:spPr>
          <a:xfrm>
            <a:off x="8619507" y="1492646"/>
            <a:ext cx="573875" cy="246221"/>
          </a:xfrm>
          <a:prstGeom prst="rect">
            <a:avLst/>
          </a:prstGeom>
        </p:spPr>
        <p:txBody>
          <a:bodyPr wrap="none" lIns="0" tIns="0" rIns="0" bIns="0">
            <a:spAutoFit/>
          </a:bodyPr>
          <a:lstStyle/>
          <a:p>
            <a:r>
              <a:rPr lang="en-US" sz="1600" b="1" dirty="0" smtClean="0">
                <a:solidFill>
                  <a:srgbClr val="3F3F3F"/>
                </a:solidFill>
                <a:latin typeface="+mj-lt"/>
              </a:rPr>
              <a:t>Epic</a:t>
            </a:r>
            <a:r>
              <a:rPr lang="en-US" sz="1100" b="1" baseline="55000" dirty="0" smtClean="0">
                <a:solidFill>
                  <a:srgbClr val="3F3F3F"/>
                </a:solidFill>
                <a:latin typeface="+mj-lt"/>
              </a:rPr>
              <a:t>NG</a:t>
            </a:r>
            <a:endParaRPr lang="en-US" sz="1100" b="1" baseline="55000" dirty="0">
              <a:solidFill>
                <a:srgbClr val="3F3F3F"/>
              </a:solidFill>
              <a:latin typeface="+mj-lt"/>
            </a:endParaRPr>
          </a:p>
        </p:txBody>
      </p:sp>
      <p:grpSp>
        <p:nvGrpSpPr>
          <p:cNvPr id="41" name="Group 40"/>
          <p:cNvGrpSpPr/>
          <p:nvPr/>
        </p:nvGrpSpPr>
        <p:grpSpPr>
          <a:xfrm rot="735366">
            <a:off x="7644030" y="2358941"/>
            <a:ext cx="1226245" cy="2252360"/>
            <a:chOff x="8306795" y="1964471"/>
            <a:chExt cx="1226245" cy="2252360"/>
          </a:xfrm>
        </p:grpSpPr>
        <p:cxnSp>
          <p:nvCxnSpPr>
            <p:cNvPr id="43" name="Straight Connector 42"/>
            <p:cNvCxnSpPr/>
            <p:nvPr/>
          </p:nvCxnSpPr>
          <p:spPr bwMode="auto">
            <a:xfrm flipH="1" flipV="1">
              <a:off x="9388932" y="3960123"/>
              <a:ext cx="144108" cy="256708"/>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49" name="Group 48"/>
          <p:cNvGrpSpPr/>
          <p:nvPr/>
        </p:nvGrpSpPr>
        <p:grpSpPr>
          <a:xfrm rot="1430772">
            <a:off x="7456630" y="2587085"/>
            <a:ext cx="1058157" cy="1961670"/>
            <a:chOff x="8306795" y="1964471"/>
            <a:chExt cx="1058157" cy="1961670"/>
          </a:xfrm>
        </p:grpSpPr>
        <p:cxnSp>
          <p:nvCxnSpPr>
            <p:cNvPr id="50" name="Straight Connector 49"/>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4" name="Group 93"/>
          <p:cNvGrpSpPr/>
          <p:nvPr/>
        </p:nvGrpSpPr>
        <p:grpSpPr>
          <a:xfrm rot="15193280">
            <a:off x="6534090" y="1956127"/>
            <a:ext cx="944770" cy="1696135"/>
            <a:chOff x="8306795" y="1964471"/>
            <a:chExt cx="944770" cy="1696135"/>
          </a:xfrm>
        </p:grpSpPr>
        <p:cxnSp>
          <p:nvCxnSpPr>
            <p:cNvPr id="103" name="Straight Connector 102"/>
            <p:cNvCxnSpPr/>
            <p:nvPr/>
          </p:nvCxnSpPr>
          <p:spPr bwMode="auto">
            <a:xfrm rot="6082543" flipH="1">
              <a:off x="9084223" y="3493263"/>
              <a:ext cx="184460" cy="15022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5" name="Group 94"/>
          <p:cNvGrpSpPr/>
          <p:nvPr/>
        </p:nvGrpSpPr>
        <p:grpSpPr>
          <a:xfrm rot="15336441">
            <a:off x="6442502" y="2111579"/>
            <a:ext cx="793016" cy="1461980"/>
            <a:chOff x="8306795" y="1964471"/>
            <a:chExt cx="793016" cy="1461980"/>
          </a:xfrm>
        </p:grpSpPr>
        <p:cxnSp>
          <p:nvCxnSpPr>
            <p:cNvPr id="100" name="Straight Connector 99"/>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6" name="Group 95"/>
          <p:cNvGrpSpPr/>
          <p:nvPr/>
        </p:nvGrpSpPr>
        <p:grpSpPr>
          <a:xfrm rot="14985130">
            <a:off x="6604860" y="2254665"/>
            <a:ext cx="793016" cy="1461980"/>
            <a:chOff x="8306795" y="1964471"/>
            <a:chExt cx="793016" cy="1461980"/>
          </a:xfrm>
        </p:grpSpPr>
        <p:cxnSp>
          <p:nvCxnSpPr>
            <p:cNvPr id="97" name="Straight Connector 96"/>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07" name="Rectangle 106"/>
          <p:cNvSpPr/>
          <p:nvPr/>
        </p:nvSpPr>
        <p:spPr>
          <a:xfrm>
            <a:off x="4909492" y="1638841"/>
            <a:ext cx="1441100" cy="359073"/>
          </a:xfrm>
          <a:prstGeom prst="rect">
            <a:avLst/>
          </a:prstGeom>
        </p:spPr>
        <p:txBody>
          <a:bodyPr wrap="none" lIns="0" tIns="0" rIns="0" bIns="0">
            <a:spAutoFit/>
          </a:bodyPr>
          <a:lstStyle/>
          <a:p>
            <a:pPr algn="ctr">
              <a:lnSpc>
                <a:spcPts val="1400"/>
              </a:lnSpc>
            </a:pPr>
            <a:r>
              <a:rPr lang="en-US" sz="1400" b="1" kern="0" cap="all" dirty="0" smtClean="0">
                <a:solidFill>
                  <a:srgbClr val="00A1B1"/>
                </a:solidFill>
                <a:latin typeface="Arial" panose="020B0604020202020204" pitchFamily="34" charset="0"/>
                <a:cs typeface="Arial" panose="020B0604020202020204" pitchFamily="34" charset="0"/>
              </a:rPr>
              <a:t>200 </a:t>
            </a:r>
            <a:r>
              <a:rPr lang="en-US" sz="1400" b="1" dirty="0">
                <a:solidFill>
                  <a:srgbClr val="00A1B1"/>
                </a:solidFill>
                <a:latin typeface="+mn-lt"/>
              </a:rPr>
              <a:t>Mbps</a:t>
            </a:r>
            <a:endParaRPr lang="en-US" sz="1400" b="1" dirty="0">
              <a:solidFill>
                <a:srgbClr val="3E3E3E"/>
              </a:solidFill>
              <a:latin typeface="+mn-lt"/>
            </a:endParaRPr>
          </a:p>
          <a:p>
            <a:pPr algn="ctr">
              <a:lnSpc>
                <a:spcPts val="1400"/>
              </a:lnSpc>
            </a:pPr>
            <a:r>
              <a:rPr lang="en-US" sz="1100" b="1" dirty="0" smtClean="0">
                <a:solidFill>
                  <a:srgbClr val="3E3E3E"/>
                </a:solidFill>
                <a:latin typeface="+mj-lt"/>
              </a:rPr>
              <a:t>Network throughput*</a:t>
            </a:r>
          </a:p>
        </p:txBody>
      </p:sp>
      <p:sp>
        <p:nvSpPr>
          <p:cNvPr id="123" name="Content Placeholder 2"/>
          <p:cNvSpPr txBox="1">
            <a:spLocks/>
          </p:cNvSpPr>
          <p:nvPr/>
        </p:nvSpPr>
        <p:spPr bwMode="auto">
          <a:xfrm>
            <a:off x="379414" y="1980945"/>
            <a:ext cx="3904720" cy="1980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176213" indent="-176213" algn="l" rtl="0" eaLnBrk="1" fontAlgn="base" hangingPunct="1">
              <a:spcBef>
                <a:spcPct val="20000"/>
              </a:spcBef>
              <a:spcAft>
                <a:spcPts val="700"/>
              </a:spcAft>
              <a:buClr>
                <a:srgbClr val="00798D"/>
              </a:buClr>
              <a:buFont typeface="Arial" panose="020B0604020202020204" pitchFamily="34" charset="0"/>
              <a:buChar char="•"/>
              <a:defRPr sz="2800" b="0">
                <a:solidFill>
                  <a:srgbClr val="00000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ts val="700"/>
              </a:spcAft>
              <a:buClr>
                <a:srgbClr val="00798D"/>
              </a:buClr>
              <a:buFont typeface="Arial" panose="020B0604020202020204" pitchFamily="34" charset="0"/>
              <a:buChar char="•"/>
              <a:defRPr sz="2400" b="0">
                <a:solidFill>
                  <a:srgbClr val="000000"/>
                </a:solidFill>
                <a:latin typeface="Arial" panose="020B0604020202020204" pitchFamily="34" charset="0"/>
                <a:cs typeface="Arial" panose="020B0604020202020204" pitchFamily="34" charset="0"/>
              </a:defRPr>
            </a:lvl2pPr>
            <a:lvl3pPr marL="1090613" indent="-176213" algn="l" rtl="0" eaLnBrk="1" fontAlgn="base"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ts val="700"/>
              </a:spcAft>
              <a:buClr>
                <a:schemeClr val="folHlink"/>
              </a:buClr>
              <a:buChar char="»"/>
              <a:defRPr sz="1200" b="1">
                <a:solidFill>
                  <a:schemeClr val="tx1"/>
                </a:solidFill>
                <a:latin typeface="+mn-lt"/>
              </a:defRPr>
            </a:lvl6pPr>
            <a:lvl7pPr marL="2971800" indent="-228600" algn="l" rtl="0" eaLnBrk="1" fontAlgn="base" hangingPunct="1">
              <a:spcBef>
                <a:spcPct val="20000"/>
              </a:spcBef>
              <a:spcAft>
                <a:spcPts val="700"/>
              </a:spcAft>
              <a:buClr>
                <a:schemeClr val="folHlink"/>
              </a:buClr>
              <a:buChar char="»"/>
              <a:defRPr sz="1200" b="1">
                <a:solidFill>
                  <a:schemeClr val="tx1"/>
                </a:solidFill>
                <a:latin typeface="+mn-lt"/>
              </a:defRPr>
            </a:lvl7pPr>
            <a:lvl8pPr marL="3429000" indent="-228600" algn="l" rtl="0" eaLnBrk="1" fontAlgn="base" hangingPunct="1">
              <a:spcBef>
                <a:spcPct val="20000"/>
              </a:spcBef>
              <a:spcAft>
                <a:spcPts val="700"/>
              </a:spcAft>
              <a:buClr>
                <a:schemeClr val="folHlink"/>
              </a:buClr>
              <a:buChar char="»"/>
              <a:defRPr sz="1200" b="1">
                <a:solidFill>
                  <a:schemeClr val="tx1"/>
                </a:solidFill>
                <a:latin typeface="+mn-lt"/>
              </a:defRPr>
            </a:lvl8pPr>
            <a:lvl9pPr marL="3886200" indent="-228600" algn="l" rtl="0" eaLnBrk="1" fontAlgn="base" hangingPunct="1">
              <a:spcBef>
                <a:spcPct val="20000"/>
              </a:spcBef>
              <a:spcAft>
                <a:spcPts val="700"/>
              </a:spcAft>
              <a:buClr>
                <a:schemeClr val="folHlink"/>
              </a:buClr>
              <a:buChar char="»"/>
              <a:defRPr sz="1200" b="1">
                <a:solidFill>
                  <a:schemeClr val="tx1"/>
                </a:solidFill>
                <a:latin typeface="+mn-lt"/>
              </a:defRPr>
            </a:lvl9pPr>
          </a:lstStyle>
          <a:p>
            <a:pPr>
              <a:spcBef>
                <a:spcPts val="0"/>
              </a:spcBef>
              <a:spcAft>
                <a:spcPts val="800"/>
              </a:spcAft>
              <a:buClr>
                <a:srgbClr val="0068B3"/>
              </a:buClr>
              <a:buSzPct val="80000"/>
              <a:buBlip>
                <a:blip r:embed="rId9"/>
              </a:buBlip>
            </a:pPr>
            <a:r>
              <a:rPr lang="en-US" sz="1600" b="1" kern="0" cap="all" dirty="0">
                <a:solidFill>
                  <a:srgbClr val="00A1B1"/>
                </a:solidFill>
              </a:rPr>
              <a:t>same </a:t>
            </a:r>
            <a:r>
              <a:rPr lang="en-US" sz="1600" dirty="0" smtClean="0">
                <a:solidFill>
                  <a:srgbClr val="3E3E3E"/>
                </a:solidFill>
              </a:rPr>
              <a:t>1.8m/4W remotes</a:t>
            </a:r>
          </a:p>
          <a:p>
            <a:pPr>
              <a:spcBef>
                <a:spcPts val="0"/>
              </a:spcBef>
              <a:spcAft>
                <a:spcPts val="800"/>
              </a:spcAft>
              <a:buClr>
                <a:srgbClr val="0068B3"/>
              </a:buClr>
              <a:buSzPct val="80000"/>
              <a:buBlip>
                <a:blip r:embed="rId9"/>
              </a:buBlip>
            </a:pPr>
            <a:endParaRPr lang="en-US" sz="1600" b="1" kern="0" cap="all" dirty="0">
              <a:solidFill>
                <a:srgbClr val="00A1B1"/>
              </a:solidFill>
            </a:endParaRPr>
          </a:p>
          <a:p>
            <a:pPr>
              <a:spcBef>
                <a:spcPts val="0"/>
              </a:spcBef>
              <a:spcAft>
                <a:spcPts val="800"/>
              </a:spcAft>
              <a:buClr>
                <a:srgbClr val="0068B3"/>
              </a:buClr>
              <a:buSzPct val="80000"/>
              <a:buBlip>
                <a:blip r:embed="rId9"/>
              </a:buBlip>
            </a:pPr>
            <a:r>
              <a:rPr lang="en-US" sz="1600" b="1" kern="0" cap="all" dirty="0" smtClean="0">
                <a:solidFill>
                  <a:srgbClr val="00A1B1"/>
                </a:solidFill>
              </a:rPr>
              <a:t>Same </a:t>
            </a:r>
            <a:r>
              <a:rPr lang="en-US" sz="1600" dirty="0" smtClean="0">
                <a:solidFill>
                  <a:srgbClr val="3E3E3E"/>
                </a:solidFill>
              </a:rPr>
              <a:t>platform technology</a:t>
            </a:r>
          </a:p>
          <a:p>
            <a:pPr>
              <a:spcBef>
                <a:spcPts val="0"/>
              </a:spcBef>
              <a:spcAft>
                <a:spcPts val="800"/>
              </a:spcAft>
              <a:buClr>
                <a:srgbClr val="0068B3"/>
              </a:buClr>
              <a:buSzPct val="80000"/>
              <a:buBlip>
                <a:blip r:embed="rId9"/>
              </a:buBlip>
            </a:pPr>
            <a:endParaRPr lang="en-US" sz="1600" b="1" kern="0" cap="all" dirty="0">
              <a:solidFill>
                <a:srgbClr val="3E3E3E"/>
              </a:solidFill>
            </a:endParaRPr>
          </a:p>
          <a:p>
            <a:pPr>
              <a:spcBef>
                <a:spcPts val="0"/>
              </a:spcBef>
              <a:spcAft>
                <a:spcPts val="800"/>
              </a:spcAft>
              <a:buClr>
                <a:srgbClr val="0068B3"/>
              </a:buClr>
              <a:buSzPct val="80000"/>
              <a:buBlip>
                <a:blip r:embed="rId9"/>
              </a:buBlip>
            </a:pPr>
            <a:r>
              <a:rPr lang="en-US" sz="1600" b="1" kern="0" cap="all" dirty="0" smtClean="0">
                <a:solidFill>
                  <a:srgbClr val="00A1B1"/>
                </a:solidFill>
              </a:rPr>
              <a:t>Projected growth </a:t>
            </a:r>
            <a:r>
              <a:rPr lang="en-US" sz="1600" dirty="0" smtClean="0">
                <a:solidFill>
                  <a:srgbClr val="3E3E3E"/>
                </a:solidFill>
              </a:rPr>
              <a:t>now supported</a:t>
            </a:r>
            <a:endParaRPr lang="en-US" sz="1600" dirty="0">
              <a:solidFill>
                <a:srgbClr val="3E3E3E"/>
              </a:solidFill>
            </a:endParaRPr>
          </a:p>
        </p:txBody>
      </p:sp>
      <p:cxnSp>
        <p:nvCxnSpPr>
          <p:cNvPr id="59" name="Straight Connector 58"/>
          <p:cNvCxnSpPr/>
          <p:nvPr/>
        </p:nvCxnSpPr>
        <p:spPr bwMode="auto">
          <a:xfrm>
            <a:off x="501649" y="2502108"/>
            <a:ext cx="33832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3" name="Rectangle 62"/>
          <p:cNvSpPr/>
          <p:nvPr/>
        </p:nvSpPr>
        <p:spPr>
          <a:xfrm>
            <a:off x="669272" y="5441872"/>
            <a:ext cx="1056379" cy="246221"/>
          </a:xfrm>
          <a:prstGeom prst="rect">
            <a:avLst/>
          </a:prstGeom>
        </p:spPr>
        <p:txBody>
          <a:bodyPr wrap="none" lIns="0" tIns="0" rIns="0" bIns="0">
            <a:spAutoFit/>
          </a:bodyPr>
          <a:lstStyle/>
          <a:p>
            <a:r>
              <a:rPr lang="en-US" sz="1600" b="1" dirty="0" smtClean="0">
                <a:solidFill>
                  <a:srgbClr val="3E3E3E"/>
                </a:solidFill>
                <a:latin typeface="+mj-lt"/>
              </a:rPr>
              <a:t>ACHIEVED</a:t>
            </a:r>
            <a:endParaRPr lang="en-US" sz="1600" b="1" dirty="0">
              <a:solidFill>
                <a:srgbClr val="3E3E3E"/>
              </a:solidFill>
              <a:latin typeface="+mj-lt"/>
            </a:endParaRPr>
          </a:p>
        </p:txBody>
      </p:sp>
      <p:sp>
        <p:nvSpPr>
          <p:cNvPr id="64" name="Rectangle 63"/>
          <p:cNvSpPr/>
          <p:nvPr/>
        </p:nvSpPr>
        <p:spPr>
          <a:xfrm>
            <a:off x="669272" y="5616533"/>
            <a:ext cx="1025730" cy="400110"/>
          </a:xfrm>
          <a:prstGeom prst="rect">
            <a:avLst/>
          </a:prstGeom>
        </p:spPr>
        <p:txBody>
          <a:bodyPr wrap="none" lIns="0" tIns="0" rIns="0" bIns="0">
            <a:spAutoFit/>
          </a:bodyPr>
          <a:lstStyle/>
          <a:p>
            <a:r>
              <a:rPr lang="en-US" sz="2600" b="1" dirty="0" smtClean="0">
                <a:solidFill>
                  <a:srgbClr val="3E3E3E"/>
                </a:solidFill>
                <a:latin typeface="Arial Black" panose="020B0A04020102020204" pitchFamily="34" charset="0"/>
              </a:rPr>
              <a:t>GOAL</a:t>
            </a:r>
            <a:endParaRPr lang="en-US" sz="2600" b="1" dirty="0">
              <a:solidFill>
                <a:srgbClr val="3E3E3E"/>
              </a:solidFill>
              <a:latin typeface="Arial Black" panose="020B0A04020102020204" pitchFamily="34" charset="0"/>
            </a:endParaRPr>
          </a:p>
        </p:txBody>
      </p:sp>
      <p:sp>
        <p:nvSpPr>
          <p:cNvPr id="66" name="Oval 65"/>
          <p:cNvSpPr/>
          <p:nvPr/>
        </p:nvSpPr>
        <p:spPr bwMode="auto">
          <a:xfrm>
            <a:off x="2012269" y="5032834"/>
            <a:ext cx="1110343" cy="1110343"/>
          </a:xfrm>
          <a:prstGeom prst="ellipse">
            <a:avLst/>
          </a:prstGeom>
          <a:solidFill>
            <a:schemeClr val="bg1"/>
          </a:solidFill>
          <a:ln w="44450" cap="flat" cmpd="sng" algn="ctr">
            <a:solidFill>
              <a:srgbClr val="00A1B1"/>
            </a:solidFill>
            <a:prstDash val="solid"/>
            <a:round/>
            <a:headEnd type="none" w="med" len="med"/>
            <a:tailEnd type="none" w="med" len="med"/>
          </a:ln>
          <a:effectLst/>
          <a:extLst/>
        </p:spPr>
        <p:txBody>
          <a:bodyPr vert="horz" wrap="square" lIns="0" tIns="0" rIns="0" bIns="0" numCol="1" rtlCol="0" anchor="ctr" anchorCtr="1" compatLnSpc="1">
            <a:prstTxWarp prst="textNoShape">
              <a:avLst/>
            </a:prstTxWarp>
          </a:bodyPr>
          <a:lstStyle/>
          <a:p>
            <a:pPr lvl="0" algn="ctr"/>
            <a:r>
              <a:rPr lang="en-US" sz="1100" b="1" dirty="0">
                <a:solidFill>
                  <a:srgbClr val="3E3E3E"/>
                </a:solidFill>
                <a:latin typeface="Arial"/>
              </a:rPr>
              <a:t>INCREASE</a:t>
            </a:r>
          </a:p>
          <a:p>
            <a:pPr lvl="0" algn="ctr"/>
            <a:r>
              <a:rPr lang="en-US" sz="1100" b="1" dirty="0" smtClean="0">
                <a:solidFill>
                  <a:srgbClr val="3E3E3E"/>
                </a:solidFill>
                <a:latin typeface="Arial"/>
              </a:rPr>
              <a:t>NETWORKVOLUME </a:t>
            </a:r>
            <a:endParaRPr lang="en-US" sz="1100" b="1" dirty="0">
              <a:solidFill>
                <a:srgbClr val="3E3E3E"/>
              </a:solidFill>
              <a:latin typeface="Arial"/>
            </a:endParaRPr>
          </a:p>
        </p:txBody>
      </p:sp>
      <p:sp>
        <p:nvSpPr>
          <p:cNvPr id="67" name="Oval 66"/>
          <p:cNvSpPr/>
          <p:nvPr/>
        </p:nvSpPr>
        <p:spPr bwMode="auto">
          <a:xfrm>
            <a:off x="3476626" y="5032834"/>
            <a:ext cx="1110343" cy="1110343"/>
          </a:xfrm>
          <a:prstGeom prst="ellipse">
            <a:avLst/>
          </a:prstGeom>
          <a:solidFill>
            <a:schemeClr val="bg1"/>
          </a:solidFill>
          <a:ln w="44450" cap="flat" cmpd="sng" algn="ctr">
            <a:solidFill>
              <a:srgbClr val="8DC63F"/>
            </a:solidFill>
            <a:prstDash val="solid"/>
            <a:round/>
            <a:headEnd type="none" w="med" len="med"/>
            <a:tailEnd type="none" w="med" len="med"/>
          </a:ln>
          <a:effectLst/>
          <a:extLst/>
        </p:spPr>
        <p:txBody>
          <a:bodyPr vert="horz" wrap="square" lIns="0" tIns="0" rIns="0" bIns="0" numCol="1" rtlCol="0" anchor="ctr" anchorCtr="1" compatLnSpc="1">
            <a:prstTxWarp prst="textNoShape">
              <a:avLst/>
            </a:prstTxWarp>
          </a:bodyPr>
          <a:lstStyle/>
          <a:p>
            <a:pPr lvl="0" algn="ctr"/>
            <a:r>
              <a:rPr lang="en-US" sz="1100" b="1" dirty="0">
                <a:solidFill>
                  <a:srgbClr val="3E3E3E"/>
                </a:solidFill>
                <a:latin typeface="Arial"/>
              </a:rPr>
              <a:t>BOOST </a:t>
            </a:r>
            <a:br>
              <a:rPr lang="en-US" sz="1100" b="1" dirty="0">
                <a:solidFill>
                  <a:srgbClr val="3E3E3E"/>
                </a:solidFill>
                <a:latin typeface="Arial"/>
              </a:rPr>
            </a:br>
            <a:r>
              <a:rPr lang="en-US" sz="1100" b="1" dirty="0" smtClean="0">
                <a:solidFill>
                  <a:srgbClr val="3E3E3E"/>
                </a:solidFill>
                <a:latin typeface="Arial"/>
              </a:rPr>
              <a:t>RETURN TRAFFIC</a:t>
            </a:r>
            <a:endParaRPr lang="en-US" sz="1100" b="1" dirty="0">
              <a:solidFill>
                <a:srgbClr val="3E3E3E"/>
              </a:solidFill>
              <a:latin typeface="Arial"/>
            </a:endParaRPr>
          </a:p>
        </p:txBody>
      </p:sp>
      <p:sp>
        <p:nvSpPr>
          <p:cNvPr id="68" name="Content Placeholder 2"/>
          <p:cNvSpPr txBox="1">
            <a:spLocks/>
          </p:cNvSpPr>
          <p:nvPr/>
        </p:nvSpPr>
        <p:spPr bwMode="auto">
          <a:xfrm>
            <a:off x="566966" y="6256338"/>
            <a:ext cx="2515432" cy="292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marL="176213" indent="-176213" algn="l" rtl="0" eaLnBrk="1" fontAlgn="base" hangingPunct="1">
              <a:spcBef>
                <a:spcPct val="20000"/>
              </a:spcBef>
              <a:spcAft>
                <a:spcPts val="700"/>
              </a:spcAft>
              <a:buClr>
                <a:srgbClr val="00798D"/>
              </a:buClr>
              <a:buFont typeface="Arial" panose="020B0604020202020204" pitchFamily="34" charset="0"/>
              <a:buChar char="•"/>
              <a:defRPr sz="2800" b="0">
                <a:solidFill>
                  <a:srgbClr val="00000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ts val="700"/>
              </a:spcAft>
              <a:buClr>
                <a:srgbClr val="00798D"/>
              </a:buClr>
              <a:buFont typeface="Arial" panose="020B0604020202020204" pitchFamily="34" charset="0"/>
              <a:buChar char="•"/>
              <a:defRPr sz="2400" b="0">
                <a:solidFill>
                  <a:srgbClr val="000000"/>
                </a:solidFill>
                <a:latin typeface="Arial" panose="020B0604020202020204" pitchFamily="34" charset="0"/>
                <a:cs typeface="Arial" panose="020B0604020202020204" pitchFamily="34" charset="0"/>
              </a:defRPr>
            </a:lvl2pPr>
            <a:lvl3pPr marL="1090613" indent="-176213" algn="l" rtl="0" eaLnBrk="1" fontAlgn="base"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ts val="700"/>
              </a:spcAft>
              <a:buClr>
                <a:schemeClr val="folHlink"/>
              </a:buClr>
              <a:buChar char="»"/>
              <a:defRPr sz="1200" b="1">
                <a:solidFill>
                  <a:schemeClr val="tx1"/>
                </a:solidFill>
                <a:latin typeface="+mn-lt"/>
              </a:defRPr>
            </a:lvl6pPr>
            <a:lvl7pPr marL="2971800" indent="-228600" algn="l" rtl="0" eaLnBrk="1" fontAlgn="base" hangingPunct="1">
              <a:spcBef>
                <a:spcPct val="20000"/>
              </a:spcBef>
              <a:spcAft>
                <a:spcPts val="700"/>
              </a:spcAft>
              <a:buClr>
                <a:schemeClr val="folHlink"/>
              </a:buClr>
              <a:buChar char="»"/>
              <a:defRPr sz="1200" b="1">
                <a:solidFill>
                  <a:schemeClr val="tx1"/>
                </a:solidFill>
                <a:latin typeface="+mn-lt"/>
              </a:defRPr>
            </a:lvl7pPr>
            <a:lvl8pPr marL="3429000" indent="-228600" algn="l" rtl="0" eaLnBrk="1" fontAlgn="base" hangingPunct="1">
              <a:spcBef>
                <a:spcPct val="20000"/>
              </a:spcBef>
              <a:spcAft>
                <a:spcPts val="700"/>
              </a:spcAft>
              <a:buClr>
                <a:schemeClr val="folHlink"/>
              </a:buClr>
              <a:buChar char="»"/>
              <a:defRPr sz="1200" b="1">
                <a:solidFill>
                  <a:schemeClr val="tx1"/>
                </a:solidFill>
                <a:latin typeface="+mn-lt"/>
              </a:defRPr>
            </a:lvl8pPr>
            <a:lvl9pPr marL="3886200" indent="-228600" algn="l" rtl="0" eaLnBrk="1" fontAlgn="base" hangingPunct="1">
              <a:spcBef>
                <a:spcPct val="20000"/>
              </a:spcBef>
              <a:spcAft>
                <a:spcPts val="700"/>
              </a:spcAft>
              <a:buClr>
                <a:schemeClr val="folHlink"/>
              </a:buClr>
              <a:buChar char="»"/>
              <a:defRPr sz="1200" b="1">
                <a:solidFill>
                  <a:schemeClr val="tx1"/>
                </a:solidFill>
                <a:latin typeface="+mn-lt"/>
              </a:defRPr>
            </a:lvl9pPr>
          </a:lstStyle>
          <a:p>
            <a:pPr marL="0" indent="0">
              <a:spcBef>
                <a:spcPts val="0"/>
              </a:spcBef>
              <a:spcAft>
                <a:spcPts val="800"/>
              </a:spcAft>
              <a:buClr>
                <a:srgbClr val="0068B3"/>
              </a:buClr>
              <a:buSzPct val="80000"/>
              <a:buFont typeface="Arial" panose="020B0604020202020204" pitchFamily="34" charset="0"/>
              <a:buNone/>
            </a:pPr>
            <a:r>
              <a:rPr lang="en-US" sz="1300" kern="0" dirty="0" smtClean="0">
                <a:solidFill>
                  <a:srgbClr val="00A1B1"/>
                </a:solidFill>
              </a:rPr>
              <a:t>*Limited by platform technology</a:t>
            </a:r>
            <a:endParaRPr lang="en-US" sz="1300" b="1" kern="0" cap="all" dirty="0">
              <a:solidFill>
                <a:srgbClr val="00A1B1"/>
              </a:solidFill>
            </a:endParaRPr>
          </a:p>
        </p:txBody>
      </p:sp>
      <p:grpSp>
        <p:nvGrpSpPr>
          <p:cNvPr id="51" name="Group 50"/>
          <p:cNvGrpSpPr/>
          <p:nvPr/>
        </p:nvGrpSpPr>
        <p:grpSpPr>
          <a:xfrm>
            <a:off x="4110695" y="1919288"/>
            <a:ext cx="1363755" cy="1056008"/>
            <a:chOff x="10512987" y="3478107"/>
            <a:chExt cx="1363755" cy="1056008"/>
          </a:xfrm>
        </p:grpSpPr>
        <p:grpSp>
          <p:nvGrpSpPr>
            <p:cNvPr id="56" name="Group 55"/>
            <p:cNvGrpSpPr/>
            <p:nvPr/>
          </p:nvGrpSpPr>
          <p:grpSpPr>
            <a:xfrm>
              <a:off x="10512987" y="3715830"/>
              <a:ext cx="1363755" cy="818285"/>
              <a:chOff x="10622171" y="3543300"/>
              <a:chExt cx="1363755" cy="818285"/>
            </a:xfrm>
          </p:grpSpPr>
          <p:sp>
            <p:nvSpPr>
              <p:cNvPr id="58" name="Rectangle 57"/>
              <p:cNvSpPr/>
              <p:nvPr/>
            </p:nvSpPr>
            <p:spPr>
              <a:xfrm>
                <a:off x="10649091" y="3775158"/>
                <a:ext cx="769442" cy="292324"/>
              </a:xfrm>
              <a:prstGeom prst="rect">
                <a:avLst/>
              </a:prstGeom>
            </p:spPr>
            <p:txBody>
              <a:bodyPr wrap="none" lIns="0" tIns="0" rIns="0" bIns="0" anchor="ctr" anchorCtr="1">
                <a:spAutoFit/>
              </a:bodyPr>
              <a:lstStyle/>
              <a:p>
                <a:pPr algn="ctr">
                  <a:lnSpc>
                    <a:spcPts val="1400"/>
                  </a:lnSpc>
                </a:pPr>
                <a:r>
                  <a:rPr lang="en-US" sz="5400" b="1" dirty="0">
                    <a:solidFill>
                      <a:srgbClr val="8DC63F"/>
                    </a:solidFill>
                    <a:latin typeface="+mj-lt"/>
                  </a:rPr>
                  <a:t>3</a:t>
                </a:r>
                <a:r>
                  <a:rPr lang="en-US" sz="5400" b="1" dirty="0" smtClean="0">
                    <a:solidFill>
                      <a:srgbClr val="8DC63F"/>
                    </a:solidFill>
                    <a:latin typeface="+mj-lt"/>
                  </a:rPr>
                  <a:t>0</a:t>
                </a:r>
                <a:endParaRPr lang="en-US" sz="5400" dirty="0">
                  <a:solidFill>
                    <a:srgbClr val="8DC63F"/>
                  </a:solidFill>
                  <a:latin typeface="+mj-lt"/>
                </a:endParaRPr>
              </a:p>
            </p:txBody>
          </p:sp>
          <p:sp>
            <p:nvSpPr>
              <p:cNvPr id="60" name="Rectangle 59"/>
              <p:cNvSpPr/>
              <p:nvPr/>
            </p:nvSpPr>
            <p:spPr>
              <a:xfrm>
                <a:off x="10622171" y="4002512"/>
                <a:ext cx="1363755" cy="359073"/>
              </a:xfrm>
              <a:prstGeom prst="rect">
                <a:avLst/>
              </a:prstGeom>
            </p:spPr>
            <p:txBody>
              <a:bodyPr wrap="square" lIns="0" tIns="0" rIns="0" bIns="0" anchor="ctr" anchorCtr="0">
                <a:spAutoFit/>
              </a:bodyPr>
              <a:lstStyle/>
              <a:p>
                <a:pPr>
                  <a:lnSpc>
                    <a:spcPts val="1400"/>
                  </a:lnSpc>
                </a:pPr>
                <a:r>
                  <a:rPr lang="en-US" sz="1500" dirty="0" smtClean="0">
                    <a:solidFill>
                      <a:srgbClr val="3E3E3E"/>
                    </a:solidFill>
                    <a:latin typeface="+mj-lt"/>
                  </a:rPr>
                  <a:t>THROUGHPUT INCREASE</a:t>
                </a:r>
                <a:endParaRPr lang="en-US" sz="1500" dirty="0">
                  <a:solidFill>
                    <a:srgbClr val="3E3E3E"/>
                  </a:solidFill>
                  <a:latin typeface="+mj-lt"/>
                </a:endParaRPr>
              </a:p>
            </p:txBody>
          </p:sp>
          <p:sp>
            <p:nvSpPr>
              <p:cNvPr id="61" name="Rectangle 60"/>
              <p:cNvSpPr/>
              <p:nvPr/>
            </p:nvSpPr>
            <p:spPr>
              <a:xfrm>
                <a:off x="11287518" y="3543300"/>
                <a:ext cx="227626"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a:t>
                </a:r>
                <a:endParaRPr lang="en-US" sz="2000" dirty="0">
                  <a:solidFill>
                    <a:srgbClr val="8DC63F"/>
                  </a:solidFill>
                  <a:effectLst>
                    <a:glow rad="101600">
                      <a:schemeClr val="bg1">
                        <a:alpha val="60000"/>
                      </a:schemeClr>
                    </a:glow>
                  </a:effectLst>
                  <a:latin typeface="+mj-lt"/>
                </a:endParaRPr>
              </a:p>
            </p:txBody>
          </p:sp>
        </p:grpSp>
        <p:sp>
          <p:nvSpPr>
            <p:cNvPr id="57" name="Rectangle 56"/>
            <p:cNvSpPr/>
            <p:nvPr/>
          </p:nvSpPr>
          <p:spPr>
            <a:xfrm>
              <a:off x="10512988" y="3478107"/>
              <a:ext cx="65" cy="179536"/>
            </a:xfrm>
            <a:prstGeom prst="rect">
              <a:avLst/>
            </a:prstGeom>
          </p:spPr>
          <p:txBody>
            <a:bodyPr wrap="none" lIns="0" tIns="0" rIns="0" bIns="0" anchor="ctr" anchorCtr="0">
              <a:spAutoFit/>
            </a:bodyPr>
            <a:lstStyle/>
            <a:p>
              <a:pPr>
                <a:lnSpc>
                  <a:spcPts val="1400"/>
                </a:lnSpc>
              </a:pPr>
              <a:endParaRPr lang="en-US" sz="1500" dirty="0">
                <a:solidFill>
                  <a:srgbClr val="3E3E3E"/>
                </a:solidFill>
                <a:latin typeface="+mj-lt"/>
              </a:endParaRPr>
            </a:p>
          </p:txBody>
        </p:sp>
      </p:grpSp>
      <p:grpSp>
        <p:nvGrpSpPr>
          <p:cNvPr id="62" name="Group 61"/>
          <p:cNvGrpSpPr/>
          <p:nvPr/>
        </p:nvGrpSpPr>
        <p:grpSpPr>
          <a:xfrm>
            <a:off x="9660595" y="2759599"/>
            <a:ext cx="1363755" cy="1056008"/>
            <a:chOff x="10512987" y="3478107"/>
            <a:chExt cx="1363755" cy="1056008"/>
          </a:xfrm>
        </p:grpSpPr>
        <p:grpSp>
          <p:nvGrpSpPr>
            <p:cNvPr id="69" name="Group 68"/>
            <p:cNvGrpSpPr/>
            <p:nvPr/>
          </p:nvGrpSpPr>
          <p:grpSpPr>
            <a:xfrm>
              <a:off x="10512987" y="3874537"/>
              <a:ext cx="1363755" cy="659578"/>
              <a:chOff x="10622171" y="3702007"/>
              <a:chExt cx="1363755" cy="659578"/>
            </a:xfrm>
          </p:grpSpPr>
          <p:sp>
            <p:nvSpPr>
              <p:cNvPr id="73" name="Rectangle 72"/>
              <p:cNvSpPr/>
              <p:nvPr/>
            </p:nvSpPr>
            <p:spPr>
              <a:xfrm>
                <a:off x="10841451" y="3775158"/>
                <a:ext cx="384721" cy="292324"/>
              </a:xfrm>
              <a:prstGeom prst="rect">
                <a:avLst/>
              </a:prstGeom>
            </p:spPr>
            <p:txBody>
              <a:bodyPr wrap="none" lIns="0" tIns="0" rIns="0" bIns="0" anchor="ctr" anchorCtr="1">
                <a:spAutoFit/>
              </a:bodyPr>
              <a:lstStyle/>
              <a:p>
                <a:pPr algn="ctr">
                  <a:lnSpc>
                    <a:spcPts val="1400"/>
                  </a:lnSpc>
                </a:pPr>
                <a:r>
                  <a:rPr lang="en-US" sz="5400" b="1" dirty="0">
                    <a:solidFill>
                      <a:srgbClr val="8DC63F"/>
                    </a:solidFill>
                    <a:latin typeface="+mj-lt"/>
                  </a:rPr>
                  <a:t>7</a:t>
                </a:r>
                <a:endParaRPr lang="en-US" sz="5400" dirty="0">
                  <a:solidFill>
                    <a:srgbClr val="8DC63F"/>
                  </a:solidFill>
                  <a:latin typeface="+mj-lt"/>
                </a:endParaRPr>
              </a:p>
            </p:txBody>
          </p:sp>
          <p:sp>
            <p:nvSpPr>
              <p:cNvPr id="74" name="Rectangle 73"/>
              <p:cNvSpPr/>
              <p:nvPr/>
            </p:nvSpPr>
            <p:spPr>
              <a:xfrm>
                <a:off x="10622171" y="4002512"/>
                <a:ext cx="1363755" cy="359073"/>
              </a:xfrm>
              <a:prstGeom prst="rect">
                <a:avLst/>
              </a:prstGeom>
            </p:spPr>
            <p:txBody>
              <a:bodyPr wrap="square" lIns="0" tIns="0" rIns="0" bIns="0" anchor="ctr" anchorCtr="0">
                <a:spAutoFit/>
              </a:bodyPr>
              <a:lstStyle/>
              <a:p>
                <a:pPr>
                  <a:lnSpc>
                    <a:spcPts val="1400"/>
                  </a:lnSpc>
                </a:pPr>
                <a:r>
                  <a:rPr lang="en-US" sz="1500" dirty="0" smtClean="0">
                    <a:solidFill>
                      <a:srgbClr val="3E3E3E"/>
                    </a:solidFill>
                    <a:latin typeface="+mj-lt"/>
                  </a:rPr>
                  <a:t>REMOTE THROUGHPUT</a:t>
                </a:r>
                <a:endParaRPr lang="en-US" sz="1500" dirty="0">
                  <a:solidFill>
                    <a:srgbClr val="3E3E3E"/>
                  </a:solidFill>
                  <a:latin typeface="+mj-lt"/>
                </a:endParaRPr>
              </a:p>
            </p:txBody>
          </p:sp>
          <p:sp>
            <p:nvSpPr>
              <p:cNvPr id="75" name="Rectangle 74"/>
              <p:cNvSpPr/>
              <p:nvPr/>
            </p:nvSpPr>
            <p:spPr>
              <a:xfrm>
                <a:off x="10741130" y="3702007"/>
                <a:ext cx="171522"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X</a:t>
                </a:r>
                <a:endParaRPr lang="en-US" sz="2000" dirty="0">
                  <a:solidFill>
                    <a:srgbClr val="8DC63F"/>
                  </a:solidFill>
                  <a:effectLst>
                    <a:glow rad="101600">
                      <a:schemeClr val="bg1">
                        <a:alpha val="60000"/>
                      </a:schemeClr>
                    </a:glow>
                  </a:effectLst>
                  <a:latin typeface="+mj-lt"/>
                </a:endParaRPr>
              </a:p>
            </p:txBody>
          </p:sp>
        </p:grpSp>
        <p:sp>
          <p:nvSpPr>
            <p:cNvPr id="72" name="Rectangle 71"/>
            <p:cNvSpPr/>
            <p:nvPr/>
          </p:nvSpPr>
          <p:spPr>
            <a:xfrm>
              <a:off x="10512988" y="3478107"/>
              <a:ext cx="65" cy="179536"/>
            </a:xfrm>
            <a:prstGeom prst="rect">
              <a:avLst/>
            </a:prstGeom>
          </p:spPr>
          <p:txBody>
            <a:bodyPr wrap="none" lIns="0" tIns="0" rIns="0" bIns="0" anchor="ctr" anchorCtr="0">
              <a:spAutoFit/>
            </a:bodyPr>
            <a:lstStyle/>
            <a:p>
              <a:pPr>
                <a:lnSpc>
                  <a:spcPts val="1400"/>
                </a:lnSpc>
              </a:pPr>
              <a:endParaRPr lang="en-US" sz="1500" dirty="0">
                <a:solidFill>
                  <a:srgbClr val="3E3E3E"/>
                </a:solidFill>
                <a:latin typeface="+mj-lt"/>
              </a:endParaRPr>
            </a:p>
          </p:txBody>
        </p:sp>
      </p:grpSp>
      <p:sp>
        <p:nvSpPr>
          <p:cNvPr id="77" name="Title 1"/>
          <p:cNvSpPr txBox="1">
            <a:spLocks/>
          </p:cNvSpPr>
          <p:nvPr/>
        </p:nvSpPr>
        <p:spPr bwMode="auto">
          <a:xfrm>
            <a:off x="379412" y="774591"/>
            <a:ext cx="10385425" cy="50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374942" rtl="0" eaLnBrk="1" fontAlgn="base" latinLnBrk="0" hangingPunct="1">
              <a:spcBef>
                <a:spcPct val="0"/>
              </a:spcBef>
              <a:spcAft>
                <a:spcPct val="0"/>
              </a:spcAft>
              <a:buNone/>
              <a:defRPr lang="en-US" altLang="en-US" sz="3200" b="0" kern="120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a:lstStyle>
          <a:p>
            <a:r>
              <a:rPr lang="en-US" sz="2000" dirty="0" smtClean="0">
                <a:solidFill>
                  <a:schemeClr val="accent1"/>
                </a:solidFill>
              </a:rPr>
              <a:t>Focused </a:t>
            </a:r>
            <a:r>
              <a:rPr lang="en-US" sz="2000" dirty="0" err="1" smtClean="0">
                <a:solidFill>
                  <a:schemeClr val="accent1"/>
                </a:solidFill>
              </a:rPr>
              <a:t>Epic</a:t>
            </a:r>
            <a:r>
              <a:rPr lang="en-US" altLang="en-US" sz="1400" baseline="55000" dirty="0" err="1" smtClean="0">
                <a:solidFill>
                  <a:schemeClr val="accent1"/>
                </a:solidFill>
              </a:rPr>
              <a:t>NG</a:t>
            </a:r>
            <a:r>
              <a:rPr lang="en-US" sz="2000" dirty="0" smtClean="0">
                <a:solidFill>
                  <a:schemeClr val="accent1"/>
                </a:solidFill>
              </a:rPr>
              <a:t> Ku-band Spot Beam </a:t>
            </a:r>
            <a:endParaRPr lang="en-US" sz="2800" dirty="0"/>
          </a:p>
        </p:txBody>
      </p:sp>
      <p:cxnSp>
        <p:nvCxnSpPr>
          <p:cNvPr id="78" name="Straight Connector 77"/>
          <p:cNvCxnSpPr/>
          <p:nvPr/>
        </p:nvCxnSpPr>
        <p:spPr bwMode="auto">
          <a:xfrm>
            <a:off x="486384" y="3189291"/>
            <a:ext cx="33832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9" name="Rectangle 17"/>
          <p:cNvSpPr>
            <a:spLocks noChangeArrowheads="1"/>
          </p:cNvSpPr>
          <p:nvPr/>
        </p:nvSpPr>
        <p:spPr bwMode="auto">
          <a:xfrm>
            <a:off x="451502" y="6406858"/>
            <a:ext cx="6533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Ins="0" bIns="0" anchor="b">
            <a:spAutoFit/>
          </a:bodyPr>
          <a:lstStyle>
            <a:lvl1pPr>
              <a:spcBef>
                <a:spcPct val="20000"/>
              </a:spcBef>
              <a:spcAft>
                <a:spcPts val="700"/>
              </a:spcAft>
              <a:buClr>
                <a:schemeClr val="accent2"/>
              </a:buClr>
              <a:buFont typeface="Times" pitchFamily="18" charset="0"/>
              <a:buChar char="•"/>
              <a:defRPr sz="2000" b="1">
                <a:solidFill>
                  <a:schemeClr val="tx1"/>
                </a:solidFill>
                <a:latin typeface="Arial" charset="0"/>
              </a:defRPr>
            </a:lvl1pPr>
            <a:lvl2pPr marL="742950" indent="-285750">
              <a:spcBef>
                <a:spcPct val="20000"/>
              </a:spcBef>
              <a:spcAft>
                <a:spcPts val="700"/>
              </a:spcAft>
              <a:buClr>
                <a:schemeClr val="accent2"/>
              </a:buClr>
              <a:buChar char="–"/>
              <a:defRPr b="1">
                <a:solidFill>
                  <a:schemeClr val="tx1"/>
                </a:solidFill>
                <a:latin typeface="Arial" charset="0"/>
              </a:defRPr>
            </a:lvl2pPr>
            <a:lvl3pPr marL="1143000" indent="-228600">
              <a:spcBef>
                <a:spcPct val="20000"/>
              </a:spcBef>
              <a:spcAft>
                <a:spcPts val="700"/>
              </a:spcAft>
              <a:buClr>
                <a:schemeClr val="accent2"/>
              </a:buClr>
              <a:buChar char="•"/>
              <a:defRPr sz="1600" b="1">
                <a:solidFill>
                  <a:schemeClr val="tx1"/>
                </a:solidFill>
                <a:latin typeface="Arial" charset="0"/>
              </a:defRPr>
            </a:lvl3pPr>
            <a:lvl4pPr marL="1600200" indent="-228600">
              <a:spcBef>
                <a:spcPct val="20000"/>
              </a:spcBef>
              <a:spcAft>
                <a:spcPts val="700"/>
              </a:spcAft>
              <a:buClr>
                <a:schemeClr val="accent2"/>
              </a:buClr>
              <a:buChar char="–"/>
              <a:defRPr sz="1400" b="1">
                <a:solidFill>
                  <a:schemeClr val="tx1"/>
                </a:solidFill>
                <a:latin typeface="Arial" charset="0"/>
              </a:defRPr>
            </a:lvl4pPr>
            <a:lvl5pPr marL="2057400" indent="-228600">
              <a:spcBef>
                <a:spcPct val="20000"/>
              </a:spcBef>
              <a:spcAft>
                <a:spcPts val="700"/>
              </a:spcAft>
              <a:buClr>
                <a:schemeClr val="accent2"/>
              </a:buClr>
              <a:buChar char="»"/>
              <a:defRPr sz="1200" b="1">
                <a:solidFill>
                  <a:schemeClr val="tx1"/>
                </a:solidFill>
                <a:latin typeface="Arial"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charset="0"/>
              </a:defRPr>
            </a:lvl9pPr>
          </a:lstStyle>
          <a:p>
            <a:pPr algn="r">
              <a:spcBef>
                <a:spcPct val="50000"/>
              </a:spcBef>
              <a:spcAft>
                <a:spcPct val="0"/>
              </a:spcAft>
              <a:buClrTx/>
              <a:buFontTx/>
              <a:buNone/>
            </a:pPr>
            <a:r>
              <a:rPr lang="en-US" altLang="en-US" sz="800" b="0" dirty="0">
                <a:solidFill>
                  <a:srgbClr val="333399"/>
                </a:solidFill>
                <a:latin typeface="Times" pitchFamily="18" charset="0"/>
              </a:rPr>
              <a:t>Page:         </a:t>
            </a:r>
            <a:fld id="{3F86F996-AFA6-43AD-8EA6-274D1891063C}" type="slidenum">
              <a:rPr lang="en-US" altLang="en-US" sz="800" b="0">
                <a:solidFill>
                  <a:srgbClr val="333399"/>
                </a:solidFill>
                <a:latin typeface="Times" pitchFamily="18" charset="0"/>
              </a:rPr>
              <a:pPr algn="r">
                <a:spcBef>
                  <a:spcPct val="50000"/>
                </a:spcBef>
                <a:spcAft>
                  <a:spcPct val="0"/>
                </a:spcAft>
                <a:buClrTx/>
                <a:buFontTx/>
                <a:buNone/>
              </a:pPr>
              <a:t>21</a:t>
            </a:fld>
            <a:endParaRPr lang="en-US" altLang="en-US" sz="800" b="0" dirty="0">
              <a:solidFill>
                <a:srgbClr val="000000"/>
              </a:solidFill>
              <a:latin typeface="Times" pitchFamily="18" charset="0"/>
            </a:endParaRPr>
          </a:p>
        </p:txBody>
      </p:sp>
    </p:spTree>
    <p:extLst>
      <p:ext uri="{BB962C8B-B14F-4D97-AF65-F5344CB8AC3E}">
        <p14:creationId xmlns="" xmlns:p14="http://schemas.microsoft.com/office/powerpoint/2010/main" val="34735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xEl>
                                              <p:pRg st="2" end="2"/>
                                            </p:txEl>
                                          </p:spTgt>
                                        </p:tgtEl>
                                        <p:attrNameLst>
                                          <p:attrName>style.visibility</p:attrName>
                                        </p:attrNameLst>
                                      </p:cBhvr>
                                      <p:to>
                                        <p:strVal val="visible"/>
                                      </p:to>
                                    </p:set>
                                    <p:animEffect transition="in" filter="fade">
                                      <p:cBhvr>
                                        <p:cTn id="12" dur="1000"/>
                                        <p:tgtEl>
                                          <p:spTgt spid="12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par>
                                <p:cTn id="34" presetID="10"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down)">
                                      <p:cBhvr>
                                        <p:cTn id="40" dur="500"/>
                                        <p:tgtEl>
                                          <p:spTgt spid="49"/>
                                        </p:tgtEl>
                                      </p:cBhvr>
                                    </p:animEffect>
                                  </p:childTnLst>
                                </p:cTn>
                              </p:par>
                            </p:childTnLst>
                          </p:cTn>
                        </p:par>
                        <p:par>
                          <p:cTn id="41" fill="hold">
                            <p:stCondLst>
                              <p:cond delay="1500"/>
                            </p:stCondLst>
                            <p:childTnLst>
                              <p:par>
                                <p:cTn id="42" presetID="2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up)">
                                      <p:cBhvr>
                                        <p:cTn id="48" dur="500"/>
                                        <p:tgtEl>
                                          <p:spTgt spid="95"/>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up)">
                                      <p:cBhvr>
                                        <p:cTn id="52" dur="500"/>
                                        <p:tgtEl>
                                          <p:spTgt spid="94"/>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up)">
                                      <p:cBhvr>
                                        <p:cTn id="56" dur="500"/>
                                        <p:tgtEl>
                                          <p:spTgt spid="96"/>
                                        </p:tgtEl>
                                      </p:cBhvr>
                                    </p:animEffect>
                                  </p:childTnLst>
                                </p:cTn>
                              </p:par>
                            </p:childTnLst>
                          </p:cTn>
                        </p:par>
                        <p:par>
                          <p:cTn id="57" fill="hold">
                            <p:stCondLst>
                              <p:cond delay="3500"/>
                            </p:stCondLst>
                            <p:childTnLst>
                              <p:par>
                                <p:cTn id="58" presetID="22" presetClass="entr" presetSubtype="2" fill="hold" nodeType="after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right)">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childTnLst>
                          </p:cTn>
                        </p:par>
                        <p:par>
                          <p:cTn id="64" fill="hold">
                            <p:stCondLst>
                              <p:cond delay="4000"/>
                            </p:stCondLst>
                            <p:childTnLst>
                              <p:par>
                                <p:cTn id="65" presetID="22" presetClass="entr" presetSubtype="8"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left)">
                                      <p:cBhvr>
                                        <p:cTn id="67" dur="1000"/>
                                        <p:tgtEl>
                                          <p:spTgt spid="90"/>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fade">
                                      <p:cBhvr>
                                        <p:cTn id="71" dur="500"/>
                                        <p:tgtEl>
                                          <p:spTgt spid="10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8">
                                            <p:txEl>
                                              <p:pRg st="0" end="0"/>
                                            </p:txEl>
                                          </p:spTgt>
                                        </p:tgtEl>
                                        <p:attrNameLst>
                                          <p:attrName>style.visibility</p:attrName>
                                        </p:attrNameLst>
                                      </p:cBhvr>
                                      <p:to>
                                        <p:strVal val="visible"/>
                                      </p:to>
                                    </p:set>
                                    <p:animEffect transition="in" filter="fade">
                                      <p:cBhvr>
                                        <p:cTn id="74" dur="500"/>
                                        <p:tgtEl>
                                          <p:spTgt spid="68">
                                            <p:txEl>
                                              <p:pRg st="0" end="0"/>
                                            </p:txEl>
                                          </p:spTgt>
                                        </p:tgtEl>
                                      </p:cBhvr>
                                    </p:animEffect>
                                  </p:childTnLst>
                                </p:cTn>
                              </p:par>
                            </p:childTnLst>
                          </p:cTn>
                        </p:par>
                        <p:par>
                          <p:cTn id="75" fill="hold">
                            <p:stCondLst>
                              <p:cond delay="5500"/>
                            </p:stCondLst>
                            <p:childTnLst>
                              <p:par>
                                <p:cTn id="76" presetID="22" presetClass="entr" presetSubtype="4" fill="hold"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wipe(down)">
                                      <p:cBhvr>
                                        <p:cTn id="78" dur="500"/>
                                        <p:tgtEl>
                                          <p:spTgt spid="65"/>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65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7000"/>
                            </p:stCondLst>
                            <p:childTnLst>
                              <p:par>
                                <p:cTn id="91" presetID="10" presetClass="entr" presetSubtype="0" fill="hold" grpId="0" nodeType="afterEffect">
                                  <p:stCondLst>
                                    <p:cond delay="100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childTnLst>
                          </p:cTn>
                        </p:par>
                        <p:par>
                          <p:cTn id="99" fill="hold">
                            <p:stCondLst>
                              <p:cond delay="500"/>
                            </p:stCondLst>
                            <p:childTnLst>
                              <p:par>
                                <p:cTn id="100" presetID="10" presetClass="entr" presetSubtype="0" fill="hold" grpId="0" nodeType="afterEffect">
                                  <p:stCondLst>
                                    <p:cond delay="100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23">
                                            <p:txEl>
                                              <p:pRg st="4" end="4"/>
                                            </p:txEl>
                                          </p:spTgt>
                                        </p:tgtEl>
                                        <p:attrNameLst>
                                          <p:attrName>style.visibility</p:attrName>
                                        </p:attrNameLst>
                                      </p:cBhvr>
                                      <p:to>
                                        <p:strVal val="visible"/>
                                      </p:to>
                                    </p:set>
                                    <p:animEffect transition="in" filter="fade">
                                      <p:cBhvr>
                                        <p:cTn id="107" dur="1000"/>
                                        <p:tgtEl>
                                          <p:spTgt spid="123">
                                            <p:txEl>
                                              <p:pRg st="4" end="4"/>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4" grpId="0"/>
      <p:bldP spid="107" grpId="0"/>
      <p:bldP spid="123" grpId="0" build="p"/>
      <p:bldP spid="63" grpId="0"/>
      <p:bldP spid="64" grpId="0"/>
      <p:bldP spid="66" grpId="0" animBg="1"/>
      <p:bldP spid="67" grpId="0" animBg="1"/>
      <p:bldP spid="6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bwMode="auto">
          <a:xfrm>
            <a:off x="544531" y="5926700"/>
            <a:ext cx="4160520" cy="0"/>
          </a:xfrm>
          <a:prstGeom prst="line">
            <a:avLst/>
          </a:prstGeom>
          <a:solidFill>
            <a:schemeClr val="accent1"/>
          </a:solidFill>
          <a:ln w="9525" cap="flat" cmpd="sng" algn="ctr">
            <a:solidFill>
              <a:schemeClr val="bg2"/>
            </a:solidFill>
            <a:prstDash val="solid"/>
            <a:round/>
            <a:headEnd type="oval" w="med" len="med"/>
            <a:tailEnd type="oval"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70" name="Picture 69"/>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813809" y="3050866"/>
            <a:ext cx="7073727" cy="2952793"/>
          </a:xfrm>
          <a:prstGeom prst="rect">
            <a:avLst/>
          </a:prstGeom>
        </p:spPr>
      </p:pic>
      <p:pic>
        <p:nvPicPr>
          <p:cNvPr id="90" name="Picture 2" descr="D:\Icons\Round\round arrow  blue.png"/>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5303521" y="1095249"/>
            <a:ext cx="4394200" cy="3721100"/>
          </a:xfrm>
          <a:prstGeom prst="rect">
            <a:avLst/>
          </a:prstGeom>
          <a:noFill/>
          <a:extLst>
            <a:ext uri="{909E8E84-426E-40DD-AFC4-6F175D3DCCD1}">
              <a14:hiddenFill xmlns="" xmlns:a14="http://schemas.microsoft.com/office/drawing/2010/main">
                <a:solidFill>
                  <a:srgbClr val="FFFFFF"/>
                </a:solidFill>
              </a14:hiddenFill>
            </a:ext>
          </a:extLst>
        </p:spPr>
      </p:pic>
      <p:pic>
        <p:nvPicPr>
          <p:cNvPr id="91" name="Picture 3" descr="D:\Icons\Round\round arrow  green.pn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5436351" y="1076631"/>
            <a:ext cx="421640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chor="t"/>
          <a:lstStyle/>
          <a:p>
            <a:r>
              <a:rPr lang="en-US" dirty="0"/>
              <a:t>Example: Ku-band Spot Beam Network</a:t>
            </a:r>
            <a:endParaRPr lang="en-US" sz="2400" dirty="0"/>
          </a:p>
        </p:txBody>
      </p:sp>
      <p:pic>
        <p:nvPicPr>
          <p:cNvPr id="16" name="Picture 15"/>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316164" y="3522051"/>
            <a:ext cx="1049338" cy="1166552"/>
          </a:xfrm>
          <a:prstGeom prst="rect">
            <a:avLst/>
          </a:prstGeom>
        </p:spPr>
      </p:pic>
      <p:pic>
        <p:nvPicPr>
          <p:cNvPr id="20" name="Picture 19"/>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7613654" y="4717666"/>
            <a:ext cx="699994" cy="1239439"/>
          </a:xfrm>
          <a:prstGeom prst="rect">
            <a:avLst/>
          </a:prstGeom>
        </p:spPr>
      </p:pic>
      <p:pic>
        <p:nvPicPr>
          <p:cNvPr id="71" name="Picture 70"/>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8205324" y="4717666"/>
            <a:ext cx="699994" cy="1239439"/>
          </a:xfrm>
          <a:prstGeom prst="rect">
            <a:avLst/>
          </a:prstGeom>
        </p:spPr>
      </p:pic>
      <p:sp>
        <p:nvSpPr>
          <p:cNvPr id="88" name="Rectangle 87"/>
          <p:cNvSpPr/>
          <p:nvPr/>
        </p:nvSpPr>
        <p:spPr>
          <a:xfrm>
            <a:off x="8260046" y="3155991"/>
            <a:ext cx="1104936" cy="538609"/>
          </a:xfrm>
          <a:prstGeom prst="rect">
            <a:avLst/>
          </a:prstGeom>
        </p:spPr>
        <p:txBody>
          <a:bodyPr wrap="square" lIns="0" tIns="0" rIns="0" bIns="0">
            <a:spAutoFit/>
          </a:bodyPr>
          <a:lstStyle/>
          <a:p>
            <a:pPr algn="ctr">
              <a:lnSpc>
                <a:spcPts val="1400"/>
              </a:lnSpc>
            </a:pPr>
            <a:r>
              <a:rPr lang="en-US" sz="1100" b="1" dirty="0" smtClean="0">
                <a:solidFill>
                  <a:srgbClr val="3E3E3E"/>
                </a:solidFill>
                <a:latin typeface="+mj-lt"/>
              </a:rPr>
              <a:t>Up to</a:t>
            </a:r>
          </a:p>
          <a:p>
            <a:pPr algn="ctr">
              <a:lnSpc>
                <a:spcPts val="1400"/>
              </a:lnSpc>
            </a:pPr>
            <a:r>
              <a:rPr lang="en-US" sz="1400" b="1" cap="all" dirty="0" smtClean="0">
                <a:solidFill>
                  <a:srgbClr val="00A1B1"/>
                </a:solidFill>
                <a:latin typeface="+mj-lt"/>
              </a:rPr>
              <a:t>14 </a:t>
            </a:r>
            <a:r>
              <a:rPr lang="en-US" sz="1400" b="1" dirty="0">
                <a:solidFill>
                  <a:srgbClr val="00A1B1"/>
                </a:solidFill>
                <a:latin typeface="+mn-lt"/>
              </a:rPr>
              <a:t>Mbps</a:t>
            </a:r>
            <a:r>
              <a:rPr lang="en-US" sz="1400" b="1" cap="all" dirty="0" smtClean="0">
                <a:solidFill>
                  <a:srgbClr val="00A1B1"/>
                </a:solidFill>
                <a:latin typeface="+mj-lt"/>
              </a:rPr>
              <a:t/>
            </a:r>
            <a:br>
              <a:rPr lang="en-US" sz="1400" b="1" cap="all" dirty="0" smtClean="0">
                <a:solidFill>
                  <a:srgbClr val="00A1B1"/>
                </a:solidFill>
                <a:latin typeface="+mj-lt"/>
              </a:rPr>
            </a:br>
            <a:r>
              <a:rPr lang="en-US" sz="1100" b="1" dirty="0">
                <a:solidFill>
                  <a:srgbClr val="3E3E3E"/>
                </a:solidFill>
                <a:latin typeface="+mj-lt"/>
              </a:rPr>
              <a:t>Return</a:t>
            </a:r>
            <a:endParaRPr lang="en-US" sz="1100" cap="all" dirty="0">
              <a:solidFill>
                <a:schemeClr val="tx2"/>
              </a:solidFill>
              <a:latin typeface="+mj-lt"/>
            </a:endParaRPr>
          </a:p>
        </p:txBody>
      </p:sp>
      <p:pic>
        <p:nvPicPr>
          <p:cNvPr id="33" name="Picture 32"/>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7224021" y="1027643"/>
            <a:ext cx="1730056" cy="1219338"/>
          </a:xfrm>
          <a:prstGeom prst="rect">
            <a:avLst/>
          </a:prstGeom>
        </p:spPr>
      </p:pic>
      <p:sp>
        <p:nvSpPr>
          <p:cNvPr id="34" name="Rectangle 33"/>
          <p:cNvSpPr/>
          <p:nvPr/>
        </p:nvSpPr>
        <p:spPr>
          <a:xfrm>
            <a:off x="8619507" y="1492646"/>
            <a:ext cx="573875" cy="246221"/>
          </a:xfrm>
          <a:prstGeom prst="rect">
            <a:avLst/>
          </a:prstGeom>
        </p:spPr>
        <p:txBody>
          <a:bodyPr wrap="none" lIns="0" tIns="0" rIns="0" bIns="0">
            <a:spAutoFit/>
          </a:bodyPr>
          <a:lstStyle/>
          <a:p>
            <a:r>
              <a:rPr lang="en-US" sz="1600" b="1" dirty="0" smtClean="0">
                <a:solidFill>
                  <a:srgbClr val="3F3F3F"/>
                </a:solidFill>
                <a:latin typeface="+mj-lt"/>
              </a:rPr>
              <a:t>Epic</a:t>
            </a:r>
            <a:r>
              <a:rPr lang="en-US" sz="1100" b="1" baseline="55000" dirty="0" smtClean="0">
                <a:solidFill>
                  <a:srgbClr val="3F3F3F"/>
                </a:solidFill>
                <a:latin typeface="+mj-lt"/>
              </a:rPr>
              <a:t>NG</a:t>
            </a:r>
            <a:endParaRPr lang="en-US" sz="1100" b="1" baseline="55000" dirty="0">
              <a:solidFill>
                <a:srgbClr val="3F3F3F"/>
              </a:solidFill>
              <a:latin typeface="+mj-lt"/>
            </a:endParaRPr>
          </a:p>
        </p:txBody>
      </p:sp>
      <p:grpSp>
        <p:nvGrpSpPr>
          <p:cNvPr id="41" name="Group 40"/>
          <p:cNvGrpSpPr/>
          <p:nvPr/>
        </p:nvGrpSpPr>
        <p:grpSpPr>
          <a:xfrm rot="735366">
            <a:off x="7644030" y="2358941"/>
            <a:ext cx="1226245" cy="2252360"/>
            <a:chOff x="8306795" y="1964471"/>
            <a:chExt cx="1226245" cy="2252360"/>
          </a:xfrm>
        </p:grpSpPr>
        <p:cxnSp>
          <p:nvCxnSpPr>
            <p:cNvPr id="43" name="Straight Connector 42"/>
            <p:cNvCxnSpPr/>
            <p:nvPr/>
          </p:nvCxnSpPr>
          <p:spPr bwMode="auto">
            <a:xfrm flipH="1" flipV="1">
              <a:off x="9388932" y="3960123"/>
              <a:ext cx="144108" cy="256708"/>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49" name="Group 48"/>
          <p:cNvGrpSpPr/>
          <p:nvPr/>
        </p:nvGrpSpPr>
        <p:grpSpPr>
          <a:xfrm rot="1430772">
            <a:off x="7456630" y="2587085"/>
            <a:ext cx="1058157" cy="1961670"/>
            <a:chOff x="8306795" y="1964471"/>
            <a:chExt cx="1058157" cy="1961670"/>
          </a:xfrm>
        </p:grpSpPr>
        <p:cxnSp>
          <p:nvCxnSpPr>
            <p:cNvPr id="50" name="Straight Connector 49"/>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4" name="Group 93"/>
          <p:cNvGrpSpPr/>
          <p:nvPr/>
        </p:nvGrpSpPr>
        <p:grpSpPr>
          <a:xfrm rot="15193280">
            <a:off x="6534090" y="1956127"/>
            <a:ext cx="944770" cy="1696135"/>
            <a:chOff x="8306795" y="1964471"/>
            <a:chExt cx="944770" cy="1696135"/>
          </a:xfrm>
        </p:grpSpPr>
        <p:cxnSp>
          <p:nvCxnSpPr>
            <p:cNvPr id="103" name="Straight Connector 102"/>
            <p:cNvCxnSpPr/>
            <p:nvPr/>
          </p:nvCxnSpPr>
          <p:spPr bwMode="auto">
            <a:xfrm rot="6082543" flipH="1">
              <a:off x="9084223" y="3493263"/>
              <a:ext cx="184460" cy="15022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5" name="Group 94"/>
          <p:cNvGrpSpPr/>
          <p:nvPr/>
        </p:nvGrpSpPr>
        <p:grpSpPr>
          <a:xfrm rot="15336441">
            <a:off x="6442502" y="2111579"/>
            <a:ext cx="793016" cy="1461980"/>
            <a:chOff x="8306795" y="1964471"/>
            <a:chExt cx="793016" cy="1461980"/>
          </a:xfrm>
        </p:grpSpPr>
        <p:cxnSp>
          <p:nvCxnSpPr>
            <p:cNvPr id="100" name="Straight Connector 99"/>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6" name="Group 95"/>
          <p:cNvGrpSpPr/>
          <p:nvPr/>
        </p:nvGrpSpPr>
        <p:grpSpPr>
          <a:xfrm rot="14985130">
            <a:off x="6604860" y="2254665"/>
            <a:ext cx="793016" cy="1461980"/>
            <a:chOff x="8306795" y="1964471"/>
            <a:chExt cx="793016" cy="1461980"/>
          </a:xfrm>
        </p:grpSpPr>
        <p:cxnSp>
          <p:nvCxnSpPr>
            <p:cNvPr id="97" name="Straight Connector 96"/>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07" name="Rectangle 106"/>
          <p:cNvSpPr/>
          <p:nvPr/>
        </p:nvSpPr>
        <p:spPr>
          <a:xfrm>
            <a:off x="4855028" y="1379387"/>
            <a:ext cx="1452648" cy="718145"/>
          </a:xfrm>
          <a:prstGeom prst="rect">
            <a:avLst/>
          </a:prstGeom>
        </p:spPr>
        <p:txBody>
          <a:bodyPr wrap="square" lIns="0" tIns="0" rIns="0" bIns="0">
            <a:spAutoFit/>
          </a:bodyPr>
          <a:lstStyle/>
          <a:p>
            <a:pPr algn="ctr">
              <a:lnSpc>
                <a:spcPts val="1400"/>
              </a:lnSpc>
            </a:pPr>
            <a:r>
              <a:rPr lang="en-US" sz="1100" b="1" dirty="0">
                <a:solidFill>
                  <a:srgbClr val="3E3E3E"/>
                </a:solidFill>
                <a:latin typeface="+mj-lt"/>
              </a:rPr>
              <a:t>Up to</a:t>
            </a:r>
          </a:p>
          <a:p>
            <a:pPr algn="ctr">
              <a:lnSpc>
                <a:spcPts val="1400"/>
              </a:lnSpc>
            </a:pPr>
            <a:r>
              <a:rPr lang="en-US" sz="1400" b="1" kern="0" cap="all" dirty="0" smtClean="0">
                <a:solidFill>
                  <a:srgbClr val="00A1B1"/>
                </a:solidFill>
                <a:latin typeface="Arial" panose="020B0604020202020204" pitchFamily="34" charset="0"/>
                <a:cs typeface="Arial" panose="020B0604020202020204" pitchFamily="34" charset="0"/>
              </a:rPr>
              <a:t>2.1 </a:t>
            </a:r>
            <a:r>
              <a:rPr lang="en-US" sz="1400" b="1" dirty="0" err="1" smtClean="0">
                <a:solidFill>
                  <a:srgbClr val="00A1B1"/>
                </a:solidFill>
                <a:latin typeface="+mn-lt"/>
              </a:rPr>
              <a:t>Gbps</a:t>
            </a:r>
            <a:endParaRPr lang="en-US" sz="1400" b="1" dirty="0">
              <a:solidFill>
                <a:srgbClr val="3E3E3E"/>
              </a:solidFill>
              <a:latin typeface="+mn-lt"/>
            </a:endParaRPr>
          </a:p>
          <a:p>
            <a:pPr algn="ctr">
              <a:lnSpc>
                <a:spcPts val="1400"/>
              </a:lnSpc>
            </a:pPr>
            <a:r>
              <a:rPr lang="en-US" sz="1100" b="1" dirty="0" smtClean="0">
                <a:solidFill>
                  <a:srgbClr val="3E3E3E"/>
                </a:solidFill>
                <a:latin typeface="+mj-lt"/>
              </a:rPr>
              <a:t>Network throughput on 3 spots</a:t>
            </a:r>
            <a:endParaRPr lang="en-US" sz="1100" b="1" dirty="0">
              <a:solidFill>
                <a:srgbClr val="3E3E3E"/>
              </a:solidFill>
              <a:latin typeface="+mj-lt"/>
            </a:endParaRPr>
          </a:p>
        </p:txBody>
      </p:sp>
      <p:sp>
        <p:nvSpPr>
          <p:cNvPr id="123" name="Content Placeholder 2"/>
          <p:cNvSpPr txBox="1">
            <a:spLocks/>
          </p:cNvSpPr>
          <p:nvPr/>
        </p:nvSpPr>
        <p:spPr bwMode="auto">
          <a:xfrm>
            <a:off x="379414" y="1980945"/>
            <a:ext cx="3917304" cy="1733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176213" indent="-176213" algn="l" rtl="0" eaLnBrk="1" fontAlgn="base" hangingPunct="1">
              <a:spcBef>
                <a:spcPct val="20000"/>
              </a:spcBef>
              <a:spcAft>
                <a:spcPts val="700"/>
              </a:spcAft>
              <a:buClr>
                <a:srgbClr val="00798D"/>
              </a:buClr>
              <a:buFont typeface="Arial" panose="020B0604020202020204" pitchFamily="34" charset="0"/>
              <a:buChar char="•"/>
              <a:defRPr sz="2800" b="0">
                <a:solidFill>
                  <a:srgbClr val="00000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ts val="700"/>
              </a:spcAft>
              <a:buClr>
                <a:srgbClr val="00798D"/>
              </a:buClr>
              <a:buFont typeface="Arial" panose="020B0604020202020204" pitchFamily="34" charset="0"/>
              <a:buChar char="•"/>
              <a:defRPr sz="2400" b="0">
                <a:solidFill>
                  <a:srgbClr val="000000"/>
                </a:solidFill>
                <a:latin typeface="Arial" panose="020B0604020202020204" pitchFamily="34" charset="0"/>
                <a:cs typeface="Arial" panose="020B0604020202020204" pitchFamily="34" charset="0"/>
              </a:defRPr>
            </a:lvl2pPr>
            <a:lvl3pPr marL="1090613" indent="-176213" algn="l" rtl="0" eaLnBrk="1" fontAlgn="base"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ts val="700"/>
              </a:spcAft>
              <a:buClr>
                <a:schemeClr val="folHlink"/>
              </a:buClr>
              <a:buChar char="»"/>
              <a:defRPr sz="1200" b="1">
                <a:solidFill>
                  <a:schemeClr val="tx1"/>
                </a:solidFill>
                <a:latin typeface="+mn-lt"/>
              </a:defRPr>
            </a:lvl6pPr>
            <a:lvl7pPr marL="2971800" indent="-228600" algn="l" rtl="0" eaLnBrk="1" fontAlgn="base" hangingPunct="1">
              <a:spcBef>
                <a:spcPct val="20000"/>
              </a:spcBef>
              <a:spcAft>
                <a:spcPts val="700"/>
              </a:spcAft>
              <a:buClr>
                <a:schemeClr val="folHlink"/>
              </a:buClr>
              <a:buChar char="»"/>
              <a:defRPr sz="1200" b="1">
                <a:solidFill>
                  <a:schemeClr val="tx1"/>
                </a:solidFill>
                <a:latin typeface="+mn-lt"/>
              </a:defRPr>
            </a:lvl7pPr>
            <a:lvl8pPr marL="3429000" indent="-228600" algn="l" rtl="0" eaLnBrk="1" fontAlgn="base" hangingPunct="1">
              <a:spcBef>
                <a:spcPct val="20000"/>
              </a:spcBef>
              <a:spcAft>
                <a:spcPts val="700"/>
              </a:spcAft>
              <a:buClr>
                <a:schemeClr val="folHlink"/>
              </a:buClr>
              <a:buChar char="»"/>
              <a:defRPr sz="1200" b="1">
                <a:solidFill>
                  <a:schemeClr val="tx1"/>
                </a:solidFill>
                <a:latin typeface="+mn-lt"/>
              </a:defRPr>
            </a:lvl8pPr>
            <a:lvl9pPr marL="3886200" indent="-228600" algn="l" rtl="0" eaLnBrk="1" fontAlgn="base" hangingPunct="1">
              <a:spcBef>
                <a:spcPct val="20000"/>
              </a:spcBef>
              <a:spcAft>
                <a:spcPts val="700"/>
              </a:spcAft>
              <a:buClr>
                <a:schemeClr val="folHlink"/>
              </a:buClr>
              <a:buChar char="»"/>
              <a:defRPr sz="1200" b="1">
                <a:solidFill>
                  <a:schemeClr val="tx1"/>
                </a:solidFill>
                <a:latin typeface="+mn-lt"/>
              </a:defRPr>
            </a:lvl9pPr>
          </a:lstStyle>
          <a:p>
            <a:pPr>
              <a:spcBef>
                <a:spcPts val="0"/>
              </a:spcBef>
              <a:spcAft>
                <a:spcPts val="800"/>
              </a:spcAft>
              <a:buClr>
                <a:srgbClr val="0068B3"/>
              </a:buClr>
              <a:buSzPct val="80000"/>
              <a:buBlip>
                <a:blip r:embed="rId9"/>
              </a:buBlip>
            </a:pPr>
            <a:r>
              <a:rPr lang="en-US" sz="1600" b="1" kern="0" cap="all" dirty="0" smtClean="0">
                <a:solidFill>
                  <a:srgbClr val="00A1B1"/>
                </a:solidFill>
              </a:rPr>
              <a:t>same </a:t>
            </a:r>
            <a:r>
              <a:rPr lang="en-US" sz="1600" dirty="0" smtClean="0">
                <a:solidFill>
                  <a:srgbClr val="3E3E3E"/>
                </a:solidFill>
              </a:rPr>
              <a:t>1.8m/4W remotes</a:t>
            </a:r>
          </a:p>
          <a:p>
            <a:pPr>
              <a:spcBef>
                <a:spcPts val="0"/>
              </a:spcBef>
              <a:spcAft>
                <a:spcPts val="800"/>
              </a:spcAft>
              <a:buClr>
                <a:srgbClr val="0068B3"/>
              </a:buClr>
              <a:buSzPct val="80000"/>
              <a:buBlip>
                <a:blip r:embed="rId9"/>
              </a:buBlip>
            </a:pPr>
            <a:endParaRPr lang="en-US" sz="1600" b="1" kern="0" cap="all" dirty="0" smtClean="0">
              <a:solidFill>
                <a:srgbClr val="00A1B1"/>
              </a:solidFill>
            </a:endParaRPr>
          </a:p>
          <a:p>
            <a:pPr>
              <a:spcBef>
                <a:spcPts val="0"/>
              </a:spcBef>
              <a:spcAft>
                <a:spcPts val="800"/>
              </a:spcAft>
              <a:buClr>
                <a:srgbClr val="0068B3"/>
              </a:buClr>
              <a:buSzPct val="80000"/>
              <a:buBlip>
                <a:blip r:embed="rId9"/>
              </a:buBlip>
            </a:pPr>
            <a:r>
              <a:rPr lang="en-US" sz="1600" b="1" kern="0" cap="all" dirty="0" smtClean="0">
                <a:solidFill>
                  <a:srgbClr val="00A1B1"/>
                </a:solidFill>
              </a:rPr>
              <a:t>Advanced </a:t>
            </a:r>
            <a:r>
              <a:rPr lang="en-US" sz="1600" dirty="0" smtClean="0">
                <a:solidFill>
                  <a:srgbClr val="3E3E3E"/>
                </a:solidFill>
              </a:rPr>
              <a:t>platform technology</a:t>
            </a:r>
          </a:p>
          <a:p>
            <a:pPr marL="0" indent="0">
              <a:spcBef>
                <a:spcPts val="0"/>
              </a:spcBef>
              <a:spcAft>
                <a:spcPts val="800"/>
              </a:spcAft>
              <a:buClr>
                <a:srgbClr val="0068B3"/>
              </a:buClr>
              <a:buSzPct val="80000"/>
              <a:buNone/>
            </a:pPr>
            <a:endParaRPr lang="en-US" sz="1600" b="1" kern="0" cap="all" dirty="0">
              <a:solidFill>
                <a:srgbClr val="00A1B1"/>
              </a:solidFill>
            </a:endParaRPr>
          </a:p>
          <a:p>
            <a:pPr>
              <a:spcBef>
                <a:spcPts val="0"/>
              </a:spcBef>
              <a:spcAft>
                <a:spcPts val="800"/>
              </a:spcAft>
              <a:buClr>
                <a:srgbClr val="0068B3"/>
              </a:buClr>
              <a:buSzPct val="80000"/>
              <a:buBlip>
                <a:blip r:embed="rId9"/>
              </a:buBlip>
            </a:pPr>
            <a:r>
              <a:rPr lang="en-US" sz="1600" b="1" kern="0" cap="all" dirty="0" smtClean="0">
                <a:solidFill>
                  <a:srgbClr val="00A1B1"/>
                </a:solidFill>
              </a:rPr>
              <a:t>Scale </a:t>
            </a:r>
            <a:r>
              <a:rPr lang="en-US" sz="1600" dirty="0" smtClean="0">
                <a:solidFill>
                  <a:srgbClr val="3E3E3E"/>
                </a:solidFill>
              </a:rPr>
              <a:t>to full spot capability</a:t>
            </a:r>
            <a:endParaRPr lang="en-US" sz="1600" b="1" kern="0" cap="all" dirty="0">
              <a:solidFill>
                <a:srgbClr val="00A1B1"/>
              </a:solidFill>
            </a:endParaRPr>
          </a:p>
        </p:txBody>
      </p:sp>
      <p:cxnSp>
        <p:nvCxnSpPr>
          <p:cNvPr id="59" name="Straight Connector 58"/>
          <p:cNvCxnSpPr/>
          <p:nvPr/>
        </p:nvCxnSpPr>
        <p:spPr bwMode="auto">
          <a:xfrm>
            <a:off x="501649" y="2502108"/>
            <a:ext cx="33832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3" name="Rectangle 62"/>
          <p:cNvSpPr/>
          <p:nvPr/>
        </p:nvSpPr>
        <p:spPr>
          <a:xfrm>
            <a:off x="669272" y="5441872"/>
            <a:ext cx="1056379" cy="246221"/>
          </a:xfrm>
          <a:prstGeom prst="rect">
            <a:avLst/>
          </a:prstGeom>
        </p:spPr>
        <p:txBody>
          <a:bodyPr wrap="none" lIns="0" tIns="0" rIns="0" bIns="0">
            <a:spAutoFit/>
          </a:bodyPr>
          <a:lstStyle/>
          <a:p>
            <a:r>
              <a:rPr lang="en-US" sz="1600" b="1" dirty="0" smtClean="0">
                <a:solidFill>
                  <a:srgbClr val="3E3E3E"/>
                </a:solidFill>
                <a:latin typeface="+mj-lt"/>
              </a:rPr>
              <a:t>ACHIEVED</a:t>
            </a:r>
            <a:endParaRPr lang="en-US" sz="1600" b="1" dirty="0">
              <a:solidFill>
                <a:srgbClr val="3E3E3E"/>
              </a:solidFill>
              <a:latin typeface="+mj-lt"/>
            </a:endParaRPr>
          </a:p>
        </p:txBody>
      </p:sp>
      <p:sp>
        <p:nvSpPr>
          <p:cNvPr id="64" name="Rectangle 63"/>
          <p:cNvSpPr/>
          <p:nvPr/>
        </p:nvSpPr>
        <p:spPr>
          <a:xfrm>
            <a:off x="669272" y="5616533"/>
            <a:ext cx="1025730" cy="400110"/>
          </a:xfrm>
          <a:prstGeom prst="rect">
            <a:avLst/>
          </a:prstGeom>
        </p:spPr>
        <p:txBody>
          <a:bodyPr wrap="none" lIns="0" tIns="0" rIns="0" bIns="0">
            <a:spAutoFit/>
          </a:bodyPr>
          <a:lstStyle/>
          <a:p>
            <a:r>
              <a:rPr lang="en-US" sz="2600" b="1" dirty="0" smtClean="0">
                <a:solidFill>
                  <a:srgbClr val="3E3E3E"/>
                </a:solidFill>
                <a:latin typeface="Arial Black" panose="020B0A04020102020204" pitchFamily="34" charset="0"/>
              </a:rPr>
              <a:t>GOAL</a:t>
            </a:r>
            <a:endParaRPr lang="en-US" sz="2600" b="1" dirty="0">
              <a:solidFill>
                <a:srgbClr val="3E3E3E"/>
              </a:solidFill>
              <a:latin typeface="Arial Black" panose="020B0A04020102020204" pitchFamily="34" charset="0"/>
            </a:endParaRPr>
          </a:p>
        </p:txBody>
      </p:sp>
      <p:sp>
        <p:nvSpPr>
          <p:cNvPr id="66" name="Oval 65"/>
          <p:cNvSpPr/>
          <p:nvPr/>
        </p:nvSpPr>
        <p:spPr bwMode="auto">
          <a:xfrm>
            <a:off x="2012269" y="5032834"/>
            <a:ext cx="1110343" cy="1110343"/>
          </a:xfrm>
          <a:prstGeom prst="ellipse">
            <a:avLst/>
          </a:prstGeom>
          <a:solidFill>
            <a:schemeClr val="bg1"/>
          </a:solidFill>
          <a:ln w="44450" cap="flat" cmpd="sng" algn="ctr">
            <a:solidFill>
              <a:srgbClr val="00A1B1"/>
            </a:solidFill>
            <a:prstDash val="solid"/>
            <a:round/>
            <a:headEnd type="none" w="med" len="med"/>
            <a:tailEnd type="none" w="med" len="med"/>
          </a:ln>
          <a:effectLst/>
          <a:extLst/>
        </p:spPr>
        <p:txBody>
          <a:bodyPr vert="horz" wrap="square" lIns="0" tIns="0" rIns="0" bIns="0" numCol="1" rtlCol="0" anchor="ctr" anchorCtr="1" compatLnSpc="1">
            <a:prstTxWarp prst="textNoShape">
              <a:avLst/>
            </a:prstTxWarp>
          </a:bodyPr>
          <a:lstStyle/>
          <a:p>
            <a:pPr lvl="0" algn="ctr"/>
            <a:r>
              <a:rPr lang="en-US" sz="1100" b="1" dirty="0" smtClean="0">
                <a:solidFill>
                  <a:srgbClr val="3E3E3E"/>
                </a:solidFill>
                <a:latin typeface="Arial"/>
              </a:rPr>
              <a:t>INCREASE</a:t>
            </a:r>
            <a:endParaRPr lang="en-US" sz="1100" b="1" dirty="0">
              <a:solidFill>
                <a:srgbClr val="3E3E3E"/>
              </a:solidFill>
              <a:latin typeface="Arial"/>
            </a:endParaRPr>
          </a:p>
          <a:p>
            <a:pPr lvl="0" algn="ctr"/>
            <a:r>
              <a:rPr lang="en-US" sz="1100" b="1" dirty="0" smtClean="0">
                <a:solidFill>
                  <a:srgbClr val="3E3E3E"/>
                </a:solidFill>
                <a:latin typeface="Arial"/>
              </a:rPr>
              <a:t>NETWORKVOLUME </a:t>
            </a:r>
            <a:endParaRPr lang="en-US" sz="1100" b="1" dirty="0">
              <a:solidFill>
                <a:srgbClr val="3E3E3E"/>
              </a:solidFill>
              <a:latin typeface="Arial"/>
            </a:endParaRPr>
          </a:p>
        </p:txBody>
      </p:sp>
      <p:sp>
        <p:nvSpPr>
          <p:cNvPr id="67" name="Oval 66"/>
          <p:cNvSpPr/>
          <p:nvPr/>
        </p:nvSpPr>
        <p:spPr bwMode="auto">
          <a:xfrm>
            <a:off x="3476626" y="5032834"/>
            <a:ext cx="1110343" cy="1110343"/>
          </a:xfrm>
          <a:prstGeom prst="ellipse">
            <a:avLst/>
          </a:prstGeom>
          <a:solidFill>
            <a:schemeClr val="bg1"/>
          </a:solidFill>
          <a:ln w="44450" cap="flat" cmpd="sng" algn="ctr">
            <a:solidFill>
              <a:srgbClr val="8DC63F"/>
            </a:solidFill>
            <a:prstDash val="solid"/>
            <a:round/>
            <a:headEnd type="none" w="med" len="med"/>
            <a:tailEnd type="none" w="med" len="med"/>
          </a:ln>
          <a:effectLst/>
          <a:extLst/>
        </p:spPr>
        <p:txBody>
          <a:bodyPr vert="horz" wrap="square" lIns="0" tIns="0" rIns="0" bIns="0" numCol="1" rtlCol="0" anchor="ctr" anchorCtr="1" compatLnSpc="1">
            <a:prstTxWarp prst="textNoShape">
              <a:avLst/>
            </a:prstTxWarp>
          </a:bodyPr>
          <a:lstStyle/>
          <a:p>
            <a:pPr lvl="0" algn="ctr"/>
            <a:r>
              <a:rPr lang="en-US" sz="1100" b="1" dirty="0">
                <a:solidFill>
                  <a:srgbClr val="3E3E3E"/>
                </a:solidFill>
                <a:latin typeface="Arial"/>
              </a:rPr>
              <a:t>BOOST </a:t>
            </a:r>
            <a:br>
              <a:rPr lang="en-US" sz="1100" b="1" dirty="0">
                <a:solidFill>
                  <a:srgbClr val="3E3E3E"/>
                </a:solidFill>
                <a:latin typeface="Arial"/>
              </a:rPr>
            </a:br>
            <a:r>
              <a:rPr lang="en-US" sz="1100" b="1" dirty="0" smtClean="0">
                <a:solidFill>
                  <a:srgbClr val="3E3E3E"/>
                </a:solidFill>
                <a:latin typeface="Arial"/>
              </a:rPr>
              <a:t>RETURN TRAFFIC</a:t>
            </a:r>
            <a:endParaRPr lang="en-US" sz="1100" b="1" dirty="0">
              <a:solidFill>
                <a:srgbClr val="3E3E3E"/>
              </a:solidFill>
              <a:latin typeface="Arial"/>
            </a:endParaRPr>
          </a:p>
        </p:txBody>
      </p:sp>
      <p:cxnSp>
        <p:nvCxnSpPr>
          <p:cNvPr id="51" name="Straight Connector 50"/>
          <p:cNvCxnSpPr/>
          <p:nvPr/>
        </p:nvCxnSpPr>
        <p:spPr bwMode="auto">
          <a:xfrm>
            <a:off x="501649" y="3189291"/>
            <a:ext cx="33832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56" name="Group 55"/>
          <p:cNvGrpSpPr/>
          <p:nvPr/>
        </p:nvGrpSpPr>
        <p:grpSpPr>
          <a:xfrm>
            <a:off x="9660595" y="2759599"/>
            <a:ext cx="1363755" cy="1056008"/>
            <a:chOff x="10512987" y="3478107"/>
            <a:chExt cx="1363755" cy="1056008"/>
          </a:xfrm>
        </p:grpSpPr>
        <p:grpSp>
          <p:nvGrpSpPr>
            <p:cNvPr id="57" name="Group 56"/>
            <p:cNvGrpSpPr/>
            <p:nvPr/>
          </p:nvGrpSpPr>
          <p:grpSpPr>
            <a:xfrm>
              <a:off x="10512987" y="3874537"/>
              <a:ext cx="1363755" cy="659578"/>
              <a:chOff x="10622171" y="3702007"/>
              <a:chExt cx="1363755" cy="659578"/>
            </a:xfrm>
          </p:grpSpPr>
          <p:sp>
            <p:nvSpPr>
              <p:cNvPr id="60" name="Rectangle 59"/>
              <p:cNvSpPr/>
              <p:nvPr/>
            </p:nvSpPr>
            <p:spPr>
              <a:xfrm>
                <a:off x="10841451" y="3775158"/>
                <a:ext cx="384721" cy="292324"/>
              </a:xfrm>
              <a:prstGeom prst="rect">
                <a:avLst/>
              </a:prstGeom>
            </p:spPr>
            <p:txBody>
              <a:bodyPr wrap="none" lIns="0" tIns="0" rIns="0" bIns="0" anchor="ctr" anchorCtr="1">
                <a:spAutoFit/>
              </a:bodyPr>
              <a:lstStyle/>
              <a:p>
                <a:pPr algn="ctr">
                  <a:lnSpc>
                    <a:spcPts val="1400"/>
                  </a:lnSpc>
                </a:pPr>
                <a:r>
                  <a:rPr lang="en-US" sz="5400" b="1" dirty="0">
                    <a:solidFill>
                      <a:srgbClr val="8DC63F"/>
                    </a:solidFill>
                    <a:latin typeface="+mj-lt"/>
                  </a:rPr>
                  <a:t>7</a:t>
                </a:r>
                <a:endParaRPr lang="en-US" sz="5400" dirty="0">
                  <a:solidFill>
                    <a:srgbClr val="8DC63F"/>
                  </a:solidFill>
                  <a:latin typeface="+mj-lt"/>
                </a:endParaRPr>
              </a:p>
            </p:txBody>
          </p:sp>
          <p:sp>
            <p:nvSpPr>
              <p:cNvPr id="61" name="Rectangle 60"/>
              <p:cNvSpPr/>
              <p:nvPr/>
            </p:nvSpPr>
            <p:spPr>
              <a:xfrm>
                <a:off x="10622171" y="4002512"/>
                <a:ext cx="1363755" cy="359073"/>
              </a:xfrm>
              <a:prstGeom prst="rect">
                <a:avLst/>
              </a:prstGeom>
            </p:spPr>
            <p:txBody>
              <a:bodyPr wrap="square" lIns="0" tIns="0" rIns="0" bIns="0" anchor="ctr" anchorCtr="0">
                <a:spAutoFit/>
              </a:bodyPr>
              <a:lstStyle/>
              <a:p>
                <a:pPr>
                  <a:lnSpc>
                    <a:spcPts val="1400"/>
                  </a:lnSpc>
                </a:pPr>
                <a:r>
                  <a:rPr lang="en-US" sz="1500" dirty="0" smtClean="0">
                    <a:solidFill>
                      <a:srgbClr val="3E3E3E"/>
                    </a:solidFill>
                    <a:latin typeface="+mj-lt"/>
                  </a:rPr>
                  <a:t>REMOTE THROUGHPUT</a:t>
                </a:r>
                <a:endParaRPr lang="en-US" sz="1500" dirty="0">
                  <a:solidFill>
                    <a:srgbClr val="3E3E3E"/>
                  </a:solidFill>
                  <a:latin typeface="+mj-lt"/>
                </a:endParaRPr>
              </a:p>
            </p:txBody>
          </p:sp>
          <p:sp>
            <p:nvSpPr>
              <p:cNvPr id="62" name="Rectangle 61"/>
              <p:cNvSpPr/>
              <p:nvPr/>
            </p:nvSpPr>
            <p:spPr>
              <a:xfrm>
                <a:off x="10741130" y="3702007"/>
                <a:ext cx="171522"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X</a:t>
                </a:r>
                <a:endParaRPr lang="en-US" sz="2000" dirty="0">
                  <a:solidFill>
                    <a:srgbClr val="8DC63F"/>
                  </a:solidFill>
                  <a:effectLst>
                    <a:glow rad="101600">
                      <a:schemeClr val="bg1">
                        <a:alpha val="60000"/>
                      </a:schemeClr>
                    </a:glow>
                  </a:effectLst>
                  <a:latin typeface="+mj-lt"/>
                </a:endParaRPr>
              </a:p>
            </p:txBody>
          </p:sp>
        </p:grpSp>
        <p:sp>
          <p:nvSpPr>
            <p:cNvPr id="58" name="Rectangle 57"/>
            <p:cNvSpPr/>
            <p:nvPr/>
          </p:nvSpPr>
          <p:spPr>
            <a:xfrm>
              <a:off x="10512988" y="3478107"/>
              <a:ext cx="65" cy="179536"/>
            </a:xfrm>
            <a:prstGeom prst="rect">
              <a:avLst/>
            </a:prstGeom>
          </p:spPr>
          <p:txBody>
            <a:bodyPr wrap="none" lIns="0" tIns="0" rIns="0" bIns="0" anchor="ctr" anchorCtr="0">
              <a:spAutoFit/>
            </a:bodyPr>
            <a:lstStyle/>
            <a:p>
              <a:pPr>
                <a:lnSpc>
                  <a:spcPts val="1400"/>
                </a:lnSpc>
              </a:pPr>
              <a:endParaRPr lang="en-US" sz="1500" dirty="0">
                <a:solidFill>
                  <a:srgbClr val="3E3E3E"/>
                </a:solidFill>
                <a:latin typeface="+mj-lt"/>
              </a:endParaRPr>
            </a:p>
          </p:txBody>
        </p:sp>
      </p:grpSp>
      <p:grpSp>
        <p:nvGrpSpPr>
          <p:cNvPr id="68" name="Group 67"/>
          <p:cNvGrpSpPr/>
          <p:nvPr/>
        </p:nvGrpSpPr>
        <p:grpSpPr>
          <a:xfrm>
            <a:off x="4110695" y="1919288"/>
            <a:ext cx="1363755" cy="1056008"/>
            <a:chOff x="10512987" y="3478107"/>
            <a:chExt cx="1363755" cy="1056008"/>
          </a:xfrm>
        </p:grpSpPr>
        <p:grpSp>
          <p:nvGrpSpPr>
            <p:cNvPr id="69" name="Group 68"/>
            <p:cNvGrpSpPr/>
            <p:nvPr/>
          </p:nvGrpSpPr>
          <p:grpSpPr>
            <a:xfrm>
              <a:off x="10512987" y="3715830"/>
              <a:ext cx="1363755" cy="818285"/>
              <a:chOff x="10622171" y="3543300"/>
              <a:chExt cx="1363755" cy="818285"/>
            </a:xfrm>
          </p:grpSpPr>
          <p:sp>
            <p:nvSpPr>
              <p:cNvPr id="73" name="Rectangle 72"/>
              <p:cNvSpPr/>
              <p:nvPr/>
            </p:nvSpPr>
            <p:spPr>
              <a:xfrm>
                <a:off x="10649091" y="3775158"/>
                <a:ext cx="769442" cy="292324"/>
              </a:xfrm>
              <a:prstGeom prst="rect">
                <a:avLst/>
              </a:prstGeom>
            </p:spPr>
            <p:txBody>
              <a:bodyPr wrap="none" lIns="0" tIns="0" rIns="0" bIns="0" anchor="ctr" anchorCtr="1">
                <a:spAutoFit/>
              </a:bodyPr>
              <a:lstStyle/>
              <a:p>
                <a:pPr algn="ctr">
                  <a:lnSpc>
                    <a:spcPts val="1400"/>
                  </a:lnSpc>
                </a:pPr>
                <a:r>
                  <a:rPr lang="en-US" sz="5400" b="1" dirty="0">
                    <a:solidFill>
                      <a:srgbClr val="8DC63F"/>
                    </a:solidFill>
                    <a:latin typeface="+mj-lt"/>
                  </a:rPr>
                  <a:t>7</a:t>
                </a:r>
                <a:r>
                  <a:rPr lang="en-US" sz="5400" b="1" dirty="0" smtClean="0">
                    <a:solidFill>
                      <a:srgbClr val="8DC63F"/>
                    </a:solidFill>
                    <a:latin typeface="+mj-lt"/>
                  </a:rPr>
                  <a:t>0</a:t>
                </a:r>
                <a:endParaRPr lang="en-US" sz="5400" dirty="0">
                  <a:solidFill>
                    <a:srgbClr val="8DC63F"/>
                  </a:solidFill>
                  <a:latin typeface="+mj-lt"/>
                </a:endParaRPr>
              </a:p>
            </p:txBody>
          </p:sp>
          <p:sp>
            <p:nvSpPr>
              <p:cNvPr id="74" name="Rectangle 73"/>
              <p:cNvSpPr/>
              <p:nvPr/>
            </p:nvSpPr>
            <p:spPr>
              <a:xfrm>
                <a:off x="10622171" y="4002512"/>
                <a:ext cx="1363755" cy="359073"/>
              </a:xfrm>
              <a:prstGeom prst="rect">
                <a:avLst/>
              </a:prstGeom>
            </p:spPr>
            <p:txBody>
              <a:bodyPr wrap="square" lIns="0" tIns="0" rIns="0" bIns="0" anchor="ctr" anchorCtr="0">
                <a:spAutoFit/>
              </a:bodyPr>
              <a:lstStyle/>
              <a:p>
                <a:pPr>
                  <a:lnSpc>
                    <a:spcPts val="1400"/>
                  </a:lnSpc>
                </a:pPr>
                <a:r>
                  <a:rPr lang="en-US" sz="1500" dirty="0" smtClean="0">
                    <a:solidFill>
                      <a:srgbClr val="3E3E3E"/>
                    </a:solidFill>
                    <a:latin typeface="+mj-lt"/>
                  </a:rPr>
                  <a:t>THROUGHPUT INCREASE</a:t>
                </a:r>
                <a:endParaRPr lang="en-US" sz="1500" dirty="0">
                  <a:solidFill>
                    <a:srgbClr val="3E3E3E"/>
                  </a:solidFill>
                  <a:latin typeface="+mj-lt"/>
                </a:endParaRPr>
              </a:p>
            </p:txBody>
          </p:sp>
          <p:sp>
            <p:nvSpPr>
              <p:cNvPr id="75" name="Rectangle 74"/>
              <p:cNvSpPr/>
              <p:nvPr/>
            </p:nvSpPr>
            <p:spPr>
              <a:xfrm>
                <a:off x="11304452" y="3543300"/>
                <a:ext cx="227626"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a:t>
                </a:r>
                <a:endParaRPr lang="en-US" sz="2000" dirty="0">
                  <a:solidFill>
                    <a:srgbClr val="8DC63F"/>
                  </a:solidFill>
                  <a:effectLst>
                    <a:glow rad="101600">
                      <a:schemeClr val="bg1">
                        <a:alpha val="60000"/>
                      </a:schemeClr>
                    </a:glow>
                  </a:effectLst>
                  <a:latin typeface="+mj-lt"/>
                </a:endParaRPr>
              </a:p>
            </p:txBody>
          </p:sp>
        </p:grpSp>
        <p:sp>
          <p:nvSpPr>
            <p:cNvPr id="72" name="Rectangle 71"/>
            <p:cNvSpPr/>
            <p:nvPr/>
          </p:nvSpPr>
          <p:spPr>
            <a:xfrm>
              <a:off x="10512988" y="3478107"/>
              <a:ext cx="65" cy="179536"/>
            </a:xfrm>
            <a:prstGeom prst="rect">
              <a:avLst/>
            </a:prstGeom>
          </p:spPr>
          <p:txBody>
            <a:bodyPr wrap="none" lIns="0" tIns="0" rIns="0" bIns="0" anchor="ctr" anchorCtr="0">
              <a:spAutoFit/>
            </a:bodyPr>
            <a:lstStyle/>
            <a:p>
              <a:pPr>
                <a:lnSpc>
                  <a:spcPts val="1400"/>
                </a:lnSpc>
              </a:pPr>
              <a:endParaRPr lang="en-US" sz="1500" dirty="0">
                <a:solidFill>
                  <a:srgbClr val="3E3E3E"/>
                </a:solidFill>
                <a:latin typeface="+mj-lt"/>
              </a:endParaRPr>
            </a:p>
          </p:txBody>
        </p:sp>
      </p:grpSp>
      <p:sp>
        <p:nvSpPr>
          <p:cNvPr id="76" name="Title 1"/>
          <p:cNvSpPr txBox="1">
            <a:spLocks/>
          </p:cNvSpPr>
          <p:nvPr/>
        </p:nvSpPr>
        <p:spPr bwMode="auto">
          <a:xfrm>
            <a:off x="379413" y="613000"/>
            <a:ext cx="10385425" cy="50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374942" rtl="0" eaLnBrk="1" fontAlgn="base" latinLnBrk="0" hangingPunct="1">
              <a:spcBef>
                <a:spcPct val="0"/>
              </a:spcBef>
              <a:spcAft>
                <a:spcPct val="0"/>
              </a:spcAft>
              <a:buNone/>
              <a:defRPr lang="en-US" altLang="en-US" sz="3200" b="0" kern="120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a:lstStyle>
          <a:p>
            <a:r>
              <a:rPr lang="en-US" sz="2000" dirty="0" smtClean="0">
                <a:solidFill>
                  <a:schemeClr val="accent1"/>
                </a:solidFill>
              </a:rPr>
              <a:t>Focused </a:t>
            </a:r>
            <a:r>
              <a:rPr lang="en-US" sz="2000" dirty="0" err="1" smtClean="0">
                <a:solidFill>
                  <a:schemeClr val="accent1"/>
                </a:solidFill>
              </a:rPr>
              <a:t>Epic</a:t>
            </a:r>
            <a:r>
              <a:rPr lang="en-US" altLang="en-US" sz="1400" baseline="55000" dirty="0" err="1" smtClean="0">
                <a:solidFill>
                  <a:schemeClr val="accent1"/>
                </a:solidFill>
              </a:rPr>
              <a:t>NG</a:t>
            </a:r>
            <a:r>
              <a:rPr lang="en-US" sz="2000" dirty="0" smtClean="0">
                <a:solidFill>
                  <a:schemeClr val="accent1"/>
                </a:solidFill>
              </a:rPr>
              <a:t> Ku-band Spot Beam</a:t>
            </a:r>
            <a:endParaRPr lang="en-US" sz="2800" dirty="0"/>
          </a:p>
        </p:txBody>
      </p:sp>
      <p:sp>
        <p:nvSpPr>
          <p:cNvPr id="77" name="Rectangle 17"/>
          <p:cNvSpPr>
            <a:spLocks noChangeArrowheads="1"/>
          </p:cNvSpPr>
          <p:nvPr/>
        </p:nvSpPr>
        <p:spPr bwMode="auto">
          <a:xfrm>
            <a:off x="451502" y="6406858"/>
            <a:ext cx="6533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Ins="0" bIns="0" anchor="b">
            <a:spAutoFit/>
          </a:bodyPr>
          <a:lstStyle>
            <a:lvl1pPr>
              <a:spcBef>
                <a:spcPct val="20000"/>
              </a:spcBef>
              <a:spcAft>
                <a:spcPts val="700"/>
              </a:spcAft>
              <a:buClr>
                <a:schemeClr val="accent2"/>
              </a:buClr>
              <a:buFont typeface="Times" pitchFamily="18" charset="0"/>
              <a:buChar char="•"/>
              <a:defRPr sz="2000" b="1">
                <a:solidFill>
                  <a:schemeClr val="tx1"/>
                </a:solidFill>
                <a:latin typeface="Arial" charset="0"/>
              </a:defRPr>
            </a:lvl1pPr>
            <a:lvl2pPr marL="742950" indent="-285750">
              <a:spcBef>
                <a:spcPct val="20000"/>
              </a:spcBef>
              <a:spcAft>
                <a:spcPts val="700"/>
              </a:spcAft>
              <a:buClr>
                <a:schemeClr val="accent2"/>
              </a:buClr>
              <a:buChar char="–"/>
              <a:defRPr b="1">
                <a:solidFill>
                  <a:schemeClr val="tx1"/>
                </a:solidFill>
                <a:latin typeface="Arial" charset="0"/>
              </a:defRPr>
            </a:lvl2pPr>
            <a:lvl3pPr marL="1143000" indent="-228600">
              <a:spcBef>
                <a:spcPct val="20000"/>
              </a:spcBef>
              <a:spcAft>
                <a:spcPts val="700"/>
              </a:spcAft>
              <a:buClr>
                <a:schemeClr val="accent2"/>
              </a:buClr>
              <a:buChar char="•"/>
              <a:defRPr sz="1600" b="1">
                <a:solidFill>
                  <a:schemeClr val="tx1"/>
                </a:solidFill>
                <a:latin typeface="Arial" charset="0"/>
              </a:defRPr>
            </a:lvl3pPr>
            <a:lvl4pPr marL="1600200" indent="-228600">
              <a:spcBef>
                <a:spcPct val="20000"/>
              </a:spcBef>
              <a:spcAft>
                <a:spcPts val="700"/>
              </a:spcAft>
              <a:buClr>
                <a:schemeClr val="accent2"/>
              </a:buClr>
              <a:buChar char="–"/>
              <a:defRPr sz="1400" b="1">
                <a:solidFill>
                  <a:schemeClr val="tx1"/>
                </a:solidFill>
                <a:latin typeface="Arial" charset="0"/>
              </a:defRPr>
            </a:lvl4pPr>
            <a:lvl5pPr marL="2057400" indent="-228600">
              <a:spcBef>
                <a:spcPct val="20000"/>
              </a:spcBef>
              <a:spcAft>
                <a:spcPts val="700"/>
              </a:spcAft>
              <a:buClr>
                <a:schemeClr val="accent2"/>
              </a:buClr>
              <a:buChar char="»"/>
              <a:defRPr sz="1200" b="1">
                <a:solidFill>
                  <a:schemeClr val="tx1"/>
                </a:solidFill>
                <a:latin typeface="Arial"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charset="0"/>
              </a:defRPr>
            </a:lvl9pPr>
          </a:lstStyle>
          <a:p>
            <a:pPr algn="r">
              <a:spcBef>
                <a:spcPct val="50000"/>
              </a:spcBef>
              <a:spcAft>
                <a:spcPct val="0"/>
              </a:spcAft>
              <a:buClrTx/>
              <a:buFontTx/>
              <a:buNone/>
            </a:pPr>
            <a:r>
              <a:rPr lang="en-US" altLang="en-US" sz="800" b="0" dirty="0">
                <a:solidFill>
                  <a:srgbClr val="333399"/>
                </a:solidFill>
                <a:latin typeface="Times" pitchFamily="18" charset="0"/>
              </a:rPr>
              <a:t>Page:         </a:t>
            </a:r>
            <a:fld id="{3F86F996-AFA6-43AD-8EA6-274D1891063C}" type="slidenum">
              <a:rPr lang="en-US" altLang="en-US" sz="800" b="0">
                <a:solidFill>
                  <a:srgbClr val="333399"/>
                </a:solidFill>
                <a:latin typeface="Times" pitchFamily="18" charset="0"/>
              </a:rPr>
              <a:pPr algn="r">
                <a:spcBef>
                  <a:spcPct val="50000"/>
                </a:spcBef>
                <a:spcAft>
                  <a:spcPct val="0"/>
                </a:spcAft>
                <a:buClrTx/>
                <a:buFontTx/>
                <a:buNone/>
              </a:pPr>
              <a:t>22</a:t>
            </a:fld>
            <a:endParaRPr lang="en-US" altLang="en-US" sz="800" b="0" dirty="0">
              <a:solidFill>
                <a:srgbClr val="000000"/>
              </a:solidFill>
              <a:latin typeface="Times" pitchFamily="18" charset="0"/>
            </a:endParaRPr>
          </a:p>
        </p:txBody>
      </p:sp>
    </p:spTree>
    <p:extLst>
      <p:ext uri="{BB962C8B-B14F-4D97-AF65-F5344CB8AC3E}">
        <p14:creationId xmlns="" xmlns:p14="http://schemas.microsoft.com/office/powerpoint/2010/main" val="362882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3">
                                            <p:txEl>
                                              <p:pRg st="2" end="2"/>
                                            </p:txEl>
                                          </p:spTgt>
                                        </p:tgtEl>
                                        <p:attrNameLst>
                                          <p:attrName>style.visibility</p:attrName>
                                        </p:attrNameLst>
                                      </p:cBhvr>
                                      <p:to>
                                        <p:strVal val="visible"/>
                                      </p:to>
                                    </p:set>
                                    <p:animEffect transition="in" filter="fade">
                                      <p:cBhvr>
                                        <p:cTn id="11" dur="1000"/>
                                        <p:tgtEl>
                                          <p:spTgt spid="12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childTnLst>
                          </p:cTn>
                        </p:par>
                        <p:par>
                          <p:cTn id="15" fill="hold">
                            <p:stCondLst>
                              <p:cond delay="2500"/>
                            </p:stCondLst>
                            <p:childTnLst>
                              <p:par>
                                <p:cTn id="16" presetID="22" presetClass="entr" presetSubtype="2" fill="hold"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wipe(right)">
                                      <p:cBhvr>
                                        <p:cTn id="18" dur="500"/>
                                        <p:tgtEl>
                                          <p:spTgt spid="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1000"/>
                                        <p:tgtEl>
                                          <p:spTgt spid="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3">
                                            <p:txEl>
                                              <p:pRg st="4" end="4"/>
                                            </p:txEl>
                                          </p:spTgt>
                                        </p:tgtEl>
                                        <p:attrNameLst>
                                          <p:attrName>style.visibility</p:attrName>
                                        </p:attrNameLst>
                                      </p:cBhvr>
                                      <p:to>
                                        <p:strVal val="visible"/>
                                      </p:to>
                                    </p:set>
                                    <p:animEffect transition="in" filter="fade">
                                      <p:cBhvr>
                                        <p:cTn id="49" dur="1000"/>
                                        <p:tgtEl>
                                          <p:spTgt spid="123">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par>
                          <p:cTn id="53" fill="hold">
                            <p:stCondLst>
                              <p:cond delay="1000"/>
                            </p:stCondLst>
                            <p:childTnLst>
                              <p:par>
                                <p:cTn id="54" presetID="10" presetClass="entr" presetSubtype="0" fill="hold" grpId="0" nodeType="afterEffect">
                                  <p:stCondLst>
                                    <p:cond delay="50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childTnLst>
                          </p:cTn>
                        </p:par>
                        <p:par>
                          <p:cTn id="62" fill="hold">
                            <p:stCondLst>
                              <p:cond delay="500"/>
                            </p:stCondLst>
                            <p:childTnLst>
                              <p:par>
                                <p:cTn id="63" presetID="10" presetClass="entr" presetSubtype="0" fill="hold" grpId="0" nodeType="afterEffect">
                                  <p:stCondLst>
                                    <p:cond delay="50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07" grpId="0"/>
      <p:bldP spid="123" grpId="0" build="p"/>
      <p:bldP spid="63" grpId="0"/>
      <p:bldP spid="64" grpId="0"/>
      <p:bldP spid="66"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Straight Connector 119"/>
          <p:cNvCxnSpPr/>
          <p:nvPr/>
        </p:nvCxnSpPr>
        <p:spPr bwMode="auto">
          <a:xfrm>
            <a:off x="544531" y="5928208"/>
            <a:ext cx="5623560" cy="0"/>
          </a:xfrm>
          <a:prstGeom prst="line">
            <a:avLst/>
          </a:prstGeom>
          <a:solidFill>
            <a:schemeClr val="accent1"/>
          </a:solidFill>
          <a:ln w="9525" cap="flat" cmpd="sng" algn="ctr">
            <a:solidFill>
              <a:schemeClr val="bg2"/>
            </a:solidFill>
            <a:prstDash val="solid"/>
            <a:round/>
            <a:headEnd type="oval" w="med" len="med"/>
            <a:tailEnd type="oval"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70" name="Picture 69"/>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813809" y="2688016"/>
            <a:ext cx="7073727" cy="2952793"/>
          </a:xfrm>
          <a:prstGeom prst="rect">
            <a:avLst/>
          </a:prstGeom>
        </p:spPr>
      </p:pic>
      <p:pic>
        <p:nvPicPr>
          <p:cNvPr id="122" name="Picture 4" descr="D:\Icons\Round\round arrow  green 1.png"/>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5642119" y="1482920"/>
            <a:ext cx="4826000" cy="3378200"/>
          </a:xfrm>
          <a:prstGeom prst="rect">
            <a:avLst/>
          </a:prstGeom>
          <a:noFill/>
          <a:extLst>
            <a:ext uri="{909E8E84-426E-40DD-AFC4-6F175D3DCCD1}">
              <a14:hiddenFill xmlns="" xmlns:a14="http://schemas.microsoft.com/office/drawing/2010/main">
                <a:solidFill>
                  <a:srgbClr val="FFFFFF"/>
                </a:solidFill>
              </a14:hiddenFill>
            </a:ext>
          </a:extLst>
        </p:spPr>
      </p:pic>
      <p:pic>
        <p:nvPicPr>
          <p:cNvPr id="80" name="Picture 2" descr="D:\Icons\Round\round arrow  blue 1.pn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5642119" y="1509312"/>
            <a:ext cx="4826000" cy="3378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chor="t"/>
          <a:lstStyle/>
          <a:p>
            <a:r>
              <a:rPr lang="en-US" dirty="0" smtClean="0"/>
              <a:t>Example</a:t>
            </a:r>
            <a:r>
              <a:rPr lang="en-US" dirty="0"/>
              <a:t>: Ku-band Spot Beam Network</a:t>
            </a:r>
            <a:endParaRPr lang="en-US" sz="2000" dirty="0"/>
          </a:p>
        </p:txBody>
      </p:sp>
      <p:pic>
        <p:nvPicPr>
          <p:cNvPr id="16" name="Picture 15"/>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316164" y="3522051"/>
            <a:ext cx="1049338" cy="1166552"/>
          </a:xfrm>
          <a:prstGeom prst="rect">
            <a:avLst/>
          </a:prstGeom>
        </p:spPr>
      </p:pic>
      <p:pic>
        <p:nvPicPr>
          <p:cNvPr id="20" name="Picture 19"/>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7613654" y="4717666"/>
            <a:ext cx="699994" cy="1239439"/>
          </a:xfrm>
          <a:prstGeom prst="rect">
            <a:avLst/>
          </a:prstGeom>
        </p:spPr>
      </p:pic>
      <p:pic>
        <p:nvPicPr>
          <p:cNvPr id="71" name="Picture 70"/>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8205324" y="4717666"/>
            <a:ext cx="699994" cy="1239439"/>
          </a:xfrm>
          <a:prstGeom prst="rect">
            <a:avLst/>
          </a:prstGeom>
        </p:spPr>
      </p:pic>
      <p:grpSp>
        <p:nvGrpSpPr>
          <p:cNvPr id="41" name="Group 40"/>
          <p:cNvGrpSpPr/>
          <p:nvPr/>
        </p:nvGrpSpPr>
        <p:grpSpPr>
          <a:xfrm rot="735366">
            <a:off x="7644030" y="2358941"/>
            <a:ext cx="1226245" cy="2252360"/>
            <a:chOff x="8306795" y="1964471"/>
            <a:chExt cx="1226245" cy="2252360"/>
          </a:xfrm>
        </p:grpSpPr>
        <p:cxnSp>
          <p:nvCxnSpPr>
            <p:cNvPr id="43" name="Straight Connector 42"/>
            <p:cNvCxnSpPr/>
            <p:nvPr/>
          </p:nvCxnSpPr>
          <p:spPr bwMode="auto">
            <a:xfrm flipH="1" flipV="1">
              <a:off x="9388932" y="3960123"/>
              <a:ext cx="144108" cy="256708"/>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49" name="Group 48"/>
          <p:cNvGrpSpPr/>
          <p:nvPr/>
        </p:nvGrpSpPr>
        <p:grpSpPr>
          <a:xfrm rot="1430772">
            <a:off x="7456630" y="2587085"/>
            <a:ext cx="1058157" cy="1961670"/>
            <a:chOff x="8306795" y="1964471"/>
            <a:chExt cx="1058157" cy="1961670"/>
          </a:xfrm>
        </p:grpSpPr>
        <p:cxnSp>
          <p:nvCxnSpPr>
            <p:cNvPr id="50" name="Straight Connector 49"/>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4" name="Group 93"/>
          <p:cNvGrpSpPr/>
          <p:nvPr/>
        </p:nvGrpSpPr>
        <p:grpSpPr>
          <a:xfrm rot="15193280">
            <a:off x="6534090" y="1956127"/>
            <a:ext cx="944770" cy="1696135"/>
            <a:chOff x="8306795" y="1964471"/>
            <a:chExt cx="944770" cy="1696135"/>
          </a:xfrm>
        </p:grpSpPr>
        <p:cxnSp>
          <p:nvCxnSpPr>
            <p:cNvPr id="103" name="Straight Connector 102"/>
            <p:cNvCxnSpPr/>
            <p:nvPr/>
          </p:nvCxnSpPr>
          <p:spPr bwMode="auto">
            <a:xfrm rot="6082543" flipH="1">
              <a:off x="9084223" y="3493263"/>
              <a:ext cx="184460" cy="15022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5" name="Group 94"/>
          <p:cNvGrpSpPr/>
          <p:nvPr/>
        </p:nvGrpSpPr>
        <p:grpSpPr>
          <a:xfrm rot="15336441">
            <a:off x="6442502" y="2111579"/>
            <a:ext cx="793016" cy="1461980"/>
            <a:chOff x="8306795" y="1964471"/>
            <a:chExt cx="793016" cy="1461980"/>
          </a:xfrm>
        </p:grpSpPr>
        <p:cxnSp>
          <p:nvCxnSpPr>
            <p:cNvPr id="100" name="Straight Connector 99"/>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96" name="Group 95"/>
          <p:cNvGrpSpPr/>
          <p:nvPr/>
        </p:nvGrpSpPr>
        <p:grpSpPr>
          <a:xfrm rot="14985130">
            <a:off x="6604860" y="2254665"/>
            <a:ext cx="793016" cy="1461980"/>
            <a:chOff x="8306795" y="1964471"/>
            <a:chExt cx="793016" cy="1461980"/>
          </a:xfrm>
        </p:grpSpPr>
        <p:cxnSp>
          <p:nvCxnSpPr>
            <p:cNvPr id="97" name="Straight Connector 96"/>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13" name="Rectangle 112"/>
          <p:cNvSpPr/>
          <p:nvPr/>
        </p:nvSpPr>
        <p:spPr>
          <a:xfrm>
            <a:off x="669272" y="5441872"/>
            <a:ext cx="1056379" cy="246221"/>
          </a:xfrm>
          <a:prstGeom prst="rect">
            <a:avLst/>
          </a:prstGeom>
        </p:spPr>
        <p:txBody>
          <a:bodyPr wrap="none" lIns="0" tIns="0" rIns="0" bIns="0">
            <a:spAutoFit/>
          </a:bodyPr>
          <a:lstStyle/>
          <a:p>
            <a:r>
              <a:rPr lang="en-US" sz="1600" b="1" dirty="0" smtClean="0">
                <a:solidFill>
                  <a:srgbClr val="3E3E3E"/>
                </a:solidFill>
                <a:latin typeface="+mj-lt"/>
              </a:rPr>
              <a:t>ACHIEVED</a:t>
            </a:r>
            <a:endParaRPr lang="en-US" sz="1600" b="1" dirty="0">
              <a:solidFill>
                <a:srgbClr val="3E3E3E"/>
              </a:solidFill>
              <a:latin typeface="+mj-lt"/>
            </a:endParaRPr>
          </a:p>
        </p:txBody>
      </p:sp>
      <p:sp>
        <p:nvSpPr>
          <p:cNvPr id="114" name="Rectangle 113"/>
          <p:cNvSpPr/>
          <p:nvPr/>
        </p:nvSpPr>
        <p:spPr>
          <a:xfrm>
            <a:off x="669272" y="5616533"/>
            <a:ext cx="1025730" cy="400110"/>
          </a:xfrm>
          <a:prstGeom prst="rect">
            <a:avLst/>
          </a:prstGeom>
        </p:spPr>
        <p:txBody>
          <a:bodyPr wrap="none" lIns="0" tIns="0" rIns="0" bIns="0">
            <a:spAutoFit/>
          </a:bodyPr>
          <a:lstStyle/>
          <a:p>
            <a:r>
              <a:rPr lang="en-US" sz="2600" b="1" dirty="0" smtClean="0">
                <a:solidFill>
                  <a:srgbClr val="3E3E3E"/>
                </a:solidFill>
                <a:latin typeface="Arial Black" panose="020B0A04020102020204" pitchFamily="34" charset="0"/>
              </a:rPr>
              <a:t>GOAL</a:t>
            </a:r>
            <a:endParaRPr lang="en-US" sz="2600" b="1" dirty="0">
              <a:solidFill>
                <a:srgbClr val="3E3E3E"/>
              </a:solidFill>
              <a:latin typeface="Arial Black" panose="020B0A04020102020204" pitchFamily="34" charset="0"/>
            </a:endParaRPr>
          </a:p>
        </p:txBody>
      </p:sp>
      <p:sp>
        <p:nvSpPr>
          <p:cNvPr id="116" name="Oval 115"/>
          <p:cNvSpPr/>
          <p:nvPr/>
        </p:nvSpPr>
        <p:spPr bwMode="auto">
          <a:xfrm>
            <a:off x="2012269" y="5032834"/>
            <a:ext cx="1110343" cy="1110343"/>
          </a:xfrm>
          <a:prstGeom prst="ellipse">
            <a:avLst/>
          </a:prstGeom>
          <a:solidFill>
            <a:schemeClr val="bg1"/>
          </a:solidFill>
          <a:ln w="44450" cap="flat" cmpd="sng" algn="ctr">
            <a:solidFill>
              <a:srgbClr val="00A1B1"/>
            </a:solidFill>
            <a:prstDash val="solid"/>
            <a:round/>
            <a:headEnd type="none" w="med" len="med"/>
            <a:tailEnd type="none" w="med" len="med"/>
          </a:ln>
          <a:effectLst/>
          <a:extLst/>
        </p:spPr>
        <p:txBody>
          <a:bodyPr vert="horz" wrap="square" lIns="0" tIns="0" rIns="0" bIns="0" numCol="1" rtlCol="0" anchor="ctr" anchorCtr="1" compatLnSpc="1">
            <a:prstTxWarp prst="textNoShape">
              <a:avLst/>
            </a:prstTxWarp>
          </a:bodyPr>
          <a:lstStyle/>
          <a:p>
            <a:pPr algn="ctr"/>
            <a:r>
              <a:rPr lang="en-US" sz="1100" b="1" dirty="0">
                <a:solidFill>
                  <a:srgbClr val="3E3E3E"/>
                </a:solidFill>
                <a:latin typeface="Arial"/>
              </a:rPr>
              <a:t>INCREASE</a:t>
            </a:r>
          </a:p>
          <a:p>
            <a:pPr algn="ctr"/>
            <a:r>
              <a:rPr lang="en-US" sz="1100" b="1" dirty="0">
                <a:solidFill>
                  <a:srgbClr val="3E3E3E"/>
                </a:solidFill>
                <a:latin typeface="Arial"/>
              </a:rPr>
              <a:t>NETWORK</a:t>
            </a:r>
          </a:p>
          <a:p>
            <a:pPr algn="ctr"/>
            <a:r>
              <a:rPr lang="en-US" sz="1100" b="1" dirty="0">
                <a:solidFill>
                  <a:srgbClr val="3E3E3E"/>
                </a:solidFill>
                <a:latin typeface="Arial"/>
              </a:rPr>
              <a:t>VOLUME </a:t>
            </a:r>
          </a:p>
        </p:txBody>
      </p:sp>
      <p:sp>
        <p:nvSpPr>
          <p:cNvPr id="117" name="Oval 116"/>
          <p:cNvSpPr/>
          <p:nvPr/>
        </p:nvSpPr>
        <p:spPr bwMode="auto">
          <a:xfrm>
            <a:off x="3476626" y="5032834"/>
            <a:ext cx="1110343" cy="1110343"/>
          </a:xfrm>
          <a:prstGeom prst="ellipse">
            <a:avLst/>
          </a:prstGeom>
          <a:solidFill>
            <a:schemeClr val="bg1"/>
          </a:solidFill>
          <a:ln w="44450" cap="flat" cmpd="sng" algn="ctr">
            <a:solidFill>
              <a:srgbClr val="8DC63F"/>
            </a:solidFill>
            <a:prstDash val="solid"/>
            <a:round/>
            <a:headEnd type="none" w="med" len="med"/>
            <a:tailEnd type="none" w="med" len="med"/>
          </a:ln>
          <a:effectLst/>
          <a:extLst/>
        </p:spPr>
        <p:txBody>
          <a:bodyPr vert="horz" wrap="square" lIns="91440" tIns="0" rIns="91440" bIns="0" numCol="1" rtlCol="0" anchor="ctr" anchorCtr="1" compatLnSpc="1">
            <a:prstTxWarp prst="textNoShape">
              <a:avLst/>
            </a:prstTxWarp>
          </a:bodyPr>
          <a:lstStyle/>
          <a:p>
            <a:pPr algn="ctr"/>
            <a:r>
              <a:rPr lang="en-US" sz="1100" b="1" dirty="0">
                <a:solidFill>
                  <a:srgbClr val="3E3E3E"/>
                </a:solidFill>
                <a:latin typeface="Arial"/>
              </a:rPr>
              <a:t>BOOST </a:t>
            </a:r>
            <a:br>
              <a:rPr lang="en-US" sz="1100" b="1" dirty="0">
                <a:solidFill>
                  <a:srgbClr val="3E3E3E"/>
                </a:solidFill>
                <a:latin typeface="Arial"/>
              </a:rPr>
            </a:br>
            <a:r>
              <a:rPr lang="en-US" sz="1100" b="1" dirty="0" smtClean="0">
                <a:solidFill>
                  <a:srgbClr val="3E3E3E"/>
                </a:solidFill>
                <a:latin typeface="Arial"/>
              </a:rPr>
              <a:t>RETURN TRAFFIC</a:t>
            </a:r>
            <a:endParaRPr lang="en-US" sz="1100" b="1" dirty="0">
              <a:solidFill>
                <a:srgbClr val="3E3E3E"/>
              </a:solidFill>
              <a:latin typeface="Arial"/>
            </a:endParaRPr>
          </a:p>
        </p:txBody>
      </p:sp>
      <p:grpSp>
        <p:nvGrpSpPr>
          <p:cNvPr id="4" name="Group 3"/>
          <p:cNvGrpSpPr/>
          <p:nvPr/>
        </p:nvGrpSpPr>
        <p:grpSpPr>
          <a:xfrm>
            <a:off x="8949386" y="4860513"/>
            <a:ext cx="705745" cy="1085575"/>
            <a:chOff x="8949386" y="4497663"/>
            <a:chExt cx="705745" cy="1085575"/>
          </a:xfrm>
        </p:grpSpPr>
        <p:pic>
          <p:nvPicPr>
            <p:cNvPr id="58" name="Picture 57"/>
            <p:cNvPicPr>
              <a:picLocks noChangeAspect="1"/>
            </p:cNvPicPr>
            <p:nvPr/>
          </p:nvPicPr>
          <p:blipFill rotWithShape="1">
            <a:blip r:embed="rId8" cstate="screen">
              <a:extLst>
                <a:ext uri="{28A0092B-C50C-407E-A947-70E740481C1C}">
                  <a14:useLocalDpi xmlns="" xmlns:a14="http://schemas.microsoft.com/office/drawing/2010/main"/>
                </a:ext>
              </a:extLst>
            </a:blip>
            <a:srcRect b="-1"/>
            <a:stretch/>
          </p:blipFill>
          <p:spPr>
            <a:xfrm>
              <a:off x="8949386" y="4736306"/>
              <a:ext cx="705745" cy="846932"/>
            </a:xfrm>
            <a:prstGeom prst="rect">
              <a:avLst/>
            </a:prstGeom>
          </p:spPr>
        </p:pic>
        <p:pic>
          <p:nvPicPr>
            <p:cNvPr id="59" name="Picture 58"/>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9450345" y="4497663"/>
              <a:ext cx="202406" cy="241600"/>
            </a:xfrm>
            <a:prstGeom prst="rect">
              <a:avLst/>
            </a:prstGeom>
          </p:spPr>
        </p:pic>
      </p:grpSp>
      <p:grpSp>
        <p:nvGrpSpPr>
          <p:cNvPr id="60" name="Group 59"/>
          <p:cNvGrpSpPr/>
          <p:nvPr/>
        </p:nvGrpSpPr>
        <p:grpSpPr>
          <a:xfrm>
            <a:off x="9720615" y="4860513"/>
            <a:ext cx="705745" cy="1085575"/>
            <a:chOff x="8949386" y="4497663"/>
            <a:chExt cx="705745" cy="1085575"/>
          </a:xfrm>
        </p:grpSpPr>
        <p:pic>
          <p:nvPicPr>
            <p:cNvPr id="61" name="Picture 60"/>
            <p:cNvPicPr>
              <a:picLocks noChangeAspect="1"/>
            </p:cNvPicPr>
            <p:nvPr/>
          </p:nvPicPr>
          <p:blipFill rotWithShape="1">
            <a:blip r:embed="rId8" cstate="screen">
              <a:extLst>
                <a:ext uri="{28A0092B-C50C-407E-A947-70E740481C1C}">
                  <a14:useLocalDpi xmlns="" xmlns:a14="http://schemas.microsoft.com/office/drawing/2010/main"/>
                </a:ext>
              </a:extLst>
            </a:blip>
            <a:srcRect b="-1"/>
            <a:stretch/>
          </p:blipFill>
          <p:spPr>
            <a:xfrm>
              <a:off x="8949386" y="4736306"/>
              <a:ext cx="705745" cy="846932"/>
            </a:xfrm>
            <a:prstGeom prst="rect">
              <a:avLst/>
            </a:prstGeom>
          </p:spPr>
        </p:pic>
        <p:pic>
          <p:nvPicPr>
            <p:cNvPr id="62" name="Picture 61"/>
            <p:cNvPicPr>
              <a:picLocks noChangeAspect="1"/>
            </p:cNvPicPr>
            <p:nvPr/>
          </p:nvPicPr>
          <p:blipFill rotWithShape="1">
            <a:blip r:embed="rId9" cstate="screen">
              <a:extLst>
                <a:ext uri="{28A0092B-C50C-407E-A947-70E740481C1C}">
                  <a14:useLocalDpi xmlns="" xmlns:a14="http://schemas.microsoft.com/office/drawing/2010/main"/>
                </a:ext>
              </a:extLst>
            </a:blip>
            <a:srcRect/>
            <a:stretch/>
          </p:blipFill>
          <p:spPr>
            <a:xfrm>
              <a:off x="9450345" y="4497663"/>
              <a:ext cx="202406" cy="241600"/>
            </a:xfrm>
            <a:prstGeom prst="rect">
              <a:avLst/>
            </a:prstGeom>
          </p:spPr>
        </p:pic>
      </p:grpSp>
      <p:grpSp>
        <p:nvGrpSpPr>
          <p:cNvPr id="64" name="Group 63"/>
          <p:cNvGrpSpPr/>
          <p:nvPr/>
        </p:nvGrpSpPr>
        <p:grpSpPr>
          <a:xfrm rot="20982675">
            <a:off x="8613258" y="2598537"/>
            <a:ext cx="1226245" cy="2252360"/>
            <a:chOff x="8306795" y="1964471"/>
            <a:chExt cx="1226245" cy="2252360"/>
          </a:xfrm>
        </p:grpSpPr>
        <p:cxnSp>
          <p:nvCxnSpPr>
            <p:cNvPr id="65" name="Straight Connector 64"/>
            <p:cNvCxnSpPr/>
            <p:nvPr/>
          </p:nvCxnSpPr>
          <p:spPr bwMode="auto">
            <a:xfrm flipH="1" flipV="1">
              <a:off x="9388932" y="3960123"/>
              <a:ext cx="144108" cy="256708"/>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Straight Connector 68"/>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72" name="Group 71"/>
          <p:cNvGrpSpPr/>
          <p:nvPr/>
        </p:nvGrpSpPr>
        <p:grpSpPr>
          <a:xfrm>
            <a:off x="8159077" y="2407021"/>
            <a:ext cx="1226245" cy="2252360"/>
            <a:chOff x="8306795" y="1964471"/>
            <a:chExt cx="1226245" cy="2252360"/>
          </a:xfrm>
        </p:grpSpPr>
        <p:cxnSp>
          <p:nvCxnSpPr>
            <p:cNvPr id="73" name="Straight Connector 72"/>
            <p:cNvCxnSpPr/>
            <p:nvPr/>
          </p:nvCxnSpPr>
          <p:spPr bwMode="auto">
            <a:xfrm flipH="1" flipV="1">
              <a:off x="9388932" y="3960123"/>
              <a:ext cx="144108" cy="256708"/>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H="1" flipV="1">
              <a:off x="9121009" y="3463139"/>
              <a:ext cx="243943" cy="463002"/>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flipH="1" flipV="1">
              <a:off x="8848265" y="2964152"/>
              <a:ext cx="251546" cy="462299"/>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H="1" flipV="1">
              <a:off x="8575337" y="2453963"/>
              <a:ext cx="252532" cy="472797"/>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flipH="1" flipV="1">
              <a:off x="8306795" y="1964471"/>
              <a:ext cx="252533" cy="476195"/>
            </a:xfrm>
            <a:prstGeom prst="line">
              <a:avLst/>
            </a:prstGeom>
            <a:solidFill>
              <a:schemeClr val="accent1"/>
            </a:solidFill>
            <a:ln w="28575" cap="flat" cmpd="sng" algn="ctr">
              <a:solidFill>
                <a:srgbClr val="4B7117"/>
              </a:solidFill>
              <a:prstDash val="solid"/>
              <a:round/>
              <a:headEnd type="none" w="med" len="med"/>
              <a:tailEnd type="stealth"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21" name="Oval 120"/>
          <p:cNvSpPr/>
          <p:nvPr/>
        </p:nvSpPr>
        <p:spPr bwMode="auto">
          <a:xfrm>
            <a:off x="4945643" y="5032834"/>
            <a:ext cx="1110343" cy="1110343"/>
          </a:xfrm>
          <a:prstGeom prst="ellipse">
            <a:avLst/>
          </a:prstGeom>
          <a:solidFill>
            <a:schemeClr val="bg1"/>
          </a:solidFill>
          <a:ln w="44450" cap="flat" cmpd="sng" algn="ctr">
            <a:solidFill>
              <a:srgbClr val="0068B3"/>
            </a:solidFill>
            <a:prstDash val="solid"/>
            <a:round/>
            <a:headEnd type="none" w="med" len="med"/>
            <a:tailEnd type="none" w="med" len="med"/>
          </a:ln>
          <a:effectLst/>
          <a:extLst/>
        </p:spPr>
        <p:txBody>
          <a:bodyPr vert="horz" wrap="square" lIns="0" tIns="0" rIns="0" bIns="0" numCol="1" rtlCol="0" anchor="ctr" anchorCtr="1" compatLnSpc="1">
            <a:prstTxWarp prst="textNoShape">
              <a:avLst/>
            </a:prstTxWarp>
          </a:bodyPr>
          <a:lstStyle/>
          <a:p>
            <a:pPr algn="ctr"/>
            <a:r>
              <a:rPr lang="en-US" sz="1100" b="1" dirty="0">
                <a:solidFill>
                  <a:srgbClr val="3E3E3E"/>
                </a:solidFill>
                <a:latin typeface="Arial"/>
              </a:rPr>
              <a:t>ROLL OUT </a:t>
            </a:r>
            <a:r>
              <a:rPr lang="en-US" sz="1100" b="1" dirty="0" smtClean="0">
                <a:solidFill>
                  <a:srgbClr val="3E3E3E"/>
                </a:solidFill>
                <a:latin typeface="Arial"/>
              </a:rPr>
              <a:t>CHEAPER SITES</a:t>
            </a:r>
            <a:endParaRPr lang="en-US" sz="1100" b="1" dirty="0">
              <a:solidFill>
                <a:srgbClr val="3E3E3E"/>
              </a:solidFill>
              <a:latin typeface="Arial"/>
            </a:endParaRPr>
          </a:p>
        </p:txBody>
      </p:sp>
      <p:pic>
        <p:nvPicPr>
          <p:cNvPr id="78" name="Picture 77"/>
          <p:cNvPicPr>
            <a:picLocks noChangeAspect="1"/>
          </p:cNvPicPr>
          <p:nvPr/>
        </p:nvPicPr>
        <p:blipFill>
          <a:blip r:embed="rId10" cstate="print">
            <a:extLst>
              <a:ext uri="{28A0092B-C50C-407E-A947-70E740481C1C}">
                <a14:useLocalDpi xmlns="" xmlns:a14="http://schemas.microsoft.com/office/drawing/2010/main"/>
              </a:ext>
            </a:extLst>
          </a:blip>
          <a:stretch>
            <a:fillRect/>
          </a:stretch>
        </p:blipFill>
        <p:spPr>
          <a:xfrm>
            <a:off x="7224021" y="1027643"/>
            <a:ext cx="1730056" cy="1219338"/>
          </a:xfrm>
          <a:prstGeom prst="rect">
            <a:avLst/>
          </a:prstGeom>
        </p:spPr>
      </p:pic>
      <p:sp>
        <p:nvSpPr>
          <p:cNvPr id="83" name="Rectangle 82"/>
          <p:cNvSpPr/>
          <p:nvPr/>
        </p:nvSpPr>
        <p:spPr>
          <a:xfrm>
            <a:off x="8619507" y="1492646"/>
            <a:ext cx="573875" cy="246221"/>
          </a:xfrm>
          <a:prstGeom prst="rect">
            <a:avLst/>
          </a:prstGeom>
        </p:spPr>
        <p:txBody>
          <a:bodyPr wrap="none" lIns="0" tIns="0" rIns="0" bIns="0">
            <a:spAutoFit/>
          </a:bodyPr>
          <a:lstStyle/>
          <a:p>
            <a:r>
              <a:rPr lang="en-US" sz="1600" b="1" dirty="0" smtClean="0">
                <a:solidFill>
                  <a:srgbClr val="3F3F3F"/>
                </a:solidFill>
                <a:latin typeface="+mj-lt"/>
              </a:rPr>
              <a:t>Epic</a:t>
            </a:r>
            <a:r>
              <a:rPr lang="en-US" sz="1100" b="1" baseline="55000" dirty="0" smtClean="0">
                <a:solidFill>
                  <a:srgbClr val="3F3F3F"/>
                </a:solidFill>
                <a:latin typeface="+mj-lt"/>
              </a:rPr>
              <a:t>NG</a:t>
            </a:r>
            <a:endParaRPr lang="en-US" sz="1100" b="1" baseline="55000" dirty="0">
              <a:solidFill>
                <a:srgbClr val="3F3F3F"/>
              </a:solidFill>
              <a:latin typeface="+mj-lt"/>
            </a:endParaRPr>
          </a:p>
        </p:txBody>
      </p:sp>
      <p:sp>
        <p:nvSpPr>
          <p:cNvPr id="84" name="Rectangle 83"/>
          <p:cNvSpPr/>
          <p:nvPr/>
        </p:nvSpPr>
        <p:spPr>
          <a:xfrm>
            <a:off x="9231596" y="3241716"/>
            <a:ext cx="1104936" cy="538609"/>
          </a:xfrm>
          <a:prstGeom prst="rect">
            <a:avLst/>
          </a:prstGeom>
        </p:spPr>
        <p:txBody>
          <a:bodyPr wrap="square" lIns="0" tIns="0" rIns="0" bIns="0">
            <a:spAutoFit/>
          </a:bodyPr>
          <a:lstStyle/>
          <a:p>
            <a:pPr algn="ctr">
              <a:lnSpc>
                <a:spcPts val="1400"/>
              </a:lnSpc>
            </a:pPr>
            <a:r>
              <a:rPr lang="en-US" sz="1100" b="1" dirty="0" smtClean="0">
                <a:solidFill>
                  <a:srgbClr val="3E3E3E"/>
                </a:solidFill>
                <a:latin typeface="+mj-lt"/>
              </a:rPr>
              <a:t>Up to</a:t>
            </a:r>
          </a:p>
          <a:p>
            <a:pPr algn="ctr">
              <a:lnSpc>
                <a:spcPts val="1400"/>
              </a:lnSpc>
            </a:pPr>
            <a:r>
              <a:rPr lang="en-US" sz="1400" b="1" cap="all" dirty="0" smtClean="0">
                <a:solidFill>
                  <a:srgbClr val="00A1B1"/>
                </a:solidFill>
                <a:latin typeface="+mj-lt"/>
              </a:rPr>
              <a:t>6 Mbps</a:t>
            </a:r>
            <a:br>
              <a:rPr lang="en-US" sz="1400" b="1" cap="all" dirty="0" smtClean="0">
                <a:solidFill>
                  <a:srgbClr val="00A1B1"/>
                </a:solidFill>
                <a:latin typeface="+mj-lt"/>
              </a:rPr>
            </a:br>
            <a:r>
              <a:rPr lang="en-US" sz="1100" b="1" dirty="0">
                <a:solidFill>
                  <a:srgbClr val="3E3E3E"/>
                </a:solidFill>
                <a:latin typeface="+mj-lt"/>
              </a:rPr>
              <a:t>Return</a:t>
            </a:r>
            <a:endParaRPr lang="en-US" sz="1100" cap="all" dirty="0">
              <a:solidFill>
                <a:schemeClr val="tx2"/>
              </a:solidFill>
              <a:latin typeface="+mj-lt"/>
            </a:endParaRPr>
          </a:p>
        </p:txBody>
      </p:sp>
      <p:sp>
        <p:nvSpPr>
          <p:cNvPr id="85" name="Rectangle 84"/>
          <p:cNvSpPr/>
          <p:nvPr/>
        </p:nvSpPr>
        <p:spPr>
          <a:xfrm>
            <a:off x="5333804" y="1565658"/>
            <a:ext cx="1348126" cy="718145"/>
          </a:xfrm>
          <a:prstGeom prst="rect">
            <a:avLst/>
          </a:prstGeom>
        </p:spPr>
        <p:txBody>
          <a:bodyPr wrap="none" lIns="0" tIns="0" rIns="0" bIns="0">
            <a:spAutoFit/>
          </a:bodyPr>
          <a:lstStyle/>
          <a:p>
            <a:pPr algn="ctr">
              <a:lnSpc>
                <a:spcPts val="1400"/>
              </a:lnSpc>
            </a:pPr>
            <a:r>
              <a:rPr lang="en-US" sz="1100" b="1" dirty="0">
                <a:solidFill>
                  <a:srgbClr val="3E3E3E"/>
                </a:solidFill>
                <a:latin typeface="+mj-lt"/>
              </a:rPr>
              <a:t>Up to</a:t>
            </a:r>
          </a:p>
          <a:p>
            <a:pPr algn="ctr">
              <a:lnSpc>
                <a:spcPts val="1400"/>
              </a:lnSpc>
            </a:pPr>
            <a:r>
              <a:rPr lang="en-US" sz="1400" b="1" kern="0" cap="all" dirty="0" smtClean="0">
                <a:solidFill>
                  <a:srgbClr val="00A1B1"/>
                </a:solidFill>
                <a:latin typeface="Arial" panose="020B0604020202020204" pitchFamily="34" charset="0"/>
                <a:cs typeface="Arial" panose="020B0604020202020204" pitchFamily="34" charset="0"/>
              </a:rPr>
              <a:t>1.6 </a:t>
            </a:r>
            <a:r>
              <a:rPr lang="en-US" sz="1400" b="1" dirty="0" err="1" smtClean="0">
                <a:solidFill>
                  <a:srgbClr val="00A1B1"/>
                </a:solidFill>
                <a:latin typeface="+mn-lt"/>
              </a:rPr>
              <a:t>Gbps</a:t>
            </a:r>
            <a:endParaRPr lang="en-US" sz="1400" b="1" dirty="0">
              <a:solidFill>
                <a:srgbClr val="3E3E3E"/>
              </a:solidFill>
              <a:latin typeface="+mn-lt"/>
            </a:endParaRPr>
          </a:p>
          <a:p>
            <a:pPr algn="ctr">
              <a:lnSpc>
                <a:spcPts val="1400"/>
              </a:lnSpc>
            </a:pPr>
            <a:r>
              <a:rPr lang="en-US" sz="1100" b="1" dirty="0" smtClean="0">
                <a:solidFill>
                  <a:srgbClr val="3E3E3E"/>
                </a:solidFill>
                <a:latin typeface="+mj-lt"/>
              </a:rPr>
              <a:t>Network throughput</a:t>
            </a:r>
          </a:p>
          <a:p>
            <a:pPr algn="ctr">
              <a:lnSpc>
                <a:spcPts val="1400"/>
              </a:lnSpc>
            </a:pPr>
            <a:r>
              <a:rPr lang="en-US" sz="1100" b="1" dirty="0">
                <a:solidFill>
                  <a:srgbClr val="3E3E3E"/>
                </a:solidFill>
                <a:latin typeface="+mj-lt"/>
              </a:rPr>
              <a:t>o</a:t>
            </a:r>
            <a:r>
              <a:rPr lang="en-US" sz="1100" b="1" dirty="0" smtClean="0">
                <a:solidFill>
                  <a:srgbClr val="3E3E3E"/>
                </a:solidFill>
                <a:latin typeface="+mj-lt"/>
              </a:rPr>
              <a:t>n 3 spots</a:t>
            </a:r>
            <a:endParaRPr lang="en-US" sz="1100" b="1" dirty="0">
              <a:solidFill>
                <a:srgbClr val="3E3E3E"/>
              </a:solidFill>
              <a:latin typeface="+mj-lt"/>
            </a:endParaRPr>
          </a:p>
        </p:txBody>
      </p:sp>
      <p:sp>
        <p:nvSpPr>
          <p:cNvPr id="86" name="Content Placeholder 2"/>
          <p:cNvSpPr txBox="1">
            <a:spLocks/>
          </p:cNvSpPr>
          <p:nvPr/>
        </p:nvSpPr>
        <p:spPr bwMode="auto">
          <a:xfrm>
            <a:off x="379413" y="1980945"/>
            <a:ext cx="4308701" cy="1733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176213" indent="-176213" algn="l" rtl="0" eaLnBrk="1" fontAlgn="base" hangingPunct="1">
              <a:spcBef>
                <a:spcPct val="20000"/>
              </a:spcBef>
              <a:spcAft>
                <a:spcPts val="700"/>
              </a:spcAft>
              <a:buClr>
                <a:srgbClr val="00798D"/>
              </a:buClr>
              <a:buFont typeface="Arial" panose="020B0604020202020204" pitchFamily="34" charset="0"/>
              <a:buChar char="•"/>
              <a:defRPr sz="2800" b="0">
                <a:solidFill>
                  <a:srgbClr val="00000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ts val="700"/>
              </a:spcAft>
              <a:buClr>
                <a:srgbClr val="00798D"/>
              </a:buClr>
              <a:buFont typeface="Arial" panose="020B0604020202020204" pitchFamily="34" charset="0"/>
              <a:buChar char="•"/>
              <a:defRPr sz="2400" b="0">
                <a:solidFill>
                  <a:srgbClr val="000000"/>
                </a:solidFill>
                <a:latin typeface="Arial" panose="020B0604020202020204" pitchFamily="34" charset="0"/>
                <a:cs typeface="Arial" panose="020B0604020202020204" pitchFamily="34" charset="0"/>
              </a:defRPr>
            </a:lvl2pPr>
            <a:lvl3pPr marL="1090613" indent="-176213" algn="l" rtl="0" eaLnBrk="1" fontAlgn="base"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ts val="700"/>
              </a:spcAft>
              <a:buClr>
                <a:schemeClr val="folHlink"/>
              </a:buClr>
              <a:buChar char="»"/>
              <a:defRPr sz="1200" b="1">
                <a:solidFill>
                  <a:schemeClr val="tx1"/>
                </a:solidFill>
                <a:latin typeface="+mn-lt"/>
              </a:defRPr>
            </a:lvl6pPr>
            <a:lvl7pPr marL="2971800" indent="-228600" algn="l" rtl="0" eaLnBrk="1" fontAlgn="base" hangingPunct="1">
              <a:spcBef>
                <a:spcPct val="20000"/>
              </a:spcBef>
              <a:spcAft>
                <a:spcPts val="700"/>
              </a:spcAft>
              <a:buClr>
                <a:schemeClr val="folHlink"/>
              </a:buClr>
              <a:buChar char="»"/>
              <a:defRPr sz="1200" b="1">
                <a:solidFill>
                  <a:schemeClr val="tx1"/>
                </a:solidFill>
                <a:latin typeface="+mn-lt"/>
              </a:defRPr>
            </a:lvl7pPr>
            <a:lvl8pPr marL="3429000" indent="-228600" algn="l" rtl="0" eaLnBrk="1" fontAlgn="base" hangingPunct="1">
              <a:spcBef>
                <a:spcPct val="20000"/>
              </a:spcBef>
              <a:spcAft>
                <a:spcPts val="700"/>
              </a:spcAft>
              <a:buClr>
                <a:schemeClr val="folHlink"/>
              </a:buClr>
              <a:buChar char="»"/>
              <a:defRPr sz="1200" b="1">
                <a:solidFill>
                  <a:schemeClr val="tx1"/>
                </a:solidFill>
                <a:latin typeface="+mn-lt"/>
              </a:defRPr>
            </a:lvl8pPr>
            <a:lvl9pPr marL="3886200" indent="-228600" algn="l" rtl="0" eaLnBrk="1" fontAlgn="base" hangingPunct="1">
              <a:spcBef>
                <a:spcPct val="20000"/>
              </a:spcBef>
              <a:spcAft>
                <a:spcPts val="700"/>
              </a:spcAft>
              <a:buClr>
                <a:schemeClr val="folHlink"/>
              </a:buClr>
              <a:buChar char="»"/>
              <a:defRPr sz="1200" b="1">
                <a:solidFill>
                  <a:schemeClr val="tx1"/>
                </a:solidFill>
                <a:latin typeface="+mn-lt"/>
              </a:defRPr>
            </a:lvl9pPr>
          </a:lstStyle>
          <a:p>
            <a:pPr>
              <a:spcBef>
                <a:spcPts val="0"/>
              </a:spcBef>
              <a:spcAft>
                <a:spcPts val="800"/>
              </a:spcAft>
              <a:buClr>
                <a:srgbClr val="0068B3"/>
              </a:buClr>
              <a:buSzPct val="80000"/>
              <a:buBlip>
                <a:blip r:embed="rId11"/>
              </a:buBlip>
            </a:pPr>
            <a:r>
              <a:rPr lang="en-US" sz="1600" b="1" kern="0" cap="all" dirty="0" smtClean="0">
                <a:solidFill>
                  <a:srgbClr val="00A1B1"/>
                </a:solidFill>
              </a:rPr>
              <a:t>New 1.2m/2W </a:t>
            </a:r>
            <a:r>
              <a:rPr lang="en-US" sz="1600" dirty="0" smtClean="0">
                <a:solidFill>
                  <a:srgbClr val="3E3E3E"/>
                </a:solidFill>
              </a:rPr>
              <a:t>remotes</a:t>
            </a:r>
          </a:p>
          <a:p>
            <a:pPr>
              <a:spcBef>
                <a:spcPts val="0"/>
              </a:spcBef>
              <a:spcAft>
                <a:spcPts val="800"/>
              </a:spcAft>
              <a:buClr>
                <a:srgbClr val="0068B3"/>
              </a:buClr>
              <a:buSzPct val="80000"/>
              <a:buBlip>
                <a:blip r:embed="rId11"/>
              </a:buBlip>
            </a:pPr>
            <a:endParaRPr lang="en-US" sz="1600" b="1" kern="0" cap="all" dirty="0" smtClean="0">
              <a:solidFill>
                <a:srgbClr val="00A1B1"/>
              </a:solidFill>
            </a:endParaRPr>
          </a:p>
          <a:p>
            <a:pPr>
              <a:spcBef>
                <a:spcPts val="0"/>
              </a:spcBef>
              <a:spcAft>
                <a:spcPts val="800"/>
              </a:spcAft>
              <a:buClr>
                <a:srgbClr val="0068B3"/>
              </a:buClr>
              <a:buSzPct val="80000"/>
              <a:buBlip>
                <a:blip r:embed="rId11"/>
              </a:buBlip>
            </a:pPr>
            <a:r>
              <a:rPr lang="en-US" sz="1600" b="1" kern="0" cap="all" dirty="0" smtClean="0">
                <a:solidFill>
                  <a:srgbClr val="00A1B1"/>
                </a:solidFill>
              </a:rPr>
              <a:t>Advanced </a:t>
            </a:r>
            <a:r>
              <a:rPr lang="en-US" sz="1600" dirty="0" smtClean="0">
                <a:solidFill>
                  <a:srgbClr val="3E3E3E"/>
                </a:solidFill>
              </a:rPr>
              <a:t>platform technology</a:t>
            </a:r>
          </a:p>
          <a:p>
            <a:pPr>
              <a:spcBef>
                <a:spcPts val="0"/>
              </a:spcBef>
              <a:spcAft>
                <a:spcPts val="800"/>
              </a:spcAft>
              <a:buClr>
                <a:srgbClr val="0068B3"/>
              </a:buClr>
              <a:buSzPct val="80000"/>
              <a:buBlip>
                <a:blip r:embed="rId11"/>
              </a:buBlip>
            </a:pPr>
            <a:endParaRPr lang="en-US" sz="1600" b="1" kern="0" cap="all" dirty="0">
              <a:solidFill>
                <a:srgbClr val="3E3E3E"/>
              </a:solidFill>
            </a:endParaRPr>
          </a:p>
          <a:p>
            <a:pPr>
              <a:spcBef>
                <a:spcPts val="0"/>
              </a:spcBef>
              <a:spcAft>
                <a:spcPts val="800"/>
              </a:spcAft>
              <a:buClr>
                <a:srgbClr val="0068B3"/>
              </a:buClr>
              <a:buSzPct val="80000"/>
              <a:buBlip>
                <a:blip r:embed="rId11"/>
              </a:buBlip>
            </a:pPr>
            <a:r>
              <a:rPr lang="en-US" sz="1600" b="1" kern="0" cap="all" dirty="0" smtClean="0">
                <a:solidFill>
                  <a:srgbClr val="00A1B1"/>
                </a:solidFill>
              </a:rPr>
              <a:t>Scale </a:t>
            </a:r>
            <a:r>
              <a:rPr lang="en-US" sz="1600" dirty="0">
                <a:solidFill>
                  <a:srgbClr val="3E3E3E"/>
                </a:solidFill>
              </a:rPr>
              <a:t>to full spot </a:t>
            </a:r>
            <a:r>
              <a:rPr lang="en-US" sz="1600" dirty="0" smtClean="0">
                <a:solidFill>
                  <a:srgbClr val="3E3E3E"/>
                </a:solidFill>
              </a:rPr>
              <a:t>capability</a:t>
            </a:r>
            <a:endParaRPr lang="en-US" sz="1600" b="1" kern="0" cap="all" dirty="0">
              <a:solidFill>
                <a:srgbClr val="00A1B1"/>
              </a:solidFill>
            </a:endParaRPr>
          </a:p>
        </p:txBody>
      </p:sp>
      <p:cxnSp>
        <p:nvCxnSpPr>
          <p:cNvPr id="87" name="Straight Connector 86"/>
          <p:cNvCxnSpPr/>
          <p:nvPr/>
        </p:nvCxnSpPr>
        <p:spPr bwMode="auto">
          <a:xfrm>
            <a:off x="501649" y="2502108"/>
            <a:ext cx="33832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2" name="Group 81"/>
          <p:cNvGrpSpPr/>
          <p:nvPr/>
        </p:nvGrpSpPr>
        <p:grpSpPr>
          <a:xfrm>
            <a:off x="10538388" y="4430607"/>
            <a:ext cx="1417183" cy="918456"/>
            <a:chOff x="10512988" y="3478107"/>
            <a:chExt cx="1417183" cy="918456"/>
          </a:xfrm>
        </p:grpSpPr>
        <p:grpSp>
          <p:nvGrpSpPr>
            <p:cNvPr id="88" name="Group 87"/>
            <p:cNvGrpSpPr/>
            <p:nvPr/>
          </p:nvGrpSpPr>
          <p:grpSpPr>
            <a:xfrm>
              <a:off x="10512988" y="3715830"/>
              <a:ext cx="1417183" cy="680733"/>
              <a:chOff x="10622172" y="3543300"/>
              <a:chExt cx="1417183" cy="680733"/>
            </a:xfrm>
          </p:grpSpPr>
          <p:sp>
            <p:nvSpPr>
              <p:cNvPr id="90" name="Rectangle 89"/>
              <p:cNvSpPr/>
              <p:nvPr/>
            </p:nvSpPr>
            <p:spPr>
              <a:xfrm>
                <a:off x="10649091" y="3775158"/>
                <a:ext cx="769442" cy="292324"/>
              </a:xfrm>
              <a:prstGeom prst="rect">
                <a:avLst/>
              </a:prstGeom>
            </p:spPr>
            <p:txBody>
              <a:bodyPr wrap="none" lIns="0" tIns="0" rIns="0" bIns="0" anchor="ctr" anchorCtr="1">
                <a:spAutoFit/>
              </a:bodyPr>
              <a:lstStyle/>
              <a:p>
                <a:pPr algn="ctr">
                  <a:lnSpc>
                    <a:spcPts val="1400"/>
                  </a:lnSpc>
                </a:pPr>
                <a:r>
                  <a:rPr lang="en-US" sz="5400" b="1" dirty="0">
                    <a:solidFill>
                      <a:srgbClr val="8DC63F"/>
                    </a:solidFill>
                    <a:latin typeface="+mj-lt"/>
                  </a:rPr>
                  <a:t>5</a:t>
                </a:r>
                <a:r>
                  <a:rPr lang="en-US" sz="5400" b="1" dirty="0" smtClean="0">
                    <a:solidFill>
                      <a:srgbClr val="8DC63F"/>
                    </a:solidFill>
                    <a:latin typeface="+mj-lt"/>
                  </a:rPr>
                  <a:t>0</a:t>
                </a:r>
                <a:endParaRPr lang="en-US" sz="5400" dirty="0">
                  <a:solidFill>
                    <a:srgbClr val="8DC63F"/>
                  </a:solidFill>
                  <a:latin typeface="+mj-lt"/>
                </a:endParaRPr>
              </a:p>
            </p:txBody>
          </p:sp>
          <p:sp>
            <p:nvSpPr>
              <p:cNvPr id="91" name="Rectangle 90"/>
              <p:cNvSpPr/>
              <p:nvPr/>
            </p:nvSpPr>
            <p:spPr>
              <a:xfrm>
                <a:off x="10622172" y="4044497"/>
                <a:ext cx="1417183" cy="179536"/>
              </a:xfrm>
              <a:prstGeom prst="rect">
                <a:avLst/>
              </a:prstGeom>
            </p:spPr>
            <p:txBody>
              <a:bodyPr wrap="none" lIns="0" tIns="0" rIns="0" bIns="0" anchor="ctr" anchorCtr="0">
                <a:spAutoFit/>
              </a:bodyPr>
              <a:lstStyle/>
              <a:p>
                <a:pPr>
                  <a:lnSpc>
                    <a:spcPts val="1400"/>
                  </a:lnSpc>
                </a:pPr>
                <a:r>
                  <a:rPr lang="en-US" sz="1500" dirty="0" smtClean="0">
                    <a:solidFill>
                      <a:srgbClr val="3E3E3E"/>
                    </a:solidFill>
                    <a:latin typeface="+mj-lt"/>
                  </a:rPr>
                  <a:t>CAPEX SAVING</a:t>
                </a:r>
                <a:endParaRPr lang="en-US" sz="1500" dirty="0">
                  <a:solidFill>
                    <a:srgbClr val="3E3E3E"/>
                  </a:solidFill>
                  <a:latin typeface="+mj-lt"/>
                </a:endParaRPr>
              </a:p>
            </p:txBody>
          </p:sp>
          <p:sp>
            <p:nvSpPr>
              <p:cNvPr id="92" name="Rectangle 91"/>
              <p:cNvSpPr/>
              <p:nvPr/>
            </p:nvSpPr>
            <p:spPr>
              <a:xfrm>
                <a:off x="11287518" y="3543300"/>
                <a:ext cx="227626"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a:t>
                </a:r>
                <a:endParaRPr lang="en-US" sz="2000" dirty="0">
                  <a:solidFill>
                    <a:srgbClr val="8DC63F"/>
                  </a:solidFill>
                  <a:effectLst>
                    <a:glow rad="101600">
                      <a:schemeClr val="bg1">
                        <a:alpha val="60000"/>
                      </a:schemeClr>
                    </a:glow>
                  </a:effectLst>
                  <a:latin typeface="+mj-lt"/>
                </a:endParaRPr>
              </a:p>
            </p:txBody>
          </p:sp>
        </p:grpSp>
        <p:sp>
          <p:nvSpPr>
            <p:cNvPr id="89" name="Rectangle 88"/>
            <p:cNvSpPr/>
            <p:nvPr/>
          </p:nvSpPr>
          <p:spPr>
            <a:xfrm>
              <a:off x="10512988" y="3478107"/>
              <a:ext cx="460062" cy="179536"/>
            </a:xfrm>
            <a:prstGeom prst="rect">
              <a:avLst/>
            </a:prstGeom>
          </p:spPr>
          <p:txBody>
            <a:bodyPr wrap="none" lIns="0" tIns="0" rIns="0" bIns="0" anchor="ctr" anchorCtr="0">
              <a:spAutoFit/>
            </a:bodyPr>
            <a:lstStyle/>
            <a:p>
              <a:pPr>
                <a:lnSpc>
                  <a:spcPts val="1400"/>
                </a:lnSpc>
              </a:pPr>
              <a:r>
                <a:rPr lang="en-US" sz="1500" dirty="0" smtClean="0">
                  <a:solidFill>
                    <a:srgbClr val="3E3E3E"/>
                  </a:solidFill>
                  <a:latin typeface="+mj-lt"/>
                </a:rPr>
                <a:t>Up to</a:t>
              </a:r>
              <a:endParaRPr lang="en-US" sz="1500" dirty="0">
                <a:solidFill>
                  <a:srgbClr val="3E3E3E"/>
                </a:solidFill>
                <a:latin typeface="+mj-lt"/>
              </a:endParaRPr>
            </a:p>
          </p:txBody>
        </p:sp>
      </p:grpSp>
      <p:grpSp>
        <p:nvGrpSpPr>
          <p:cNvPr id="115" name="Group 114"/>
          <p:cNvGrpSpPr/>
          <p:nvPr/>
        </p:nvGrpSpPr>
        <p:grpSpPr>
          <a:xfrm>
            <a:off x="4508064" y="2080403"/>
            <a:ext cx="1363755" cy="1056008"/>
            <a:chOff x="10512987" y="3478107"/>
            <a:chExt cx="1363755" cy="1056008"/>
          </a:xfrm>
        </p:grpSpPr>
        <p:grpSp>
          <p:nvGrpSpPr>
            <p:cNvPr id="118" name="Group 117"/>
            <p:cNvGrpSpPr/>
            <p:nvPr/>
          </p:nvGrpSpPr>
          <p:grpSpPr>
            <a:xfrm>
              <a:off x="10512987" y="3715830"/>
              <a:ext cx="1363755" cy="818285"/>
              <a:chOff x="10622171" y="3543300"/>
              <a:chExt cx="1363755" cy="818285"/>
            </a:xfrm>
          </p:grpSpPr>
          <p:sp>
            <p:nvSpPr>
              <p:cNvPr id="123" name="Rectangle 122"/>
              <p:cNvSpPr/>
              <p:nvPr/>
            </p:nvSpPr>
            <p:spPr>
              <a:xfrm>
                <a:off x="10649091" y="3775158"/>
                <a:ext cx="769442" cy="292324"/>
              </a:xfrm>
              <a:prstGeom prst="rect">
                <a:avLst/>
              </a:prstGeom>
            </p:spPr>
            <p:txBody>
              <a:bodyPr wrap="none" lIns="0" tIns="0" rIns="0" bIns="0" anchor="ctr" anchorCtr="1">
                <a:spAutoFit/>
              </a:bodyPr>
              <a:lstStyle/>
              <a:p>
                <a:pPr algn="ctr">
                  <a:lnSpc>
                    <a:spcPts val="1400"/>
                  </a:lnSpc>
                </a:pPr>
                <a:r>
                  <a:rPr lang="en-US" sz="5400" b="1" dirty="0">
                    <a:solidFill>
                      <a:srgbClr val="8DC63F"/>
                    </a:solidFill>
                    <a:latin typeface="+mj-lt"/>
                  </a:rPr>
                  <a:t>3</a:t>
                </a:r>
                <a:r>
                  <a:rPr lang="en-US" sz="5400" b="1" dirty="0" smtClean="0">
                    <a:solidFill>
                      <a:srgbClr val="8DC63F"/>
                    </a:solidFill>
                    <a:latin typeface="+mj-lt"/>
                  </a:rPr>
                  <a:t>0</a:t>
                </a:r>
                <a:endParaRPr lang="en-US" sz="5400" dirty="0">
                  <a:solidFill>
                    <a:srgbClr val="8DC63F"/>
                  </a:solidFill>
                  <a:latin typeface="+mj-lt"/>
                </a:endParaRPr>
              </a:p>
            </p:txBody>
          </p:sp>
          <p:sp>
            <p:nvSpPr>
              <p:cNvPr id="124" name="Rectangle 123"/>
              <p:cNvSpPr/>
              <p:nvPr/>
            </p:nvSpPr>
            <p:spPr>
              <a:xfrm>
                <a:off x="10622171" y="4002512"/>
                <a:ext cx="1363755" cy="359073"/>
              </a:xfrm>
              <a:prstGeom prst="rect">
                <a:avLst/>
              </a:prstGeom>
            </p:spPr>
            <p:txBody>
              <a:bodyPr wrap="square" lIns="0" tIns="0" rIns="0" bIns="0" anchor="ctr" anchorCtr="0">
                <a:spAutoFit/>
              </a:bodyPr>
              <a:lstStyle/>
              <a:p>
                <a:pPr>
                  <a:lnSpc>
                    <a:spcPts val="1400"/>
                  </a:lnSpc>
                </a:pPr>
                <a:r>
                  <a:rPr lang="en-US" sz="1500" dirty="0" smtClean="0">
                    <a:solidFill>
                      <a:srgbClr val="3E3E3E"/>
                    </a:solidFill>
                    <a:latin typeface="+mj-lt"/>
                  </a:rPr>
                  <a:t>THROUGHPUT INCREASE</a:t>
                </a:r>
                <a:endParaRPr lang="en-US" sz="1500" dirty="0">
                  <a:solidFill>
                    <a:srgbClr val="3E3E3E"/>
                  </a:solidFill>
                  <a:latin typeface="+mj-lt"/>
                </a:endParaRPr>
              </a:p>
            </p:txBody>
          </p:sp>
          <p:sp>
            <p:nvSpPr>
              <p:cNvPr id="125" name="Rectangle 124"/>
              <p:cNvSpPr/>
              <p:nvPr/>
            </p:nvSpPr>
            <p:spPr>
              <a:xfrm>
                <a:off x="11287518" y="3543300"/>
                <a:ext cx="227626"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a:t>
                </a:r>
                <a:endParaRPr lang="en-US" sz="2000" dirty="0">
                  <a:solidFill>
                    <a:srgbClr val="8DC63F"/>
                  </a:solidFill>
                  <a:effectLst>
                    <a:glow rad="101600">
                      <a:schemeClr val="bg1">
                        <a:alpha val="60000"/>
                      </a:schemeClr>
                    </a:glow>
                  </a:effectLst>
                  <a:latin typeface="+mj-lt"/>
                </a:endParaRPr>
              </a:p>
            </p:txBody>
          </p:sp>
        </p:grpSp>
        <p:sp>
          <p:nvSpPr>
            <p:cNvPr id="119" name="Rectangle 118"/>
            <p:cNvSpPr/>
            <p:nvPr/>
          </p:nvSpPr>
          <p:spPr>
            <a:xfrm>
              <a:off x="10512988" y="3478107"/>
              <a:ext cx="65" cy="179536"/>
            </a:xfrm>
            <a:prstGeom prst="rect">
              <a:avLst/>
            </a:prstGeom>
          </p:spPr>
          <p:txBody>
            <a:bodyPr wrap="none" lIns="0" tIns="0" rIns="0" bIns="0" anchor="ctr" anchorCtr="0">
              <a:spAutoFit/>
            </a:bodyPr>
            <a:lstStyle/>
            <a:p>
              <a:pPr>
                <a:lnSpc>
                  <a:spcPts val="1400"/>
                </a:lnSpc>
              </a:pPr>
              <a:endParaRPr lang="en-US" sz="1500" dirty="0">
                <a:solidFill>
                  <a:srgbClr val="3E3E3E"/>
                </a:solidFill>
                <a:latin typeface="+mj-lt"/>
              </a:endParaRPr>
            </a:p>
          </p:txBody>
        </p:sp>
      </p:grpSp>
      <p:cxnSp>
        <p:nvCxnSpPr>
          <p:cNvPr id="126" name="Straight Connector 125"/>
          <p:cNvCxnSpPr/>
          <p:nvPr/>
        </p:nvCxnSpPr>
        <p:spPr bwMode="auto">
          <a:xfrm>
            <a:off x="501649" y="3202853"/>
            <a:ext cx="3383280"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27" name="Group 126"/>
          <p:cNvGrpSpPr/>
          <p:nvPr/>
        </p:nvGrpSpPr>
        <p:grpSpPr>
          <a:xfrm>
            <a:off x="10468119" y="2867592"/>
            <a:ext cx="1363755" cy="1056008"/>
            <a:chOff x="10512987" y="3478107"/>
            <a:chExt cx="1363755" cy="1056008"/>
          </a:xfrm>
        </p:grpSpPr>
        <p:grpSp>
          <p:nvGrpSpPr>
            <p:cNvPr id="128" name="Group 127"/>
            <p:cNvGrpSpPr/>
            <p:nvPr/>
          </p:nvGrpSpPr>
          <p:grpSpPr>
            <a:xfrm>
              <a:off x="10512987" y="3874537"/>
              <a:ext cx="1363755" cy="659578"/>
              <a:chOff x="10622171" y="3702007"/>
              <a:chExt cx="1363755" cy="659578"/>
            </a:xfrm>
          </p:grpSpPr>
          <p:sp>
            <p:nvSpPr>
              <p:cNvPr id="130" name="Rectangle 129"/>
              <p:cNvSpPr/>
              <p:nvPr/>
            </p:nvSpPr>
            <p:spPr>
              <a:xfrm>
                <a:off x="10841451" y="3775158"/>
                <a:ext cx="384721" cy="292324"/>
              </a:xfrm>
              <a:prstGeom prst="rect">
                <a:avLst/>
              </a:prstGeom>
            </p:spPr>
            <p:txBody>
              <a:bodyPr wrap="none" lIns="0" tIns="0" rIns="0" bIns="0" anchor="ctr" anchorCtr="1">
                <a:spAutoFit/>
              </a:bodyPr>
              <a:lstStyle/>
              <a:p>
                <a:pPr algn="ctr">
                  <a:lnSpc>
                    <a:spcPts val="1400"/>
                  </a:lnSpc>
                </a:pPr>
                <a:r>
                  <a:rPr lang="en-US" sz="5400" b="1" dirty="0" smtClean="0">
                    <a:solidFill>
                      <a:srgbClr val="8DC63F"/>
                    </a:solidFill>
                    <a:latin typeface="+mj-lt"/>
                  </a:rPr>
                  <a:t>3</a:t>
                </a:r>
                <a:endParaRPr lang="en-US" sz="5400" dirty="0">
                  <a:solidFill>
                    <a:srgbClr val="8DC63F"/>
                  </a:solidFill>
                  <a:latin typeface="+mj-lt"/>
                </a:endParaRPr>
              </a:p>
            </p:txBody>
          </p:sp>
          <p:sp>
            <p:nvSpPr>
              <p:cNvPr id="131" name="Rectangle 130"/>
              <p:cNvSpPr/>
              <p:nvPr/>
            </p:nvSpPr>
            <p:spPr>
              <a:xfrm>
                <a:off x="10622171" y="4002512"/>
                <a:ext cx="1363755" cy="359073"/>
              </a:xfrm>
              <a:prstGeom prst="rect">
                <a:avLst/>
              </a:prstGeom>
            </p:spPr>
            <p:txBody>
              <a:bodyPr wrap="square" lIns="0" tIns="0" rIns="0" bIns="0" anchor="ctr" anchorCtr="0">
                <a:spAutoFit/>
              </a:bodyPr>
              <a:lstStyle/>
              <a:p>
                <a:pPr>
                  <a:lnSpc>
                    <a:spcPts val="1400"/>
                  </a:lnSpc>
                </a:pPr>
                <a:r>
                  <a:rPr lang="en-US" sz="1500" dirty="0" smtClean="0">
                    <a:solidFill>
                      <a:srgbClr val="3E3E3E"/>
                    </a:solidFill>
                    <a:latin typeface="+mj-lt"/>
                  </a:rPr>
                  <a:t>REMOTE THROUGHPUT</a:t>
                </a:r>
                <a:endParaRPr lang="en-US" sz="1500" dirty="0">
                  <a:solidFill>
                    <a:srgbClr val="3E3E3E"/>
                  </a:solidFill>
                  <a:latin typeface="+mj-lt"/>
                </a:endParaRPr>
              </a:p>
            </p:txBody>
          </p:sp>
          <p:sp>
            <p:nvSpPr>
              <p:cNvPr id="132" name="Rectangle 131"/>
              <p:cNvSpPr/>
              <p:nvPr/>
            </p:nvSpPr>
            <p:spPr>
              <a:xfrm>
                <a:off x="10741130" y="3702007"/>
                <a:ext cx="171522" cy="193066"/>
              </a:xfrm>
              <a:prstGeom prst="rect">
                <a:avLst/>
              </a:prstGeom>
              <a:effectLst>
                <a:glow rad="1905000">
                  <a:schemeClr val="bg1"/>
                </a:glow>
                <a:softEdge rad="0"/>
              </a:effectLst>
            </p:spPr>
            <p:txBody>
              <a:bodyPr wrap="none" lIns="0" tIns="0" rIns="0" bIns="0">
                <a:spAutoFit/>
              </a:bodyPr>
              <a:lstStyle/>
              <a:p>
                <a:pPr algn="ctr">
                  <a:lnSpc>
                    <a:spcPts val="1400"/>
                  </a:lnSpc>
                </a:pPr>
                <a:r>
                  <a:rPr lang="en-US" sz="2000" b="1" dirty="0" smtClean="0">
                    <a:solidFill>
                      <a:srgbClr val="8DC63F"/>
                    </a:solidFill>
                    <a:effectLst>
                      <a:glow rad="101600">
                        <a:schemeClr val="bg1">
                          <a:alpha val="60000"/>
                        </a:schemeClr>
                      </a:glow>
                    </a:effectLst>
                    <a:latin typeface="+mj-lt"/>
                  </a:rPr>
                  <a:t>X</a:t>
                </a:r>
                <a:endParaRPr lang="en-US" sz="2000" dirty="0">
                  <a:solidFill>
                    <a:srgbClr val="8DC63F"/>
                  </a:solidFill>
                  <a:effectLst>
                    <a:glow rad="101600">
                      <a:schemeClr val="bg1">
                        <a:alpha val="60000"/>
                      </a:schemeClr>
                    </a:glow>
                  </a:effectLst>
                  <a:latin typeface="+mj-lt"/>
                </a:endParaRPr>
              </a:p>
            </p:txBody>
          </p:sp>
        </p:grpSp>
        <p:sp>
          <p:nvSpPr>
            <p:cNvPr id="129" name="Rectangle 128"/>
            <p:cNvSpPr/>
            <p:nvPr/>
          </p:nvSpPr>
          <p:spPr>
            <a:xfrm>
              <a:off x="10512988" y="3478107"/>
              <a:ext cx="65" cy="179536"/>
            </a:xfrm>
            <a:prstGeom prst="rect">
              <a:avLst/>
            </a:prstGeom>
          </p:spPr>
          <p:txBody>
            <a:bodyPr wrap="none" lIns="0" tIns="0" rIns="0" bIns="0" anchor="ctr" anchorCtr="0">
              <a:spAutoFit/>
            </a:bodyPr>
            <a:lstStyle/>
            <a:p>
              <a:pPr>
                <a:lnSpc>
                  <a:spcPts val="1400"/>
                </a:lnSpc>
              </a:pPr>
              <a:endParaRPr lang="en-US" sz="1500" dirty="0">
                <a:solidFill>
                  <a:srgbClr val="3E3E3E"/>
                </a:solidFill>
                <a:latin typeface="+mj-lt"/>
              </a:endParaRPr>
            </a:p>
          </p:txBody>
        </p:sp>
      </p:grpSp>
      <p:sp>
        <p:nvSpPr>
          <p:cNvPr id="93" name="Title 1"/>
          <p:cNvSpPr txBox="1">
            <a:spLocks/>
          </p:cNvSpPr>
          <p:nvPr/>
        </p:nvSpPr>
        <p:spPr bwMode="auto">
          <a:xfrm>
            <a:off x="379413" y="613000"/>
            <a:ext cx="10385425" cy="50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374942" rtl="0" eaLnBrk="1" fontAlgn="base" latinLnBrk="0" hangingPunct="1">
              <a:spcBef>
                <a:spcPct val="0"/>
              </a:spcBef>
              <a:spcAft>
                <a:spcPct val="0"/>
              </a:spcAft>
              <a:buNone/>
              <a:defRPr lang="en-US" altLang="en-US" sz="3200" b="0" kern="120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a:lstStyle>
          <a:p>
            <a:r>
              <a:rPr lang="en-US" sz="2000" dirty="0" err="1" smtClean="0">
                <a:solidFill>
                  <a:schemeClr val="accent1"/>
                </a:solidFill>
              </a:rPr>
              <a:t>Epic</a:t>
            </a:r>
            <a:r>
              <a:rPr lang="en-US" altLang="en-US" sz="1400" baseline="55000" dirty="0" err="1" smtClean="0">
                <a:solidFill>
                  <a:schemeClr val="accent1"/>
                </a:solidFill>
              </a:rPr>
              <a:t>NG</a:t>
            </a:r>
            <a:r>
              <a:rPr lang="en-US" sz="2000" dirty="0" smtClean="0">
                <a:solidFill>
                  <a:schemeClr val="accent1"/>
                </a:solidFill>
              </a:rPr>
              <a:t> Ku-band Spot Beam</a:t>
            </a:r>
            <a:endParaRPr lang="en-US" sz="2800" dirty="0"/>
          </a:p>
        </p:txBody>
      </p:sp>
      <p:sp>
        <p:nvSpPr>
          <p:cNvPr id="107" name="Rectangle 17"/>
          <p:cNvSpPr>
            <a:spLocks noChangeArrowheads="1"/>
          </p:cNvSpPr>
          <p:nvPr/>
        </p:nvSpPr>
        <p:spPr bwMode="auto">
          <a:xfrm>
            <a:off x="451502" y="6406858"/>
            <a:ext cx="6533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Ins="0" bIns="0" anchor="b">
            <a:spAutoFit/>
          </a:bodyPr>
          <a:lstStyle>
            <a:lvl1pPr>
              <a:spcBef>
                <a:spcPct val="20000"/>
              </a:spcBef>
              <a:spcAft>
                <a:spcPts val="700"/>
              </a:spcAft>
              <a:buClr>
                <a:schemeClr val="accent2"/>
              </a:buClr>
              <a:buFont typeface="Times" pitchFamily="18" charset="0"/>
              <a:buChar char="•"/>
              <a:defRPr sz="2000" b="1">
                <a:solidFill>
                  <a:schemeClr val="tx1"/>
                </a:solidFill>
                <a:latin typeface="Arial" charset="0"/>
              </a:defRPr>
            </a:lvl1pPr>
            <a:lvl2pPr marL="742950" indent="-285750">
              <a:spcBef>
                <a:spcPct val="20000"/>
              </a:spcBef>
              <a:spcAft>
                <a:spcPts val="700"/>
              </a:spcAft>
              <a:buClr>
                <a:schemeClr val="accent2"/>
              </a:buClr>
              <a:buChar char="–"/>
              <a:defRPr b="1">
                <a:solidFill>
                  <a:schemeClr val="tx1"/>
                </a:solidFill>
                <a:latin typeface="Arial" charset="0"/>
              </a:defRPr>
            </a:lvl2pPr>
            <a:lvl3pPr marL="1143000" indent="-228600">
              <a:spcBef>
                <a:spcPct val="20000"/>
              </a:spcBef>
              <a:spcAft>
                <a:spcPts val="700"/>
              </a:spcAft>
              <a:buClr>
                <a:schemeClr val="accent2"/>
              </a:buClr>
              <a:buChar char="•"/>
              <a:defRPr sz="1600" b="1">
                <a:solidFill>
                  <a:schemeClr val="tx1"/>
                </a:solidFill>
                <a:latin typeface="Arial" charset="0"/>
              </a:defRPr>
            </a:lvl3pPr>
            <a:lvl4pPr marL="1600200" indent="-228600">
              <a:spcBef>
                <a:spcPct val="20000"/>
              </a:spcBef>
              <a:spcAft>
                <a:spcPts val="700"/>
              </a:spcAft>
              <a:buClr>
                <a:schemeClr val="accent2"/>
              </a:buClr>
              <a:buChar char="–"/>
              <a:defRPr sz="1400" b="1">
                <a:solidFill>
                  <a:schemeClr val="tx1"/>
                </a:solidFill>
                <a:latin typeface="Arial" charset="0"/>
              </a:defRPr>
            </a:lvl4pPr>
            <a:lvl5pPr marL="2057400" indent="-228600">
              <a:spcBef>
                <a:spcPct val="20000"/>
              </a:spcBef>
              <a:spcAft>
                <a:spcPts val="700"/>
              </a:spcAft>
              <a:buClr>
                <a:schemeClr val="accent2"/>
              </a:buClr>
              <a:buChar char="»"/>
              <a:defRPr sz="1200" b="1">
                <a:solidFill>
                  <a:schemeClr val="tx1"/>
                </a:solidFill>
                <a:latin typeface="Arial"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charset="0"/>
              </a:defRPr>
            </a:lvl9pPr>
          </a:lstStyle>
          <a:p>
            <a:pPr algn="r">
              <a:spcBef>
                <a:spcPct val="50000"/>
              </a:spcBef>
              <a:spcAft>
                <a:spcPct val="0"/>
              </a:spcAft>
              <a:buClrTx/>
              <a:buFontTx/>
              <a:buNone/>
            </a:pPr>
            <a:r>
              <a:rPr lang="en-US" altLang="en-US" sz="800" b="0" dirty="0">
                <a:solidFill>
                  <a:srgbClr val="333399"/>
                </a:solidFill>
                <a:latin typeface="Times" pitchFamily="18" charset="0"/>
              </a:rPr>
              <a:t>Page:         </a:t>
            </a:r>
            <a:fld id="{3F86F996-AFA6-43AD-8EA6-274D1891063C}" type="slidenum">
              <a:rPr lang="en-US" altLang="en-US" sz="800" b="0">
                <a:solidFill>
                  <a:srgbClr val="333399"/>
                </a:solidFill>
                <a:latin typeface="Times" pitchFamily="18" charset="0"/>
              </a:rPr>
              <a:pPr algn="r">
                <a:spcBef>
                  <a:spcPct val="50000"/>
                </a:spcBef>
                <a:spcAft>
                  <a:spcPct val="0"/>
                </a:spcAft>
                <a:buClrTx/>
                <a:buFontTx/>
                <a:buNone/>
              </a:pPr>
              <a:t>23</a:t>
            </a:fld>
            <a:endParaRPr lang="en-US" altLang="en-US" sz="800" b="0" dirty="0">
              <a:solidFill>
                <a:srgbClr val="000000"/>
              </a:solidFill>
              <a:latin typeface="Times" pitchFamily="18" charset="0"/>
            </a:endParaRPr>
          </a:p>
        </p:txBody>
      </p:sp>
    </p:spTree>
    <p:extLst>
      <p:ext uri="{BB962C8B-B14F-4D97-AF65-F5344CB8AC3E}">
        <p14:creationId xmlns="" xmlns:p14="http://schemas.microsoft.com/office/powerpoint/2010/main" val="41827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1000"/>
                                        <p:tgtEl>
                                          <p:spTgt spid="8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down)">
                                      <p:cBhvr>
                                        <p:cTn id="18" dur="500"/>
                                        <p:tgtEl>
                                          <p:spTgt spid="64"/>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left)">
                                      <p:cBhvr>
                                        <p:cTn id="26" dur="1000"/>
                                        <p:tgtEl>
                                          <p:spTgt spid="80"/>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childTnLst>
                          </p:cTn>
                        </p:par>
                        <p:par>
                          <p:cTn id="31" fill="hold">
                            <p:stCondLst>
                              <p:cond delay="4000"/>
                            </p:stCondLst>
                            <p:childTnLst>
                              <p:par>
                                <p:cTn id="32" presetID="22" presetClass="entr" presetSubtype="2"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right)">
                                      <p:cBhvr>
                                        <p:cTn id="34" dur="1000"/>
                                        <p:tgtEl>
                                          <p:spTgt spid="122"/>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22" presetClass="entr" presetSubtype="8" fill="hold"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left)">
                                      <p:cBhvr>
                                        <p:cTn id="41" dur="500"/>
                                        <p:tgtEl>
                                          <p:spTgt spid="1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500"/>
                                        <p:tgtEl>
                                          <p:spTgt spid="1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
                                            <p:txEl>
                                              <p:pRg st="2" end="2"/>
                                            </p:txEl>
                                          </p:spTgt>
                                        </p:tgtEl>
                                        <p:attrNameLst>
                                          <p:attrName>style.visibility</p:attrName>
                                        </p:attrNameLst>
                                      </p:cBhvr>
                                      <p:to>
                                        <p:strVal val="visible"/>
                                      </p:to>
                                    </p:set>
                                    <p:animEffect transition="in" filter="fade">
                                      <p:cBhvr>
                                        <p:cTn id="52" dur="1000"/>
                                        <p:tgtEl>
                                          <p:spTgt spid="86">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fade">
                                      <p:cBhvr>
                                        <p:cTn id="59" dur="500"/>
                                        <p:tgtEl>
                                          <p:spTgt spid="115"/>
                                        </p:tgtEl>
                                      </p:cBhvr>
                                    </p:animEffect>
                                  </p:childTnLst>
                                </p:cTn>
                              </p:par>
                            </p:childTnLst>
                          </p:cTn>
                        </p:par>
                        <p:par>
                          <p:cTn id="60" fill="hold">
                            <p:stCondLst>
                              <p:cond delay="1500"/>
                            </p:stCondLst>
                            <p:childTnLst>
                              <p:par>
                                <p:cTn id="61" presetID="10" presetClass="entr" presetSubtype="0" fill="hold" grpId="0" nodeType="afterEffect">
                                  <p:stCondLst>
                                    <p:cond delay="100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500"/>
                                        <p:tgtEl>
                                          <p:spTgt spid="1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6">
                                            <p:txEl>
                                              <p:pRg st="4" end="4"/>
                                            </p:txEl>
                                          </p:spTgt>
                                        </p:tgtEl>
                                        <p:attrNameLst>
                                          <p:attrName>style.visibility</p:attrName>
                                        </p:attrNameLst>
                                      </p:cBhvr>
                                      <p:to>
                                        <p:strVal val="visible"/>
                                      </p:to>
                                    </p:set>
                                    <p:animEffect transition="in" filter="fade">
                                      <p:cBhvr>
                                        <p:cTn id="68" dur="1000"/>
                                        <p:tgtEl>
                                          <p:spTgt spid="86">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fade">
                                      <p:cBhvr>
                                        <p:cTn id="71" dur="500"/>
                                        <p:tgtEl>
                                          <p:spTgt spid="1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7"/>
                                        </p:tgtEl>
                                        <p:attrNameLst>
                                          <p:attrName>style.visibility</p:attrName>
                                        </p:attrNameLst>
                                      </p:cBhvr>
                                      <p:to>
                                        <p:strVal val="visible"/>
                                      </p:to>
                                    </p:set>
                                    <p:animEffect transition="in" filter="fade">
                                      <p:cBhvr>
                                        <p:cTn id="76" dur="500"/>
                                        <p:tgtEl>
                                          <p:spTgt spid="127"/>
                                        </p:tgtEl>
                                      </p:cBhvr>
                                    </p:animEffect>
                                  </p:childTnLst>
                                </p:cTn>
                              </p:par>
                            </p:childTnLst>
                          </p:cTn>
                        </p:par>
                        <p:par>
                          <p:cTn id="77" fill="hold">
                            <p:stCondLst>
                              <p:cond delay="500"/>
                            </p:stCondLst>
                            <p:childTnLst>
                              <p:par>
                                <p:cTn id="78" presetID="10" presetClass="entr" presetSubtype="0" fill="hold" grpId="0" nodeType="afterEffect">
                                  <p:stCondLst>
                                    <p:cond delay="500"/>
                                  </p:stCondLst>
                                  <p:childTnLst>
                                    <p:set>
                                      <p:cBhvr>
                                        <p:cTn id="79" dur="1" fill="hold">
                                          <p:stCondLst>
                                            <p:cond delay="0"/>
                                          </p:stCondLst>
                                        </p:cTn>
                                        <p:tgtEl>
                                          <p:spTgt spid="117"/>
                                        </p:tgtEl>
                                        <p:attrNameLst>
                                          <p:attrName>style.visibility</p:attrName>
                                        </p:attrNameLst>
                                      </p:cBhvr>
                                      <p:to>
                                        <p:strVal val="visible"/>
                                      </p:to>
                                    </p:set>
                                    <p:animEffect transition="in" filter="fade">
                                      <p:cBhvr>
                                        <p:cTn id="80" dur="500"/>
                                        <p:tgtEl>
                                          <p:spTgt spid="11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childTnLst>
                                </p:cTn>
                              </p:par>
                            </p:childTnLst>
                          </p:cTn>
                        </p:par>
                        <p:par>
                          <p:cTn id="86" fill="hold">
                            <p:stCondLst>
                              <p:cond delay="500"/>
                            </p:stCondLst>
                            <p:childTnLst>
                              <p:par>
                                <p:cTn id="87" presetID="10" presetClass="entr" presetSubtype="0" fill="hold" grpId="0" nodeType="afterEffect">
                                  <p:stCondLst>
                                    <p:cond delay="50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6" grpId="0" animBg="1"/>
      <p:bldP spid="117" grpId="0" animBg="1"/>
      <p:bldP spid="121" grpId="0" animBg="1"/>
      <p:bldP spid="84" grpId="0"/>
      <p:bldP spid="85" grpId="0"/>
      <p:bldP spid="8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eaLnBrk="1" hangingPunct="1"/>
            <a:r>
              <a:rPr lang="en-US" altLang="en-US" smtClean="0"/>
              <a:t>	</a:t>
            </a:r>
          </a:p>
        </p:txBody>
      </p:sp>
      <p:sp>
        <p:nvSpPr>
          <p:cNvPr id="10243" name="Rectangle 5"/>
          <p:cNvSpPr>
            <a:spLocks noGrp="1" noChangeArrowheads="1"/>
          </p:cNvSpPr>
          <p:nvPr>
            <p:ph type="subTitle" idx="1"/>
          </p:nvPr>
        </p:nvSpPr>
        <p:spPr/>
        <p:txBody>
          <a:bodyPr/>
          <a:lstStyle/>
          <a:p>
            <a:pPr eaLnBrk="1" hangingPunct="1"/>
            <a:r>
              <a:rPr lang="en-US" altLang="en-US" dirty="0" smtClean="0"/>
              <a:t>Antenna Advancements</a:t>
            </a:r>
          </a:p>
        </p:txBody>
      </p:sp>
    </p:spTree>
    <p:extLst>
      <p:ext uri="{BB962C8B-B14F-4D97-AF65-F5344CB8AC3E}">
        <p14:creationId xmlns="" xmlns:p14="http://schemas.microsoft.com/office/powerpoint/2010/main" val="1064273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37159"/>
            <a:ext cx="12187245" cy="6528817"/>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pic>
        <p:nvPicPr>
          <p:cNvPr id="41" name="Picture 40"/>
          <p:cNvPicPr>
            <a:picLocks noChangeAspect="1"/>
          </p:cNvPicPr>
          <p:nvPr/>
        </p:nvPicPr>
        <p:blipFill rotWithShape="1">
          <a:blip r:embed="rId3" cstate="print">
            <a:extLst>
              <a:ext uri="{28A0092B-C50C-407E-A947-70E740481C1C}">
                <a14:useLocalDpi xmlns="" xmlns:a14="http://schemas.microsoft.com/office/drawing/2010/main" val="0"/>
              </a:ext>
            </a:extLst>
          </a:blip>
          <a:srcRect b="48310"/>
          <a:stretch/>
        </p:blipFill>
        <p:spPr>
          <a:xfrm>
            <a:off x="344349" y="137159"/>
            <a:ext cx="11500127" cy="3418841"/>
          </a:xfrm>
          <a:prstGeom prst="rect">
            <a:avLst/>
          </a:prstGeom>
        </p:spPr>
      </p:pic>
      <p:sp>
        <p:nvSpPr>
          <p:cNvPr id="18" name="TextBox 17"/>
          <p:cNvSpPr txBox="1"/>
          <p:nvPr/>
        </p:nvSpPr>
        <p:spPr>
          <a:xfrm>
            <a:off x="566416" y="475832"/>
            <a:ext cx="6583854" cy="584775"/>
          </a:xfrm>
          <a:prstGeom prst="rect">
            <a:avLst/>
          </a:prstGeom>
          <a:noFill/>
        </p:spPr>
        <p:txBody>
          <a:bodyPr wrap="none" rtlCol="0">
            <a:spAutoFit/>
          </a:bodyPr>
          <a:lstStyle/>
          <a:p>
            <a:r>
              <a:rPr lang="en-US" sz="3200" dirty="0" smtClean="0">
                <a:solidFill>
                  <a:srgbClr val="FFFFFF"/>
                </a:solidFill>
                <a:latin typeface="Arial"/>
              </a:rPr>
              <a:t>Redefinition of the satellite antenna</a:t>
            </a:r>
          </a:p>
        </p:txBody>
      </p:sp>
      <p:sp>
        <p:nvSpPr>
          <p:cNvPr id="10" name="TextBox 9"/>
          <p:cNvSpPr txBox="1"/>
          <p:nvPr/>
        </p:nvSpPr>
        <p:spPr>
          <a:xfrm>
            <a:off x="1042416" y="1225296"/>
            <a:ext cx="4907369" cy="1323439"/>
          </a:xfrm>
          <a:prstGeom prst="rect">
            <a:avLst/>
          </a:prstGeom>
          <a:noFill/>
        </p:spPr>
        <p:txBody>
          <a:bodyPr wrap="none" rtlCol="0">
            <a:spAutoFit/>
          </a:bodyPr>
          <a:lstStyle/>
          <a:p>
            <a:pPr marL="342900" indent="-342900">
              <a:buFont typeface="Symbol" panose="05050102010706020507" pitchFamily="18" charset="2"/>
              <a:buChar char="ñ"/>
            </a:pPr>
            <a:r>
              <a:rPr lang="en-US" sz="2000" dirty="0" smtClean="0">
                <a:solidFill>
                  <a:srgbClr val="FF6300"/>
                </a:solidFill>
                <a:latin typeface="Arial"/>
              </a:rPr>
              <a:t>Electronically Steered Antennas (ESA)</a:t>
            </a:r>
          </a:p>
          <a:p>
            <a:pPr marL="342900" indent="-342900">
              <a:buFont typeface="Symbol" panose="05050102010706020507" pitchFamily="18" charset="2"/>
              <a:buChar char="ñ"/>
            </a:pPr>
            <a:r>
              <a:rPr lang="en-US" sz="2000" dirty="0" smtClean="0">
                <a:solidFill>
                  <a:srgbClr val="FF6300"/>
                </a:solidFill>
                <a:latin typeface="Arial"/>
              </a:rPr>
              <a:t>No moving parts</a:t>
            </a:r>
          </a:p>
          <a:p>
            <a:pPr marL="342900" indent="-342900">
              <a:buFont typeface="Symbol" panose="05050102010706020507" pitchFamily="18" charset="2"/>
              <a:buChar char="ñ"/>
            </a:pPr>
            <a:r>
              <a:rPr lang="en-US" sz="2000" dirty="0" smtClean="0">
                <a:solidFill>
                  <a:srgbClr val="FF6300"/>
                </a:solidFill>
                <a:latin typeface="Arial"/>
              </a:rPr>
              <a:t>Ultrathin and light</a:t>
            </a:r>
          </a:p>
          <a:p>
            <a:endParaRPr lang="en-US" sz="2000" dirty="0" smtClean="0">
              <a:solidFill>
                <a:srgbClr val="FF6300"/>
              </a:solidFill>
              <a:latin typeface="Arial"/>
            </a:endParaRPr>
          </a:p>
        </p:txBody>
      </p:sp>
      <p:grpSp>
        <p:nvGrpSpPr>
          <p:cNvPr id="19" name="Group 18"/>
          <p:cNvGrpSpPr/>
          <p:nvPr/>
        </p:nvGrpSpPr>
        <p:grpSpPr>
          <a:xfrm rot="2700000">
            <a:off x="3791248" y="1365921"/>
            <a:ext cx="5182087" cy="6676068"/>
            <a:chOff x="5550336" y="1105654"/>
            <a:chExt cx="5182087" cy="6676068"/>
          </a:xfrm>
        </p:grpSpPr>
        <p:cxnSp>
          <p:nvCxnSpPr>
            <p:cNvPr id="15" name="Straight Connector 14"/>
            <p:cNvCxnSpPr>
              <a:stCxn id="39" idx="7"/>
            </p:cNvCxnSpPr>
            <p:nvPr/>
          </p:nvCxnSpPr>
          <p:spPr bwMode="auto">
            <a:xfrm rot="18900000" flipH="1">
              <a:off x="5550336" y="2599635"/>
              <a:ext cx="5182087" cy="5182087"/>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Freeform 22"/>
            <p:cNvSpPr/>
            <p:nvPr/>
          </p:nvSpPr>
          <p:spPr bwMode="auto">
            <a:xfrm>
              <a:off x="8063259" y="1558987"/>
              <a:ext cx="115300" cy="3038475"/>
            </a:xfrm>
            <a:custGeom>
              <a:avLst/>
              <a:gdLst>
                <a:gd name="connsiteX0" fmla="*/ 58146 w 115300"/>
                <a:gd name="connsiteY0" fmla="*/ 0 h 3038475"/>
                <a:gd name="connsiteX1" fmla="*/ 101008 w 115300"/>
                <a:gd name="connsiteY1" fmla="*/ 185737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 name="connsiteX0" fmla="*/ 58146 w 115300"/>
                <a:gd name="connsiteY0" fmla="*/ 0 h 3038475"/>
                <a:gd name="connsiteX1" fmla="*/ 101008 w 115300"/>
                <a:gd name="connsiteY1" fmla="*/ 185737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 name="connsiteX0" fmla="*/ 58146 w 115300"/>
                <a:gd name="connsiteY0" fmla="*/ 0 h 3038475"/>
                <a:gd name="connsiteX1" fmla="*/ 101008 w 115300"/>
                <a:gd name="connsiteY1" fmla="*/ 211931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300" h="3038475">
                  <a:moveTo>
                    <a:pt x="58146" y="0"/>
                  </a:moveTo>
                  <a:cubicBezTo>
                    <a:pt x="83942" y="44449"/>
                    <a:pt x="109739" y="115093"/>
                    <a:pt x="101008" y="211931"/>
                  </a:cubicBezTo>
                  <a:cubicBezTo>
                    <a:pt x="92277" y="308769"/>
                    <a:pt x="4171" y="460772"/>
                    <a:pt x="5758" y="581025"/>
                  </a:cubicBezTo>
                  <a:cubicBezTo>
                    <a:pt x="7346" y="701278"/>
                    <a:pt x="110533" y="809625"/>
                    <a:pt x="110533" y="933450"/>
                  </a:cubicBezTo>
                  <a:cubicBezTo>
                    <a:pt x="110533" y="1057275"/>
                    <a:pt x="4964" y="1194594"/>
                    <a:pt x="5758" y="1323975"/>
                  </a:cubicBezTo>
                  <a:cubicBezTo>
                    <a:pt x="6552" y="1453356"/>
                    <a:pt x="114502" y="1585118"/>
                    <a:pt x="115296" y="1709737"/>
                  </a:cubicBezTo>
                  <a:cubicBezTo>
                    <a:pt x="116090" y="1834356"/>
                    <a:pt x="11315" y="1943893"/>
                    <a:pt x="10521" y="2071687"/>
                  </a:cubicBezTo>
                  <a:cubicBezTo>
                    <a:pt x="9727" y="2199481"/>
                    <a:pt x="112120" y="2343944"/>
                    <a:pt x="110533" y="2476500"/>
                  </a:cubicBezTo>
                  <a:cubicBezTo>
                    <a:pt x="108946" y="2609056"/>
                    <a:pt x="10521" y="2773363"/>
                    <a:pt x="996" y="2867025"/>
                  </a:cubicBezTo>
                  <a:cubicBezTo>
                    <a:pt x="-8529" y="2960687"/>
                    <a:pt x="53383" y="3038475"/>
                    <a:pt x="53383" y="3038475"/>
                  </a:cubicBezTo>
                  <a:lnTo>
                    <a:pt x="53383" y="3038475"/>
                  </a:lnTo>
                </a:path>
              </a:pathLst>
            </a:custGeom>
            <a:noFill/>
            <a:ln w="6350" cap="flat" cmpd="sng" algn="ctr">
              <a:solidFill>
                <a:srgbClr val="00B5BB"/>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25" name="Oval 24"/>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26" name="Oval 25"/>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27" name="Oval 26"/>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28" name="Oval 27"/>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29" name="Oval 28"/>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30" name="Oval 29"/>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32" name="Oval 31"/>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36" name="Oval 35"/>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38" name="Oval 37"/>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39" name="Oval 38"/>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pic>
          <p:nvPicPr>
            <p:cNvPr id="40" name="Picture 3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43483" y="1105654"/>
              <a:ext cx="1371999" cy="455691"/>
            </a:xfrm>
            <a:prstGeom prst="rect">
              <a:avLst/>
            </a:prstGeom>
          </p:spPr>
        </p:pic>
      </p:grpSp>
      <p:grpSp>
        <p:nvGrpSpPr>
          <p:cNvPr id="42" name="Group 41"/>
          <p:cNvGrpSpPr/>
          <p:nvPr/>
        </p:nvGrpSpPr>
        <p:grpSpPr>
          <a:xfrm rot="2700000">
            <a:off x="7588549" y="1365921"/>
            <a:ext cx="5182087" cy="6676068"/>
            <a:chOff x="5550336" y="1105654"/>
            <a:chExt cx="5182087" cy="6676068"/>
          </a:xfrm>
        </p:grpSpPr>
        <p:cxnSp>
          <p:nvCxnSpPr>
            <p:cNvPr id="43" name="Straight Connector 42"/>
            <p:cNvCxnSpPr>
              <a:stCxn id="54" idx="7"/>
            </p:cNvCxnSpPr>
            <p:nvPr/>
          </p:nvCxnSpPr>
          <p:spPr bwMode="auto">
            <a:xfrm rot="18900000" flipH="1">
              <a:off x="5550336" y="2599635"/>
              <a:ext cx="5182087" cy="5182087"/>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Freeform 43"/>
            <p:cNvSpPr/>
            <p:nvPr/>
          </p:nvSpPr>
          <p:spPr bwMode="auto">
            <a:xfrm>
              <a:off x="8063259" y="1558987"/>
              <a:ext cx="115300" cy="3038475"/>
            </a:xfrm>
            <a:custGeom>
              <a:avLst/>
              <a:gdLst>
                <a:gd name="connsiteX0" fmla="*/ 58146 w 115300"/>
                <a:gd name="connsiteY0" fmla="*/ 0 h 3038475"/>
                <a:gd name="connsiteX1" fmla="*/ 101008 w 115300"/>
                <a:gd name="connsiteY1" fmla="*/ 185737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 name="connsiteX0" fmla="*/ 58146 w 115300"/>
                <a:gd name="connsiteY0" fmla="*/ 0 h 3038475"/>
                <a:gd name="connsiteX1" fmla="*/ 101008 w 115300"/>
                <a:gd name="connsiteY1" fmla="*/ 185737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 name="connsiteX0" fmla="*/ 58146 w 115300"/>
                <a:gd name="connsiteY0" fmla="*/ 0 h 3038475"/>
                <a:gd name="connsiteX1" fmla="*/ 101008 w 115300"/>
                <a:gd name="connsiteY1" fmla="*/ 211931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300" h="3038475">
                  <a:moveTo>
                    <a:pt x="58146" y="0"/>
                  </a:moveTo>
                  <a:cubicBezTo>
                    <a:pt x="83942" y="44449"/>
                    <a:pt x="109739" y="115093"/>
                    <a:pt x="101008" y="211931"/>
                  </a:cubicBezTo>
                  <a:cubicBezTo>
                    <a:pt x="92277" y="308769"/>
                    <a:pt x="4171" y="460772"/>
                    <a:pt x="5758" y="581025"/>
                  </a:cubicBezTo>
                  <a:cubicBezTo>
                    <a:pt x="7346" y="701278"/>
                    <a:pt x="110533" y="809625"/>
                    <a:pt x="110533" y="933450"/>
                  </a:cubicBezTo>
                  <a:cubicBezTo>
                    <a:pt x="110533" y="1057275"/>
                    <a:pt x="4964" y="1194594"/>
                    <a:pt x="5758" y="1323975"/>
                  </a:cubicBezTo>
                  <a:cubicBezTo>
                    <a:pt x="6552" y="1453356"/>
                    <a:pt x="114502" y="1585118"/>
                    <a:pt x="115296" y="1709737"/>
                  </a:cubicBezTo>
                  <a:cubicBezTo>
                    <a:pt x="116090" y="1834356"/>
                    <a:pt x="11315" y="1943893"/>
                    <a:pt x="10521" y="2071687"/>
                  </a:cubicBezTo>
                  <a:cubicBezTo>
                    <a:pt x="9727" y="2199481"/>
                    <a:pt x="112120" y="2343944"/>
                    <a:pt x="110533" y="2476500"/>
                  </a:cubicBezTo>
                  <a:cubicBezTo>
                    <a:pt x="108946" y="2609056"/>
                    <a:pt x="10521" y="2773363"/>
                    <a:pt x="996" y="2867025"/>
                  </a:cubicBezTo>
                  <a:cubicBezTo>
                    <a:pt x="-8529" y="2960687"/>
                    <a:pt x="53383" y="3038475"/>
                    <a:pt x="53383" y="3038475"/>
                  </a:cubicBezTo>
                  <a:lnTo>
                    <a:pt x="53383" y="3038475"/>
                  </a:lnTo>
                </a:path>
              </a:pathLst>
            </a:custGeom>
            <a:noFill/>
            <a:ln w="6350" cap="flat" cmpd="sng" algn="ctr">
              <a:solidFill>
                <a:srgbClr val="00B5BB"/>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45" name="Oval 44"/>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46" name="Oval 45"/>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47" name="Oval 46"/>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48" name="Oval 47"/>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49" name="Oval 48"/>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0" name="Oval 49"/>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1" name="Oval 50"/>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2" name="Oval 51"/>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3" name="Oval 52"/>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4" name="Oval 53"/>
            <p:cNvSpPr/>
            <p:nvPr/>
          </p:nvSpPr>
          <p:spPr bwMode="auto">
            <a:xfrm>
              <a:off x="8102355" y="1519695"/>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pic>
          <p:nvPicPr>
            <p:cNvPr id="55" name="Picture 5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43483" y="1105654"/>
              <a:ext cx="1371999" cy="455691"/>
            </a:xfrm>
            <a:prstGeom prst="rect">
              <a:avLst/>
            </a:prstGeom>
          </p:spPr>
        </p:pic>
      </p:grpSp>
      <p:sp>
        <p:nvSpPr>
          <p:cNvPr id="56" name="Freeform 55"/>
          <p:cNvSpPr/>
          <p:nvPr/>
        </p:nvSpPr>
        <p:spPr bwMode="auto">
          <a:xfrm>
            <a:off x="1201419" y="5133340"/>
            <a:ext cx="1380775" cy="566005"/>
          </a:xfrm>
          <a:custGeom>
            <a:avLst/>
            <a:gdLst>
              <a:gd name="connsiteX0" fmla="*/ 1222396 w 2451100"/>
              <a:gd name="connsiteY0" fmla="*/ 9 h 972343"/>
              <a:gd name="connsiteX1" fmla="*/ 1597714 w 2451100"/>
              <a:gd name="connsiteY1" fmla="*/ 124073 h 972343"/>
              <a:gd name="connsiteX2" fmla="*/ 1666221 w 2451100"/>
              <a:gd name="connsiteY2" fmla="*/ 184943 h 972343"/>
              <a:gd name="connsiteX3" fmla="*/ 1666928 w 2451100"/>
              <a:gd name="connsiteY3" fmla="*/ 184943 h 972343"/>
              <a:gd name="connsiteX4" fmla="*/ 1672360 w 2451100"/>
              <a:gd name="connsiteY4" fmla="*/ 190398 h 972343"/>
              <a:gd name="connsiteX5" fmla="*/ 1707384 w 2451100"/>
              <a:gd name="connsiteY5" fmla="*/ 221517 h 972343"/>
              <a:gd name="connsiteX6" fmla="*/ 1703373 w 2451100"/>
              <a:gd name="connsiteY6" fmla="*/ 221538 h 972343"/>
              <a:gd name="connsiteX7" fmla="*/ 2451100 w 2451100"/>
              <a:gd name="connsiteY7" fmla="*/ 972343 h 972343"/>
              <a:gd name="connsiteX8" fmla="*/ 0 w 2451100"/>
              <a:gd name="connsiteY8" fmla="*/ 972343 h 972343"/>
              <a:gd name="connsiteX9" fmla="*/ 742739 w 2451100"/>
              <a:gd name="connsiteY9" fmla="*/ 226547 h 972343"/>
              <a:gd name="connsiteX10" fmla="*/ 739019 w 2451100"/>
              <a:gd name="connsiteY10" fmla="*/ 226566 h 972343"/>
              <a:gd name="connsiteX11" fmla="*/ 776408 w 2451100"/>
              <a:gd name="connsiteY11" fmla="*/ 192739 h 972343"/>
              <a:gd name="connsiteX12" fmla="*/ 784172 w 2451100"/>
              <a:gd name="connsiteY12" fmla="*/ 184943 h 972343"/>
              <a:gd name="connsiteX13" fmla="*/ 785025 w 2451100"/>
              <a:gd name="connsiteY13" fmla="*/ 184943 h 972343"/>
              <a:gd name="connsiteX14" fmla="*/ 847984 w 2451100"/>
              <a:gd name="connsiteY14" fmla="*/ 127982 h 972343"/>
              <a:gd name="connsiteX15" fmla="*/ 1222396 w 2451100"/>
              <a:gd name="connsiteY15" fmla="*/ 9 h 9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51100" h="972343">
                <a:moveTo>
                  <a:pt x="1222396" y="9"/>
                </a:moveTo>
                <a:cubicBezTo>
                  <a:pt x="1352377" y="-669"/>
                  <a:pt x="1482510" y="40659"/>
                  <a:pt x="1597714" y="124073"/>
                </a:cubicBezTo>
                <a:lnTo>
                  <a:pt x="1666221" y="184943"/>
                </a:lnTo>
                <a:lnTo>
                  <a:pt x="1666928" y="184943"/>
                </a:lnTo>
                <a:lnTo>
                  <a:pt x="1672360" y="190398"/>
                </a:lnTo>
                <a:lnTo>
                  <a:pt x="1707384" y="221517"/>
                </a:lnTo>
                <a:lnTo>
                  <a:pt x="1703373" y="221538"/>
                </a:lnTo>
                <a:lnTo>
                  <a:pt x="2451100" y="972343"/>
                </a:lnTo>
                <a:lnTo>
                  <a:pt x="0" y="972343"/>
                </a:lnTo>
                <a:lnTo>
                  <a:pt x="742739" y="226547"/>
                </a:lnTo>
                <a:lnTo>
                  <a:pt x="739019" y="226566"/>
                </a:lnTo>
                <a:lnTo>
                  <a:pt x="776408" y="192739"/>
                </a:lnTo>
                <a:lnTo>
                  <a:pt x="784172" y="184943"/>
                </a:lnTo>
                <a:lnTo>
                  <a:pt x="785025" y="184943"/>
                </a:lnTo>
                <a:lnTo>
                  <a:pt x="847984" y="127982"/>
                </a:lnTo>
                <a:cubicBezTo>
                  <a:pt x="962585" y="43370"/>
                  <a:pt x="1092415" y="686"/>
                  <a:pt x="1222396" y="9"/>
                </a:cubicBezTo>
                <a:close/>
              </a:path>
            </a:pathLst>
          </a:cu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7" name="Freeform 56"/>
          <p:cNvSpPr/>
          <p:nvPr/>
        </p:nvSpPr>
        <p:spPr bwMode="auto">
          <a:xfrm rot="2700000">
            <a:off x="1848934" y="5316033"/>
            <a:ext cx="329116" cy="329117"/>
          </a:xfrm>
          <a:custGeom>
            <a:avLst/>
            <a:gdLst>
              <a:gd name="connsiteX0" fmla="*/ 212638 w 497680"/>
              <a:gd name="connsiteY0" fmla="*/ 209271 h 497681"/>
              <a:gd name="connsiteX1" fmla="*/ 212638 w 497680"/>
              <a:gd name="connsiteY1" fmla="*/ 279992 h 497681"/>
              <a:gd name="connsiteX2" fmla="*/ 283358 w 497680"/>
              <a:gd name="connsiteY2" fmla="*/ 279992 h 497681"/>
              <a:gd name="connsiteX3" fmla="*/ 283358 w 497680"/>
              <a:gd name="connsiteY3" fmla="*/ 209271 h 497681"/>
              <a:gd name="connsiteX4" fmla="*/ 212638 w 497680"/>
              <a:gd name="connsiteY4" fmla="*/ 209271 h 497681"/>
              <a:gd name="connsiteX5" fmla="*/ 94772 w 497680"/>
              <a:gd name="connsiteY5" fmla="*/ 50994 h 497681"/>
              <a:gd name="connsiteX6" fmla="*/ 135393 w 497680"/>
              <a:gd name="connsiteY6" fmla="*/ 91615 h 497681"/>
              <a:gd name="connsiteX7" fmla="*/ 174467 w 497680"/>
              <a:gd name="connsiteY7" fmla="*/ 65668 h 497681"/>
              <a:gd name="connsiteX8" fmla="*/ 217884 w 497680"/>
              <a:gd name="connsiteY8" fmla="*/ 57220 h 497681"/>
              <a:gd name="connsiteX9" fmla="*/ 217884 w 497680"/>
              <a:gd name="connsiteY9" fmla="*/ 0 h 497681"/>
              <a:gd name="connsiteX10" fmla="*/ 279796 w 497680"/>
              <a:gd name="connsiteY10" fmla="*/ 0 h 497681"/>
              <a:gd name="connsiteX11" fmla="*/ 279796 w 497680"/>
              <a:gd name="connsiteY11" fmla="*/ 57219 h 497681"/>
              <a:gd name="connsiteX12" fmla="*/ 323215 w 497680"/>
              <a:gd name="connsiteY12" fmla="*/ 65668 h 497681"/>
              <a:gd name="connsiteX13" fmla="*/ 357591 w 497680"/>
              <a:gd name="connsiteY13" fmla="*/ 83758 h 497681"/>
              <a:gd name="connsiteX14" fmla="*/ 364500 w 497680"/>
              <a:gd name="connsiteY14" fmla="*/ 89402 h 497681"/>
              <a:gd name="connsiteX15" fmla="*/ 402908 w 497680"/>
              <a:gd name="connsiteY15" fmla="*/ 50994 h 497681"/>
              <a:gd name="connsiteX16" fmla="*/ 446686 w 497680"/>
              <a:gd name="connsiteY16" fmla="*/ 94773 h 497681"/>
              <a:gd name="connsiteX17" fmla="*/ 407176 w 497680"/>
              <a:gd name="connsiteY17" fmla="*/ 134283 h 497681"/>
              <a:gd name="connsiteX18" fmla="*/ 423872 w 497680"/>
              <a:gd name="connsiteY18" fmla="*/ 156927 h 497681"/>
              <a:gd name="connsiteX19" fmla="*/ 439645 w 497680"/>
              <a:gd name="connsiteY19" fmla="*/ 197165 h 497681"/>
              <a:gd name="connsiteX20" fmla="*/ 442893 w 497680"/>
              <a:gd name="connsiteY20" fmla="*/ 217885 h 497681"/>
              <a:gd name="connsiteX21" fmla="*/ 497680 w 497680"/>
              <a:gd name="connsiteY21" fmla="*/ 217884 h 497681"/>
              <a:gd name="connsiteX22" fmla="*/ 497680 w 497680"/>
              <a:gd name="connsiteY22" fmla="*/ 279797 h 497681"/>
              <a:gd name="connsiteX23" fmla="*/ 443841 w 497680"/>
              <a:gd name="connsiteY23" fmla="*/ 279797 h 497681"/>
              <a:gd name="connsiteX24" fmla="*/ 443715 w 497680"/>
              <a:gd name="connsiteY24" fmla="*/ 281909 h 497681"/>
              <a:gd name="connsiteX25" fmla="*/ 432013 w 497680"/>
              <a:gd name="connsiteY25" fmla="*/ 323214 h 497681"/>
              <a:gd name="connsiteX26" fmla="*/ 406066 w 497680"/>
              <a:gd name="connsiteY26" fmla="*/ 362288 h 497681"/>
              <a:gd name="connsiteX27" fmla="*/ 446686 w 497680"/>
              <a:gd name="connsiteY27" fmla="*/ 402908 h 497681"/>
              <a:gd name="connsiteX28" fmla="*/ 402908 w 497680"/>
              <a:gd name="connsiteY28" fmla="*/ 446687 h 497681"/>
              <a:gd name="connsiteX29" fmla="*/ 362287 w 497680"/>
              <a:gd name="connsiteY29" fmla="*/ 406066 h 497681"/>
              <a:gd name="connsiteX30" fmla="*/ 323215 w 497680"/>
              <a:gd name="connsiteY30" fmla="*/ 432012 h 497681"/>
              <a:gd name="connsiteX31" fmla="*/ 279796 w 497680"/>
              <a:gd name="connsiteY31" fmla="*/ 440461 h 497681"/>
              <a:gd name="connsiteX32" fmla="*/ 279796 w 497680"/>
              <a:gd name="connsiteY32" fmla="*/ 497681 h 497681"/>
              <a:gd name="connsiteX33" fmla="*/ 217884 w 497680"/>
              <a:gd name="connsiteY33" fmla="*/ 497681 h 497681"/>
              <a:gd name="connsiteX34" fmla="*/ 217884 w 497680"/>
              <a:gd name="connsiteY34" fmla="*/ 440460 h 497681"/>
              <a:gd name="connsiteX35" fmla="*/ 174468 w 497680"/>
              <a:gd name="connsiteY35" fmla="*/ 432012 h 497681"/>
              <a:gd name="connsiteX36" fmla="*/ 140091 w 497680"/>
              <a:gd name="connsiteY36" fmla="*/ 413922 h 497681"/>
              <a:gd name="connsiteX37" fmla="*/ 133181 w 497680"/>
              <a:gd name="connsiteY37" fmla="*/ 408278 h 497681"/>
              <a:gd name="connsiteX38" fmla="*/ 94772 w 497680"/>
              <a:gd name="connsiteY38" fmla="*/ 446687 h 497681"/>
              <a:gd name="connsiteX39" fmla="*/ 50994 w 497680"/>
              <a:gd name="connsiteY39" fmla="*/ 402908 h 497681"/>
              <a:gd name="connsiteX40" fmla="*/ 90505 w 497680"/>
              <a:gd name="connsiteY40" fmla="*/ 363397 h 497681"/>
              <a:gd name="connsiteX41" fmla="*/ 73810 w 497680"/>
              <a:gd name="connsiteY41" fmla="*/ 340754 h 497681"/>
              <a:gd name="connsiteX42" fmla="*/ 58037 w 497680"/>
              <a:gd name="connsiteY42" fmla="*/ 300515 h 497681"/>
              <a:gd name="connsiteX43" fmla="*/ 54790 w 497680"/>
              <a:gd name="connsiteY43" fmla="*/ 279796 h 497681"/>
              <a:gd name="connsiteX44" fmla="*/ 0 w 497680"/>
              <a:gd name="connsiteY44" fmla="*/ 279797 h 497681"/>
              <a:gd name="connsiteX45" fmla="*/ 0 w 497680"/>
              <a:gd name="connsiteY45" fmla="*/ 217884 h 497681"/>
              <a:gd name="connsiteX46" fmla="*/ 53841 w 497680"/>
              <a:gd name="connsiteY46" fmla="*/ 217884 h 497681"/>
              <a:gd name="connsiteX47" fmla="*/ 53967 w 497680"/>
              <a:gd name="connsiteY47" fmla="*/ 215771 h 497681"/>
              <a:gd name="connsiteX48" fmla="*/ 65669 w 497680"/>
              <a:gd name="connsiteY48" fmla="*/ 174466 h 497681"/>
              <a:gd name="connsiteX49" fmla="*/ 91615 w 497680"/>
              <a:gd name="connsiteY49" fmla="*/ 135394 h 497681"/>
              <a:gd name="connsiteX50" fmla="*/ 50994 w 497680"/>
              <a:gd name="connsiteY50" fmla="*/ 94773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7680" h="497681">
                <a:moveTo>
                  <a:pt x="212638" y="209271"/>
                </a:moveTo>
                <a:cubicBezTo>
                  <a:pt x="193109" y="228800"/>
                  <a:pt x="193109" y="260463"/>
                  <a:pt x="212638" y="279992"/>
                </a:cubicBezTo>
                <a:cubicBezTo>
                  <a:pt x="232167" y="299521"/>
                  <a:pt x="263830" y="299521"/>
                  <a:pt x="283358" y="279992"/>
                </a:cubicBezTo>
                <a:cubicBezTo>
                  <a:pt x="302887" y="260463"/>
                  <a:pt x="302887" y="228800"/>
                  <a:pt x="283358" y="209271"/>
                </a:cubicBezTo>
                <a:cubicBezTo>
                  <a:pt x="263830" y="189742"/>
                  <a:pt x="232167" y="189742"/>
                  <a:pt x="212638" y="209271"/>
                </a:cubicBezTo>
                <a:close/>
                <a:moveTo>
                  <a:pt x="94772" y="50994"/>
                </a:moveTo>
                <a:lnTo>
                  <a:pt x="135393" y="91615"/>
                </a:lnTo>
                <a:lnTo>
                  <a:pt x="174467" y="65668"/>
                </a:lnTo>
                <a:lnTo>
                  <a:pt x="217884" y="57220"/>
                </a:lnTo>
                <a:lnTo>
                  <a:pt x="217884" y="0"/>
                </a:lnTo>
                <a:lnTo>
                  <a:pt x="279796" y="0"/>
                </a:lnTo>
                <a:lnTo>
                  <a:pt x="279796" y="57219"/>
                </a:lnTo>
                <a:lnTo>
                  <a:pt x="323215" y="65668"/>
                </a:lnTo>
                <a:cubicBezTo>
                  <a:pt x="335111" y="70493"/>
                  <a:pt x="346632" y="76523"/>
                  <a:pt x="357591" y="83758"/>
                </a:cubicBezTo>
                <a:lnTo>
                  <a:pt x="364500" y="89402"/>
                </a:lnTo>
                <a:lnTo>
                  <a:pt x="402908" y="50994"/>
                </a:lnTo>
                <a:lnTo>
                  <a:pt x="446686" y="94773"/>
                </a:lnTo>
                <a:lnTo>
                  <a:pt x="407176" y="134283"/>
                </a:lnTo>
                <a:lnTo>
                  <a:pt x="423872" y="156927"/>
                </a:lnTo>
                <a:cubicBezTo>
                  <a:pt x="430656" y="169835"/>
                  <a:pt x="435914" y="183337"/>
                  <a:pt x="439645" y="197165"/>
                </a:cubicBezTo>
                <a:lnTo>
                  <a:pt x="442893" y="217885"/>
                </a:lnTo>
                <a:lnTo>
                  <a:pt x="497680" y="217884"/>
                </a:lnTo>
                <a:lnTo>
                  <a:pt x="497680" y="279797"/>
                </a:lnTo>
                <a:lnTo>
                  <a:pt x="443841" y="279797"/>
                </a:lnTo>
                <a:lnTo>
                  <a:pt x="443715" y="281909"/>
                </a:lnTo>
                <a:cubicBezTo>
                  <a:pt x="441341" y="295974"/>
                  <a:pt x="437440" y="309831"/>
                  <a:pt x="432013" y="323214"/>
                </a:cubicBezTo>
                <a:lnTo>
                  <a:pt x="406066" y="362288"/>
                </a:lnTo>
                <a:lnTo>
                  <a:pt x="446686" y="402908"/>
                </a:lnTo>
                <a:lnTo>
                  <a:pt x="402908" y="446687"/>
                </a:lnTo>
                <a:lnTo>
                  <a:pt x="362287" y="406066"/>
                </a:lnTo>
                <a:lnTo>
                  <a:pt x="323215" y="432012"/>
                </a:lnTo>
                <a:lnTo>
                  <a:pt x="279796" y="440461"/>
                </a:lnTo>
                <a:lnTo>
                  <a:pt x="279796" y="497681"/>
                </a:lnTo>
                <a:lnTo>
                  <a:pt x="217884" y="497681"/>
                </a:lnTo>
                <a:lnTo>
                  <a:pt x="217884" y="440460"/>
                </a:lnTo>
                <a:lnTo>
                  <a:pt x="174468" y="432012"/>
                </a:lnTo>
                <a:cubicBezTo>
                  <a:pt x="162572" y="427188"/>
                  <a:pt x="151050" y="421158"/>
                  <a:pt x="140091" y="413922"/>
                </a:cubicBezTo>
                <a:lnTo>
                  <a:pt x="133181" y="408278"/>
                </a:lnTo>
                <a:lnTo>
                  <a:pt x="94772" y="446687"/>
                </a:lnTo>
                <a:lnTo>
                  <a:pt x="50994" y="402908"/>
                </a:lnTo>
                <a:lnTo>
                  <a:pt x="90505" y="363397"/>
                </a:lnTo>
                <a:lnTo>
                  <a:pt x="73810" y="340754"/>
                </a:lnTo>
                <a:cubicBezTo>
                  <a:pt x="67026" y="327845"/>
                  <a:pt x="61768" y="314343"/>
                  <a:pt x="58037" y="300515"/>
                </a:cubicBezTo>
                <a:lnTo>
                  <a:pt x="54790" y="279796"/>
                </a:lnTo>
                <a:lnTo>
                  <a:pt x="0" y="279797"/>
                </a:lnTo>
                <a:lnTo>
                  <a:pt x="0" y="217884"/>
                </a:lnTo>
                <a:lnTo>
                  <a:pt x="53841" y="217884"/>
                </a:lnTo>
                <a:lnTo>
                  <a:pt x="53967" y="215771"/>
                </a:lnTo>
                <a:cubicBezTo>
                  <a:pt x="56341" y="201707"/>
                  <a:pt x="60242" y="187849"/>
                  <a:pt x="65669" y="174466"/>
                </a:cubicBezTo>
                <a:lnTo>
                  <a:pt x="91615" y="135394"/>
                </a:lnTo>
                <a:lnTo>
                  <a:pt x="50994" y="94773"/>
                </a:lnTo>
                <a:close/>
              </a:path>
            </a:pathLst>
          </a:cu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58" name="Freeform 57"/>
          <p:cNvSpPr/>
          <p:nvPr/>
        </p:nvSpPr>
        <p:spPr bwMode="auto">
          <a:xfrm>
            <a:off x="1616255" y="5306967"/>
            <a:ext cx="252765" cy="252765"/>
          </a:xfrm>
          <a:custGeom>
            <a:avLst/>
            <a:gdLst>
              <a:gd name="connsiteX0" fmla="*/ 191113 w 382224"/>
              <a:gd name="connsiteY0" fmla="*/ 154203 h 382224"/>
              <a:gd name="connsiteX1" fmla="*/ 154203 w 382224"/>
              <a:gd name="connsiteY1" fmla="*/ 191113 h 382224"/>
              <a:gd name="connsiteX2" fmla="*/ 191113 w 382224"/>
              <a:gd name="connsiteY2" fmla="*/ 228023 h 382224"/>
              <a:gd name="connsiteX3" fmla="*/ 228023 w 382224"/>
              <a:gd name="connsiteY3" fmla="*/ 191113 h 382224"/>
              <a:gd name="connsiteX4" fmla="*/ 191113 w 382224"/>
              <a:gd name="connsiteY4" fmla="*/ 154203 h 382224"/>
              <a:gd name="connsiteX5" fmla="*/ 214887 w 382224"/>
              <a:gd name="connsiteY5" fmla="*/ 0 h 382224"/>
              <a:gd name="connsiteX6" fmla="*/ 214887 w 382224"/>
              <a:gd name="connsiteY6" fmla="*/ 44120 h 382224"/>
              <a:gd name="connsiteX7" fmla="*/ 250197 w 382224"/>
              <a:gd name="connsiteY7" fmla="*/ 51249 h 382224"/>
              <a:gd name="connsiteX8" fmla="*/ 278363 w 382224"/>
              <a:gd name="connsiteY8" fmla="*/ 70239 h 382224"/>
              <a:gd name="connsiteX9" fmla="*/ 309437 w 382224"/>
              <a:gd name="connsiteY9" fmla="*/ 39165 h 382224"/>
              <a:gd name="connsiteX10" fmla="*/ 343059 w 382224"/>
              <a:gd name="connsiteY10" fmla="*/ 72787 h 382224"/>
              <a:gd name="connsiteX11" fmla="*/ 311986 w 382224"/>
              <a:gd name="connsiteY11" fmla="*/ 103861 h 382224"/>
              <a:gd name="connsiteX12" fmla="*/ 330977 w 382224"/>
              <a:gd name="connsiteY12" fmla="*/ 132028 h 382224"/>
              <a:gd name="connsiteX13" fmla="*/ 339821 w 382224"/>
              <a:gd name="connsiteY13" fmla="*/ 160521 h 382224"/>
              <a:gd name="connsiteX14" fmla="*/ 340508 w 382224"/>
              <a:gd name="connsiteY14" fmla="*/ 167338 h 382224"/>
              <a:gd name="connsiteX15" fmla="*/ 382224 w 382224"/>
              <a:gd name="connsiteY15" fmla="*/ 167338 h 382224"/>
              <a:gd name="connsiteX16" fmla="*/ 382223 w 382224"/>
              <a:gd name="connsiteY16" fmla="*/ 214887 h 382224"/>
              <a:gd name="connsiteX17" fmla="*/ 339311 w 382224"/>
              <a:gd name="connsiteY17" fmla="*/ 214887 h 382224"/>
              <a:gd name="connsiteX18" fmla="*/ 336080 w 382224"/>
              <a:gd name="connsiteY18" fmla="*/ 236251 h 382224"/>
              <a:gd name="connsiteX19" fmla="*/ 322794 w 382224"/>
              <a:gd name="connsiteY19" fmla="*/ 266668 h 382224"/>
              <a:gd name="connsiteX20" fmla="*/ 313306 w 382224"/>
              <a:gd name="connsiteY20" fmla="*/ 279684 h 382224"/>
              <a:gd name="connsiteX21" fmla="*/ 343059 w 382224"/>
              <a:gd name="connsiteY21" fmla="*/ 309437 h 382224"/>
              <a:gd name="connsiteX22" fmla="*/ 309437 w 382224"/>
              <a:gd name="connsiteY22" fmla="*/ 343059 h 382224"/>
              <a:gd name="connsiteX23" fmla="*/ 280199 w 382224"/>
              <a:gd name="connsiteY23" fmla="*/ 313821 h 382224"/>
              <a:gd name="connsiteX24" fmla="*/ 278983 w 382224"/>
              <a:gd name="connsiteY24" fmla="*/ 314900 h 382224"/>
              <a:gd name="connsiteX25" fmla="*/ 250197 w 382224"/>
              <a:gd name="connsiteY25" fmla="*/ 330976 h 382224"/>
              <a:gd name="connsiteX26" fmla="*/ 214887 w 382224"/>
              <a:gd name="connsiteY26" fmla="*/ 338105 h 382224"/>
              <a:gd name="connsiteX27" fmla="*/ 214887 w 382224"/>
              <a:gd name="connsiteY27" fmla="*/ 382223 h 382224"/>
              <a:gd name="connsiteX28" fmla="*/ 167338 w 382224"/>
              <a:gd name="connsiteY28" fmla="*/ 382224 h 382224"/>
              <a:gd name="connsiteX29" fmla="*/ 167338 w 382224"/>
              <a:gd name="connsiteY29" fmla="*/ 338104 h 382224"/>
              <a:gd name="connsiteX30" fmla="*/ 132029 w 382224"/>
              <a:gd name="connsiteY30" fmla="*/ 330976 h 382224"/>
              <a:gd name="connsiteX31" fmla="*/ 103861 w 382224"/>
              <a:gd name="connsiteY31" fmla="*/ 311985 h 382224"/>
              <a:gd name="connsiteX32" fmla="*/ 72787 w 382224"/>
              <a:gd name="connsiteY32" fmla="*/ 343059 h 382224"/>
              <a:gd name="connsiteX33" fmla="*/ 39165 w 382224"/>
              <a:gd name="connsiteY33" fmla="*/ 309437 h 382224"/>
              <a:gd name="connsiteX34" fmla="*/ 70239 w 382224"/>
              <a:gd name="connsiteY34" fmla="*/ 278362 h 382224"/>
              <a:gd name="connsiteX35" fmla="*/ 51250 w 382224"/>
              <a:gd name="connsiteY35" fmla="*/ 250197 h 382224"/>
              <a:gd name="connsiteX36" fmla="*/ 42405 w 382224"/>
              <a:gd name="connsiteY36" fmla="*/ 221704 h 382224"/>
              <a:gd name="connsiteX37" fmla="*/ 41717 w 382224"/>
              <a:gd name="connsiteY37" fmla="*/ 214886 h 382224"/>
              <a:gd name="connsiteX38" fmla="*/ 0 w 382224"/>
              <a:gd name="connsiteY38" fmla="*/ 214886 h 382224"/>
              <a:gd name="connsiteX39" fmla="*/ 1 w 382224"/>
              <a:gd name="connsiteY39" fmla="*/ 167337 h 382224"/>
              <a:gd name="connsiteX40" fmla="*/ 42914 w 382224"/>
              <a:gd name="connsiteY40" fmla="*/ 167338 h 382224"/>
              <a:gd name="connsiteX41" fmla="*/ 46145 w 382224"/>
              <a:gd name="connsiteY41" fmla="*/ 145974 h 382224"/>
              <a:gd name="connsiteX42" fmla="*/ 59431 w 382224"/>
              <a:gd name="connsiteY42" fmla="*/ 115556 h 382224"/>
              <a:gd name="connsiteX43" fmla="*/ 68920 w 382224"/>
              <a:gd name="connsiteY43" fmla="*/ 102541 h 382224"/>
              <a:gd name="connsiteX44" fmla="*/ 39165 w 382224"/>
              <a:gd name="connsiteY44" fmla="*/ 72787 h 382224"/>
              <a:gd name="connsiteX45" fmla="*/ 72787 w 382224"/>
              <a:gd name="connsiteY45" fmla="*/ 39165 h 382224"/>
              <a:gd name="connsiteX46" fmla="*/ 102026 w 382224"/>
              <a:gd name="connsiteY46" fmla="*/ 68404 h 382224"/>
              <a:gd name="connsiteX47" fmla="*/ 103242 w 382224"/>
              <a:gd name="connsiteY47" fmla="*/ 67325 h 382224"/>
              <a:gd name="connsiteX48" fmla="*/ 132028 w 382224"/>
              <a:gd name="connsiteY48" fmla="*/ 51248 h 382224"/>
              <a:gd name="connsiteX49" fmla="*/ 167338 w 382224"/>
              <a:gd name="connsiteY49" fmla="*/ 44120 h 382224"/>
              <a:gd name="connsiteX50" fmla="*/ 167338 w 382224"/>
              <a:gd name="connsiteY50" fmla="*/ 1 h 38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2224" h="382224">
                <a:moveTo>
                  <a:pt x="191113" y="154203"/>
                </a:moveTo>
                <a:cubicBezTo>
                  <a:pt x="170728" y="154203"/>
                  <a:pt x="154203" y="170728"/>
                  <a:pt x="154203" y="191113"/>
                </a:cubicBezTo>
                <a:cubicBezTo>
                  <a:pt x="154203" y="211498"/>
                  <a:pt x="170728" y="228023"/>
                  <a:pt x="191113" y="228023"/>
                </a:cubicBezTo>
                <a:cubicBezTo>
                  <a:pt x="211498" y="228023"/>
                  <a:pt x="228023" y="211498"/>
                  <a:pt x="228023" y="191113"/>
                </a:cubicBezTo>
                <a:cubicBezTo>
                  <a:pt x="228023" y="170728"/>
                  <a:pt x="211498" y="154203"/>
                  <a:pt x="191113" y="154203"/>
                </a:cubicBezTo>
                <a:close/>
                <a:moveTo>
                  <a:pt x="214887" y="0"/>
                </a:moveTo>
                <a:lnTo>
                  <a:pt x="214887" y="44120"/>
                </a:lnTo>
                <a:lnTo>
                  <a:pt x="250197" y="51249"/>
                </a:lnTo>
                <a:lnTo>
                  <a:pt x="278363" y="70239"/>
                </a:lnTo>
                <a:lnTo>
                  <a:pt x="309437" y="39165"/>
                </a:lnTo>
                <a:lnTo>
                  <a:pt x="343059" y="72787"/>
                </a:lnTo>
                <a:lnTo>
                  <a:pt x="311986" y="103861"/>
                </a:lnTo>
                <a:lnTo>
                  <a:pt x="330977" y="132028"/>
                </a:lnTo>
                <a:cubicBezTo>
                  <a:pt x="334817" y="141109"/>
                  <a:pt x="337799" y="150640"/>
                  <a:pt x="339821" y="160521"/>
                </a:cubicBezTo>
                <a:lnTo>
                  <a:pt x="340508" y="167338"/>
                </a:lnTo>
                <a:lnTo>
                  <a:pt x="382224" y="167338"/>
                </a:lnTo>
                <a:lnTo>
                  <a:pt x="382223" y="214887"/>
                </a:lnTo>
                <a:lnTo>
                  <a:pt x="339311" y="214887"/>
                </a:lnTo>
                <a:lnTo>
                  <a:pt x="336080" y="236251"/>
                </a:lnTo>
                <a:cubicBezTo>
                  <a:pt x="332755" y="246945"/>
                  <a:pt x="328278" y="257133"/>
                  <a:pt x="322794" y="266668"/>
                </a:cubicBezTo>
                <a:lnTo>
                  <a:pt x="313306" y="279684"/>
                </a:lnTo>
                <a:lnTo>
                  <a:pt x="343059" y="309437"/>
                </a:lnTo>
                <a:lnTo>
                  <a:pt x="309437" y="343059"/>
                </a:lnTo>
                <a:lnTo>
                  <a:pt x="280199" y="313821"/>
                </a:lnTo>
                <a:lnTo>
                  <a:pt x="278983" y="314900"/>
                </a:lnTo>
                <a:cubicBezTo>
                  <a:pt x="270056" y="321249"/>
                  <a:pt x="260412" y="326656"/>
                  <a:pt x="250197" y="330976"/>
                </a:cubicBezTo>
                <a:lnTo>
                  <a:pt x="214887" y="338105"/>
                </a:lnTo>
                <a:lnTo>
                  <a:pt x="214887" y="382223"/>
                </a:lnTo>
                <a:lnTo>
                  <a:pt x="167338" y="382224"/>
                </a:lnTo>
                <a:lnTo>
                  <a:pt x="167338" y="338104"/>
                </a:lnTo>
                <a:lnTo>
                  <a:pt x="132029" y="330976"/>
                </a:lnTo>
                <a:lnTo>
                  <a:pt x="103861" y="311985"/>
                </a:lnTo>
                <a:lnTo>
                  <a:pt x="72787" y="343059"/>
                </a:lnTo>
                <a:lnTo>
                  <a:pt x="39165" y="309437"/>
                </a:lnTo>
                <a:lnTo>
                  <a:pt x="70239" y="278362"/>
                </a:lnTo>
                <a:lnTo>
                  <a:pt x="51250" y="250197"/>
                </a:lnTo>
                <a:cubicBezTo>
                  <a:pt x="47409" y="241117"/>
                  <a:pt x="44426" y="231585"/>
                  <a:pt x="42405" y="221704"/>
                </a:cubicBezTo>
                <a:lnTo>
                  <a:pt x="41717" y="214886"/>
                </a:lnTo>
                <a:lnTo>
                  <a:pt x="0" y="214886"/>
                </a:lnTo>
                <a:lnTo>
                  <a:pt x="1" y="167337"/>
                </a:lnTo>
                <a:lnTo>
                  <a:pt x="42914" y="167338"/>
                </a:lnTo>
                <a:lnTo>
                  <a:pt x="46145" y="145974"/>
                </a:lnTo>
                <a:cubicBezTo>
                  <a:pt x="49471" y="135280"/>
                  <a:pt x="53948" y="125092"/>
                  <a:pt x="59431" y="115556"/>
                </a:cubicBezTo>
                <a:lnTo>
                  <a:pt x="68920" y="102541"/>
                </a:lnTo>
                <a:lnTo>
                  <a:pt x="39165" y="72787"/>
                </a:lnTo>
                <a:lnTo>
                  <a:pt x="72787" y="39165"/>
                </a:lnTo>
                <a:lnTo>
                  <a:pt x="102026" y="68404"/>
                </a:lnTo>
                <a:lnTo>
                  <a:pt x="103242" y="67325"/>
                </a:lnTo>
                <a:cubicBezTo>
                  <a:pt x="112169" y="60976"/>
                  <a:pt x="121813" y="55569"/>
                  <a:pt x="132028" y="51248"/>
                </a:cubicBezTo>
                <a:lnTo>
                  <a:pt x="167338" y="44120"/>
                </a:lnTo>
                <a:lnTo>
                  <a:pt x="167338" y="1"/>
                </a:lnTo>
                <a:close/>
              </a:path>
            </a:pathLst>
          </a:cu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grpSp>
        <p:nvGrpSpPr>
          <p:cNvPr id="59" name="Group 58"/>
          <p:cNvGrpSpPr/>
          <p:nvPr/>
        </p:nvGrpSpPr>
        <p:grpSpPr>
          <a:xfrm rot="2700000">
            <a:off x="1399641" y="4159251"/>
            <a:ext cx="1781520" cy="941391"/>
            <a:chOff x="6073241" y="2901950"/>
            <a:chExt cx="1781520" cy="941391"/>
          </a:xfrm>
        </p:grpSpPr>
        <p:sp>
          <p:nvSpPr>
            <p:cNvPr id="60" name="Freeform 59"/>
            <p:cNvSpPr/>
            <p:nvPr/>
          </p:nvSpPr>
          <p:spPr bwMode="auto">
            <a:xfrm rot="16200000">
              <a:off x="6666808" y="2655389"/>
              <a:ext cx="594385" cy="1781520"/>
            </a:xfrm>
            <a:custGeom>
              <a:avLst/>
              <a:gdLst>
                <a:gd name="connsiteX0" fmla="*/ 589747 w 594385"/>
                <a:gd name="connsiteY0" fmla="*/ 1194323 h 1781520"/>
                <a:gd name="connsiteX1" fmla="*/ 589728 w 594385"/>
                <a:gd name="connsiteY1" fmla="*/ 590449 h 1781520"/>
                <a:gd name="connsiteX2" fmla="*/ 2387 w 594385"/>
                <a:gd name="connsiteY2" fmla="*/ 892404 h 1781520"/>
                <a:gd name="connsiteX3" fmla="*/ 589747 w 594385"/>
                <a:gd name="connsiteY3" fmla="*/ 1194323 h 1781520"/>
                <a:gd name="connsiteX4" fmla="*/ 594385 w 594385"/>
                <a:gd name="connsiteY4" fmla="*/ 0 h 1781520"/>
                <a:gd name="connsiteX5" fmla="*/ 592625 w 594385"/>
                <a:gd name="connsiteY5" fmla="*/ 1781520 h 1781520"/>
                <a:gd name="connsiteX6" fmla="*/ 0 w 594385"/>
                <a:gd name="connsiteY6" fmla="*/ 890174 h 1781520"/>
                <a:gd name="connsiteX7" fmla="*/ 594385 w 594385"/>
                <a:gd name="connsiteY7" fmla="*/ 0 h 17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85" h="1781520">
                  <a:moveTo>
                    <a:pt x="589747" y="1194323"/>
                  </a:moveTo>
                  <a:cubicBezTo>
                    <a:pt x="589741" y="993032"/>
                    <a:pt x="589734" y="791740"/>
                    <a:pt x="589728" y="590449"/>
                  </a:cubicBezTo>
                  <a:cubicBezTo>
                    <a:pt x="264443" y="592011"/>
                    <a:pt x="2368" y="726745"/>
                    <a:pt x="2387" y="892404"/>
                  </a:cubicBezTo>
                  <a:cubicBezTo>
                    <a:pt x="2407" y="1058053"/>
                    <a:pt x="264482" y="1192766"/>
                    <a:pt x="589747" y="1194323"/>
                  </a:cubicBezTo>
                  <a:close/>
                  <a:moveTo>
                    <a:pt x="594385" y="0"/>
                  </a:moveTo>
                  <a:lnTo>
                    <a:pt x="592625" y="1781520"/>
                  </a:lnTo>
                  <a:cubicBezTo>
                    <a:pt x="233341" y="1631182"/>
                    <a:pt x="-385" y="1279643"/>
                    <a:pt x="0" y="890174"/>
                  </a:cubicBezTo>
                  <a:cubicBezTo>
                    <a:pt x="384" y="500704"/>
                    <a:pt x="234805" y="149628"/>
                    <a:pt x="594385" y="0"/>
                  </a:cubicBezTo>
                  <a:close/>
                </a:path>
              </a:pathLst>
            </a:cu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cxnSp>
          <p:nvCxnSpPr>
            <p:cNvPr id="61" name="Straight Connector 60"/>
            <p:cNvCxnSpPr/>
            <p:nvPr/>
          </p:nvCxnSpPr>
          <p:spPr bwMode="auto">
            <a:xfrm flipV="1">
              <a:off x="6972300" y="2959100"/>
              <a:ext cx="0" cy="29210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2" name="Oval 61"/>
            <p:cNvSpPr/>
            <p:nvPr/>
          </p:nvSpPr>
          <p:spPr bwMode="auto">
            <a:xfrm>
              <a:off x="6931025" y="2901950"/>
              <a:ext cx="85725" cy="85725"/>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gr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67589" y="3665791"/>
            <a:ext cx="2423811" cy="2430034"/>
          </a:xfrm>
          <a:prstGeom prst="rect">
            <a:avLst/>
          </a:prstGeom>
          <a:scene3d>
            <a:camera prst="isometricOffAxis1Top"/>
            <a:lightRig rig="threePt" dir="t"/>
          </a:scene3d>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750902" y="4485789"/>
            <a:ext cx="2269523" cy="735938"/>
          </a:xfrm>
          <a:prstGeom prst="rect">
            <a:avLst/>
          </a:prstGeom>
          <a:scene3d>
            <a:camera prst="perspectiveRelaxedModerately"/>
            <a:lightRig rig="threePt" dir="t"/>
          </a:scene3d>
        </p:spPr>
      </p:pic>
      <p:sp>
        <p:nvSpPr>
          <p:cNvPr id="8" name="Rectangle 7"/>
          <p:cNvSpPr/>
          <p:nvPr/>
        </p:nvSpPr>
        <p:spPr>
          <a:xfrm>
            <a:off x="5160265" y="5487954"/>
            <a:ext cx="1871025" cy="646331"/>
          </a:xfrm>
          <a:prstGeom prst="rect">
            <a:avLst/>
          </a:prstGeom>
          <a:noFill/>
        </p:spPr>
        <p:txBody>
          <a:bodyPr wrap="none" rtlCol="0">
            <a:spAutoFit/>
          </a:bodyPr>
          <a:lstStyle/>
          <a:p>
            <a:pPr marL="285750" indent="-285750">
              <a:buFont typeface="Symbol" panose="05050102010706020507" pitchFamily="18" charset="2"/>
              <a:buChar char="ñ"/>
            </a:pPr>
            <a:r>
              <a:rPr lang="en-US" sz="1800" dirty="0" smtClean="0">
                <a:solidFill>
                  <a:srgbClr val="FFFFFF"/>
                </a:solidFill>
                <a:latin typeface="Arial"/>
              </a:rPr>
              <a:t>Metamaterial</a:t>
            </a:r>
          </a:p>
          <a:p>
            <a:pPr marL="285750" indent="-285750">
              <a:buFont typeface="Symbol" panose="05050102010706020507" pitchFamily="18" charset="2"/>
              <a:buChar char="ñ"/>
            </a:pPr>
            <a:r>
              <a:rPr lang="en-US" sz="1800" dirty="0" smtClean="0">
                <a:solidFill>
                  <a:srgbClr val="FFFFFF"/>
                </a:solidFill>
                <a:latin typeface="Arial"/>
              </a:rPr>
              <a:t>Passive </a:t>
            </a:r>
            <a:r>
              <a:rPr lang="en-US" sz="1800" dirty="0">
                <a:solidFill>
                  <a:srgbClr val="FFFFFF"/>
                </a:solidFill>
                <a:latin typeface="Arial"/>
              </a:rPr>
              <a:t>array</a:t>
            </a:r>
          </a:p>
        </p:txBody>
      </p:sp>
      <p:sp>
        <p:nvSpPr>
          <p:cNvPr id="9" name="Rectangle 8"/>
          <p:cNvSpPr/>
          <p:nvPr/>
        </p:nvSpPr>
        <p:spPr>
          <a:xfrm>
            <a:off x="8653145" y="5504902"/>
            <a:ext cx="3599688" cy="923330"/>
          </a:xfrm>
          <a:prstGeom prst="rect">
            <a:avLst/>
          </a:prstGeom>
          <a:noFill/>
        </p:spPr>
        <p:txBody>
          <a:bodyPr wrap="square" rtlCol="0">
            <a:spAutoFit/>
          </a:bodyPr>
          <a:lstStyle/>
          <a:p>
            <a:pPr marL="285750" indent="-285750">
              <a:buFont typeface="Symbol" panose="05050102010706020507" pitchFamily="18" charset="2"/>
              <a:buChar char="ñ"/>
            </a:pPr>
            <a:r>
              <a:rPr lang="en-US" sz="1800" dirty="0" smtClean="0">
                <a:solidFill>
                  <a:srgbClr val="FFFFFF"/>
                </a:solidFill>
                <a:latin typeface="Arial"/>
              </a:rPr>
              <a:t>Active </a:t>
            </a:r>
            <a:r>
              <a:rPr lang="en-US" sz="1800" dirty="0">
                <a:solidFill>
                  <a:srgbClr val="FFFFFF"/>
                </a:solidFill>
                <a:latin typeface="Arial"/>
              </a:rPr>
              <a:t>phased </a:t>
            </a:r>
            <a:r>
              <a:rPr lang="en-US" sz="1800" dirty="0" smtClean="0">
                <a:solidFill>
                  <a:srgbClr val="FFFFFF"/>
                </a:solidFill>
                <a:latin typeface="Arial"/>
              </a:rPr>
              <a:t>array</a:t>
            </a:r>
          </a:p>
          <a:p>
            <a:pPr marL="285750" indent="-285750">
              <a:buFont typeface="Symbol" panose="05050102010706020507" pitchFamily="18" charset="2"/>
              <a:buChar char="ñ"/>
            </a:pPr>
            <a:r>
              <a:rPr lang="en-US" sz="1800" dirty="0" smtClean="0">
                <a:solidFill>
                  <a:srgbClr val="FFFFFF"/>
                </a:solidFill>
                <a:latin typeface="Arial"/>
              </a:rPr>
              <a:t>Panels </a:t>
            </a:r>
            <a:r>
              <a:rPr lang="en-US" sz="1800" dirty="0">
                <a:solidFill>
                  <a:srgbClr val="FFFFFF"/>
                </a:solidFill>
                <a:latin typeface="Arial"/>
              </a:rPr>
              <a:t>may be laid </a:t>
            </a:r>
            <a:r>
              <a:rPr lang="en-US" sz="1800" dirty="0" smtClean="0">
                <a:solidFill>
                  <a:srgbClr val="FFFFFF"/>
                </a:solidFill>
                <a:latin typeface="Arial"/>
              </a:rPr>
              <a:t>CONFORMABLY</a:t>
            </a:r>
            <a:endParaRPr lang="en-US" sz="1800" dirty="0">
              <a:solidFill>
                <a:srgbClr val="FFFFFF"/>
              </a:solidFill>
              <a:latin typeface="Arial"/>
            </a:endParaRPr>
          </a:p>
        </p:txBody>
      </p:sp>
    </p:spTree>
    <p:extLst>
      <p:ext uri="{BB962C8B-B14F-4D97-AF65-F5344CB8AC3E}">
        <p14:creationId xmlns="" xmlns:p14="http://schemas.microsoft.com/office/powerpoint/2010/main" val="42696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remove" nodeType="withEffect">
                                  <p:stCondLst>
                                    <p:cond delay="0"/>
                                  </p:stCondLst>
                                  <p:childTnLst>
                                    <p:animRot by="-5400000">
                                      <p:cBhvr>
                                        <p:cTn id="6" dur="5000" fill="hold"/>
                                        <p:tgtEl>
                                          <p:spTgt spid="19"/>
                                        </p:tgtEl>
                                        <p:attrNameLst>
                                          <p:attrName>r</p:attrName>
                                        </p:attrNameLst>
                                      </p:cBhvr>
                                    </p:animRot>
                                  </p:childTnLst>
                                </p:cTn>
                              </p:par>
                              <p:par>
                                <p:cTn id="7" presetID="8" presetClass="emph" presetSubtype="0" repeatCount="indefinite" autoRev="1" fill="remove" nodeType="withEffect">
                                  <p:stCondLst>
                                    <p:cond delay="0"/>
                                  </p:stCondLst>
                                  <p:childTnLst>
                                    <p:animRot by="-5400000">
                                      <p:cBhvr>
                                        <p:cTn id="8" dur="5000" fill="hold"/>
                                        <p:tgtEl>
                                          <p:spTgt spid="42"/>
                                        </p:tgtEl>
                                        <p:attrNameLst>
                                          <p:attrName>r</p:attrName>
                                        </p:attrNameLst>
                                      </p:cBhvr>
                                    </p:animRot>
                                  </p:childTnLst>
                                </p:cTn>
                              </p:par>
                              <p:par>
                                <p:cTn id="9" presetID="8" presetClass="emph" presetSubtype="0" repeatCount="indefinite" autoRev="1" fill="hold" nodeType="withEffect">
                                  <p:stCondLst>
                                    <p:cond delay="0"/>
                                  </p:stCondLst>
                                  <p:endCondLst>
                                    <p:cond evt="onNext" delay="0">
                                      <p:tgtEl>
                                        <p:sldTgt/>
                                      </p:tgtEl>
                                    </p:cond>
                                  </p:endCondLst>
                                  <p:childTnLst>
                                    <p:animRot by="-5400000">
                                      <p:cBhvr>
                                        <p:cTn id="10" dur="5000" fill="hold"/>
                                        <p:tgtEl>
                                          <p:spTgt spid="59"/>
                                        </p:tgtEl>
                                        <p:attrNameLst>
                                          <p:attrName>r</p:attrName>
                                        </p:attrNameLst>
                                      </p:cBhvr>
                                    </p:animRot>
                                  </p:childTnLst>
                                </p:cTn>
                              </p:par>
                              <p:par>
                                <p:cTn id="11" presetID="37" presetClass="path" presetSubtype="0" repeatCount="indefinite" autoRev="1" fill="hold" nodeType="withEffect">
                                  <p:stCondLst>
                                    <p:cond delay="0"/>
                                  </p:stCondLst>
                                  <p:endCondLst>
                                    <p:cond evt="onNext" delay="0">
                                      <p:tgtEl>
                                        <p:sldTgt/>
                                      </p:tgtEl>
                                    </p:cond>
                                  </p:endCondLst>
                                  <p:childTnLst>
                                    <p:animMotion origin="layout" path="M 4.32404E-7 0.00046 L -0.01849 -0.00903 C -0.0224 -0.01111 -0.02826 -0.01204 -0.03425 -0.01204 C -0.04116 -0.01204 -0.04676 -0.01111 -0.05053 -0.00903 L -0.0689 0.00046 " pathEditMode="relative" rAng="0" ptsTypes="AAAAA">
                                      <p:cBhvr>
                                        <p:cTn id="12" dur="5000" fill="hold"/>
                                        <p:tgtEl>
                                          <p:spTgt spid="59"/>
                                        </p:tgtEl>
                                        <p:attrNameLst>
                                          <p:attrName>ppt_x</p:attrName>
                                          <p:attrName>ppt_y</p:attrName>
                                        </p:attrNameLst>
                                      </p:cBhvr>
                                      <p:rCtr x="-3451" y="-625"/>
                                    </p:animMotion>
                                  </p:childTnLst>
                                </p:cTn>
                              </p:par>
                              <p:par>
                                <p:cTn id="13" presetID="8" presetClass="emph" presetSubtype="0" repeatCount="indefinite" autoRev="1" fill="hold" grpId="0" nodeType="withEffect">
                                  <p:stCondLst>
                                    <p:cond delay="0"/>
                                  </p:stCondLst>
                                  <p:endCondLst>
                                    <p:cond evt="onNext" delay="0">
                                      <p:tgtEl>
                                        <p:sldTgt/>
                                      </p:tgtEl>
                                    </p:cond>
                                  </p:endCondLst>
                                  <p:childTnLst>
                                    <p:animRot by="43200000">
                                      <p:cBhvr>
                                        <p:cTn id="14" dur="5000" fill="hold"/>
                                        <p:tgtEl>
                                          <p:spTgt spid="57"/>
                                        </p:tgtEl>
                                        <p:attrNameLst>
                                          <p:attrName>r</p:attrName>
                                        </p:attrNameLst>
                                      </p:cBhvr>
                                    </p:animRot>
                                  </p:childTnLst>
                                </p:cTn>
                              </p:par>
                              <p:par>
                                <p:cTn id="15" presetID="8" presetClass="emph" presetSubtype="0" repeatCount="indefinite" autoRev="1" fill="hold" grpId="0" nodeType="withEffect">
                                  <p:stCondLst>
                                    <p:cond delay="0"/>
                                  </p:stCondLst>
                                  <p:endCondLst>
                                    <p:cond evt="onNext" delay="0">
                                      <p:tgtEl>
                                        <p:sldTgt/>
                                      </p:tgtEl>
                                    </p:cond>
                                  </p:endCondLst>
                                  <p:childTnLst>
                                    <p:animRot by="-43200000">
                                      <p:cBhvr>
                                        <p:cTn id="16" dur="5000" fill="hold"/>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27000"/>
            <a:ext cx="12188825" cy="6582144"/>
          </a:xfrm>
          <a:prstGeom prst="rect">
            <a:avLst/>
          </a:prstGeom>
          <a:gradFill flip="none" rotWithShape="1">
            <a:gsLst>
              <a:gs pos="60000">
                <a:srgbClr val="030303"/>
              </a:gs>
              <a:gs pos="74000">
                <a:srgbClr val="323232"/>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2060"/>
              </a:solidFill>
            </a:endParaRPr>
          </a:p>
        </p:txBody>
      </p:sp>
      <p:pic>
        <p:nvPicPr>
          <p:cNvPr id="1028" name="Picture 4" descr="https://www.kymetacorp.com/wp-content/uploads/2013/09/histcar_20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99" y="152400"/>
            <a:ext cx="7248525"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ight Triangle 5"/>
          <p:cNvSpPr/>
          <p:nvPr/>
        </p:nvSpPr>
        <p:spPr bwMode="auto">
          <a:xfrm flipH="1">
            <a:off x="444500" y="90714"/>
            <a:ext cx="11757022" cy="6635750"/>
          </a:xfrm>
          <a:prstGeom prst="rtTriangle">
            <a:avLst/>
          </a:prstGeom>
          <a:gradFill flip="none" rotWithShape="1">
            <a:gsLst>
              <a:gs pos="10000">
                <a:srgbClr val="EBEBEB"/>
              </a:gs>
              <a:gs pos="0">
                <a:schemeClr val="bg1">
                  <a:shade val="67500"/>
                  <a:satMod val="115000"/>
                </a:schemeClr>
              </a:gs>
              <a:gs pos="100000">
                <a:schemeClr val="bg1">
                  <a:shade val="100000"/>
                  <a:satMod val="115000"/>
                </a:schemeClr>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2060"/>
              </a:solidFill>
            </a:endParaRPr>
          </a:p>
        </p:txBody>
      </p:sp>
      <p:pic>
        <p:nvPicPr>
          <p:cNvPr id="1026" name="Picture 2" descr="http://www.phasorsolutions.com/images/device.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5641154" y="3722284"/>
            <a:ext cx="6547671" cy="188794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Parallelogram 4"/>
          <p:cNvSpPr/>
          <p:nvPr/>
        </p:nvSpPr>
        <p:spPr bwMode="auto">
          <a:xfrm>
            <a:off x="1" y="0"/>
            <a:ext cx="12438742" cy="6743700"/>
          </a:xfrm>
          <a:prstGeom prst="parallelogram">
            <a:avLst>
              <a:gd name="adj" fmla="val 175743"/>
            </a:avLst>
          </a:prstGeom>
          <a:gradFill flip="none" rotWithShape="1">
            <a:gsLst>
              <a:gs pos="0">
                <a:srgbClr val="92D050"/>
              </a:gs>
              <a:gs pos="28000">
                <a:srgbClr val="92D050"/>
              </a:gs>
              <a:gs pos="100000">
                <a:srgbClr val="0087E6"/>
              </a:gs>
              <a:gs pos="100000">
                <a:srgbClr val="92D050"/>
              </a:gs>
            </a:gsLst>
            <a:path path="circle">
              <a:fillToRect t="100000" r="100000"/>
            </a:path>
            <a:tileRect l="-100000" b="-100000"/>
          </a:gradFill>
          <a:ln w="25400" cap="flat" cmpd="sng" algn="ctr">
            <a:noFill/>
            <a:prstDash val="solid"/>
          </a:ln>
          <a:effectLst/>
          <a:extLst/>
        </p:spPr>
        <p:txBody>
          <a:bodyPr lIns="74989" tIns="37493" rIns="74989" bIns="37493" anchor="ctr"/>
          <a:lstStyle/>
          <a:p>
            <a:pPr algn="ctr" defTabSz="456716" eaLnBrk="1" fontAlgn="auto" hangingPunct="1">
              <a:spcBef>
                <a:spcPts val="0"/>
              </a:spcBef>
              <a:spcAft>
                <a:spcPts val="0"/>
              </a:spcAft>
            </a:pPr>
            <a:endParaRPr lang="en-US" sz="1800" kern="0">
              <a:solidFill>
                <a:prstClr val="white"/>
              </a:solidFill>
              <a:latin typeface="Calibri"/>
            </a:endParaRPr>
          </a:p>
        </p:txBody>
      </p:sp>
      <p:pic>
        <p:nvPicPr>
          <p:cNvPr id="9" name="Picture 4" descr="https://s.yimg.com/uu/api/res/1.2/CvyuAXFVEDreDWLZZrfRhQ--/aD04MDt3PTQ4MDtzbT0xO2FwcGlkPXl0YWNoeW9u/http:/globalfinance.zenfs.com/en_us/Finance/BUSINESSWIRE/3d8f37bacc026e1ce0b79b4c4451cf7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217987" y="5791199"/>
            <a:ext cx="3752851" cy="625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4.bp.blogspot.com/-rGUEnQ5KQUU/UdwzNqBNiRI/AAAAAAAApXc/RbPTZRml038/s1600/kymeta.jpg"/>
          <p:cNvPicPr>
            <a:picLocks noChangeAspect="1" noChangeArrowheads="1"/>
          </p:cNvPicPr>
          <p:nvPr/>
        </p:nvPicPr>
        <p:blipFill rotWithShape="1">
          <a:blip r:embed="rId5" cstate="print">
            <a:clrChange>
              <a:clrFrom>
                <a:srgbClr val="020202"/>
              </a:clrFrom>
              <a:clrTo>
                <a:srgbClr val="020202">
                  <a:alpha val="0"/>
                </a:srgbClr>
              </a:clrTo>
            </a:clrChange>
            <a:extLst>
              <a:ext uri="{28A0092B-C50C-407E-A947-70E740481C1C}">
                <a14:useLocalDpi xmlns="" xmlns:a14="http://schemas.microsoft.com/office/drawing/2010/main" val="0"/>
              </a:ext>
            </a:extLst>
          </a:blip>
          <a:srcRect t="37003" b="38666"/>
          <a:stretch/>
        </p:blipFill>
        <p:spPr bwMode="auto">
          <a:xfrm>
            <a:off x="3981450" y="431800"/>
            <a:ext cx="4225925" cy="609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719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3"/>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flipH="1">
            <a:off x="373977" y="1443126"/>
            <a:ext cx="4928067" cy="4653351"/>
          </a:xfrm>
          <a:prstGeom prst="rect">
            <a:avLst/>
          </a:prstGeom>
        </p:spPr>
      </p:pic>
      <p:sp>
        <p:nvSpPr>
          <p:cNvPr id="7" name="Right Arrow 6"/>
          <p:cNvSpPr/>
          <p:nvPr/>
        </p:nvSpPr>
        <p:spPr>
          <a:xfrm>
            <a:off x="5207478" y="3470597"/>
            <a:ext cx="1038488" cy="8046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30727" y="3470597"/>
            <a:ext cx="4785391" cy="977957"/>
          </a:xfrm>
          <a:prstGeom prst="rect">
            <a:avLst/>
          </a:prstGeom>
        </p:spPr>
      </p:pic>
      <p:sp>
        <p:nvSpPr>
          <p:cNvPr id="9" name="TextBox 8"/>
          <p:cNvSpPr txBox="1"/>
          <p:nvPr/>
        </p:nvSpPr>
        <p:spPr>
          <a:xfrm>
            <a:off x="8325137" y="2547268"/>
            <a:ext cx="1992853" cy="1015663"/>
          </a:xfrm>
          <a:prstGeom prst="rect">
            <a:avLst/>
          </a:prstGeom>
          <a:noFill/>
        </p:spPr>
        <p:txBody>
          <a:bodyPr wrap="none" rtlCol="0">
            <a:spAutoFit/>
          </a:bodyPr>
          <a:lstStyle/>
          <a:p>
            <a:pPr algn="ctr"/>
            <a:r>
              <a:rPr lang="en-US" sz="2000" b="1" i="1" dirty="0">
                <a:solidFill>
                  <a:srgbClr val="002060"/>
                </a:solidFill>
              </a:rPr>
              <a:t>Flat</a:t>
            </a:r>
          </a:p>
          <a:p>
            <a:pPr algn="ctr"/>
            <a:r>
              <a:rPr lang="en-US" sz="2000" b="1" i="1" dirty="0">
                <a:solidFill>
                  <a:srgbClr val="002060"/>
                </a:solidFill>
              </a:rPr>
              <a:t>Lightweight</a:t>
            </a:r>
          </a:p>
          <a:p>
            <a:pPr algn="ctr"/>
            <a:r>
              <a:rPr lang="en-US" sz="2000" b="1" i="1" dirty="0">
                <a:solidFill>
                  <a:srgbClr val="002060"/>
                </a:solidFill>
              </a:rPr>
              <a:t>No Moving Parts</a:t>
            </a:r>
          </a:p>
        </p:txBody>
      </p:sp>
      <p:sp>
        <p:nvSpPr>
          <p:cNvPr id="10" name="TextBox 9"/>
          <p:cNvSpPr txBox="1"/>
          <p:nvPr/>
        </p:nvSpPr>
        <p:spPr>
          <a:xfrm>
            <a:off x="8306958" y="4314794"/>
            <a:ext cx="2032929" cy="1015663"/>
          </a:xfrm>
          <a:prstGeom prst="rect">
            <a:avLst/>
          </a:prstGeom>
          <a:noFill/>
        </p:spPr>
        <p:txBody>
          <a:bodyPr wrap="none" rtlCol="0">
            <a:spAutoFit/>
          </a:bodyPr>
          <a:lstStyle/>
          <a:p>
            <a:pPr algn="ctr"/>
            <a:r>
              <a:rPr lang="en-US" sz="2000" b="1" i="1" dirty="0">
                <a:solidFill>
                  <a:srgbClr val="002060"/>
                </a:solidFill>
              </a:rPr>
              <a:t>Auto-Acquiring</a:t>
            </a:r>
          </a:p>
          <a:p>
            <a:pPr algn="ctr"/>
            <a:r>
              <a:rPr lang="en-US" sz="2000" b="1" i="1" dirty="0">
                <a:solidFill>
                  <a:srgbClr val="002060"/>
                </a:solidFill>
              </a:rPr>
              <a:t>Self-Provisioning</a:t>
            </a:r>
          </a:p>
          <a:p>
            <a:pPr algn="ctr"/>
            <a:r>
              <a:rPr lang="en-US" sz="2000" b="1" i="1" dirty="0">
                <a:solidFill>
                  <a:srgbClr val="002060"/>
                </a:solidFill>
              </a:rPr>
              <a:t>Affordable</a:t>
            </a:r>
          </a:p>
        </p:txBody>
      </p:sp>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3977" y="515292"/>
            <a:ext cx="7574404" cy="511917"/>
          </a:xfrm>
          <a:prstGeom prst="rect">
            <a:avLst/>
          </a:prstGeom>
        </p:spPr>
      </p:pic>
    </p:spTree>
    <p:extLst>
      <p:ext uri="{BB962C8B-B14F-4D97-AF65-F5344CB8AC3E}">
        <p14:creationId xmlns="" xmlns:p14="http://schemas.microsoft.com/office/powerpoint/2010/main" val="2528565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 &amp; Internet of Things</a:t>
            </a:r>
          </a:p>
        </p:txBody>
      </p:sp>
      <p:sp>
        <p:nvSpPr>
          <p:cNvPr id="3" name="Content Placeholder 2"/>
          <p:cNvSpPr>
            <a:spLocks noGrp="1"/>
          </p:cNvSpPr>
          <p:nvPr>
            <p:ph idx="1"/>
          </p:nvPr>
        </p:nvSpPr>
        <p:spPr>
          <a:xfrm>
            <a:off x="6986583" y="3421205"/>
            <a:ext cx="4976058" cy="1872162"/>
          </a:xfrm>
        </p:spPr>
        <p:txBody>
          <a:bodyPr>
            <a:normAutofit fontScale="70000" lnSpcReduction="20000"/>
          </a:bodyPr>
          <a:lstStyle/>
          <a:p>
            <a:pPr marL="0" indent="0">
              <a:buNone/>
            </a:pPr>
            <a:r>
              <a:rPr lang="en-US" sz="3200" b="1" i="1" dirty="0">
                <a:solidFill>
                  <a:schemeClr val="accent1">
                    <a:lumMod val="50000"/>
                  </a:schemeClr>
                </a:solidFill>
              </a:rPr>
              <a:t>Form factor, affordability, </a:t>
            </a:r>
          </a:p>
          <a:p>
            <a:pPr marL="0" indent="0">
              <a:buNone/>
            </a:pPr>
            <a:r>
              <a:rPr lang="en-US" sz="3200" b="1" i="1" dirty="0">
                <a:solidFill>
                  <a:schemeClr val="accent1">
                    <a:lumMod val="50000"/>
                  </a:schemeClr>
                </a:solidFill>
              </a:rPr>
              <a:t>and production scalability</a:t>
            </a:r>
          </a:p>
          <a:p>
            <a:pPr marL="0" indent="0">
              <a:buNone/>
            </a:pPr>
            <a:r>
              <a:rPr lang="en-US" sz="3200" b="1" i="1" dirty="0">
                <a:solidFill>
                  <a:schemeClr val="accent1">
                    <a:lumMod val="50000"/>
                  </a:schemeClr>
                </a:solidFill>
              </a:rPr>
              <a:t>make </a:t>
            </a:r>
            <a:r>
              <a:rPr lang="en-US" sz="3200" b="1" i="1" dirty="0" err="1">
                <a:solidFill>
                  <a:schemeClr val="accent1">
                    <a:lumMod val="50000"/>
                  </a:schemeClr>
                </a:solidFill>
              </a:rPr>
              <a:t>mTenna</a:t>
            </a:r>
            <a:r>
              <a:rPr lang="en-US" sz="3200" b="1" i="1" dirty="0">
                <a:solidFill>
                  <a:schemeClr val="accent1">
                    <a:lumMod val="50000"/>
                  </a:schemeClr>
                </a:solidFill>
              </a:rPr>
              <a:t> technology</a:t>
            </a:r>
          </a:p>
          <a:p>
            <a:pPr marL="0" indent="0">
              <a:buNone/>
            </a:pPr>
            <a:r>
              <a:rPr lang="en-US" sz="3200" b="1" i="1" dirty="0">
                <a:solidFill>
                  <a:schemeClr val="accent1">
                    <a:lumMod val="50000"/>
                  </a:schemeClr>
                </a:solidFill>
              </a:rPr>
              <a:t>ideal for Mobility &amp; </a:t>
            </a:r>
            <a:r>
              <a:rPr lang="en-US" sz="3200" b="1" i="1" dirty="0" err="1">
                <a:solidFill>
                  <a:schemeClr val="accent1">
                    <a:lumMod val="50000"/>
                  </a:schemeClr>
                </a:solidFill>
              </a:rPr>
              <a:t>IoT</a:t>
            </a:r>
            <a:endParaRPr lang="en-US" sz="3200" b="1" i="1" dirty="0">
              <a:solidFill>
                <a:schemeClr val="accent1">
                  <a:lumMod val="50000"/>
                </a:schemeClr>
              </a:solidFill>
            </a:endParaRPr>
          </a:p>
          <a:p>
            <a:endParaRPr lang="en-US" dirty="0"/>
          </a:p>
        </p:txBody>
      </p:sp>
      <p:sp>
        <p:nvSpPr>
          <p:cNvPr id="6" name="Content Placeholder 2"/>
          <p:cNvSpPr txBox="1">
            <a:spLocks/>
          </p:cNvSpPr>
          <p:nvPr/>
        </p:nvSpPr>
        <p:spPr>
          <a:xfrm>
            <a:off x="136579" y="1725105"/>
            <a:ext cx="6140038" cy="467569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75C33B">
                    <a:lumMod val="50000"/>
                  </a:srgbClr>
                </a:solidFill>
              </a:rPr>
              <a:t>Customer Benefits: </a:t>
            </a:r>
            <a:r>
              <a:rPr lang="en-US" sz="3000" b="1" dirty="0" err="1">
                <a:solidFill>
                  <a:srgbClr val="75C33B">
                    <a:lumMod val="50000"/>
                  </a:srgbClr>
                </a:solidFill>
              </a:rPr>
              <a:t>IoT</a:t>
            </a:r>
            <a:endParaRPr lang="en-US" sz="3000" b="1" dirty="0">
              <a:solidFill>
                <a:srgbClr val="75C33B">
                  <a:lumMod val="50000"/>
                </a:srgbClr>
              </a:solidFill>
            </a:endParaRPr>
          </a:p>
          <a:p>
            <a:pPr lvl="1"/>
            <a:r>
              <a:rPr lang="en-US" u="sng" dirty="0">
                <a:solidFill>
                  <a:srgbClr val="002060"/>
                </a:solidFill>
              </a:rPr>
              <a:t>Affordable</a:t>
            </a:r>
            <a:r>
              <a:rPr lang="en-US" dirty="0">
                <a:solidFill>
                  <a:srgbClr val="002060"/>
                </a:solidFill>
              </a:rPr>
              <a:t> terminal</a:t>
            </a:r>
          </a:p>
          <a:p>
            <a:pPr lvl="1"/>
            <a:r>
              <a:rPr lang="en-US" dirty="0">
                <a:solidFill>
                  <a:srgbClr val="002060"/>
                </a:solidFill>
              </a:rPr>
              <a:t>Hand-carry, </a:t>
            </a:r>
            <a:r>
              <a:rPr lang="en-US" u="sng" dirty="0">
                <a:solidFill>
                  <a:srgbClr val="002060"/>
                </a:solidFill>
              </a:rPr>
              <a:t>self </a:t>
            </a:r>
            <a:r>
              <a:rPr lang="en-US" u="sng" dirty="0" smtClean="0">
                <a:solidFill>
                  <a:srgbClr val="002060"/>
                </a:solidFill>
              </a:rPr>
              <a:t>installation</a:t>
            </a:r>
            <a:endParaRPr lang="en-US" u="sng" dirty="0">
              <a:solidFill>
                <a:srgbClr val="002060"/>
              </a:solidFill>
            </a:endParaRPr>
          </a:p>
          <a:p>
            <a:pPr lvl="1"/>
            <a:r>
              <a:rPr lang="en-US" dirty="0">
                <a:solidFill>
                  <a:srgbClr val="002060"/>
                </a:solidFill>
              </a:rPr>
              <a:t>Connects to existing sensor / </a:t>
            </a:r>
            <a:r>
              <a:rPr lang="en-US" dirty="0" err="1">
                <a:solidFill>
                  <a:srgbClr val="002060"/>
                </a:solidFill>
              </a:rPr>
              <a:t>WiFi</a:t>
            </a:r>
            <a:r>
              <a:rPr lang="en-US" dirty="0">
                <a:solidFill>
                  <a:srgbClr val="002060"/>
                </a:solidFill>
              </a:rPr>
              <a:t> networks</a:t>
            </a:r>
          </a:p>
          <a:p>
            <a:pPr lvl="1"/>
            <a:r>
              <a:rPr lang="en-US" u="sng" dirty="0">
                <a:solidFill>
                  <a:srgbClr val="002060"/>
                </a:solidFill>
              </a:rPr>
              <a:t>Efficient</a:t>
            </a:r>
            <a:r>
              <a:rPr lang="en-US" dirty="0">
                <a:solidFill>
                  <a:srgbClr val="002060"/>
                </a:solidFill>
              </a:rPr>
              <a:t>, intelligent data backhaul</a:t>
            </a:r>
          </a:p>
          <a:p>
            <a:pPr lvl="1"/>
            <a:r>
              <a:rPr lang="en-US" dirty="0">
                <a:solidFill>
                  <a:srgbClr val="002060"/>
                </a:solidFill>
              </a:rPr>
              <a:t>Auto-acquisition and self-provisioning</a:t>
            </a:r>
          </a:p>
          <a:p>
            <a:pPr lvl="1"/>
            <a:r>
              <a:rPr lang="en-US" u="sng" dirty="0">
                <a:solidFill>
                  <a:srgbClr val="002060"/>
                </a:solidFill>
              </a:rPr>
              <a:t>Reliability</a:t>
            </a:r>
            <a:r>
              <a:rPr lang="en-US" dirty="0">
                <a:solidFill>
                  <a:srgbClr val="002060"/>
                </a:solidFill>
              </a:rPr>
              <a:t> – no moving parts</a:t>
            </a:r>
          </a:p>
          <a:p>
            <a:pPr lvl="1"/>
            <a:r>
              <a:rPr lang="en-US" dirty="0">
                <a:solidFill>
                  <a:srgbClr val="002060"/>
                </a:solidFill>
              </a:rPr>
              <a:t>Global network with </a:t>
            </a:r>
            <a:r>
              <a:rPr lang="en-US" u="sng" dirty="0">
                <a:solidFill>
                  <a:srgbClr val="002060"/>
                </a:solidFill>
              </a:rPr>
              <a:t>scalable</a:t>
            </a:r>
            <a:r>
              <a:rPr lang="en-US" dirty="0">
                <a:solidFill>
                  <a:srgbClr val="002060"/>
                </a:solidFill>
              </a:rPr>
              <a:t> throughput</a:t>
            </a:r>
          </a:p>
          <a:p>
            <a:pPr lvl="1"/>
            <a:r>
              <a:rPr lang="en-US" dirty="0">
                <a:solidFill>
                  <a:srgbClr val="002060"/>
                </a:solidFill>
              </a:rPr>
              <a:t>Remote and/or mobile connectivity</a:t>
            </a:r>
          </a:p>
          <a:p>
            <a:pPr lvl="1"/>
            <a:endParaRPr lang="en-US"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82711" y="2443249"/>
            <a:ext cx="4785391" cy="977957"/>
          </a:xfrm>
          <a:prstGeom prst="rect">
            <a:avLst/>
          </a:prstGeom>
        </p:spPr>
      </p:pic>
    </p:spTree>
    <p:extLst>
      <p:ext uri="{BB962C8B-B14F-4D97-AF65-F5344CB8AC3E}">
        <p14:creationId xmlns="" xmlns:p14="http://schemas.microsoft.com/office/powerpoint/2010/main" val="3100845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Toyota 4Runner Equipped With mTenna Tech</a:t>
            </a:r>
          </a:p>
        </p:txBody>
      </p:sp>
      <p:pic>
        <p:nvPicPr>
          <p:cNvPr id="12" name="Content Placeholder 11"/>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rot="5400000">
            <a:off x="5573308" y="2614940"/>
            <a:ext cx="4151313" cy="2334505"/>
          </a:xfr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r="25164"/>
          <a:stretch/>
        </p:blipFill>
        <p:spPr>
          <a:xfrm rot="10800000">
            <a:off x="571351" y="1706534"/>
            <a:ext cx="5516137" cy="4147271"/>
          </a:xfrm>
          <a:prstGeom prst="rect">
            <a:avLst/>
          </a:prstGeom>
        </p:spPr>
      </p:pic>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8259475" y="2614942"/>
            <a:ext cx="4151311" cy="2334504"/>
          </a:xfrm>
          <a:prstGeom prst="rect">
            <a:avLst/>
          </a:prstGeom>
        </p:spPr>
      </p:pic>
      <p:sp>
        <p:nvSpPr>
          <p:cNvPr id="8" name="Footer Placeholder 3"/>
          <p:cNvSpPr>
            <a:spLocks noGrp="1"/>
          </p:cNvSpPr>
          <p:nvPr>
            <p:ph type="ftr" sz="quarter" idx="4294967295"/>
          </p:nvPr>
        </p:nvSpPr>
        <p:spPr>
          <a:xfrm>
            <a:off x="3247180" y="6505957"/>
            <a:ext cx="5728227" cy="338463"/>
          </a:xfrm>
          <a:prstGeom prst="rect">
            <a:avLst/>
          </a:prstGeom>
        </p:spPr>
        <p:txBody>
          <a:bodyPr/>
          <a:lstStyle/>
          <a:p>
            <a:pPr algn="ctr"/>
            <a:r>
              <a:rPr lang="en-US" sz="1200" dirty="0">
                <a:solidFill>
                  <a:srgbClr val="FFFFFF"/>
                </a:solidFill>
              </a:rPr>
              <a:t>© 2016. Kymeta Corporation.</a:t>
            </a:r>
          </a:p>
        </p:txBody>
      </p:sp>
    </p:spTree>
    <p:extLst>
      <p:ext uri="{BB962C8B-B14F-4D97-AF65-F5344CB8AC3E}">
        <p14:creationId xmlns="" xmlns:p14="http://schemas.microsoft.com/office/powerpoint/2010/main" val="182316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solidFill>
                  <a:srgbClr val="333399"/>
                </a:solidFill>
              </a:rPr>
              <a:t>DVB-S2  &amp; Extensions</a:t>
            </a:r>
          </a:p>
        </p:txBody>
      </p:sp>
      <p:pic>
        <p:nvPicPr>
          <p:cNvPr id="4" name="Picture 3" descr="Screen Clipping"/>
          <p:cNvPicPr>
            <a:picLocks noChangeAspect="1"/>
          </p:cNvPicPr>
          <p:nvPr/>
        </p:nvPicPr>
        <p:blipFill rotWithShape="1">
          <a:blip r:embed="rId2" cstate="print">
            <a:extLst>
              <a:ext uri="{28A0092B-C50C-407E-A947-70E740481C1C}">
                <a14:useLocalDpi xmlns="" xmlns:a14="http://schemas.microsoft.com/office/drawing/2010/main" val="0"/>
              </a:ext>
            </a:extLst>
          </a:blip>
          <a:srcRect t="7153"/>
          <a:stretch/>
        </p:blipFill>
        <p:spPr>
          <a:xfrm>
            <a:off x="1293812" y="762000"/>
            <a:ext cx="8610600" cy="5687712"/>
          </a:xfrm>
          <a:prstGeom prst="rect">
            <a:avLst/>
          </a:prstGeom>
        </p:spPr>
      </p:pic>
    </p:spTree>
    <p:extLst>
      <p:ext uri="{BB962C8B-B14F-4D97-AF65-F5344CB8AC3E}">
        <p14:creationId xmlns="" xmlns:p14="http://schemas.microsoft.com/office/powerpoint/2010/main" val="7923905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0"/>
          <p:cNvSpPr/>
          <p:nvPr/>
        </p:nvSpPr>
        <p:spPr>
          <a:xfrm>
            <a:off x="529653" y="1531887"/>
            <a:ext cx="6646753" cy="562615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228543">
              <a:lnSpc>
                <a:spcPct val="110000"/>
              </a:lnSpc>
              <a:spcBef>
                <a:spcPts val="1200"/>
              </a:spcBef>
              <a:defRPr sz="1800">
                <a:solidFill>
                  <a:srgbClr val="000000"/>
                </a:solidFill>
              </a:defRPr>
            </a:pPr>
            <a:r>
              <a:rPr lang="en-US" sz="1800" dirty="0">
                <a:solidFill>
                  <a:srgbClr val="000000"/>
                </a:solidFill>
                <a:latin typeface="Arial"/>
                <a:ea typeface="Helvetica Neue Medium"/>
                <a:cs typeface="Arial"/>
                <a:sym typeface="Helvetica Neue Medium"/>
              </a:rPr>
              <a:t>Revolutionary, </a:t>
            </a:r>
            <a:r>
              <a:rPr lang="en-US" sz="1800" u="sng" dirty="0">
                <a:solidFill>
                  <a:srgbClr val="000000"/>
                </a:solidFill>
                <a:latin typeface="Arial"/>
                <a:ea typeface="Helvetica Neue Medium"/>
                <a:cs typeface="Arial"/>
                <a:sym typeface="Helvetica Neue Medium"/>
              </a:rPr>
              <a:t>flat, electronically steerable antenna </a:t>
            </a:r>
            <a:r>
              <a:rPr lang="en-US" sz="1800" dirty="0">
                <a:solidFill>
                  <a:srgbClr val="000000"/>
                </a:solidFill>
                <a:latin typeface="Arial"/>
                <a:ea typeface="Helvetica Neue Medium"/>
                <a:cs typeface="Arial"/>
                <a:sym typeface="Helvetica Neue Medium"/>
              </a:rPr>
              <a:t>(ESA</a:t>
            </a:r>
            <a:r>
              <a:rPr lang="en-US" sz="1800" dirty="0" smtClean="0">
                <a:solidFill>
                  <a:srgbClr val="000000"/>
                </a:solidFill>
                <a:latin typeface="Arial"/>
                <a:ea typeface="Helvetica Neue Medium"/>
                <a:cs typeface="Arial"/>
                <a:sym typeface="Helvetica Neue Medium"/>
              </a:rPr>
              <a:t>)</a:t>
            </a:r>
            <a:endParaRPr lang="en-US" sz="1800" dirty="0">
              <a:solidFill>
                <a:srgbClr val="000000"/>
              </a:solidFill>
              <a:latin typeface="Arial"/>
              <a:ea typeface="Helvetica Neue Medium"/>
              <a:cs typeface="Arial"/>
              <a:sym typeface="Helvetica Neue Medium"/>
            </a:endParaRPr>
          </a:p>
          <a:p>
            <a:endParaRPr lang="en-US" sz="2000" b="1" dirty="0" smtClean="0">
              <a:solidFill>
                <a:srgbClr val="414141"/>
              </a:solidFill>
              <a:latin typeface="Arial"/>
              <a:cs typeface="Arial"/>
            </a:endParaRPr>
          </a:p>
          <a:p>
            <a:r>
              <a:rPr lang="en-US" sz="2000" b="1" dirty="0" smtClean="0">
                <a:solidFill>
                  <a:srgbClr val="414141"/>
                </a:solidFill>
                <a:latin typeface="Arial"/>
                <a:cs typeface="Arial"/>
              </a:rPr>
              <a:t>Thin</a:t>
            </a:r>
            <a:endParaRPr lang="en-US" sz="2000" b="1" dirty="0">
              <a:solidFill>
                <a:srgbClr val="414141"/>
              </a:solidFill>
              <a:latin typeface="Arial"/>
              <a:cs typeface="Arial"/>
            </a:endParaRPr>
          </a:p>
          <a:p>
            <a:pPr marL="285679" indent="-285679">
              <a:buFont typeface="Arial"/>
              <a:buChar char="•"/>
            </a:pPr>
            <a:r>
              <a:rPr lang="en-US" sz="1400" b="1" dirty="0">
                <a:solidFill>
                  <a:srgbClr val="414141"/>
                </a:solidFill>
                <a:latin typeface="Arial"/>
                <a:cs typeface="Arial"/>
              </a:rPr>
              <a:t>Very low profile</a:t>
            </a:r>
            <a:r>
              <a:rPr lang="en-US" sz="1400" dirty="0">
                <a:solidFill>
                  <a:srgbClr val="414141"/>
                </a:solidFill>
                <a:latin typeface="Arial"/>
                <a:cs typeface="Arial"/>
              </a:rPr>
              <a:t>, (aerodynamic, inconspicuous)</a:t>
            </a:r>
          </a:p>
          <a:p>
            <a:pPr marL="285679" indent="-285679">
              <a:buFont typeface="Arial"/>
              <a:buChar char="•"/>
            </a:pPr>
            <a:r>
              <a:rPr lang="en-US" sz="1400" b="1" dirty="0">
                <a:solidFill>
                  <a:srgbClr val="414141"/>
                </a:solidFill>
                <a:latin typeface="Arial"/>
                <a:cs typeface="Arial"/>
              </a:rPr>
              <a:t>Superior form-factor</a:t>
            </a:r>
            <a:r>
              <a:rPr lang="en-US" sz="1400" dirty="0">
                <a:solidFill>
                  <a:srgbClr val="414141"/>
                </a:solidFill>
                <a:latin typeface="Arial"/>
                <a:cs typeface="Arial"/>
              </a:rPr>
              <a:t>, (smaller footprint, light-weight)</a:t>
            </a:r>
          </a:p>
          <a:p>
            <a:pPr lvl="3"/>
            <a:endParaRPr lang="en-US" sz="1400" dirty="0">
              <a:solidFill>
                <a:srgbClr val="414141"/>
              </a:solidFill>
              <a:latin typeface="Arial"/>
              <a:cs typeface="Arial"/>
            </a:endParaRPr>
          </a:p>
          <a:p>
            <a:r>
              <a:rPr lang="en-US" sz="2000" b="1" dirty="0">
                <a:solidFill>
                  <a:srgbClr val="414141"/>
                </a:solidFill>
                <a:latin typeface="Arial"/>
                <a:cs typeface="Arial"/>
              </a:rPr>
              <a:t>Reliable</a:t>
            </a:r>
          </a:p>
          <a:p>
            <a:pPr marL="285679" indent="-285679">
              <a:buFont typeface="Arial"/>
              <a:buChar char="•"/>
            </a:pPr>
            <a:r>
              <a:rPr lang="en-US" sz="1400" b="1" dirty="0">
                <a:solidFill>
                  <a:srgbClr val="414141"/>
                </a:solidFill>
                <a:latin typeface="Arial"/>
                <a:cs typeface="Arial"/>
              </a:rPr>
              <a:t>Accurate, </a:t>
            </a:r>
            <a:r>
              <a:rPr lang="en-US" sz="1400" dirty="0">
                <a:solidFill>
                  <a:srgbClr val="414141"/>
                </a:solidFill>
                <a:latin typeface="Arial"/>
                <a:cs typeface="Arial"/>
              </a:rPr>
              <a:t>(faster scan, better tracking, fewer network drops)</a:t>
            </a:r>
          </a:p>
          <a:p>
            <a:pPr marL="285679" indent="-285679">
              <a:buFont typeface="Arial"/>
              <a:buChar char="•"/>
            </a:pPr>
            <a:r>
              <a:rPr lang="en-US" sz="1400" b="1" dirty="0">
                <a:solidFill>
                  <a:srgbClr val="414141"/>
                </a:solidFill>
                <a:latin typeface="Arial"/>
                <a:cs typeface="Arial"/>
              </a:rPr>
              <a:t>Robust</a:t>
            </a:r>
            <a:r>
              <a:rPr lang="en-US" sz="1400" dirty="0">
                <a:solidFill>
                  <a:srgbClr val="414141"/>
                </a:solidFill>
                <a:latin typeface="Arial"/>
                <a:cs typeface="Arial"/>
              </a:rPr>
              <a:t>, (no-moving parts, gradual degradation vs. total system failure)</a:t>
            </a:r>
          </a:p>
          <a:p>
            <a:pPr marL="285679" indent="-285679">
              <a:buFont typeface="Arial"/>
              <a:buChar char="•"/>
            </a:pPr>
            <a:endParaRPr lang="en-US" sz="1400" dirty="0">
              <a:solidFill>
                <a:srgbClr val="414141"/>
              </a:solidFill>
              <a:latin typeface="Arial"/>
              <a:cs typeface="Arial"/>
            </a:endParaRPr>
          </a:p>
          <a:p>
            <a:r>
              <a:rPr lang="en-US" sz="2000" b="1" dirty="0">
                <a:solidFill>
                  <a:srgbClr val="414141"/>
                </a:solidFill>
                <a:latin typeface="Arial"/>
                <a:cs typeface="Arial"/>
              </a:rPr>
              <a:t>Broadband</a:t>
            </a:r>
          </a:p>
          <a:p>
            <a:pPr marL="285679" indent="-285679">
              <a:buFont typeface="Arial"/>
              <a:buChar char="•"/>
            </a:pPr>
            <a:r>
              <a:rPr lang="en-US" sz="1400" b="1" dirty="0">
                <a:solidFill>
                  <a:srgbClr val="414141"/>
                </a:solidFill>
                <a:latin typeface="Arial"/>
                <a:cs typeface="Arial"/>
              </a:rPr>
              <a:t>Delivers true broadband service</a:t>
            </a:r>
            <a:r>
              <a:rPr lang="en-US" sz="1400" dirty="0">
                <a:solidFill>
                  <a:srgbClr val="414141"/>
                </a:solidFill>
                <a:latin typeface="Arial"/>
                <a:cs typeface="Arial"/>
              </a:rPr>
              <a:t>, (supports networks &gt; 100Mbs)</a:t>
            </a:r>
          </a:p>
          <a:p>
            <a:pPr marL="285679" indent="-285679">
              <a:buFont typeface="Arial"/>
              <a:buChar char="•"/>
            </a:pPr>
            <a:r>
              <a:rPr lang="en-US" sz="1400" b="1" dirty="0">
                <a:solidFill>
                  <a:srgbClr val="414141"/>
                </a:solidFill>
                <a:latin typeface="Arial"/>
                <a:cs typeface="Arial"/>
              </a:rPr>
              <a:t>Very high gain </a:t>
            </a:r>
            <a:r>
              <a:rPr lang="en-US" sz="1400" dirty="0">
                <a:solidFill>
                  <a:srgbClr val="414141"/>
                </a:solidFill>
                <a:latin typeface="Arial"/>
                <a:cs typeface="Arial"/>
              </a:rPr>
              <a:t>(efficient, powerful)</a:t>
            </a:r>
          </a:p>
          <a:p>
            <a:pPr marL="285679" indent="-285679">
              <a:buFont typeface="Arial"/>
              <a:buChar char="•"/>
            </a:pPr>
            <a:endParaRPr lang="en-US" sz="1400" dirty="0">
              <a:solidFill>
                <a:srgbClr val="414141"/>
              </a:solidFill>
              <a:latin typeface="Arial"/>
              <a:cs typeface="Arial"/>
            </a:endParaRPr>
          </a:p>
          <a:p>
            <a:r>
              <a:rPr lang="en-US" sz="2000" b="1" dirty="0">
                <a:solidFill>
                  <a:srgbClr val="414141"/>
                </a:solidFill>
                <a:latin typeface="Arial"/>
                <a:cs typeface="Arial"/>
              </a:rPr>
              <a:t>Modular</a:t>
            </a:r>
          </a:p>
          <a:p>
            <a:pPr marL="285679" indent="-285679">
              <a:buFont typeface="Arial"/>
              <a:buChar char="•"/>
            </a:pPr>
            <a:r>
              <a:rPr lang="en-US" sz="1400" b="1" dirty="0">
                <a:solidFill>
                  <a:srgbClr val="414141"/>
                </a:solidFill>
                <a:latin typeface="Arial"/>
                <a:cs typeface="Arial"/>
              </a:rPr>
              <a:t>Adaptable,</a:t>
            </a:r>
            <a:r>
              <a:rPr lang="en-US" sz="1400" dirty="0">
                <a:solidFill>
                  <a:srgbClr val="414141"/>
                </a:solidFill>
                <a:latin typeface="Arial"/>
                <a:cs typeface="Arial"/>
              </a:rPr>
              <a:t> (expandable to support wide requirements, lowering </a:t>
            </a:r>
            <a:r>
              <a:rPr lang="en-US" sz="1400" dirty="0" err="1">
                <a:solidFill>
                  <a:srgbClr val="414141"/>
                </a:solidFill>
                <a:latin typeface="Arial"/>
                <a:cs typeface="Arial"/>
              </a:rPr>
              <a:t>OpEx</a:t>
            </a:r>
            <a:r>
              <a:rPr lang="en-US" sz="1400" dirty="0">
                <a:solidFill>
                  <a:srgbClr val="414141"/>
                </a:solidFill>
                <a:latin typeface="Arial"/>
                <a:cs typeface="Arial"/>
              </a:rPr>
              <a:t>)</a:t>
            </a:r>
          </a:p>
          <a:p>
            <a:pPr marL="285679" indent="-285679">
              <a:buFont typeface="Arial"/>
              <a:buChar char="•"/>
            </a:pPr>
            <a:r>
              <a:rPr lang="en-US" sz="1400" b="1" dirty="0">
                <a:solidFill>
                  <a:srgbClr val="414141"/>
                </a:solidFill>
                <a:latin typeface="Arial"/>
                <a:cs typeface="Arial"/>
              </a:rPr>
              <a:t>Better logistics-tail </a:t>
            </a:r>
            <a:r>
              <a:rPr lang="en-US" sz="1400" dirty="0">
                <a:solidFill>
                  <a:srgbClr val="414141"/>
                </a:solidFill>
                <a:latin typeface="Arial"/>
                <a:cs typeface="Arial"/>
              </a:rPr>
              <a:t>(easier, less costly &amp; less timely to repair )</a:t>
            </a:r>
          </a:p>
          <a:p>
            <a:endParaRPr lang="en-US" sz="1400" dirty="0">
              <a:solidFill>
                <a:srgbClr val="414141"/>
              </a:solidFill>
              <a:latin typeface="Arial"/>
              <a:cs typeface="Arial"/>
            </a:endParaRPr>
          </a:p>
          <a:p>
            <a:r>
              <a:rPr lang="en-US" sz="2000" b="1" dirty="0">
                <a:solidFill>
                  <a:srgbClr val="414141"/>
                </a:solidFill>
                <a:latin typeface="Arial"/>
                <a:cs typeface="Arial"/>
              </a:rPr>
              <a:t>Versatile</a:t>
            </a:r>
          </a:p>
          <a:p>
            <a:pPr marL="285679" indent="-285679">
              <a:buFont typeface="Arial"/>
              <a:buChar char="•"/>
              <a:defRPr/>
            </a:pPr>
            <a:r>
              <a:rPr lang="en-US" sz="1400" b="1" dirty="0">
                <a:solidFill>
                  <a:srgbClr val="414141"/>
                </a:solidFill>
                <a:latin typeface="Arial"/>
                <a:cs typeface="Arial"/>
              </a:rPr>
              <a:t>Broad functionality, </a:t>
            </a:r>
            <a:r>
              <a:rPr lang="en-US" sz="1400" dirty="0">
                <a:solidFill>
                  <a:srgbClr val="414141"/>
                </a:solidFill>
                <a:latin typeface="Arial"/>
                <a:cs typeface="Arial"/>
              </a:rPr>
              <a:t>(multi-beam, flat or conformal, distributed or contiguous)</a:t>
            </a:r>
          </a:p>
          <a:p>
            <a:pPr marL="285679" indent="-285679">
              <a:buFont typeface="Arial"/>
              <a:buChar char="•"/>
              <a:defRPr/>
            </a:pPr>
            <a:r>
              <a:rPr lang="en-US" sz="1400" b="1" dirty="0">
                <a:solidFill>
                  <a:srgbClr val="414141"/>
                </a:solidFill>
                <a:latin typeface="Arial"/>
                <a:cs typeface="Arial"/>
              </a:rPr>
              <a:t>Dynamic control</a:t>
            </a:r>
            <a:r>
              <a:rPr lang="en-US" sz="1400" dirty="0">
                <a:solidFill>
                  <a:srgbClr val="414141"/>
                </a:solidFill>
                <a:latin typeface="Arial"/>
                <a:cs typeface="Arial"/>
              </a:rPr>
              <a:t>,  (beam forming, tapering, ASI mitigation)</a:t>
            </a:r>
          </a:p>
          <a:p>
            <a:pPr marL="342814" indent="-342814" defTabSz="228543">
              <a:lnSpc>
                <a:spcPct val="110000"/>
              </a:lnSpc>
              <a:spcBef>
                <a:spcPts val="1200"/>
              </a:spcBef>
              <a:buFont typeface="Wingdings" charset="2"/>
              <a:buChar char="§"/>
              <a:defRPr sz="1800">
                <a:solidFill>
                  <a:srgbClr val="000000"/>
                </a:solidFill>
              </a:defRPr>
            </a:pPr>
            <a:endParaRPr lang="en-US" sz="1800" dirty="0">
              <a:solidFill>
                <a:srgbClr val="000000"/>
              </a:solidFill>
              <a:latin typeface="Arial"/>
              <a:ea typeface="Arial"/>
              <a:cs typeface="Arial"/>
              <a:sym typeface="Arial"/>
            </a:endParaRPr>
          </a:p>
        </p:txBody>
      </p:sp>
      <p:sp>
        <p:nvSpPr>
          <p:cNvPr id="7" name="TextBox 6"/>
          <p:cNvSpPr txBox="1"/>
          <p:nvPr/>
        </p:nvSpPr>
        <p:spPr>
          <a:xfrm>
            <a:off x="633882" y="1035934"/>
            <a:ext cx="11359454" cy="7283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394" tIns="25394" rIns="25394" bIns="25394" numCol="1" spcCol="19045" rtlCol="0" anchor="ctr">
            <a:spAutoFit/>
          </a:bodyPr>
          <a:lstStyle/>
          <a:p>
            <a:pPr latinLnBrk="1"/>
            <a:r>
              <a:rPr lang="en-US" sz="2000" b="1" i="1" dirty="0">
                <a:solidFill>
                  <a:srgbClr val="002060"/>
                </a:solidFill>
                <a:latin typeface="Arial"/>
                <a:ea typeface="Helvetica Neue Medium"/>
                <a:cs typeface="Arial"/>
                <a:sym typeface="Helvetica Neue Medium"/>
              </a:rPr>
              <a:t>E</a:t>
            </a:r>
            <a:r>
              <a:rPr lang="en-US" sz="2000" b="1" i="1" dirty="0" smtClean="0">
                <a:solidFill>
                  <a:srgbClr val="002060"/>
                </a:solidFill>
                <a:latin typeface="Arial"/>
                <a:ea typeface="Helvetica Neue Medium"/>
                <a:cs typeface="Arial"/>
                <a:sym typeface="Helvetica Neue Medium"/>
              </a:rPr>
              <a:t>nables </a:t>
            </a:r>
            <a:r>
              <a:rPr lang="en-US" sz="2000" b="1" i="1" dirty="0">
                <a:solidFill>
                  <a:srgbClr val="002060"/>
                </a:solidFill>
                <a:latin typeface="Arial"/>
                <a:ea typeface="Helvetica Neue Medium"/>
                <a:cs typeface="Arial"/>
                <a:sym typeface="Helvetica Neue Medium"/>
              </a:rPr>
              <a:t>mobile-broadband </a:t>
            </a:r>
            <a:r>
              <a:rPr lang="en-US" sz="2000" b="1" i="1" dirty="0" smtClean="0">
                <a:solidFill>
                  <a:srgbClr val="002060"/>
                </a:solidFill>
                <a:latin typeface="Arial"/>
                <a:ea typeface="Helvetica Neue Medium"/>
                <a:cs typeface="Arial"/>
                <a:sym typeface="Helvetica Neue Medium"/>
              </a:rPr>
              <a:t>communications: </a:t>
            </a:r>
            <a:r>
              <a:rPr lang="en-US" sz="2000" b="1" i="1" dirty="0">
                <a:solidFill>
                  <a:srgbClr val="002060"/>
                </a:solidFill>
                <a:latin typeface="Arial"/>
                <a:ea typeface="Helvetica Neue Medium"/>
                <a:cs typeface="Arial"/>
                <a:sym typeface="Helvetica Neue Medium"/>
              </a:rPr>
              <a:t>at-sea, over land and </a:t>
            </a:r>
            <a:r>
              <a:rPr lang="en-US" sz="2000" b="1" i="1" dirty="0" smtClean="0">
                <a:solidFill>
                  <a:srgbClr val="002060"/>
                </a:solidFill>
                <a:latin typeface="Arial"/>
                <a:ea typeface="Helvetica Neue Medium"/>
                <a:cs typeface="Arial"/>
                <a:sym typeface="Helvetica Neue Medium"/>
              </a:rPr>
              <a:t>in-flight</a:t>
            </a:r>
          </a:p>
          <a:p>
            <a:pPr latinLnBrk="1"/>
            <a:endParaRPr lang="en-US" dirty="0">
              <a:solidFill>
                <a:srgbClr val="002060"/>
              </a:solidFill>
            </a:endParaRPr>
          </a:p>
        </p:txBody>
      </p:sp>
      <p:pic>
        <p:nvPicPr>
          <p:cNvPr id="10" name="Picture 9" descr="Panel art .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7416909" y="1400130"/>
            <a:ext cx="4734600" cy="1333822"/>
          </a:xfrm>
          <a:prstGeom prst="rect">
            <a:avLst/>
          </a:prstGeom>
        </p:spPr>
      </p:pic>
      <p:pic>
        <p:nvPicPr>
          <p:cNvPr id="11" name="Picture 10" descr="New PHASOR Logo.jp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524699" y="472398"/>
            <a:ext cx="2751048" cy="456897"/>
          </a:xfrm>
          <a:prstGeom prst="rect">
            <a:avLst/>
          </a:prstGeom>
        </p:spPr>
      </p:pic>
      <p:grpSp>
        <p:nvGrpSpPr>
          <p:cNvPr id="9" name="Group 8"/>
          <p:cNvGrpSpPr/>
          <p:nvPr/>
        </p:nvGrpSpPr>
        <p:grpSpPr>
          <a:xfrm>
            <a:off x="8441871" y="2797618"/>
            <a:ext cx="2759529" cy="3243954"/>
            <a:chOff x="16496919" y="3414162"/>
            <a:chExt cx="5614786" cy="8714922"/>
          </a:xfrm>
        </p:grpSpPr>
        <p:pic>
          <p:nvPicPr>
            <p:cNvPr id="12" name="Picture 11"/>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16576015" y="3414162"/>
              <a:ext cx="5535690" cy="3394407"/>
            </a:xfrm>
            <a:prstGeom prst="rect">
              <a:avLst/>
            </a:prstGeom>
          </p:spPr>
        </p:pic>
        <p:pic>
          <p:nvPicPr>
            <p:cNvPr id="13" name="Picture 12"/>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16496919" y="7046571"/>
              <a:ext cx="5614785" cy="3275616"/>
            </a:xfrm>
            <a:prstGeom prst="rect">
              <a:avLst/>
            </a:prstGeom>
          </p:spPr>
        </p:pic>
        <p:pic>
          <p:nvPicPr>
            <p:cNvPr id="14" name="Picture 13"/>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16729249" y="11134834"/>
              <a:ext cx="5234508" cy="994250"/>
            </a:xfrm>
            <a:prstGeom prst="rect">
              <a:avLst/>
            </a:prstGeom>
          </p:spPr>
        </p:pic>
      </p:grpSp>
    </p:spTree>
    <p:extLst>
      <p:ext uri="{BB962C8B-B14F-4D97-AF65-F5344CB8AC3E}">
        <p14:creationId xmlns="" xmlns:p14="http://schemas.microsoft.com/office/powerpoint/2010/main" val="724323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77588" y="6592888"/>
            <a:ext cx="1011237" cy="277812"/>
          </a:xfrm>
          <a:prstGeom prst="rect">
            <a:avLst/>
          </a:prstGeom>
        </p:spPr>
        <p:txBody>
          <a:bodyPr/>
          <a:lstStyle/>
          <a:p>
            <a:fld id="{A6B876EE-F3DD-472A-A4CE-C6BAFDB3D1BE}" type="slidenum">
              <a:rPr lang="en-GB" smtClean="0">
                <a:solidFill>
                  <a:srgbClr val="595959">
                    <a:tint val="75000"/>
                  </a:srgbClr>
                </a:solidFill>
              </a:rPr>
              <a:pPr/>
              <a:t>31</a:t>
            </a:fld>
            <a:endParaRPr lang="en-GB" dirty="0">
              <a:solidFill>
                <a:srgbClr val="595959">
                  <a:tint val="75000"/>
                </a:srgbClr>
              </a:solidFill>
            </a:endParaRPr>
          </a:p>
        </p:txBody>
      </p:sp>
      <p:pic>
        <p:nvPicPr>
          <p:cNvPr id="9" name="Content Placeholder 8"/>
          <p:cNvPicPr>
            <a:picLocks noGrp="1" noChangeAspect="1"/>
          </p:cNvPicPr>
          <p:nvPr>
            <p:ph idx="4294967295"/>
          </p:nvPr>
        </p:nvPicPr>
        <p:blipFill rotWithShape="1">
          <a:blip r:embed="rId3" cstate="screen">
            <a:extLst>
              <a:ext uri="{28A0092B-C50C-407E-A947-70E740481C1C}">
                <a14:useLocalDpi xmlns="" xmlns:a14="http://schemas.microsoft.com/office/drawing/2010/main"/>
              </a:ext>
            </a:extLst>
          </a:blip>
          <a:srcRect l="28197" r="27941"/>
          <a:stretch/>
        </p:blipFill>
        <p:spPr>
          <a:xfrm>
            <a:off x="8032843" y="1008095"/>
            <a:ext cx="3884612" cy="5723699"/>
          </a:xfrm>
          <a:prstGeom prst="rect">
            <a:avLst/>
          </a:prstGeom>
        </p:spPr>
      </p:pic>
      <p:pic>
        <p:nvPicPr>
          <p:cNvPr id="11" name="Picture 10"/>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1648785" y="4206680"/>
            <a:ext cx="4008996" cy="2188377"/>
          </a:xfrm>
          <a:prstGeom prst="rect">
            <a:avLst/>
          </a:prstGeom>
        </p:spPr>
      </p:pic>
      <p:sp>
        <p:nvSpPr>
          <p:cNvPr id="12" name="Rectangle 11"/>
          <p:cNvSpPr/>
          <p:nvPr/>
        </p:nvSpPr>
        <p:spPr>
          <a:xfrm>
            <a:off x="531886" y="490202"/>
            <a:ext cx="11237948" cy="415499"/>
          </a:xfrm>
          <a:prstGeom prst="rect">
            <a:avLst/>
          </a:prstGeom>
        </p:spPr>
        <p:txBody>
          <a:bodyPr wrap="square" lIns="45709" tIns="22854" rIns="45709" bIns="22854">
            <a:spAutoFit/>
          </a:bodyPr>
          <a:lstStyle/>
          <a:p>
            <a:r>
              <a:rPr lang="en-US" b="1" dirty="0">
                <a:solidFill>
                  <a:srgbClr val="002060"/>
                </a:solidFill>
                <a:latin typeface="Helvetica Neue"/>
                <a:cs typeface="Helvetica Neue"/>
              </a:rPr>
              <a:t>Designed to be flat or conformal – enables Aeronautical Mobile Broadband</a:t>
            </a:r>
          </a:p>
        </p:txBody>
      </p:sp>
      <p:pic>
        <p:nvPicPr>
          <p:cNvPr id="8" name="Picture 7"/>
          <p:cNvPicPr>
            <a:picLocks noChangeAspect="1"/>
          </p:cNvPicPr>
          <p:nvPr/>
        </p:nvPicPr>
        <p:blipFill rotWithShape="1">
          <a:blip r:embed="rId5" cstate="screen">
            <a:extLst>
              <a:ext uri="{28A0092B-C50C-407E-A947-70E740481C1C}">
                <a14:useLocalDpi xmlns="" xmlns:a14="http://schemas.microsoft.com/office/drawing/2010/main"/>
              </a:ext>
            </a:extLst>
          </a:blip>
          <a:srcRect l="2660" t="10198" r="8954" b="5430"/>
          <a:stretch/>
        </p:blipFill>
        <p:spPr>
          <a:xfrm>
            <a:off x="95335" y="1242437"/>
            <a:ext cx="4648365" cy="2294597"/>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4686195" y="2006298"/>
            <a:ext cx="3840705" cy="1863646"/>
          </a:xfrm>
          <a:prstGeom prst="rect">
            <a:avLst/>
          </a:prstGeom>
        </p:spPr>
      </p:pic>
    </p:spTree>
    <p:extLst>
      <p:ext uri="{BB962C8B-B14F-4D97-AF65-F5344CB8AC3E}">
        <p14:creationId xmlns="" xmlns:p14="http://schemas.microsoft.com/office/powerpoint/2010/main" val="4055577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43434"/>
            <a:ext cx="12188825" cy="6583121"/>
            <a:chOff x="-1" y="134446"/>
            <a:chExt cx="12188825" cy="6592122"/>
          </a:xfrm>
        </p:grpSpPr>
        <p:sp>
          <p:nvSpPr>
            <p:cNvPr id="2" name="Background"/>
            <p:cNvSpPr/>
            <p:nvPr/>
          </p:nvSpPr>
          <p:spPr bwMode="auto">
            <a:xfrm>
              <a:off x="-1" y="134446"/>
              <a:ext cx="12188825" cy="6592122"/>
            </a:xfrm>
            <a:prstGeom prst="rect">
              <a:avLst/>
            </a:prstGeom>
            <a:solidFill>
              <a:srgbClr val="3333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2060"/>
                </a:solidFill>
              </a:endParaRPr>
            </a:p>
          </p:txBody>
        </p:sp>
        <p:pic>
          <p:nvPicPr>
            <p:cNvPr id="32" name="Picture 3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0090242" y="6042859"/>
              <a:ext cx="1828800" cy="429292"/>
            </a:xfrm>
            <a:prstGeom prst="rect">
              <a:avLst/>
            </a:prstGeom>
          </p:spPr>
        </p:pic>
      </p:grpSp>
      <p:pic>
        <p:nvPicPr>
          <p:cNvPr id="27" name="Stars"/>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4349" y="143435"/>
            <a:ext cx="11521440" cy="6580094"/>
          </a:xfrm>
          <a:prstGeom prst="rect">
            <a:avLst/>
          </a:prstGeom>
        </p:spPr>
      </p:pic>
      <p:sp>
        <p:nvSpPr>
          <p:cNvPr id="72" name="Freeform 71"/>
          <p:cNvSpPr/>
          <p:nvPr/>
        </p:nvSpPr>
        <p:spPr bwMode="auto">
          <a:xfrm>
            <a:off x="6030711" y="1816895"/>
            <a:ext cx="115300" cy="3038475"/>
          </a:xfrm>
          <a:custGeom>
            <a:avLst/>
            <a:gdLst>
              <a:gd name="connsiteX0" fmla="*/ 58146 w 115300"/>
              <a:gd name="connsiteY0" fmla="*/ 0 h 3038475"/>
              <a:gd name="connsiteX1" fmla="*/ 101008 w 115300"/>
              <a:gd name="connsiteY1" fmla="*/ 185737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 name="connsiteX0" fmla="*/ 58146 w 115300"/>
              <a:gd name="connsiteY0" fmla="*/ 0 h 3038475"/>
              <a:gd name="connsiteX1" fmla="*/ 101008 w 115300"/>
              <a:gd name="connsiteY1" fmla="*/ 185737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 name="connsiteX0" fmla="*/ 58146 w 115300"/>
              <a:gd name="connsiteY0" fmla="*/ 0 h 3038475"/>
              <a:gd name="connsiteX1" fmla="*/ 101008 w 115300"/>
              <a:gd name="connsiteY1" fmla="*/ 211931 h 3038475"/>
              <a:gd name="connsiteX2" fmla="*/ 5758 w 115300"/>
              <a:gd name="connsiteY2" fmla="*/ 581025 h 3038475"/>
              <a:gd name="connsiteX3" fmla="*/ 110533 w 115300"/>
              <a:gd name="connsiteY3" fmla="*/ 933450 h 3038475"/>
              <a:gd name="connsiteX4" fmla="*/ 5758 w 115300"/>
              <a:gd name="connsiteY4" fmla="*/ 1323975 h 3038475"/>
              <a:gd name="connsiteX5" fmla="*/ 115296 w 115300"/>
              <a:gd name="connsiteY5" fmla="*/ 1709737 h 3038475"/>
              <a:gd name="connsiteX6" fmla="*/ 10521 w 115300"/>
              <a:gd name="connsiteY6" fmla="*/ 2071687 h 3038475"/>
              <a:gd name="connsiteX7" fmla="*/ 110533 w 115300"/>
              <a:gd name="connsiteY7" fmla="*/ 2476500 h 3038475"/>
              <a:gd name="connsiteX8" fmla="*/ 996 w 115300"/>
              <a:gd name="connsiteY8" fmla="*/ 2867025 h 3038475"/>
              <a:gd name="connsiteX9" fmla="*/ 53383 w 115300"/>
              <a:gd name="connsiteY9" fmla="*/ 3038475 h 3038475"/>
              <a:gd name="connsiteX10" fmla="*/ 53383 w 115300"/>
              <a:gd name="connsiteY10" fmla="*/ 3038475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300" h="3038475">
                <a:moveTo>
                  <a:pt x="58146" y="0"/>
                </a:moveTo>
                <a:cubicBezTo>
                  <a:pt x="83942" y="44449"/>
                  <a:pt x="109739" y="115093"/>
                  <a:pt x="101008" y="211931"/>
                </a:cubicBezTo>
                <a:cubicBezTo>
                  <a:pt x="92277" y="308769"/>
                  <a:pt x="4171" y="460772"/>
                  <a:pt x="5758" y="581025"/>
                </a:cubicBezTo>
                <a:cubicBezTo>
                  <a:pt x="7346" y="701278"/>
                  <a:pt x="110533" y="809625"/>
                  <a:pt x="110533" y="933450"/>
                </a:cubicBezTo>
                <a:cubicBezTo>
                  <a:pt x="110533" y="1057275"/>
                  <a:pt x="4964" y="1194594"/>
                  <a:pt x="5758" y="1323975"/>
                </a:cubicBezTo>
                <a:cubicBezTo>
                  <a:pt x="6552" y="1453356"/>
                  <a:pt x="114502" y="1585118"/>
                  <a:pt x="115296" y="1709737"/>
                </a:cubicBezTo>
                <a:cubicBezTo>
                  <a:pt x="116090" y="1834356"/>
                  <a:pt x="11315" y="1943893"/>
                  <a:pt x="10521" y="2071687"/>
                </a:cubicBezTo>
                <a:cubicBezTo>
                  <a:pt x="9727" y="2199481"/>
                  <a:pt x="112120" y="2343944"/>
                  <a:pt x="110533" y="2476500"/>
                </a:cubicBezTo>
                <a:cubicBezTo>
                  <a:pt x="108946" y="2609056"/>
                  <a:pt x="10521" y="2773363"/>
                  <a:pt x="996" y="2867025"/>
                </a:cubicBezTo>
                <a:cubicBezTo>
                  <a:pt x="-8529" y="2960687"/>
                  <a:pt x="53383" y="3038475"/>
                  <a:pt x="53383" y="3038475"/>
                </a:cubicBezTo>
                <a:lnTo>
                  <a:pt x="53383" y="3038475"/>
                </a:lnTo>
              </a:path>
            </a:pathLst>
          </a:custGeom>
          <a:noFill/>
          <a:ln w="6350" cap="flat" cmpd="sng" algn="ctr">
            <a:solidFill>
              <a:srgbClr val="00B5BB"/>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73" name="Rectangle 72"/>
          <p:cNvSpPr/>
          <p:nvPr/>
        </p:nvSpPr>
        <p:spPr bwMode="auto">
          <a:xfrm>
            <a:off x="5934075" y="3590925"/>
            <a:ext cx="352425" cy="1362075"/>
          </a:xfrm>
          <a:prstGeom prst="rect">
            <a:avLst/>
          </a:prstGeom>
          <a:gradFill>
            <a:gsLst>
              <a:gs pos="0">
                <a:srgbClr val="333333">
                  <a:alpha val="48000"/>
                </a:srgbClr>
              </a:gs>
              <a:gs pos="100000">
                <a:srgbClr val="333333"/>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4" name="Beam"/>
          <p:cNvSpPr/>
          <p:nvPr/>
        </p:nvSpPr>
        <p:spPr bwMode="auto">
          <a:xfrm>
            <a:off x="5598524" y="1805134"/>
            <a:ext cx="986425" cy="3547916"/>
          </a:xfrm>
          <a:prstGeom prst="triangle">
            <a:avLst/>
          </a:prstGeom>
          <a:gradFill>
            <a:gsLst>
              <a:gs pos="0">
                <a:srgbClr val="00B5BB">
                  <a:alpha val="30000"/>
                </a:srgbClr>
              </a:gs>
              <a:gs pos="87000">
                <a:srgbClr val="00B5BB">
                  <a:alpha val="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noFill/>
            </a:endParaRPr>
          </a:p>
        </p:txBody>
      </p:sp>
      <p:pic>
        <p:nvPicPr>
          <p:cNvPr id="14" name="Earth"/>
          <p:cNvPicPr>
            <a:picLocks noChangeAspect="1"/>
          </p:cNvPicPr>
          <p:nvPr/>
        </p:nvPicPr>
        <p:blipFill rotWithShape="1">
          <a:blip r:embed="rId5" cstate="print">
            <a:extLst>
              <a:ext uri="{28A0092B-C50C-407E-A947-70E740481C1C}">
                <a14:useLocalDpi xmlns="" xmlns:a14="http://schemas.microsoft.com/office/drawing/2010/main" val="0"/>
              </a:ext>
            </a:extLst>
          </a:blip>
          <a:srcRect l="20026" r="21800" b="82917"/>
          <a:stretch/>
        </p:blipFill>
        <p:spPr>
          <a:xfrm>
            <a:off x="2811462" y="5870985"/>
            <a:ext cx="6592498" cy="836508"/>
          </a:xfrm>
          <a:prstGeom prst="rect">
            <a:avLst/>
          </a:prstGeom>
        </p:spPr>
      </p:pic>
      <p:pic>
        <p:nvPicPr>
          <p:cNvPr id="3" name="Ca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983392" y="4963833"/>
            <a:ext cx="2247440" cy="714934"/>
          </a:xfrm>
          <a:prstGeom prst="rect">
            <a:avLst/>
          </a:prstGeom>
        </p:spPr>
      </p:pic>
      <p:pic>
        <p:nvPicPr>
          <p:cNvPr id="16" name="Ship"/>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31891" y="4941842"/>
            <a:ext cx="4306110" cy="634708"/>
          </a:xfrm>
          <a:prstGeom prst="rect">
            <a:avLst/>
          </a:prstGeom>
        </p:spPr>
      </p:pic>
      <p:pic>
        <p:nvPicPr>
          <p:cNvPr id="17" name="Aircraft"/>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68972" y="4553127"/>
            <a:ext cx="3528658" cy="1011052"/>
          </a:xfrm>
          <a:prstGeom prst="rect">
            <a:avLst/>
          </a:prstGeom>
        </p:spPr>
      </p:pic>
      <p:sp>
        <p:nvSpPr>
          <p:cNvPr id="62" name="Oval 61"/>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3" name="Oval 62"/>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4" name="Oval 63"/>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5" name="Oval 64"/>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6" name="Oval 65"/>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7" name="Oval 66"/>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8" name="Oval 67"/>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69" name="Oval 68"/>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70" name="Oval 69"/>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sp>
        <p:nvSpPr>
          <p:cNvPr id="71" name="Oval 70"/>
          <p:cNvSpPr/>
          <p:nvPr/>
        </p:nvSpPr>
        <p:spPr bwMode="auto">
          <a:xfrm>
            <a:off x="6069807" y="1777603"/>
            <a:ext cx="45719" cy="45719"/>
          </a:xfrm>
          <a:prstGeom prst="ellipse">
            <a:avLst/>
          </a:prstGeom>
          <a:solidFill>
            <a:srgbClr val="0099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2060"/>
              </a:solidFill>
            </a:endParaRPr>
          </a:p>
        </p:txBody>
      </p:sp>
      <p:grpSp>
        <p:nvGrpSpPr>
          <p:cNvPr id="24" name="Group 23"/>
          <p:cNvGrpSpPr/>
          <p:nvPr/>
        </p:nvGrpSpPr>
        <p:grpSpPr>
          <a:xfrm>
            <a:off x="4140201" y="673101"/>
            <a:ext cx="3683000" cy="1148080"/>
            <a:chOff x="4140201" y="673101"/>
            <a:chExt cx="3683000" cy="1148080"/>
          </a:xfrm>
        </p:grpSpPr>
        <p:sp>
          <p:nvSpPr>
            <p:cNvPr id="25" name="Hiding rectangle"/>
            <p:cNvSpPr/>
            <p:nvPr/>
          </p:nvSpPr>
          <p:spPr bwMode="auto">
            <a:xfrm>
              <a:off x="4140201" y="673101"/>
              <a:ext cx="3683000" cy="901699"/>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2060"/>
                </a:solidFill>
              </a:endParaRPr>
            </a:p>
          </p:txBody>
        </p:sp>
        <p:pic>
          <p:nvPicPr>
            <p:cNvPr id="26" name="Satellite"/>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396673" y="693419"/>
              <a:ext cx="3395479" cy="1127762"/>
            </a:xfrm>
            <a:prstGeom prst="rect">
              <a:avLst/>
            </a:prstGeom>
          </p:spPr>
        </p:pic>
      </p:grpSp>
      <p:sp>
        <p:nvSpPr>
          <p:cNvPr id="28" name="TextBox 27"/>
          <p:cNvSpPr txBox="1"/>
          <p:nvPr/>
        </p:nvSpPr>
        <p:spPr>
          <a:xfrm>
            <a:off x="1327425" y="2209800"/>
            <a:ext cx="2536592" cy="1200329"/>
          </a:xfrm>
          <a:prstGeom prst="rect">
            <a:avLst/>
          </a:prstGeom>
          <a:noFill/>
        </p:spPr>
        <p:txBody>
          <a:bodyPr wrap="none" rtlCol="0">
            <a:spAutoFit/>
          </a:bodyPr>
          <a:lstStyle/>
          <a:p>
            <a:pPr marL="233363" indent="-233363">
              <a:buFont typeface="Symbol" panose="05050102010706020507" pitchFamily="18" charset="2"/>
              <a:buChar char=""/>
            </a:pPr>
            <a:r>
              <a:rPr lang="en-US" sz="1800" dirty="0" smtClean="0">
                <a:solidFill>
                  <a:srgbClr val="FFFFFF"/>
                </a:solidFill>
                <a:latin typeface="Arial"/>
                <a:ea typeface="Microsoft JhengHei UI Light" panose="020B0304030504040204" pitchFamily="34" charset="-120"/>
              </a:rPr>
              <a:t>Navigation maps</a:t>
            </a:r>
          </a:p>
          <a:p>
            <a:pPr marL="233363" indent="-233363">
              <a:buFont typeface="Symbol" panose="05050102010706020507" pitchFamily="18" charset="2"/>
              <a:buChar char=""/>
            </a:pPr>
            <a:r>
              <a:rPr lang="en-US" sz="1800" dirty="0" smtClean="0">
                <a:solidFill>
                  <a:srgbClr val="FFFFFF"/>
                </a:solidFill>
                <a:latin typeface="Arial"/>
                <a:ea typeface="Microsoft JhengHei UI Light" panose="020B0304030504040204" pitchFamily="34" charset="-120"/>
              </a:rPr>
              <a:t>Weather </a:t>
            </a:r>
            <a:r>
              <a:rPr lang="en-US" sz="1800" dirty="0">
                <a:solidFill>
                  <a:srgbClr val="FFFFFF"/>
                </a:solidFill>
                <a:latin typeface="Arial"/>
                <a:ea typeface="Microsoft JhengHei UI Light" panose="020B0304030504040204" pitchFamily="34" charset="-120"/>
              </a:rPr>
              <a:t>i</a:t>
            </a:r>
            <a:r>
              <a:rPr lang="en-US" sz="1800" dirty="0" smtClean="0">
                <a:solidFill>
                  <a:srgbClr val="FFFFFF"/>
                </a:solidFill>
                <a:latin typeface="Arial"/>
                <a:ea typeface="Microsoft JhengHei UI Light" panose="020B0304030504040204" pitchFamily="34" charset="-120"/>
              </a:rPr>
              <a:t>nformation</a:t>
            </a:r>
          </a:p>
          <a:p>
            <a:pPr marL="233363" indent="-233363">
              <a:buFont typeface="Symbol" panose="05050102010706020507" pitchFamily="18" charset="2"/>
              <a:buChar char=""/>
            </a:pPr>
            <a:r>
              <a:rPr lang="en-US" sz="1800" dirty="0" smtClean="0">
                <a:solidFill>
                  <a:srgbClr val="FFFFFF"/>
                </a:solidFill>
                <a:latin typeface="Arial"/>
                <a:ea typeface="Microsoft JhengHei UI Light" panose="020B0304030504040204" pitchFamily="34" charset="-120"/>
              </a:rPr>
              <a:t>Over-the-air updates</a:t>
            </a:r>
            <a:endParaRPr lang="en-US" sz="1800" dirty="0">
              <a:solidFill>
                <a:srgbClr val="FFFFFF"/>
              </a:solidFill>
              <a:latin typeface="Arial"/>
              <a:ea typeface="Microsoft JhengHei UI Light" panose="020B0304030504040204" pitchFamily="34" charset="-120"/>
            </a:endParaRPr>
          </a:p>
          <a:p>
            <a:pPr marL="233363" indent="-233363">
              <a:buFont typeface="Symbol" panose="05050102010706020507" pitchFamily="18" charset="2"/>
              <a:buChar char=""/>
            </a:pPr>
            <a:r>
              <a:rPr lang="en-US" sz="1800" dirty="0">
                <a:solidFill>
                  <a:srgbClr val="FFFFFF"/>
                </a:solidFill>
                <a:latin typeface="Arial"/>
                <a:ea typeface="Microsoft JhengHei UI Light" panose="020B0304030504040204" pitchFamily="34" charset="-120"/>
              </a:rPr>
              <a:t>Streaming</a:t>
            </a:r>
          </a:p>
        </p:txBody>
      </p:sp>
      <p:sp>
        <p:nvSpPr>
          <p:cNvPr id="29" name="TextBox 28"/>
          <p:cNvSpPr txBox="1"/>
          <p:nvPr/>
        </p:nvSpPr>
        <p:spPr>
          <a:xfrm>
            <a:off x="8693425" y="2209800"/>
            <a:ext cx="2358851" cy="1754326"/>
          </a:xfrm>
          <a:prstGeom prst="rect">
            <a:avLst/>
          </a:prstGeom>
          <a:noFill/>
        </p:spPr>
        <p:txBody>
          <a:bodyPr wrap="none" rtlCol="0">
            <a:spAutoFit/>
          </a:bodyPr>
          <a:lstStyle/>
          <a:p>
            <a:pPr marL="233363" indent="-233363">
              <a:buFont typeface="Symbol" panose="05050102010706020507" pitchFamily="18" charset="2"/>
              <a:buChar char=""/>
            </a:pPr>
            <a:r>
              <a:rPr lang="en-US" sz="1800" dirty="0" smtClean="0">
                <a:solidFill>
                  <a:srgbClr val="FFFFFF"/>
                </a:solidFill>
                <a:latin typeface="Arial"/>
                <a:ea typeface="Microsoft JhengHei UI Light" panose="020B0304030504040204" pitchFamily="34" charset="-120"/>
              </a:rPr>
              <a:t>Sensors Analytics</a:t>
            </a:r>
          </a:p>
          <a:p>
            <a:pPr marL="233363" indent="-233363">
              <a:buFont typeface="Symbol" panose="05050102010706020507" pitchFamily="18" charset="2"/>
              <a:buChar char=""/>
            </a:pPr>
            <a:r>
              <a:rPr lang="en-US" sz="1800" dirty="0" smtClean="0">
                <a:solidFill>
                  <a:srgbClr val="FFFFFF"/>
                </a:solidFill>
                <a:latin typeface="Arial"/>
                <a:ea typeface="Microsoft JhengHei UI Light" panose="020B0304030504040204" pitchFamily="34" charset="-120"/>
              </a:rPr>
              <a:t>Video conference</a:t>
            </a:r>
          </a:p>
          <a:p>
            <a:pPr marL="233363" indent="-233363">
              <a:buFont typeface="Symbol" panose="05050102010706020507" pitchFamily="18" charset="2"/>
              <a:buChar char=""/>
            </a:pPr>
            <a:r>
              <a:rPr lang="en-US" sz="1800" dirty="0" smtClean="0">
                <a:solidFill>
                  <a:srgbClr val="FFFFFF"/>
                </a:solidFill>
                <a:latin typeface="Arial"/>
                <a:ea typeface="Microsoft JhengHei UI Light" panose="020B0304030504040204" pitchFamily="34" charset="-120"/>
              </a:rPr>
              <a:t>Video surveillance</a:t>
            </a:r>
          </a:p>
          <a:p>
            <a:endParaRPr lang="en-US" sz="1800" dirty="0" smtClean="0">
              <a:solidFill>
                <a:srgbClr val="FFFFFF"/>
              </a:solidFill>
              <a:latin typeface="Microsoft JhengHei UI Light" panose="020B0304030504040204" pitchFamily="34" charset="-120"/>
              <a:ea typeface="Microsoft JhengHei UI Light" panose="020B0304030504040204" pitchFamily="34" charset="-120"/>
            </a:endParaRPr>
          </a:p>
          <a:p>
            <a:pPr marL="285750" indent="-285750">
              <a:buFont typeface="Symbol" panose="05050102010706020507" pitchFamily="18" charset="2"/>
              <a:buChar char=""/>
            </a:pPr>
            <a:endParaRPr lang="en-US" sz="1800" dirty="0" smtClean="0">
              <a:solidFill>
                <a:srgbClr val="FFFFFF"/>
              </a:solidFill>
              <a:latin typeface="Microsoft JhengHei UI Light" panose="020B0304030504040204" pitchFamily="34" charset="-120"/>
              <a:ea typeface="Microsoft JhengHei UI Light" panose="020B0304030504040204" pitchFamily="34" charset="-120"/>
            </a:endParaRPr>
          </a:p>
          <a:p>
            <a:pPr marL="285750" indent="-285750">
              <a:buFont typeface="Symbol" panose="05050102010706020507" pitchFamily="18" charset="2"/>
              <a:buChar char=""/>
            </a:pPr>
            <a:endParaRPr lang="en-US" sz="1800" dirty="0" smtClean="0">
              <a:solidFill>
                <a:srgbClr val="002060"/>
              </a:solidFill>
              <a:latin typeface="Arial"/>
            </a:endParaRPr>
          </a:p>
        </p:txBody>
      </p:sp>
      <p:cxnSp>
        <p:nvCxnSpPr>
          <p:cNvPr id="30" name="Straight Arrow Connector 29"/>
          <p:cNvCxnSpPr/>
          <p:nvPr/>
        </p:nvCxnSpPr>
        <p:spPr bwMode="auto">
          <a:xfrm>
            <a:off x="4652743" y="2209800"/>
            <a:ext cx="0" cy="1435100"/>
          </a:xfrm>
          <a:prstGeom prst="straightConnector1">
            <a:avLst/>
          </a:prstGeom>
          <a:solidFill>
            <a:schemeClr val="accent1"/>
          </a:solidFill>
          <a:ln w="762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H="1" flipV="1">
            <a:off x="7498584" y="2209800"/>
            <a:ext cx="0" cy="1435100"/>
          </a:xfrm>
          <a:prstGeom prst="straightConnector1">
            <a:avLst/>
          </a:prstGeom>
          <a:solidFill>
            <a:schemeClr val="accent1"/>
          </a:solidFill>
          <a:ln w="76200" cap="flat" cmpd="sng" algn="ctr">
            <a:solidFill>
              <a:schemeClr val="bg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2599106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nodeType="withEffect">
                                  <p:stCondLst>
                                    <p:cond delay="18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18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18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40" presetClass="path" presetSubtype="0" repeatCount="indefinite" autoRev="1" fill="hold" grpId="0" nodeType="withEffect">
                                  <p:stCondLst>
                                    <p:cond delay="18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26" dur="1000" fill="hold"/>
                                        <p:tgtEl>
                                          <p:spTgt spid="67"/>
                                        </p:tgtEl>
                                        <p:attrNameLst>
                                          <p:attrName>ppt_x</p:attrName>
                                          <p:attrName>ppt_y</p:attrName>
                                        </p:attrNameLst>
                                      </p:cBhvr>
                                      <p:rCtr x="-26" y="22222"/>
                                    </p:animMotion>
                                  </p:childTnLst>
                                </p:cTn>
                              </p:par>
                              <p:par>
                                <p:cTn id="27" presetID="40" presetClass="path" presetSubtype="0" repeatCount="indefinite" autoRev="1" fill="hold" grpId="0" nodeType="withEffect">
                                  <p:stCondLst>
                                    <p:cond delay="20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28" dur="1000" fill="hold"/>
                                        <p:tgtEl>
                                          <p:spTgt spid="68"/>
                                        </p:tgtEl>
                                        <p:attrNameLst>
                                          <p:attrName>ppt_x</p:attrName>
                                          <p:attrName>ppt_y</p:attrName>
                                        </p:attrNameLst>
                                      </p:cBhvr>
                                      <p:rCtr x="-26" y="22222"/>
                                    </p:animMotion>
                                  </p:childTnLst>
                                </p:cTn>
                              </p:par>
                              <p:par>
                                <p:cTn id="29" presetID="40" presetClass="path" presetSubtype="0" repeatCount="indefinite" autoRev="1" fill="hold" grpId="0" nodeType="withEffect">
                                  <p:stCondLst>
                                    <p:cond delay="22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30" dur="1000" fill="hold"/>
                                        <p:tgtEl>
                                          <p:spTgt spid="69"/>
                                        </p:tgtEl>
                                        <p:attrNameLst>
                                          <p:attrName>ppt_x</p:attrName>
                                          <p:attrName>ppt_y</p:attrName>
                                        </p:attrNameLst>
                                      </p:cBhvr>
                                      <p:rCtr x="-26" y="22222"/>
                                    </p:animMotion>
                                  </p:childTnLst>
                                </p:cTn>
                              </p:par>
                              <p:par>
                                <p:cTn id="31" presetID="40" presetClass="path" presetSubtype="0" repeatCount="indefinite" autoRev="1" fill="hold" grpId="0" nodeType="withEffect">
                                  <p:stCondLst>
                                    <p:cond delay="24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32" dur="1000" fill="hold"/>
                                        <p:tgtEl>
                                          <p:spTgt spid="70"/>
                                        </p:tgtEl>
                                        <p:attrNameLst>
                                          <p:attrName>ppt_x</p:attrName>
                                          <p:attrName>ppt_y</p:attrName>
                                        </p:attrNameLst>
                                      </p:cBhvr>
                                      <p:rCtr x="-26" y="22222"/>
                                    </p:animMotion>
                                  </p:childTnLst>
                                </p:cTn>
                              </p:par>
                              <p:par>
                                <p:cTn id="33" presetID="40" presetClass="path" presetSubtype="0" repeatCount="indefinite" autoRev="1" fill="hold" grpId="0" nodeType="withEffect">
                                  <p:stCondLst>
                                    <p:cond delay="26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34" dur="1000" fill="hold"/>
                                        <p:tgtEl>
                                          <p:spTgt spid="71"/>
                                        </p:tgtEl>
                                        <p:attrNameLst>
                                          <p:attrName>ppt_x</p:attrName>
                                          <p:attrName>ppt_y</p:attrName>
                                        </p:attrNameLst>
                                      </p:cBhvr>
                                      <p:rCtr x="-26" y="22222"/>
                                    </p:animMotion>
                                  </p:childTnLst>
                                </p:cTn>
                              </p:par>
                              <p:par>
                                <p:cTn id="35" presetID="40" presetClass="path" presetSubtype="0" repeatCount="indefinite" autoRev="1" fill="hold" grpId="0" nodeType="withEffect">
                                  <p:stCondLst>
                                    <p:cond delay="28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36" dur="1000" fill="hold"/>
                                        <p:tgtEl>
                                          <p:spTgt spid="62"/>
                                        </p:tgtEl>
                                        <p:attrNameLst>
                                          <p:attrName>ppt_x</p:attrName>
                                          <p:attrName>ppt_y</p:attrName>
                                        </p:attrNameLst>
                                      </p:cBhvr>
                                      <p:rCtr x="-26" y="22222"/>
                                    </p:animMotion>
                                  </p:childTnLst>
                                </p:cTn>
                              </p:par>
                              <p:par>
                                <p:cTn id="37" presetID="40" presetClass="path" presetSubtype="0" repeatCount="indefinite" autoRev="1" fill="hold" grpId="0" nodeType="withEffect">
                                  <p:stCondLst>
                                    <p:cond delay="30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38" dur="1000" fill="hold"/>
                                        <p:tgtEl>
                                          <p:spTgt spid="63"/>
                                        </p:tgtEl>
                                        <p:attrNameLst>
                                          <p:attrName>ppt_x</p:attrName>
                                          <p:attrName>ppt_y</p:attrName>
                                        </p:attrNameLst>
                                      </p:cBhvr>
                                      <p:rCtr x="-26" y="22222"/>
                                    </p:animMotion>
                                  </p:childTnLst>
                                </p:cTn>
                              </p:par>
                              <p:par>
                                <p:cTn id="39" presetID="40" presetClass="path" presetSubtype="0" repeatCount="indefinite" autoRev="1" fill="hold" grpId="0" nodeType="withEffect">
                                  <p:stCondLst>
                                    <p:cond delay="32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40" dur="1000" fill="hold"/>
                                        <p:tgtEl>
                                          <p:spTgt spid="64"/>
                                        </p:tgtEl>
                                        <p:attrNameLst>
                                          <p:attrName>ppt_x</p:attrName>
                                          <p:attrName>ppt_y</p:attrName>
                                        </p:attrNameLst>
                                      </p:cBhvr>
                                      <p:rCtr x="-26" y="22222"/>
                                    </p:animMotion>
                                  </p:childTnLst>
                                </p:cTn>
                              </p:par>
                              <p:par>
                                <p:cTn id="41" presetID="40" presetClass="path" presetSubtype="0" repeatCount="indefinite" autoRev="1" fill="hold" grpId="0" nodeType="withEffect">
                                  <p:stCondLst>
                                    <p:cond delay="34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42" dur="1000" fill="hold"/>
                                        <p:tgtEl>
                                          <p:spTgt spid="65"/>
                                        </p:tgtEl>
                                        <p:attrNameLst>
                                          <p:attrName>ppt_x</p:attrName>
                                          <p:attrName>ppt_y</p:attrName>
                                        </p:attrNameLst>
                                      </p:cBhvr>
                                      <p:rCtr x="-26" y="22222"/>
                                    </p:animMotion>
                                  </p:childTnLst>
                                </p:cTn>
                              </p:par>
                              <p:par>
                                <p:cTn id="43" presetID="40" presetClass="path" presetSubtype="0" repeatCount="indefinite" autoRev="1" fill="hold" grpId="0" nodeType="withEffect">
                                  <p:stCondLst>
                                    <p:cond delay="3600"/>
                                  </p:stCondLst>
                                  <p:childTnLst>
                                    <p:animMotion origin="layout" path="M -4.84501E-7 0 C 0.00182 0.00532 0.00339 0.0125 0.00339 0.02662 C 0.00339 0.04259 0.00182 0.04792 -4.84501E-7 0.05324 C -0.00195 0.06042 -0.00404 0.06574 -0.00404 0.08356 C -0.00404 0.09954 -0.00195 0.10486 -4.84501E-7 0.11204 C 0.00182 0.11551 0.00339 0.12269 0.00339 0.13866 C 0.00339 0.15278 0.00182 0.15995 -4.84501E-7 0.16528 C -0.00195 0.1706 -0.00404 0.17778 -0.00404 0.19375 C -0.00404 0.20972 -4.84501E-7 0.22222 -4.84501E-7 0.22222 C 0.00182 0.22755 0.00339 0.23287 0.00339 0.24884 C 0.00339 0.26481 0.00182 0.27014 -4.84501E-7 0.27546 C -0.00195 0.28264 -0.00404 0.28796 -0.00404 0.30579 C -0.00404 0.32176 -0.00195 0.32708 -4.84501E-7 0.33241 C 0.00182 0.33935 0.00339 0.34491 0.00339 0.36088 C 0.00339 0.375 0.00182 0.38218 -4.84501E-7 0.3875 C -0.00195 0.39282 -0.00404 0.4 -0.00404 0.41597 C -0.00404 0.43194 -0.00195 0.43727 -4.84501E-7 0.44444 " pathEditMode="relative" rAng="5400000" ptsTypes="AAAAAAAAAAAAAAAAA">
                                      <p:cBhvr>
                                        <p:cTn id="44" dur="1000" fill="hold"/>
                                        <p:tgtEl>
                                          <p:spTgt spid="66"/>
                                        </p:tgtEl>
                                        <p:attrNameLst>
                                          <p:attrName>ppt_x</p:attrName>
                                          <p:attrName>ppt_y</p:attrName>
                                        </p:attrNameLst>
                                      </p:cBhvr>
                                      <p:rCtr x="-26" y="22222"/>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1000"/>
                                        <p:tgtEl>
                                          <p:spTgt spid="28">
                                            <p:txEl>
                                              <p:pRg st="0" end="0"/>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28">
                                            <p:txEl>
                                              <p:pRg st="1" end="1"/>
                                            </p:txEl>
                                          </p:spTgt>
                                        </p:tgtEl>
                                        <p:attrNameLst>
                                          <p:attrName>style.visibility</p:attrName>
                                        </p:attrNameLst>
                                      </p:cBhvr>
                                      <p:to>
                                        <p:strVal val="visible"/>
                                      </p:to>
                                    </p:set>
                                    <p:animEffect transition="in" filter="fade">
                                      <p:cBhvr>
                                        <p:cTn id="57" dur="1000"/>
                                        <p:tgtEl>
                                          <p:spTgt spid="28">
                                            <p:txEl>
                                              <p:pRg st="1" end="1"/>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28">
                                            <p:txEl>
                                              <p:pRg st="2" end="2"/>
                                            </p:txEl>
                                          </p:spTgt>
                                        </p:tgtEl>
                                        <p:attrNameLst>
                                          <p:attrName>style.visibility</p:attrName>
                                        </p:attrNameLst>
                                      </p:cBhvr>
                                      <p:to>
                                        <p:strVal val="visible"/>
                                      </p:to>
                                    </p:set>
                                    <p:animEffect transition="in" filter="fade">
                                      <p:cBhvr>
                                        <p:cTn id="61" dur="1000"/>
                                        <p:tgtEl>
                                          <p:spTgt spid="28">
                                            <p:txEl>
                                              <p:pRg st="2" end="2"/>
                                            </p:txEl>
                                          </p:spTgt>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8">
                                            <p:txEl>
                                              <p:pRg st="3" end="3"/>
                                            </p:txEl>
                                          </p:spTgt>
                                        </p:tgtEl>
                                        <p:attrNameLst>
                                          <p:attrName>style.visibility</p:attrName>
                                        </p:attrNameLst>
                                      </p:cBhvr>
                                      <p:to>
                                        <p:strVal val="visible"/>
                                      </p:to>
                                    </p:set>
                                    <p:animEffect transition="in" filter="fade">
                                      <p:cBhvr>
                                        <p:cTn id="65" dur="1000"/>
                                        <p:tgtEl>
                                          <p:spTgt spid="28">
                                            <p:txEl>
                                              <p:pRg st="3" end="3"/>
                                            </p:txEl>
                                          </p:spTgt>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29">
                                            <p:txEl>
                                              <p:pRg st="0" end="0"/>
                                            </p:txEl>
                                          </p:spTgt>
                                        </p:tgtEl>
                                        <p:attrNameLst>
                                          <p:attrName>style.visibility</p:attrName>
                                        </p:attrNameLst>
                                      </p:cBhvr>
                                      <p:to>
                                        <p:strVal val="visible"/>
                                      </p:to>
                                    </p:set>
                                    <p:animEffect transition="in" filter="fade">
                                      <p:cBhvr>
                                        <p:cTn id="73" dur="1000"/>
                                        <p:tgtEl>
                                          <p:spTgt spid="29">
                                            <p:txEl>
                                              <p:pRg st="0" end="0"/>
                                            </p:txEl>
                                          </p:spTgt>
                                        </p:tgtEl>
                                      </p:cBhvr>
                                    </p:animEffect>
                                  </p:childTnLst>
                                </p:cTn>
                              </p:par>
                            </p:childTnLst>
                          </p:cTn>
                        </p:par>
                        <p:par>
                          <p:cTn id="74" fill="hold">
                            <p:stCondLst>
                              <p:cond delay="6000"/>
                            </p:stCondLst>
                            <p:childTnLst>
                              <p:par>
                                <p:cTn id="75" presetID="10" presetClass="entr" presetSubtype="0" fill="hold" nodeType="afterEffect">
                                  <p:stCondLst>
                                    <p:cond delay="0"/>
                                  </p:stCondLst>
                                  <p:childTnLst>
                                    <p:set>
                                      <p:cBhvr>
                                        <p:cTn id="76" dur="1" fill="hold">
                                          <p:stCondLst>
                                            <p:cond delay="0"/>
                                          </p:stCondLst>
                                        </p:cTn>
                                        <p:tgtEl>
                                          <p:spTgt spid="29">
                                            <p:txEl>
                                              <p:pRg st="1" end="1"/>
                                            </p:txEl>
                                          </p:spTgt>
                                        </p:tgtEl>
                                        <p:attrNameLst>
                                          <p:attrName>style.visibility</p:attrName>
                                        </p:attrNameLst>
                                      </p:cBhvr>
                                      <p:to>
                                        <p:strVal val="visible"/>
                                      </p:to>
                                    </p:set>
                                    <p:animEffect transition="in" filter="fade">
                                      <p:cBhvr>
                                        <p:cTn id="77" dur="1000"/>
                                        <p:tgtEl>
                                          <p:spTgt spid="29">
                                            <p:txEl>
                                              <p:pRg st="1" end="1"/>
                                            </p:txEl>
                                          </p:spTgt>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29">
                                            <p:txEl>
                                              <p:pRg st="2" end="2"/>
                                            </p:txEl>
                                          </p:spTgt>
                                        </p:tgtEl>
                                        <p:attrNameLst>
                                          <p:attrName>style.visibility</p:attrName>
                                        </p:attrNameLst>
                                      </p:cBhvr>
                                      <p:to>
                                        <p:strVal val="visible"/>
                                      </p:to>
                                    </p:set>
                                    <p:animEffect transition="in" filter="fade">
                                      <p:cBhvr>
                                        <p:cTn id="81" dur="1000"/>
                                        <p:tgtEl>
                                          <p:spTgt spid="29">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67"/>
                                        </p:tgtEl>
                                      </p:cBhvr>
                                    </p:animEffect>
                                    <p:set>
                                      <p:cBhvr>
                                        <p:cTn id="86" dur="1" fill="hold">
                                          <p:stCondLst>
                                            <p:cond delay="499"/>
                                          </p:stCondLst>
                                        </p:cTn>
                                        <p:tgtEl>
                                          <p:spTgt spid="6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68"/>
                                        </p:tgtEl>
                                      </p:cBhvr>
                                    </p:animEffect>
                                    <p:set>
                                      <p:cBhvr>
                                        <p:cTn id="89" dur="1" fill="hold">
                                          <p:stCondLst>
                                            <p:cond delay="499"/>
                                          </p:stCondLst>
                                        </p:cTn>
                                        <p:tgtEl>
                                          <p:spTgt spid="6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72"/>
                                        </p:tgtEl>
                                      </p:cBhvr>
                                    </p:animEffect>
                                    <p:set>
                                      <p:cBhvr>
                                        <p:cTn id="95" dur="1" fill="hold">
                                          <p:stCondLst>
                                            <p:cond delay="499"/>
                                          </p:stCondLst>
                                        </p:cTn>
                                        <p:tgtEl>
                                          <p:spTgt spid="7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9"/>
                                        </p:tgtEl>
                                      </p:cBhvr>
                                    </p:animEffect>
                                    <p:set>
                                      <p:cBhvr>
                                        <p:cTn id="98" dur="1" fill="hold">
                                          <p:stCondLst>
                                            <p:cond delay="499"/>
                                          </p:stCondLst>
                                        </p:cTn>
                                        <p:tgtEl>
                                          <p:spTgt spid="6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70"/>
                                        </p:tgtEl>
                                      </p:cBhvr>
                                    </p:animEffect>
                                    <p:set>
                                      <p:cBhvr>
                                        <p:cTn id="101" dur="1" fill="hold">
                                          <p:stCondLst>
                                            <p:cond delay="499"/>
                                          </p:stCondLst>
                                        </p:cTn>
                                        <p:tgtEl>
                                          <p:spTgt spid="7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1"/>
                                        </p:tgtEl>
                                      </p:cBhvr>
                                    </p:animEffect>
                                    <p:set>
                                      <p:cBhvr>
                                        <p:cTn id="104" dur="1" fill="hold">
                                          <p:stCondLst>
                                            <p:cond delay="499"/>
                                          </p:stCondLst>
                                        </p:cTn>
                                        <p:tgtEl>
                                          <p:spTgt spid="71"/>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62"/>
                                        </p:tgtEl>
                                      </p:cBhvr>
                                    </p:animEffect>
                                    <p:set>
                                      <p:cBhvr>
                                        <p:cTn id="107" dur="1" fill="hold">
                                          <p:stCondLst>
                                            <p:cond delay="499"/>
                                          </p:stCondLst>
                                        </p:cTn>
                                        <p:tgtEl>
                                          <p:spTgt spid="6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63"/>
                                        </p:tgtEl>
                                      </p:cBhvr>
                                    </p:animEffect>
                                    <p:set>
                                      <p:cBhvr>
                                        <p:cTn id="110" dur="1" fill="hold">
                                          <p:stCondLst>
                                            <p:cond delay="499"/>
                                          </p:stCondLst>
                                        </p:cTn>
                                        <p:tgtEl>
                                          <p:spTgt spid="63"/>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64"/>
                                        </p:tgtEl>
                                      </p:cBhvr>
                                    </p:animEffect>
                                    <p:set>
                                      <p:cBhvr>
                                        <p:cTn id="113" dur="1" fill="hold">
                                          <p:stCondLst>
                                            <p:cond delay="499"/>
                                          </p:stCondLst>
                                        </p:cTn>
                                        <p:tgtEl>
                                          <p:spTgt spid="6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65"/>
                                        </p:tgtEl>
                                      </p:cBhvr>
                                    </p:animEffect>
                                    <p:set>
                                      <p:cBhvr>
                                        <p:cTn id="116" dur="1" fill="hold">
                                          <p:stCondLst>
                                            <p:cond delay="499"/>
                                          </p:stCondLst>
                                        </p:cTn>
                                        <p:tgtEl>
                                          <p:spTgt spid="6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66"/>
                                        </p:tgtEl>
                                      </p:cBhvr>
                                    </p:animEffect>
                                    <p:set>
                                      <p:cBhvr>
                                        <p:cTn id="119" dur="1" fill="hold">
                                          <p:stCondLst>
                                            <p:cond delay="499"/>
                                          </p:stCondLst>
                                        </p:cTn>
                                        <p:tgtEl>
                                          <p:spTgt spid="6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6"/>
                                        </p:tgtEl>
                                      </p:cBhvr>
                                    </p:animEffect>
                                    <p:set>
                                      <p:cBhvr>
                                        <p:cTn id="125" dur="1" fill="hold">
                                          <p:stCondLst>
                                            <p:cond delay="499"/>
                                          </p:stCondLst>
                                        </p:cTn>
                                        <p:tgtEl>
                                          <p:spTgt spid="16"/>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0"/>
                                        </p:tgtEl>
                                      </p:cBhvr>
                                    </p:animEffect>
                                    <p:set>
                                      <p:cBhvr>
                                        <p:cTn id="131" dur="1" fill="hold">
                                          <p:stCondLst>
                                            <p:cond delay="499"/>
                                          </p:stCondLst>
                                        </p:cTn>
                                        <p:tgtEl>
                                          <p:spTgt spid="30"/>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28">
                                            <p:txEl>
                                              <p:pRg st="0" end="0"/>
                                            </p:txEl>
                                          </p:spTgt>
                                        </p:tgtEl>
                                      </p:cBhvr>
                                    </p:animEffect>
                                    <p:set>
                                      <p:cBhvr>
                                        <p:cTn id="134" dur="1" fill="hold">
                                          <p:stCondLst>
                                            <p:cond delay="499"/>
                                          </p:stCondLst>
                                        </p:cTn>
                                        <p:tgtEl>
                                          <p:spTgt spid="28">
                                            <p:txEl>
                                              <p:pRg st="0" end="0"/>
                                            </p:txEl>
                                          </p:spTgt>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500"/>
                                        <p:tgtEl>
                                          <p:spTgt spid="28">
                                            <p:txEl>
                                              <p:pRg st="1" end="1"/>
                                            </p:txEl>
                                          </p:spTgt>
                                        </p:tgtEl>
                                      </p:cBhvr>
                                    </p:animEffect>
                                    <p:set>
                                      <p:cBhvr>
                                        <p:cTn id="137" dur="1" fill="hold">
                                          <p:stCondLst>
                                            <p:cond delay="499"/>
                                          </p:stCondLst>
                                        </p:cTn>
                                        <p:tgtEl>
                                          <p:spTgt spid="28">
                                            <p:txEl>
                                              <p:pRg st="1" end="1"/>
                                            </p:txEl>
                                          </p:spTgt>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28">
                                            <p:txEl>
                                              <p:pRg st="2" end="2"/>
                                            </p:txEl>
                                          </p:spTgt>
                                        </p:tgtEl>
                                      </p:cBhvr>
                                    </p:animEffect>
                                    <p:set>
                                      <p:cBhvr>
                                        <p:cTn id="140" dur="1" fill="hold">
                                          <p:stCondLst>
                                            <p:cond delay="499"/>
                                          </p:stCondLst>
                                        </p:cTn>
                                        <p:tgtEl>
                                          <p:spTgt spid="28">
                                            <p:txEl>
                                              <p:pRg st="2" end="2"/>
                                            </p:txEl>
                                          </p:spTgt>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28">
                                            <p:txEl>
                                              <p:pRg st="3" end="3"/>
                                            </p:txEl>
                                          </p:spTgt>
                                        </p:tgtEl>
                                      </p:cBhvr>
                                    </p:animEffect>
                                    <p:set>
                                      <p:cBhvr>
                                        <p:cTn id="143" dur="1" fill="hold">
                                          <p:stCondLst>
                                            <p:cond delay="499"/>
                                          </p:stCondLst>
                                        </p:cTn>
                                        <p:tgtEl>
                                          <p:spTgt spid="28">
                                            <p:txEl>
                                              <p:pRg st="3" end="3"/>
                                            </p:txEl>
                                          </p:spTgt>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1"/>
                                        </p:tgtEl>
                                      </p:cBhvr>
                                    </p:animEffect>
                                    <p:set>
                                      <p:cBhvr>
                                        <p:cTn id="146" dur="1" fill="hold">
                                          <p:stCondLst>
                                            <p:cond delay="499"/>
                                          </p:stCondLst>
                                        </p:cTn>
                                        <p:tgtEl>
                                          <p:spTgt spid="31"/>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29">
                                            <p:txEl>
                                              <p:pRg st="0" end="0"/>
                                            </p:txEl>
                                          </p:spTgt>
                                        </p:tgtEl>
                                      </p:cBhvr>
                                    </p:animEffect>
                                    <p:set>
                                      <p:cBhvr>
                                        <p:cTn id="149" dur="1" fill="hold">
                                          <p:stCondLst>
                                            <p:cond delay="499"/>
                                          </p:stCondLst>
                                        </p:cTn>
                                        <p:tgtEl>
                                          <p:spTgt spid="29">
                                            <p:txEl>
                                              <p:pRg st="0" end="0"/>
                                            </p:txEl>
                                          </p:spTgt>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29">
                                            <p:txEl>
                                              <p:pRg st="1" end="1"/>
                                            </p:txEl>
                                          </p:spTgt>
                                        </p:tgtEl>
                                      </p:cBhvr>
                                    </p:animEffect>
                                    <p:set>
                                      <p:cBhvr>
                                        <p:cTn id="152" dur="1" fill="hold">
                                          <p:stCondLst>
                                            <p:cond delay="499"/>
                                          </p:stCondLst>
                                        </p:cTn>
                                        <p:tgtEl>
                                          <p:spTgt spid="29">
                                            <p:txEl>
                                              <p:pRg st="1" end="1"/>
                                            </p:txEl>
                                          </p:spTgt>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500"/>
                                        <p:tgtEl>
                                          <p:spTgt spid="29">
                                            <p:txEl>
                                              <p:pRg st="2" end="2"/>
                                            </p:txEl>
                                          </p:spTgt>
                                        </p:tgtEl>
                                      </p:cBhvr>
                                    </p:animEffect>
                                    <p:set>
                                      <p:cBhvr>
                                        <p:cTn id="155" dur="1" fill="hold">
                                          <p:stCondLst>
                                            <p:cond delay="499"/>
                                          </p:stCondLst>
                                        </p:cTn>
                                        <p:tgtEl>
                                          <p:spTgt spid="29">
                                            <p:txEl>
                                              <p:pRg st="2" end="2"/>
                                            </p:txEl>
                                          </p:spTgt>
                                        </p:tgtEl>
                                        <p:attrNameLst>
                                          <p:attrName>style.visibility</p:attrName>
                                        </p:attrNameLst>
                                      </p:cBhvr>
                                      <p:to>
                                        <p:strVal val="hidden"/>
                                      </p:to>
                                    </p:set>
                                  </p:childTnLst>
                                </p:cTn>
                              </p:par>
                              <p:par>
                                <p:cTn id="156" presetID="42" presetClass="path" presetSubtype="0" accel="50000" decel="50000" fill="hold" nodeType="withEffect">
                                  <p:stCondLst>
                                    <p:cond delay="0"/>
                                  </p:stCondLst>
                                  <p:childTnLst>
                                    <p:animMotion origin="layout" path="M 0 0 L 0 0.25 E" pathEditMode="relative" ptsTypes="">
                                      <p:cBhvr>
                                        <p:cTn id="157"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4" grpId="0" animBg="1"/>
      <p:bldP spid="4"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28" grpId="0" build="allAtOnce"/>
      <p:bldP spid="29"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43816" y="-30480"/>
            <a:ext cx="12188825" cy="6858000"/>
          </a:xfrm>
          <a:prstGeom prst="rect">
            <a:avLst/>
          </a:prstGeom>
        </p:spPr>
      </p:pic>
      <p:pic>
        <p:nvPicPr>
          <p:cNvPr id="11" name="Picture 10"/>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3771342" y="5138352"/>
            <a:ext cx="8107447" cy="1472514"/>
          </a:xfrm>
          <a:prstGeom prst="rect">
            <a:avLst/>
          </a:prstGeom>
        </p:spPr>
      </p:pic>
      <p:sp>
        <p:nvSpPr>
          <p:cNvPr id="9" name="Title 1"/>
          <p:cNvSpPr txBox="1">
            <a:spLocks/>
          </p:cNvSpPr>
          <p:nvPr/>
        </p:nvSpPr>
        <p:spPr>
          <a:xfrm>
            <a:off x="379413" y="206828"/>
            <a:ext cx="10385425" cy="841248"/>
          </a:xfrm>
          <a:prstGeom prst="rect">
            <a:avLst/>
          </a:prstGeom>
        </p:spPr>
        <p:txBody>
          <a:bodyPr/>
          <a:lstStyle>
            <a:lvl1pPr algn="l" defTabSz="374942" rtl="0" eaLnBrk="1" fontAlgn="base" latinLnBrk="0" hangingPunct="1">
              <a:spcBef>
                <a:spcPct val="0"/>
              </a:spcBef>
              <a:spcAft>
                <a:spcPct val="0"/>
              </a:spcAft>
              <a:buNone/>
              <a:defRPr lang="en-US" altLang="en-US" sz="2800" b="0" kern="1200" dirty="0" smtClean="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a:lstStyle>
          <a:p>
            <a:r>
              <a:rPr lang="en-ZA" sz="4800" dirty="0" smtClean="0"/>
              <a:t>Thank you</a:t>
            </a:r>
            <a:endParaRPr lang="en-ZA" sz="4800" dirty="0"/>
          </a:p>
        </p:txBody>
      </p:sp>
      <p:sp>
        <p:nvSpPr>
          <p:cNvPr id="10" name="Title 1"/>
          <p:cNvSpPr txBox="1">
            <a:spLocks/>
          </p:cNvSpPr>
          <p:nvPr/>
        </p:nvSpPr>
        <p:spPr>
          <a:xfrm>
            <a:off x="413385" y="1447800"/>
            <a:ext cx="10385425" cy="841248"/>
          </a:xfrm>
          <a:prstGeom prst="rect">
            <a:avLst/>
          </a:prstGeom>
        </p:spPr>
        <p:txBody>
          <a:bodyPr/>
          <a:lstStyle>
            <a:lvl1pPr algn="l" defTabSz="374942" rtl="0" eaLnBrk="1" fontAlgn="base" latinLnBrk="0" hangingPunct="1">
              <a:spcBef>
                <a:spcPct val="0"/>
              </a:spcBef>
              <a:spcAft>
                <a:spcPct val="0"/>
              </a:spcAft>
              <a:buNone/>
              <a:defRPr lang="en-US" altLang="en-US" sz="2800" b="0" kern="1200" dirty="0" smtClean="0">
                <a:solidFill>
                  <a:srgbClr val="00798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b="1">
                <a:solidFill>
                  <a:schemeClr val="accent2"/>
                </a:solidFill>
                <a:latin typeface="Arial" charset="0"/>
              </a:defRPr>
            </a:lvl2pPr>
            <a:lvl3pPr algn="l" rtl="0" eaLnBrk="1" fontAlgn="base" hangingPunct="1">
              <a:spcBef>
                <a:spcPct val="0"/>
              </a:spcBef>
              <a:spcAft>
                <a:spcPct val="0"/>
              </a:spcAft>
              <a:defRPr sz="2800" b="1">
                <a:solidFill>
                  <a:schemeClr val="accent2"/>
                </a:solidFill>
                <a:latin typeface="Arial" charset="0"/>
              </a:defRPr>
            </a:lvl3pPr>
            <a:lvl4pPr algn="l" rtl="0" eaLnBrk="1" fontAlgn="base" hangingPunct="1">
              <a:spcBef>
                <a:spcPct val="0"/>
              </a:spcBef>
              <a:spcAft>
                <a:spcPct val="0"/>
              </a:spcAft>
              <a:defRPr sz="2800" b="1">
                <a:solidFill>
                  <a:schemeClr val="accent2"/>
                </a:solidFill>
                <a:latin typeface="Arial" charset="0"/>
              </a:defRPr>
            </a:lvl4pPr>
            <a:lvl5pPr algn="l" rtl="0" eaLnBrk="1" fontAlgn="base" hangingPunct="1">
              <a:spcBef>
                <a:spcPct val="0"/>
              </a:spcBef>
              <a:spcAft>
                <a:spcPct val="0"/>
              </a:spcAft>
              <a:defRPr sz="2800" b="1">
                <a:solidFill>
                  <a:schemeClr val="accent2"/>
                </a:solidFill>
                <a:latin typeface="Arial" charset="0"/>
              </a:defRPr>
            </a:lvl5pPr>
            <a:lvl6pPr marL="457200" algn="l" rtl="0" eaLnBrk="1" fontAlgn="base" hangingPunct="1">
              <a:spcBef>
                <a:spcPct val="0"/>
              </a:spcBef>
              <a:spcAft>
                <a:spcPct val="0"/>
              </a:spcAft>
              <a:defRPr sz="2800" b="1">
                <a:solidFill>
                  <a:schemeClr val="accent2"/>
                </a:solidFill>
                <a:latin typeface="Arial" charset="0"/>
              </a:defRPr>
            </a:lvl6pPr>
            <a:lvl7pPr marL="914400" algn="l" rtl="0" eaLnBrk="1" fontAlgn="base" hangingPunct="1">
              <a:spcBef>
                <a:spcPct val="0"/>
              </a:spcBef>
              <a:spcAft>
                <a:spcPct val="0"/>
              </a:spcAft>
              <a:defRPr sz="2800" b="1">
                <a:solidFill>
                  <a:schemeClr val="accent2"/>
                </a:solidFill>
                <a:latin typeface="Arial" charset="0"/>
              </a:defRPr>
            </a:lvl7pPr>
            <a:lvl8pPr marL="1371600" algn="l" rtl="0" eaLnBrk="1" fontAlgn="base" hangingPunct="1">
              <a:spcBef>
                <a:spcPct val="0"/>
              </a:spcBef>
              <a:spcAft>
                <a:spcPct val="0"/>
              </a:spcAft>
              <a:defRPr sz="2800" b="1">
                <a:solidFill>
                  <a:schemeClr val="accent2"/>
                </a:solidFill>
                <a:latin typeface="Arial" charset="0"/>
              </a:defRPr>
            </a:lvl8pPr>
            <a:lvl9pPr marL="1828800" algn="l" rtl="0" eaLnBrk="1" fontAlgn="base" hangingPunct="1">
              <a:spcBef>
                <a:spcPct val="0"/>
              </a:spcBef>
              <a:spcAft>
                <a:spcPct val="0"/>
              </a:spcAft>
              <a:defRPr sz="2800" b="1">
                <a:solidFill>
                  <a:schemeClr val="accent2"/>
                </a:solidFill>
                <a:latin typeface="Arial" charset="0"/>
              </a:defRPr>
            </a:lvl9pPr>
          </a:lstStyle>
          <a:p>
            <a:r>
              <a:rPr lang="en-ZA" sz="4800" dirty="0" smtClean="0"/>
              <a:t>Questions ?</a:t>
            </a:r>
            <a:endParaRPr lang="en-ZA" sz="4800" dirty="0"/>
          </a:p>
        </p:txBody>
      </p:sp>
    </p:spTree>
    <p:extLst>
      <p:ext uri="{BB962C8B-B14F-4D97-AF65-F5344CB8AC3E}">
        <p14:creationId xmlns="" xmlns:p14="http://schemas.microsoft.com/office/powerpoint/2010/main" val="48309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Adaptive Coding  &amp; Modulation</a:t>
            </a:r>
          </a:p>
        </p:txBody>
      </p:sp>
      <p:sp>
        <p:nvSpPr>
          <p:cNvPr id="61443" name="Content Placeholder 2"/>
          <p:cNvSpPr>
            <a:spLocks noGrp="1"/>
          </p:cNvSpPr>
          <p:nvPr>
            <p:ph idx="1"/>
          </p:nvPr>
        </p:nvSpPr>
        <p:spPr>
          <a:xfrm>
            <a:off x="711015" y="1371600"/>
            <a:ext cx="4849997" cy="3505200"/>
          </a:xfrm>
        </p:spPr>
        <p:txBody>
          <a:bodyPr/>
          <a:lstStyle/>
          <a:p>
            <a:r>
              <a:rPr lang="en-US" altLang="en-US" sz="2000" dirty="0" smtClean="0"/>
              <a:t>Higher throughput for the same amount of resources</a:t>
            </a:r>
            <a:endParaRPr lang="en-GB" altLang="en-US" sz="2000" dirty="0" smtClean="0"/>
          </a:p>
          <a:p>
            <a:r>
              <a:rPr lang="en-US" altLang="en-US" sz="2000" dirty="0" smtClean="0"/>
              <a:t>When rain fade issues arise, the modulation can adjust so as to ensure the remote stays in the network</a:t>
            </a:r>
          </a:p>
          <a:p>
            <a:r>
              <a:rPr lang="en-US" altLang="en-US" sz="2000" dirty="0" smtClean="0"/>
              <a:t>Allows lower per Mbps price points to be achieved, leading to more competitive prices in the market</a:t>
            </a:r>
            <a:endParaRPr lang="en-GB" altLang="en-US" sz="2000" i="1" dirty="0" smtClean="0"/>
          </a:p>
        </p:txBody>
      </p:sp>
      <p:pic>
        <p:nvPicPr>
          <p:cNvPr id="61444" name="Picture 4" descr="AC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3412" y="425375"/>
            <a:ext cx="6248400" cy="5248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150812" y="5723931"/>
            <a:ext cx="9852634" cy="923330"/>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eaLnBrk="1" hangingPunct="1">
              <a:lnSpc>
                <a:spcPct val="90000"/>
              </a:lnSpc>
              <a:buClr>
                <a:srgbClr val="92D050"/>
              </a:buClr>
              <a:buFont typeface="Arial" pitchFamily="34" charset="0"/>
              <a:buNone/>
            </a:pPr>
            <a:r>
              <a:rPr lang="en-US" altLang="en-US" b="0" dirty="0">
                <a:solidFill>
                  <a:srgbClr val="000066"/>
                </a:solidFill>
                <a:cs typeface="Arial" pitchFamily="34" charset="0"/>
              </a:rPr>
              <a:t>Maximum achievable data throughput by utilizing the most efficient coding and modulation scheme at any moment in time, depending on location within the satellite contour, antenna size and atmospheric conditions</a:t>
            </a:r>
            <a:r>
              <a:rPr lang="en-US" altLang="en-US" b="0" dirty="0">
                <a:solidFill>
                  <a:srgbClr val="000000"/>
                </a:solidFill>
                <a:cs typeface="Arial" pitchFamily="34" charset="0"/>
              </a:rPr>
              <a:t> </a:t>
            </a:r>
          </a:p>
        </p:txBody>
      </p:sp>
    </p:spTree>
    <p:extLst>
      <p:ext uri="{BB962C8B-B14F-4D97-AF65-F5344CB8AC3E}">
        <p14:creationId xmlns="" xmlns:p14="http://schemas.microsoft.com/office/powerpoint/2010/main" val="49301183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914162" y="152400"/>
            <a:ext cx="10360501"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ts val="700"/>
              </a:spcAft>
              <a:buClr>
                <a:schemeClr val="accent2"/>
              </a:buClr>
              <a:buFont typeface="Times" pitchFamily="18" charset="0"/>
              <a:buChar char="•"/>
              <a:defRPr sz="2000" b="1">
                <a:solidFill>
                  <a:schemeClr val="tx1"/>
                </a:solidFill>
                <a:latin typeface="Arial" pitchFamily="34" charset="0"/>
              </a:defRPr>
            </a:lvl1pPr>
            <a:lvl2pPr marL="742950" indent="-285750">
              <a:spcBef>
                <a:spcPct val="20000"/>
              </a:spcBef>
              <a:spcAft>
                <a:spcPts val="700"/>
              </a:spcAft>
              <a:buClr>
                <a:schemeClr val="accent2"/>
              </a:buClr>
              <a:buChar char="–"/>
              <a:defRPr b="1">
                <a:solidFill>
                  <a:schemeClr val="tx1"/>
                </a:solidFill>
                <a:latin typeface="Arial" pitchFamily="34" charset="0"/>
              </a:defRPr>
            </a:lvl2pPr>
            <a:lvl3pPr marL="1143000" indent="-228600">
              <a:spcBef>
                <a:spcPct val="20000"/>
              </a:spcBef>
              <a:spcAft>
                <a:spcPts val="700"/>
              </a:spcAft>
              <a:buClr>
                <a:schemeClr val="accent2"/>
              </a:buClr>
              <a:buChar char="•"/>
              <a:defRPr sz="1600" b="1">
                <a:solidFill>
                  <a:schemeClr val="tx1"/>
                </a:solidFill>
                <a:latin typeface="Arial" pitchFamily="34" charset="0"/>
              </a:defRPr>
            </a:lvl3pPr>
            <a:lvl4pPr marL="1600200" indent="-228600">
              <a:spcBef>
                <a:spcPct val="20000"/>
              </a:spcBef>
              <a:spcAft>
                <a:spcPts val="700"/>
              </a:spcAft>
              <a:buClr>
                <a:schemeClr val="accent2"/>
              </a:buClr>
              <a:buChar char="–"/>
              <a:defRPr sz="1400" b="1">
                <a:solidFill>
                  <a:schemeClr val="tx1"/>
                </a:solidFill>
                <a:latin typeface="Arial" pitchFamily="34" charset="0"/>
              </a:defRPr>
            </a:lvl4pPr>
            <a:lvl5pPr marL="2057400" indent="-228600">
              <a:spcBef>
                <a:spcPct val="20000"/>
              </a:spcBef>
              <a:spcAft>
                <a:spcPts val="700"/>
              </a:spcAft>
              <a:buClr>
                <a:schemeClr val="accent2"/>
              </a:buClr>
              <a:buChar char="»"/>
              <a:defRPr sz="1200" b="1">
                <a:solidFill>
                  <a:schemeClr val="tx1"/>
                </a:solidFill>
                <a:latin typeface="Arial" pitchFamily="34" charset="0"/>
              </a:defRPr>
            </a:lvl5pPr>
            <a:lvl6pPr marL="2514600" indent="-228600" eaLnBrk="0" fontAlgn="base" hangingPunct="0">
              <a:spcBef>
                <a:spcPct val="20000"/>
              </a:spcBef>
              <a:spcAft>
                <a:spcPts val="700"/>
              </a:spcAft>
              <a:buClr>
                <a:schemeClr val="accent2"/>
              </a:buClr>
              <a:buChar char="»"/>
              <a:defRPr sz="1200" b="1">
                <a:solidFill>
                  <a:schemeClr val="tx1"/>
                </a:solidFill>
                <a:latin typeface="Arial" pitchFamily="34" charset="0"/>
              </a:defRPr>
            </a:lvl6pPr>
            <a:lvl7pPr marL="2971800" indent="-228600" eaLnBrk="0" fontAlgn="base" hangingPunct="0">
              <a:spcBef>
                <a:spcPct val="20000"/>
              </a:spcBef>
              <a:spcAft>
                <a:spcPts val="700"/>
              </a:spcAft>
              <a:buClr>
                <a:schemeClr val="accent2"/>
              </a:buClr>
              <a:buChar char="»"/>
              <a:defRPr sz="1200" b="1">
                <a:solidFill>
                  <a:schemeClr val="tx1"/>
                </a:solidFill>
                <a:latin typeface="Arial" pitchFamily="34" charset="0"/>
              </a:defRPr>
            </a:lvl7pPr>
            <a:lvl8pPr marL="3429000" indent="-228600" eaLnBrk="0" fontAlgn="base" hangingPunct="0">
              <a:spcBef>
                <a:spcPct val="20000"/>
              </a:spcBef>
              <a:spcAft>
                <a:spcPts val="700"/>
              </a:spcAft>
              <a:buClr>
                <a:schemeClr val="accent2"/>
              </a:buClr>
              <a:buChar char="»"/>
              <a:defRPr sz="1200" b="1">
                <a:solidFill>
                  <a:schemeClr val="tx1"/>
                </a:solidFill>
                <a:latin typeface="Arial" pitchFamily="34" charset="0"/>
              </a:defRPr>
            </a:lvl8pPr>
            <a:lvl9pPr marL="3886200" indent="-228600" eaLnBrk="0" fontAlgn="base" hangingPunct="0">
              <a:spcBef>
                <a:spcPct val="20000"/>
              </a:spcBef>
              <a:spcAft>
                <a:spcPts val="700"/>
              </a:spcAft>
              <a:buClr>
                <a:schemeClr val="accent2"/>
              </a:buClr>
              <a:buChar char="»"/>
              <a:defRPr sz="1200" b="1">
                <a:solidFill>
                  <a:schemeClr val="tx1"/>
                </a:solidFill>
                <a:latin typeface="Arial" pitchFamily="34" charset="0"/>
              </a:defRPr>
            </a:lvl9pPr>
          </a:lstStyle>
          <a:p>
            <a:pPr>
              <a:spcBef>
                <a:spcPct val="0"/>
              </a:spcBef>
              <a:spcAft>
                <a:spcPct val="0"/>
              </a:spcAft>
              <a:buClrTx/>
              <a:buFontTx/>
              <a:buNone/>
            </a:pPr>
            <a:endParaRPr lang="en-US" altLang="en-US" sz="2400" b="0">
              <a:solidFill>
                <a:srgbClr val="333399"/>
              </a:solidFill>
            </a:endParaRPr>
          </a:p>
        </p:txBody>
      </p:sp>
      <p:graphicFrame>
        <p:nvGraphicFramePr>
          <p:cNvPr id="75779" name="Object 3"/>
          <p:cNvGraphicFramePr>
            <a:graphicFrameLocks noChangeAspect="1"/>
          </p:cNvGraphicFramePr>
          <p:nvPr/>
        </p:nvGraphicFramePr>
        <p:xfrm>
          <a:off x="2103419" y="1600201"/>
          <a:ext cx="6225612" cy="1109663"/>
        </p:xfrm>
        <a:graphic>
          <a:graphicData uri="http://schemas.openxmlformats.org/presentationml/2006/ole">
            <p:oleObj spid="_x0000_s20531" name="VISIO" r:id="rId4" imgW="4201050" imgH="998360" progId="">
              <p:embed/>
            </p:oleObj>
          </a:graphicData>
        </a:graphic>
      </p:graphicFrame>
      <p:pic>
        <p:nvPicPr>
          <p:cNvPr id="7578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31472" y="2819400"/>
            <a:ext cx="8089910" cy="135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781" name="Picture 5"/>
          <p:cNvPicPr preferRelativeResize="0">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7195" y="4572001"/>
            <a:ext cx="10284321" cy="1382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2470" name="Rectangle 6"/>
          <p:cNvSpPr>
            <a:spLocks noGrp="1" noChangeArrowheads="1"/>
          </p:cNvSpPr>
          <p:nvPr>
            <p:ph type="title"/>
          </p:nvPr>
        </p:nvSpPr>
        <p:spPr>
          <a:xfrm>
            <a:off x="711015" y="161926"/>
            <a:ext cx="11071516" cy="1046163"/>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Carrier Cancellation Technology</a:t>
            </a:r>
          </a:p>
        </p:txBody>
      </p:sp>
    </p:spTree>
    <p:extLst>
      <p:ext uri="{BB962C8B-B14F-4D97-AF65-F5344CB8AC3E}">
        <p14:creationId xmlns="" xmlns:p14="http://schemas.microsoft.com/office/powerpoint/2010/main" val="3287484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0-#ppt_w/2"/>
                                          </p:val>
                                        </p:tav>
                                        <p:tav tm="100000">
                                          <p:val>
                                            <p:strVal val="#ppt_x"/>
                                          </p:val>
                                        </p:tav>
                                      </p:tavLst>
                                    </p:anim>
                                    <p:anim calcmode="lin" valueType="num">
                                      <p:cBhvr additive="base">
                                        <p:cTn id="8"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 calcmode="lin" valueType="num">
                                      <p:cBhvr additive="base">
                                        <p:cTn id="13" dur="500" fill="hold"/>
                                        <p:tgtEl>
                                          <p:spTgt spid="75780"/>
                                        </p:tgtEl>
                                        <p:attrNameLst>
                                          <p:attrName>ppt_x</p:attrName>
                                        </p:attrNameLst>
                                      </p:cBhvr>
                                      <p:tavLst>
                                        <p:tav tm="0">
                                          <p:val>
                                            <p:strVal val="0-#ppt_w/2"/>
                                          </p:val>
                                        </p:tav>
                                        <p:tav tm="100000">
                                          <p:val>
                                            <p:strVal val="#ppt_x"/>
                                          </p:val>
                                        </p:tav>
                                      </p:tavLst>
                                    </p:anim>
                                    <p:anim calcmode="lin" valueType="num">
                                      <p:cBhvr additive="base">
                                        <p:cTn id="14"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500" fill="hold"/>
                                        <p:tgtEl>
                                          <p:spTgt spid="75781"/>
                                        </p:tgtEl>
                                        <p:attrNameLst>
                                          <p:attrName>ppt_x</p:attrName>
                                        </p:attrNameLst>
                                      </p:cBhvr>
                                      <p:tavLst>
                                        <p:tav tm="0">
                                          <p:val>
                                            <p:strVal val="0-#ppt_w/2"/>
                                          </p:val>
                                        </p:tav>
                                        <p:tav tm="100000">
                                          <p:val>
                                            <p:strVal val="#ppt_x"/>
                                          </p:val>
                                        </p:tav>
                                      </p:tavLst>
                                    </p:anim>
                                    <p:anim calcmode="lin" valueType="num">
                                      <p:cBhvr additive="base">
                                        <p:cTn id="20" dur="500" fill="hold"/>
                                        <p:tgtEl>
                                          <p:spTgt spid="75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Off</a:t>
            </a:r>
            <a:endParaRPr lang="en-US" dirty="0"/>
          </a:p>
        </p:txBody>
      </p:sp>
      <p:sp>
        <p:nvSpPr>
          <p:cNvPr id="3" name="TextBox 2"/>
          <p:cNvSpPr txBox="1"/>
          <p:nvPr/>
        </p:nvSpPr>
        <p:spPr>
          <a:xfrm>
            <a:off x="914162" y="1524000"/>
            <a:ext cx="8633751"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Allocated BW directly proportional to Symbol rate X Roll off</a:t>
            </a:r>
          </a:p>
          <a:p>
            <a:pPr marL="342900" indent="-342900">
              <a:buFont typeface="Arial" panose="020B0604020202020204" pitchFamily="34" charset="0"/>
              <a:buChar char="•"/>
            </a:pPr>
            <a:r>
              <a:rPr lang="en-US" dirty="0" smtClean="0"/>
              <a:t>Typical roll off – 35%</a:t>
            </a:r>
          </a:p>
          <a:p>
            <a:pPr marL="342900" indent="-342900">
              <a:buFont typeface="Arial" panose="020B0604020202020204" pitchFamily="34" charset="0"/>
              <a:buChar char="•"/>
            </a:pPr>
            <a:r>
              <a:rPr lang="en-US" dirty="0" smtClean="0"/>
              <a:t>Most recent roll off available 5%</a:t>
            </a:r>
          </a:p>
          <a:p>
            <a:pPr marL="342900" indent="-342900">
              <a:buFont typeface="Arial" panose="020B0604020202020204" pitchFamily="34" charset="0"/>
              <a:buChar char="•"/>
            </a:pPr>
            <a:r>
              <a:rPr lang="en-US" dirty="0" smtClean="0"/>
              <a:t>Drives efficiency</a:t>
            </a:r>
            <a:endParaRPr lang="en-US" dirty="0"/>
          </a:p>
          <a:p>
            <a:endParaRPr lang="en-US" dirty="0"/>
          </a:p>
        </p:txBody>
      </p:sp>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69236" y="3429000"/>
            <a:ext cx="6322953" cy="2476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174502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Combination of Features</a:t>
            </a:r>
          </a:p>
        </p:txBody>
      </p:sp>
      <p:sp>
        <p:nvSpPr>
          <p:cNvPr id="65539" name="Content Placeholder 1"/>
          <p:cNvSpPr>
            <a:spLocks noGrp="1"/>
          </p:cNvSpPr>
          <p:nvPr>
            <p:ph idx="1"/>
          </p:nvPr>
        </p:nvSpPr>
        <p:spPr/>
        <p:txBody>
          <a:bodyPr/>
          <a:lstStyle/>
          <a:p>
            <a:pPr>
              <a:buFont typeface="Times" pitchFamily="18" charset="0"/>
              <a:buNone/>
            </a:pPr>
            <a:r>
              <a:rPr lang="en-US" altLang="en-US" dirty="0" smtClean="0"/>
              <a:t>Equipment Vendors are integrating options to their products</a:t>
            </a:r>
          </a:p>
          <a:p>
            <a:pPr lvl="1"/>
            <a:r>
              <a:rPr lang="en-US" altLang="en-US" sz="1600" dirty="0" smtClean="0"/>
              <a:t>DVB-S2 with ACM</a:t>
            </a:r>
          </a:p>
          <a:p>
            <a:pPr lvl="2"/>
            <a:r>
              <a:rPr lang="en-US" altLang="en-US" dirty="0" smtClean="0"/>
              <a:t>Satellite equipment vendors (</a:t>
            </a:r>
            <a:r>
              <a:rPr lang="en-US" altLang="en-US" dirty="0" err="1" smtClean="0"/>
              <a:t>eg</a:t>
            </a:r>
            <a:r>
              <a:rPr lang="en-US" altLang="en-US" dirty="0" smtClean="0"/>
              <a:t>. HNS, </a:t>
            </a:r>
            <a:r>
              <a:rPr lang="en-US" altLang="en-US" dirty="0" err="1" smtClean="0"/>
              <a:t>iDirect</a:t>
            </a:r>
            <a:r>
              <a:rPr lang="en-US" altLang="en-US" dirty="0" smtClean="0"/>
              <a:t>)</a:t>
            </a:r>
          </a:p>
          <a:p>
            <a:pPr lvl="1"/>
            <a:r>
              <a:rPr lang="en-US" altLang="en-US" dirty="0" smtClean="0"/>
              <a:t>Carrier in Carrier</a:t>
            </a:r>
          </a:p>
          <a:p>
            <a:pPr lvl="2"/>
            <a:r>
              <a:rPr lang="en-US" altLang="en-US" dirty="0" err="1" smtClean="0"/>
              <a:t>ComtechEFData</a:t>
            </a:r>
            <a:r>
              <a:rPr lang="en-US" altLang="en-US" dirty="0" smtClean="0"/>
              <a:t> CDM-625</a:t>
            </a:r>
          </a:p>
          <a:p>
            <a:pPr lvl="2"/>
            <a:r>
              <a:rPr lang="en-US" altLang="en-US" dirty="0" err="1" smtClean="0"/>
              <a:t>Viasat</a:t>
            </a:r>
            <a:r>
              <a:rPr lang="en-US" altLang="en-US" dirty="0" smtClean="0"/>
              <a:t> PCMA</a:t>
            </a:r>
          </a:p>
          <a:p>
            <a:pPr lvl="1"/>
            <a:r>
              <a:rPr lang="en-US" altLang="en-US" sz="1600" dirty="0" smtClean="0"/>
              <a:t>DVB-S2, Carrier in Carrier with ACM</a:t>
            </a:r>
          </a:p>
          <a:p>
            <a:pPr lvl="2"/>
            <a:r>
              <a:rPr lang="en-US" altLang="en-US" dirty="0" err="1" smtClean="0"/>
              <a:t>ComtechEFData</a:t>
            </a:r>
            <a:r>
              <a:rPr lang="en-US" altLang="en-US" dirty="0" smtClean="0"/>
              <a:t> CDM-750</a:t>
            </a:r>
          </a:p>
        </p:txBody>
      </p:sp>
    </p:spTree>
    <p:extLst>
      <p:ext uri="{BB962C8B-B14F-4D97-AF65-F5344CB8AC3E}">
        <p14:creationId xmlns="" xmlns:p14="http://schemas.microsoft.com/office/powerpoint/2010/main" val="170667675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eaLnBrk="1" hangingPunct="1"/>
            <a:r>
              <a:rPr lang="en-US" altLang="en-US" smtClean="0"/>
              <a:t>	</a:t>
            </a:r>
          </a:p>
        </p:txBody>
      </p:sp>
      <p:sp>
        <p:nvSpPr>
          <p:cNvPr id="10243" name="Rectangle 5"/>
          <p:cNvSpPr>
            <a:spLocks noGrp="1" noChangeArrowheads="1"/>
          </p:cNvSpPr>
          <p:nvPr>
            <p:ph type="subTitle" idx="1"/>
          </p:nvPr>
        </p:nvSpPr>
        <p:spPr/>
        <p:txBody>
          <a:bodyPr/>
          <a:lstStyle/>
          <a:p>
            <a:r>
              <a:rPr lang="en-US" altLang="en-US" dirty="0"/>
              <a:t>New Technology in </a:t>
            </a:r>
            <a:r>
              <a:rPr lang="en-US" altLang="en-US" dirty="0" smtClean="0"/>
              <a:t>Satellites </a:t>
            </a:r>
            <a:endParaRPr lang="en-US" altLang="en-US" dirty="0"/>
          </a:p>
        </p:txBody>
      </p:sp>
      <p:sp>
        <p:nvSpPr>
          <p:cNvPr id="5" name="TextBox 4"/>
          <p:cNvSpPr txBox="1"/>
          <p:nvPr/>
        </p:nvSpPr>
        <p:spPr>
          <a:xfrm>
            <a:off x="6094412" y="4264351"/>
            <a:ext cx="52578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eaLnBrk="1" hangingPunct="1">
              <a:spcBef>
                <a:spcPts val="0"/>
              </a:spcBef>
              <a:spcAft>
                <a:spcPts val="0"/>
              </a:spcAft>
              <a:buClr>
                <a:srgbClr val="00798D"/>
              </a:buClr>
              <a:buFont typeface="Times" pitchFamily="18" charset="0"/>
              <a:buNone/>
              <a:defRPr b="0">
                <a:solidFill>
                  <a:schemeClr val="bg1"/>
                </a:solidFill>
                <a:latin typeface="Arial" panose="020B0604020202020204" pitchFamily="34" charset="0"/>
                <a:cs typeface="Arial" panose="020B0604020202020204" pitchFamily="34" charset="0"/>
              </a:defRPr>
            </a:lvl1pPr>
            <a:lvl2pPr marL="628650" indent="-171450" eaLnBrk="1" hangingPunct="1">
              <a:spcBef>
                <a:spcPct val="20000"/>
              </a:spcBef>
              <a:spcAft>
                <a:spcPts val="700"/>
              </a:spcAft>
              <a:buClr>
                <a:srgbClr val="00798D"/>
              </a:buClr>
              <a:buFont typeface="Arial" panose="020B0604020202020204" pitchFamily="34" charset="0"/>
              <a:buChar char="•"/>
              <a:defRPr sz="2000" b="0">
                <a:solidFill>
                  <a:srgbClr val="000000"/>
                </a:solidFill>
                <a:latin typeface="Arial" panose="020B0604020202020204" pitchFamily="34" charset="0"/>
                <a:cs typeface="Arial" panose="020B0604020202020204" pitchFamily="34" charset="0"/>
              </a:defRPr>
            </a:lvl2pPr>
            <a:lvl3pPr marL="1090613" indent="-176213" eaLnBrk="1" hangingPunct="1">
              <a:spcBef>
                <a:spcPct val="20000"/>
              </a:spcBef>
              <a:spcAft>
                <a:spcPts val="700"/>
              </a:spcAft>
              <a:buClr>
                <a:srgbClr val="00798D"/>
              </a:buClr>
              <a:buFont typeface="Arial" panose="020B0604020202020204" pitchFamily="34" charset="0"/>
              <a:buChar char="•"/>
              <a:defRPr sz="1800" b="0">
                <a:solidFill>
                  <a:srgbClr val="000000"/>
                </a:solidFill>
                <a:latin typeface="Arial" panose="020B0604020202020204" pitchFamily="34" charset="0"/>
                <a:cs typeface="Arial" panose="020B0604020202020204" pitchFamily="34" charset="0"/>
              </a:defRPr>
            </a:lvl3pPr>
            <a:lvl4pPr marL="1543050" indent="-171450" eaLnBrk="1" hangingPunct="1">
              <a:spcBef>
                <a:spcPct val="20000"/>
              </a:spcBef>
              <a:spcAft>
                <a:spcPts val="700"/>
              </a:spcAft>
              <a:buClr>
                <a:srgbClr val="00798D"/>
              </a:buClr>
              <a:buFont typeface="Arial" panose="020B0604020202020204" pitchFamily="34" charset="0"/>
              <a:buChar char="•"/>
              <a:defRPr sz="1600" b="0">
                <a:solidFill>
                  <a:srgbClr val="000000"/>
                </a:solidFill>
                <a:latin typeface="Arial" panose="020B0604020202020204" pitchFamily="34" charset="0"/>
                <a:cs typeface="Arial" panose="020B0604020202020204" pitchFamily="34" charset="0"/>
              </a:defRPr>
            </a:lvl4pPr>
            <a:lvl5pPr marL="2003425" indent="-174625" eaLnBrk="1" hangingPunct="1">
              <a:spcBef>
                <a:spcPct val="20000"/>
              </a:spcBef>
              <a:spcAft>
                <a:spcPts val="700"/>
              </a:spcAft>
              <a:buClr>
                <a:srgbClr val="00798D"/>
              </a:buClr>
              <a:buFont typeface="Arial" panose="020B0604020202020204" pitchFamily="34" charset="0"/>
              <a:buChar char="•"/>
              <a:defRPr sz="1400" b="0">
                <a:solidFill>
                  <a:srgbClr val="000000"/>
                </a:solidFill>
                <a:latin typeface="Arial" panose="020B0604020202020204" pitchFamily="34" charset="0"/>
                <a:cs typeface="Arial" panose="020B0604020202020204" pitchFamily="34" charset="0"/>
              </a:defRPr>
            </a:lvl5pPr>
            <a:lvl6pPr marL="2514600" indent="-228600" fontAlgn="base">
              <a:spcBef>
                <a:spcPct val="20000"/>
              </a:spcBef>
              <a:spcAft>
                <a:spcPts val="700"/>
              </a:spcAft>
              <a:buClr>
                <a:schemeClr val="folHlink"/>
              </a:buClr>
              <a:buChar char="»"/>
              <a:defRPr sz="1200" b="1">
                <a:latin typeface="+mn-lt"/>
              </a:defRPr>
            </a:lvl6pPr>
            <a:lvl7pPr marL="2971800" indent="-228600" fontAlgn="base">
              <a:spcBef>
                <a:spcPct val="20000"/>
              </a:spcBef>
              <a:spcAft>
                <a:spcPts val="700"/>
              </a:spcAft>
              <a:buClr>
                <a:schemeClr val="folHlink"/>
              </a:buClr>
              <a:buChar char="»"/>
              <a:defRPr sz="1200" b="1">
                <a:latin typeface="+mn-lt"/>
              </a:defRPr>
            </a:lvl7pPr>
            <a:lvl8pPr marL="3429000" indent="-228600" fontAlgn="base">
              <a:spcBef>
                <a:spcPct val="20000"/>
              </a:spcBef>
              <a:spcAft>
                <a:spcPts val="700"/>
              </a:spcAft>
              <a:buClr>
                <a:schemeClr val="folHlink"/>
              </a:buClr>
              <a:buChar char="»"/>
              <a:defRPr sz="1200" b="1">
                <a:latin typeface="+mn-lt"/>
              </a:defRPr>
            </a:lvl8pPr>
            <a:lvl9pPr marL="3886200" indent="-228600" fontAlgn="base">
              <a:spcBef>
                <a:spcPct val="20000"/>
              </a:spcBef>
              <a:spcAft>
                <a:spcPts val="700"/>
              </a:spcAft>
              <a:buClr>
                <a:schemeClr val="folHlink"/>
              </a:buClr>
              <a:buChar char="»"/>
              <a:defRPr sz="1200" b="1">
                <a:latin typeface="+mn-lt"/>
              </a:defRPr>
            </a:lvl9pPr>
          </a:lstStyle>
          <a:p>
            <a:r>
              <a:rPr lang="en-US" dirty="0"/>
              <a:t>Intelsat </a:t>
            </a:r>
            <a:r>
              <a:rPr lang="en-US" dirty="0" smtClean="0"/>
              <a:t>Satellite network evolution</a:t>
            </a:r>
            <a:endParaRPr lang="en-US" dirty="0"/>
          </a:p>
        </p:txBody>
      </p:sp>
    </p:spTree>
    <p:extLst>
      <p:ext uri="{BB962C8B-B14F-4D97-AF65-F5344CB8AC3E}">
        <p14:creationId xmlns="" xmlns:p14="http://schemas.microsoft.com/office/powerpoint/2010/main" val="3627809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385425" cy="841248"/>
          </a:xfrm>
        </p:spPr>
        <p:txBody>
          <a:bodyPr/>
          <a:lstStyle/>
          <a:p>
            <a:r>
              <a:rPr lang="en-US" dirty="0" smtClean="0"/>
              <a:t>Satellite Network Evolution</a:t>
            </a:r>
            <a:endParaRPr lang="en-US" dirty="0"/>
          </a:p>
        </p:txBody>
      </p:sp>
      <p:sp>
        <p:nvSpPr>
          <p:cNvPr id="3" name="Content Placeholder 2"/>
          <p:cNvSpPr>
            <a:spLocks noGrp="1"/>
          </p:cNvSpPr>
          <p:nvPr>
            <p:ph idx="1"/>
          </p:nvPr>
        </p:nvSpPr>
        <p:spPr/>
        <p:txBody>
          <a:bodyPr/>
          <a:lstStyle/>
          <a:p>
            <a:r>
              <a:rPr lang="en-US" dirty="0" smtClean="0"/>
              <a:t>What is a High Throughput Satellite?</a:t>
            </a:r>
          </a:p>
          <a:p>
            <a:pPr lvl="1"/>
            <a:r>
              <a:rPr lang="en-US" dirty="0" smtClean="0"/>
              <a:t>Traditional satellites currently deliver a system data throughput of 2Gbps to 5Gbps</a:t>
            </a:r>
          </a:p>
          <a:p>
            <a:pPr lvl="1"/>
            <a:r>
              <a:rPr lang="en-US" dirty="0" smtClean="0"/>
              <a:t>A High Throughput Satellite is a satellite that can deliver system data throughputs of 15Gbps or more.</a:t>
            </a:r>
          </a:p>
          <a:p>
            <a:pPr lvl="1"/>
            <a:r>
              <a:rPr lang="en-US" dirty="0" smtClean="0"/>
              <a:t>This is done by the ability of frequency reuse and a combination of Spot Beams and Wide Beams</a:t>
            </a:r>
          </a:p>
          <a:p>
            <a:pPr lvl="1"/>
            <a:r>
              <a:rPr lang="en-US" dirty="0" smtClean="0"/>
              <a:t>Spot Beam provide the ability to concentrate power (EIRP and G/T)</a:t>
            </a:r>
          </a:p>
          <a:p>
            <a:r>
              <a:rPr lang="en-US" dirty="0" smtClean="0"/>
              <a:t>Intelsat is the first in this next advancement of satellite technology and it is called:</a:t>
            </a:r>
          </a:p>
          <a:p>
            <a:endParaRPr lang="en-US" dirty="0"/>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1612" y="4648200"/>
            <a:ext cx="3863366" cy="12887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22345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3000"/>
                                        <p:tgtEl>
                                          <p:spTgt spid="3">
                                            <p:txEl>
                                              <p:pRg st="1" end="1"/>
                                            </p:txEl>
                                          </p:spTgt>
                                        </p:tgtEl>
                                      </p:cBhvr>
                                    </p:animEffect>
                                    <p:anim calcmode="lin" valueType="num">
                                      <p:cBhvr>
                                        <p:cTn id="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3000"/>
                                        <p:tgtEl>
                                          <p:spTgt spid="3">
                                            <p:txEl>
                                              <p:pRg st="2" end="2"/>
                                            </p:txEl>
                                          </p:spTgt>
                                        </p:tgtEl>
                                      </p:cBhvr>
                                    </p:animEffect>
                                    <p:anim calcmode="lin" valueType="num">
                                      <p:cBhvr>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3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3000"/>
                                        <p:tgtEl>
                                          <p:spTgt spid="3">
                                            <p:txEl>
                                              <p:pRg st="3" end="3"/>
                                            </p:txEl>
                                          </p:spTgt>
                                        </p:tgtEl>
                                      </p:cBhvr>
                                    </p:animEffect>
                                    <p:anim calcmode="lin" valueType="num">
                                      <p:cBhvr>
                                        <p:cTn id="18"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3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3000"/>
                                        <p:tgtEl>
                                          <p:spTgt spid="3">
                                            <p:txEl>
                                              <p:pRg st="4" end="4"/>
                                            </p:txEl>
                                          </p:spTgt>
                                        </p:tgtEl>
                                      </p:cBhvr>
                                    </p:animEffect>
                                    <p:anim calcmode="lin" valueType="num">
                                      <p:cBhvr>
                                        <p:cTn id="2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3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3000"/>
                                        <p:tgtEl>
                                          <p:spTgt spid="3">
                                            <p:txEl>
                                              <p:pRg st="5" end="5"/>
                                            </p:txEl>
                                          </p:spTgt>
                                        </p:tgtEl>
                                      </p:cBhvr>
                                    </p:animEffect>
                                    <p:anim calcmode="lin" valueType="num">
                                      <p:cBhvr>
                                        <p:cTn id="28"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1506"/>
                                        </p:tgtEl>
                                        <p:attrNameLst>
                                          <p:attrName>style.visibility</p:attrName>
                                        </p:attrNameLst>
                                      </p:cBhvr>
                                      <p:to>
                                        <p:strVal val="visible"/>
                                      </p:to>
                                    </p:set>
                                    <p:animEffect transition="in" filter="wipe(down)">
                                      <p:cBhvr>
                                        <p:cTn id="34" dur="1160">
                                          <p:stCondLst>
                                            <p:cond delay="0"/>
                                          </p:stCondLst>
                                        </p:cTn>
                                        <p:tgtEl>
                                          <p:spTgt spid="21506"/>
                                        </p:tgtEl>
                                      </p:cBhvr>
                                    </p:animEffect>
                                    <p:anim calcmode="lin" valueType="num">
                                      <p:cBhvr>
                                        <p:cTn id="35" dur="3644"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36" dur="1328"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37" dur="1328" tmFilter="0, 0; 0.125,0.2665; 0.25,0.4; 0.375,0.465; 0.5,0.5;  0.625,0.535; 0.75,0.6; 0.875,0.7335; 1,1">
                                          <p:stCondLst>
                                            <p:cond delay="1328"/>
                                          </p:stCondLst>
                                        </p:cTn>
                                        <p:tgtEl>
                                          <p:spTgt spid="21506"/>
                                        </p:tgtEl>
                                        <p:attrNameLst>
                                          <p:attrName>ppt_y</p:attrName>
                                        </p:attrNameLst>
                                      </p:cBhvr>
                                      <p:tavLst>
                                        <p:tav tm="0" fmla="#ppt_y-sin(pi*$)/9">
                                          <p:val>
                                            <p:fltVal val="0"/>
                                          </p:val>
                                        </p:tav>
                                        <p:tav tm="100000">
                                          <p:val>
                                            <p:fltVal val="1"/>
                                          </p:val>
                                        </p:tav>
                                      </p:tavLst>
                                    </p:anim>
                                    <p:anim calcmode="lin" valueType="num">
                                      <p:cBhvr>
                                        <p:cTn id="38" dur="664" tmFilter="0, 0; 0.125,0.2665; 0.25,0.4; 0.375,0.465; 0.5,0.5;  0.625,0.535; 0.75,0.6; 0.875,0.7335; 1,1">
                                          <p:stCondLst>
                                            <p:cond delay="2648"/>
                                          </p:stCondLst>
                                        </p:cTn>
                                        <p:tgtEl>
                                          <p:spTgt spid="21506"/>
                                        </p:tgtEl>
                                        <p:attrNameLst>
                                          <p:attrName>ppt_y</p:attrName>
                                        </p:attrNameLst>
                                      </p:cBhvr>
                                      <p:tavLst>
                                        <p:tav tm="0" fmla="#ppt_y-sin(pi*$)/27">
                                          <p:val>
                                            <p:fltVal val="0"/>
                                          </p:val>
                                        </p:tav>
                                        <p:tav tm="100000">
                                          <p:val>
                                            <p:fltVal val="1"/>
                                          </p:val>
                                        </p:tav>
                                      </p:tavLst>
                                    </p:anim>
                                    <p:anim calcmode="lin" valueType="num">
                                      <p:cBhvr>
                                        <p:cTn id="39" dur="328" tmFilter="0, 0; 0.125,0.2665; 0.25,0.4; 0.375,0.465; 0.5,0.5;  0.625,0.535; 0.75,0.6; 0.875,0.7335; 1,1">
                                          <p:stCondLst>
                                            <p:cond delay="3312"/>
                                          </p:stCondLst>
                                        </p:cTn>
                                        <p:tgtEl>
                                          <p:spTgt spid="21506"/>
                                        </p:tgtEl>
                                        <p:attrNameLst>
                                          <p:attrName>ppt_y</p:attrName>
                                        </p:attrNameLst>
                                      </p:cBhvr>
                                      <p:tavLst>
                                        <p:tav tm="0" fmla="#ppt_y-sin(pi*$)/81">
                                          <p:val>
                                            <p:fltVal val="0"/>
                                          </p:val>
                                        </p:tav>
                                        <p:tav tm="100000">
                                          <p:val>
                                            <p:fltVal val="1"/>
                                          </p:val>
                                        </p:tav>
                                      </p:tavLst>
                                    </p:anim>
                                    <p:animScale>
                                      <p:cBhvr>
                                        <p:cTn id="40" dur="52">
                                          <p:stCondLst>
                                            <p:cond delay="1300"/>
                                          </p:stCondLst>
                                        </p:cTn>
                                        <p:tgtEl>
                                          <p:spTgt spid="21506"/>
                                        </p:tgtEl>
                                      </p:cBhvr>
                                      <p:to x="100000" y="60000"/>
                                    </p:animScale>
                                    <p:animScale>
                                      <p:cBhvr>
                                        <p:cTn id="41" dur="332" decel="50000">
                                          <p:stCondLst>
                                            <p:cond delay="1352"/>
                                          </p:stCondLst>
                                        </p:cTn>
                                        <p:tgtEl>
                                          <p:spTgt spid="21506"/>
                                        </p:tgtEl>
                                      </p:cBhvr>
                                      <p:to x="100000" y="100000"/>
                                    </p:animScale>
                                    <p:animScale>
                                      <p:cBhvr>
                                        <p:cTn id="42" dur="52">
                                          <p:stCondLst>
                                            <p:cond delay="2624"/>
                                          </p:stCondLst>
                                        </p:cTn>
                                        <p:tgtEl>
                                          <p:spTgt spid="21506"/>
                                        </p:tgtEl>
                                      </p:cBhvr>
                                      <p:to x="100000" y="80000"/>
                                    </p:animScale>
                                    <p:animScale>
                                      <p:cBhvr>
                                        <p:cTn id="43" dur="332" decel="50000">
                                          <p:stCondLst>
                                            <p:cond delay="2676"/>
                                          </p:stCondLst>
                                        </p:cTn>
                                        <p:tgtEl>
                                          <p:spTgt spid="21506"/>
                                        </p:tgtEl>
                                      </p:cBhvr>
                                      <p:to x="100000" y="100000"/>
                                    </p:animScale>
                                    <p:animScale>
                                      <p:cBhvr>
                                        <p:cTn id="44" dur="52">
                                          <p:stCondLst>
                                            <p:cond delay="3284"/>
                                          </p:stCondLst>
                                        </p:cTn>
                                        <p:tgtEl>
                                          <p:spTgt spid="21506"/>
                                        </p:tgtEl>
                                      </p:cBhvr>
                                      <p:to x="100000" y="90000"/>
                                    </p:animScale>
                                    <p:animScale>
                                      <p:cBhvr>
                                        <p:cTn id="45" dur="332" decel="50000">
                                          <p:stCondLst>
                                            <p:cond delay="3336"/>
                                          </p:stCondLst>
                                        </p:cTn>
                                        <p:tgtEl>
                                          <p:spTgt spid="21506"/>
                                        </p:tgtEl>
                                      </p:cBhvr>
                                      <p:to x="100000" y="100000"/>
                                    </p:animScale>
                                    <p:animScale>
                                      <p:cBhvr>
                                        <p:cTn id="46" dur="52">
                                          <p:stCondLst>
                                            <p:cond delay="3616"/>
                                          </p:stCondLst>
                                        </p:cTn>
                                        <p:tgtEl>
                                          <p:spTgt spid="21506"/>
                                        </p:tgtEl>
                                      </p:cBhvr>
                                      <p:to x="100000" y="95000"/>
                                    </p:animScale>
                                    <p:animScale>
                                      <p:cBhvr>
                                        <p:cTn id="47" dur="332" decel="50000">
                                          <p:stCondLst>
                                            <p:cond delay="3668"/>
                                          </p:stCondLst>
                                        </p:cTn>
                                        <p:tgtEl>
                                          <p:spTgt spid="215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lsat 2017 Template Widescreen">
  <a:themeElements>
    <a:clrScheme name="Intelsat-Standard">
      <a:dk1>
        <a:srgbClr val="002060"/>
      </a:dk1>
      <a:lt1>
        <a:srgbClr val="FFFFFF"/>
      </a:lt1>
      <a:dk2>
        <a:srgbClr val="000000"/>
      </a:dk2>
      <a:lt2>
        <a:srgbClr val="808080"/>
      </a:lt2>
      <a:accent1>
        <a:srgbClr val="75C33B"/>
      </a:accent1>
      <a:accent2>
        <a:srgbClr val="045797"/>
      </a:accent2>
      <a:accent3>
        <a:srgbClr val="66CCFF"/>
      </a:accent3>
      <a:accent4>
        <a:srgbClr val="00798D"/>
      </a:accent4>
      <a:accent5>
        <a:srgbClr val="FFC000"/>
      </a:accent5>
      <a:accent6>
        <a:srgbClr val="656668"/>
      </a:accent6>
      <a:hlink>
        <a:srgbClr val="9DD2D6"/>
      </a:hlink>
      <a:folHlink>
        <a:srgbClr val="75C33B"/>
      </a:folHlink>
    </a:clrScheme>
    <a:fontScheme name="New Logo 2006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dirty="0" err="1" smtClean="0">
            <a:latin typeface="+mj-lt"/>
          </a:defRPr>
        </a:defPPr>
      </a:lstStyle>
    </a:txDef>
  </a:objectDefaults>
  <a:extraClrSchemeLst>
    <a:extraClrScheme>
      <a:clrScheme name="New Logo 2006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2006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2006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2006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2006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2006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2006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2006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2006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2006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2006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2006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5C1DB4F2089A4DB6A649ADC8E51CF9" ma:contentTypeVersion="5" ma:contentTypeDescription="Create a new document." ma:contentTypeScope="" ma:versionID="f9f5da631edd36f457b1deb4c1e1a638">
  <xsd:schema xmlns:xsd="http://www.w3.org/2001/XMLSchema" xmlns:xs="http://www.w3.org/2001/XMLSchema" xmlns:p="http://schemas.microsoft.com/office/2006/metadata/properties" xmlns:ns1="http://schemas.microsoft.com/sharepoint/v3" targetNamespace="http://schemas.microsoft.com/office/2006/metadata/properties" ma:root="true" ma:fieldsID="e391e378cc51e55e4d3b058dba23e5a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B3614F-4F86-431A-BD99-94728639C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65DE9B-6057-417E-8BF3-3136973F0D92}">
  <ds:schemaRefs>
    <ds:schemaRef ds:uri="http://schemas.microsoft.com/sharepoint/v3/contenttype/forms"/>
  </ds:schemaRefs>
</ds:datastoreItem>
</file>

<file path=customXml/itemProps3.xml><?xml version="1.0" encoding="utf-8"?>
<ds:datastoreItem xmlns:ds="http://schemas.openxmlformats.org/officeDocument/2006/customXml" ds:itemID="{091D5EC9-DB1D-42D9-97C9-F3F7FF7DC373}">
  <ds:schemaRef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2290</TotalTime>
  <Words>1306</Words>
  <Application>Microsoft Office PowerPoint</Application>
  <PresentationFormat>Custom</PresentationFormat>
  <Paragraphs>307</Paragraphs>
  <Slides>33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Intelsat 2017 Template Widescreen</vt:lpstr>
      <vt:lpstr>VISIO</vt:lpstr>
      <vt:lpstr>ITSO - Basics of Satellite Communications </vt:lpstr>
      <vt:lpstr>DVB-S2  &amp; Extensions</vt:lpstr>
      <vt:lpstr>DVB-S2  &amp; Extensions</vt:lpstr>
      <vt:lpstr>Adaptive Coding  &amp; Modulation</vt:lpstr>
      <vt:lpstr>  Carrier Cancellation Technology</vt:lpstr>
      <vt:lpstr>Roll Off</vt:lpstr>
      <vt:lpstr>Combination of Features</vt:lpstr>
      <vt:lpstr> </vt:lpstr>
      <vt:lpstr>Satellite Network Evolution</vt:lpstr>
      <vt:lpstr>Intelsat brings well known principles of “Frequency Reuse” &amp; “Spot Beams” in a new configuration</vt:lpstr>
      <vt:lpstr>Frequency Reuse Methodology</vt:lpstr>
      <vt:lpstr>Slide 12</vt:lpstr>
      <vt:lpstr>Slide 13</vt:lpstr>
      <vt:lpstr>Slide 14</vt:lpstr>
      <vt:lpstr>Slide 15</vt:lpstr>
      <vt:lpstr>Slide 16</vt:lpstr>
      <vt:lpstr>And adding OneWeb First and only fully global, pole-to-pole high throughput satellite system  </vt:lpstr>
      <vt:lpstr>Slide 18</vt:lpstr>
      <vt:lpstr>Designed as an overlay to the existing Ku-band Network, Intelsat EpicNG Capacity will scale over time, offering CONTINUITY, GROWTH, &amp; RESILIENCE</vt:lpstr>
      <vt:lpstr>Example: Ku-band Spot Beam Network</vt:lpstr>
      <vt:lpstr>Slide 21</vt:lpstr>
      <vt:lpstr>Example: Ku-band Spot Beam Network</vt:lpstr>
      <vt:lpstr>Example: Ku-band Spot Beam Network</vt:lpstr>
      <vt:lpstr> </vt:lpstr>
      <vt:lpstr>Slide 25</vt:lpstr>
      <vt:lpstr>Slide 26</vt:lpstr>
      <vt:lpstr>Slide 27</vt:lpstr>
      <vt:lpstr>Mobility &amp; Internet of Things</vt:lpstr>
      <vt:lpstr>Toyota 4Runner Equipped With mTenna Tech</vt:lpstr>
      <vt:lpstr>Slide 30</vt:lpstr>
      <vt:lpstr>Slide 31</vt:lpstr>
      <vt:lpstr>Slide 32</vt:lpstr>
      <vt:lpstr>Slide 33</vt:lpstr>
    </vt:vector>
  </TitlesOfParts>
  <Company>Intelsat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GoureSunkurh, Nishaal (ITN)</dc:creator>
  <cp:lastModifiedBy>Jonathan Mwakijele</cp:lastModifiedBy>
  <cp:revision>128</cp:revision>
  <cp:lastPrinted>2017-01-19T18:10:44Z</cp:lastPrinted>
  <dcterms:created xsi:type="dcterms:W3CDTF">2017-07-13T07:38:32Z</dcterms:created>
  <dcterms:modified xsi:type="dcterms:W3CDTF">2017-07-18T07:20:09Z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0x010100465C1DB4F2089A4DB6A649ADC8E51CF9</vt:lpwstr>
  </property>
</Properties>
</file>