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77" r:id="rId6"/>
  </p:sldMasterIdLst>
  <p:notesMasterIdLst>
    <p:notesMasterId r:id="rId35"/>
  </p:notesMasterIdLst>
  <p:handoutMasterIdLst>
    <p:handoutMasterId r:id="rId36"/>
  </p:handoutMasterIdLst>
  <p:sldIdLst>
    <p:sldId id="314" r:id="rId7"/>
    <p:sldId id="316" r:id="rId8"/>
    <p:sldId id="317" r:id="rId9"/>
    <p:sldId id="299" r:id="rId10"/>
    <p:sldId id="300" r:id="rId11"/>
    <p:sldId id="301" r:id="rId12"/>
    <p:sldId id="302" r:id="rId13"/>
    <p:sldId id="303" r:id="rId14"/>
    <p:sldId id="304" r:id="rId15"/>
    <p:sldId id="305" r:id="rId16"/>
    <p:sldId id="306" r:id="rId17"/>
    <p:sldId id="307" r:id="rId18"/>
    <p:sldId id="308" r:id="rId19"/>
    <p:sldId id="309" r:id="rId20"/>
    <p:sldId id="265" r:id="rId21"/>
    <p:sldId id="286" r:id="rId22"/>
    <p:sldId id="266" r:id="rId23"/>
    <p:sldId id="267" r:id="rId24"/>
    <p:sldId id="268" r:id="rId25"/>
    <p:sldId id="269" r:id="rId26"/>
    <p:sldId id="270" r:id="rId27"/>
    <p:sldId id="287" r:id="rId28"/>
    <p:sldId id="277" r:id="rId29"/>
    <p:sldId id="291" r:id="rId30"/>
    <p:sldId id="282" r:id="rId31"/>
    <p:sldId id="283" r:id="rId32"/>
    <p:sldId id="315" r:id="rId33"/>
    <p:sldId id="313"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6D9B56E-E7FD-4F28-A7A8-A42025637C38}">
          <p14:sldIdLst>
            <p14:sldId id="314"/>
            <p14:sldId id="316"/>
            <p14:sldId id="317"/>
            <p14:sldId id="299"/>
            <p14:sldId id="300"/>
            <p14:sldId id="301"/>
            <p14:sldId id="302"/>
            <p14:sldId id="303"/>
            <p14:sldId id="304"/>
            <p14:sldId id="305"/>
            <p14:sldId id="306"/>
            <p14:sldId id="307"/>
            <p14:sldId id="308"/>
            <p14:sldId id="309"/>
            <p14:sldId id="265"/>
            <p14:sldId id="286"/>
            <p14:sldId id="266"/>
            <p14:sldId id="267"/>
            <p14:sldId id="268"/>
            <p14:sldId id="269"/>
            <p14:sldId id="270"/>
            <p14:sldId id="287"/>
            <p14:sldId id="277"/>
            <p14:sldId id="291"/>
            <p14:sldId id="282"/>
            <p14:sldId id="283"/>
            <p14:sldId id="315"/>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7D"/>
    <a:srgbClr val="FFCCFF"/>
    <a:srgbClr val="0066FF"/>
    <a:srgbClr val="FFFFCC"/>
    <a:srgbClr val="B382D0"/>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86378" autoAdjust="0"/>
  </p:normalViewPr>
  <p:slideViewPr>
    <p:cSldViewPr>
      <p:cViewPr varScale="1">
        <p:scale>
          <a:sx n="64" d="100"/>
          <a:sy n="64" d="100"/>
        </p:scale>
        <p:origin x="924" y="6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4" d="100"/>
          <a:sy n="74" d="100"/>
        </p:scale>
        <p:origin x="21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8.xml"/><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9048" tIns="49524" rIns="99048" bIns="49524" rtlCol="0"/>
          <a:lstStyle>
            <a:lvl1pPr algn="r">
              <a:defRPr sz="1300"/>
            </a:lvl1pPr>
          </a:lstStyle>
          <a:p>
            <a:fld id="{A7C1B6C6-FF04-4460-80CE-31DB21C7E5AC}" type="datetimeFigureOut">
              <a:rPr lang="en-US" smtClean="0"/>
              <a:t>15/07/2017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9048" tIns="49524" rIns="99048" bIns="49524" rtlCol="0" anchor="b"/>
          <a:lstStyle>
            <a:lvl1pPr algn="r">
              <a:defRPr sz="1300"/>
            </a:lvl1pPr>
          </a:lstStyle>
          <a:p>
            <a:fld id="{E6BD442C-FF37-4097-AEDC-4EC159403A4C}" type="slidenum">
              <a:rPr lang="en-US" smtClean="0"/>
              <a:t>‹#›</a:t>
            </a:fld>
            <a:endParaRPr lang="en-US"/>
          </a:p>
        </p:txBody>
      </p:sp>
    </p:spTree>
    <p:extLst>
      <p:ext uri="{BB962C8B-B14F-4D97-AF65-F5344CB8AC3E}">
        <p14:creationId xmlns:p14="http://schemas.microsoft.com/office/powerpoint/2010/main" val="4158012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5CEDCA30-2ED5-41C4-A072-F195EC56C9D7}" type="datetimeFigureOut">
              <a:rPr lang="en-US" smtClean="0"/>
              <a:t>15/07/2017</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E3E7E218-9473-4E4E-BA13-22C19D998763}" type="slidenum">
              <a:rPr lang="en-US" smtClean="0"/>
              <a:t>‹#›</a:t>
            </a:fld>
            <a:endParaRPr lang="en-US"/>
          </a:p>
        </p:txBody>
      </p:sp>
    </p:spTree>
    <p:extLst>
      <p:ext uri="{BB962C8B-B14F-4D97-AF65-F5344CB8AC3E}">
        <p14:creationId xmlns:p14="http://schemas.microsoft.com/office/powerpoint/2010/main" val="34100403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E7E218-9473-4E4E-BA13-22C19D998763}" type="slidenum">
              <a:rPr lang="en-US" smtClean="0"/>
              <a:t>1</a:t>
            </a:fld>
            <a:endParaRPr lang="en-US"/>
          </a:p>
        </p:txBody>
      </p:sp>
    </p:spTree>
    <p:extLst>
      <p:ext uri="{BB962C8B-B14F-4D97-AF65-F5344CB8AC3E}">
        <p14:creationId xmlns:p14="http://schemas.microsoft.com/office/powerpoint/2010/main" val="417597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B16C8C5-BDE5-4F69-A17E-85CDB4F555F4}" type="slidenum">
              <a:rPr lang="en-US"/>
              <a:pPr/>
              <a:t>18</a:t>
            </a:fld>
            <a:endParaRPr lang="en-US"/>
          </a:p>
        </p:txBody>
      </p:sp>
      <p:sp>
        <p:nvSpPr>
          <p:cNvPr id="1205250" name="Rectangle 2"/>
          <p:cNvSpPr>
            <a:spLocks noGrp="1" noRot="1" noChangeAspect="1" noChangeArrowheads="1" noTextEdit="1"/>
          </p:cNvSpPr>
          <p:nvPr>
            <p:ph type="sldImg"/>
          </p:nvPr>
        </p:nvSpPr>
        <p:spPr>
          <a:xfrm>
            <a:off x="1249363" y="736600"/>
            <a:ext cx="4818062" cy="3613150"/>
          </a:xfrm>
          <a:ln/>
        </p:spPr>
      </p:sp>
      <p:sp>
        <p:nvSpPr>
          <p:cNvPr id="1205251" name="Rectangle 3"/>
          <p:cNvSpPr>
            <a:spLocks noGrp="1" noChangeArrowheads="1"/>
          </p:cNvSpPr>
          <p:nvPr>
            <p:ph type="body" idx="1"/>
          </p:nvPr>
        </p:nvSpPr>
        <p:spPr>
          <a:xfrm>
            <a:off x="985577" y="4573390"/>
            <a:ext cx="5344049" cy="4278628"/>
          </a:xfrm>
        </p:spPr>
        <p:txBody>
          <a:bodyPr/>
          <a:lstStyle/>
          <a:p>
            <a:endParaRPr lang="en-US"/>
          </a:p>
        </p:txBody>
      </p:sp>
    </p:spTree>
    <p:extLst>
      <p:ext uri="{BB962C8B-B14F-4D97-AF65-F5344CB8AC3E}">
        <p14:creationId xmlns:p14="http://schemas.microsoft.com/office/powerpoint/2010/main" val="104482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90FB7C-3E85-4F07-89CA-B3A407AEB7E1}" type="slidenum">
              <a:rPr lang="en-US"/>
              <a:pPr/>
              <a:t>19</a:t>
            </a:fld>
            <a:endParaRPr lang="en-US"/>
          </a:p>
        </p:txBody>
      </p:sp>
      <p:sp>
        <p:nvSpPr>
          <p:cNvPr id="1222658" name="Rectangle 2"/>
          <p:cNvSpPr>
            <a:spLocks noGrp="1" noRot="1" noChangeAspect="1" noChangeArrowheads="1" noTextEdit="1"/>
          </p:cNvSpPr>
          <p:nvPr>
            <p:ph type="sldImg"/>
          </p:nvPr>
        </p:nvSpPr>
        <p:spPr>
          <a:xfrm>
            <a:off x="1249363" y="736600"/>
            <a:ext cx="4816475" cy="3613150"/>
          </a:xfrm>
          <a:ln/>
        </p:spPr>
      </p:sp>
      <p:sp>
        <p:nvSpPr>
          <p:cNvPr id="1222659" name="Rectangle 3"/>
          <p:cNvSpPr>
            <a:spLocks noGrp="1" noChangeArrowheads="1"/>
          </p:cNvSpPr>
          <p:nvPr>
            <p:ph type="body" idx="1"/>
          </p:nvPr>
        </p:nvSpPr>
        <p:spPr>
          <a:xfrm>
            <a:off x="985577" y="4573390"/>
            <a:ext cx="5344049" cy="4278628"/>
          </a:xfrm>
        </p:spPr>
        <p:txBody>
          <a:bodyPr/>
          <a:lstStyle/>
          <a:p>
            <a:endParaRPr lang="en-US"/>
          </a:p>
        </p:txBody>
      </p:sp>
    </p:spTree>
    <p:extLst>
      <p:ext uri="{BB962C8B-B14F-4D97-AF65-F5344CB8AC3E}">
        <p14:creationId xmlns:p14="http://schemas.microsoft.com/office/powerpoint/2010/main" val="89740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CE985C4-2289-4032-A8D5-DAE9B045B8AC}" type="slidenum">
              <a:rPr lang="en-US"/>
              <a:pPr/>
              <a:t>20</a:t>
            </a:fld>
            <a:endParaRPr lang="en-US"/>
          </a:p>
        </p:txBody>
      </p:sp>
      <p:sp>
        <p:nvSpPr>
          <p:cNvPr id="1241090" name="Rectangle 2"/>
          <p:cNvSpPr>
            <a:spLocks noGrp="1" noRot="1" noChangeAspect="1" noChangeArrowheads="1" noTextEdit="1"/>
          </p:cNvSpPr>
          <p:nvPr>
            <p:ph type="sldImg"/>
          </p:nvPr>
        </p:nvSpPr>
        <p:spPr>
          <a:ln/>
        </p:spPr>
      </p:sp>
      <p:sp>
        <p:nvSpPr>
          <p:cNvPr id="1241091" name="Rectangle 3"/>
          <p:cNvSpPr>
            <a:spLocks noGrp="1" noChangeArrowheads="1"/>
          </p:cNvSpPr>
          <p:nvPr>
            <p:ph type="body" idx="1"/>
          </p:nvPr>
        </p:nvSpPr>
        <p:spPr>
          <a:xfrm>
            <a:off x="975128" y="4561109"/>
            <a:ext cx="5683602" cy="4318544"/>
          </a:xfrm>
        </p:spPr>
        <p:txBody>
          <a:bodyPr/>
          <a:lstStyle/>
          <a:p>
            <a:endParaRPr lang="en-US" sz="1000"/>
          </a:p>
          <a:p>
            <a:r>
              <a:rPr lang="en-US" sz="1100" u="sng">
                <a:latin typeface="Tahoma" pitchFamily="34" charset="0"/>
                <a:cs typeface="Tahoma" pitchFamily="34" charset="0"/>
              </a:rPr>
              <a:t>The objectives of the Radio Regulations</a:t>
            </a:r>
          </a:p>
          <a:p>
            <a:r>
              <a:rPr lang="en-US" sz="1100">
                <a:latin typeface="Tahoma" pitchFamily="34" charset="0"/>
                <a:cs typeface="Tahoma" pitchFamily="34" charset="0"/>
              </a:rPr>
              <a:t>From the Preamble of the Radio Regulations (2004 edition):</a:t>
            </a:r>
          </a:p>
          <a:p>
            <a:r>
              <a:rPr lang="en-US" sz="1100">
                <a:latin typeface="Tahoma" pitchFamily="34" charset="0"/>
                <a:cs typeface="Tahoma" pitchFamily="34" charset="0"/>
              </a:rPr>
              <a:t> 0.5 With a view to fulfilling the purposes of the International</a:t>
            </a:r>
          </a:p>
          <a:p>
            <a:r>
              <a:rPr lang="en-US" sz="1100">
                <a:latin typeface="Tahoma" pitchFamily="34" charset="0"/>
                <a:cs typeface="Tahoma" pitchFamily="34" charset="0"/>
              </a:rPr>
              <a:t>Telecommunication Union set out in Article 1 of the Constitution, these</a:t>
            </a:r>
          </a:p>
          <a:p>
            <a:r>
              <a:rPr lang="en-US" sz="1100">
                <a:latin typeface="Tahoma" pitchFamily="34" charset="0"/>
                <a:cs typeface="Tahoma" pitchFamily="34" charset="0"/>
              </a:rPr>
              <a:t>Regulations have the following </a:t>
            </a:r>
            <a:r>
              <a:rPr lang="en-US" sz="1100" b="1">
                <a:latin typeface="Tahoma" pitchFamily="34" charset="0"/>
                <a:cs typeface="Tahoma" pitchFamily="34" charset="0"/>
              </a:rPr>
              <a:t>objectives</a:t>
            </a:r>
            <a:r>
              <a:rPr lang="en-US" sz="1100">
                <a:latin typeface="Tahoma" pitchFamily="34" charset="0"/>
                <a:cs typeface="Tahoma" pitchFamily="34" charset="0"/>
              </a:rPr>
              <a:t>:</a:t>
            </a:r>
          </a:p>
          <a:p>
            <a:r>
              <a:rPr lang="en-US" sz="1100">
                <a:latin typeface="Tahoma" pitchFamily="34" charset="0"/>
                <a:cs typeface="Tahoma" pitchFamily="34" charset="0"/>
              </a:rPr>
              <a:t> 0.6 to facilitate equitable access to and rational use of the natural</a:t>
            </a:r>
          </a:p>
          <a:p>
            <a:r>
              <a:rPr lang="en-US" sz="1100">
                <a:latin typeface="Tahoma" pitchFamily="34" charset="0"/>
                <a:cs typeface="Tahoma" pitchFamily="34" charset="0"/>
              </a:rPr>
              <a:t>resources of the radio-frequency spectrum and the geostationary-satellite orbit;</a:t>
            </a:r>
          </a:p>
          <a:p>
            <a:r>
              <a:rPr lang="en-US" sz="1100">
                <a:latin typeface="Tahoma" pitchFamily="34" charset="0"/>
                <a:cs typeface="Tahoma" pitchFamily="34" charset="0"/>
              </a:rPr>
              <a:t> 0.7 to ensure the availability and protection from harmful</a:t>
            </a:r>
          </a:p>
          <a:p>
            <a:r>
              <a:rPr lang="en-US" sz="1100">
                <a:latin typeface="Tahoma" pitchFamily="34" charset="0"/>
                <a:cs typeface="Tahoma" pitchFamily="34" charset="0"/>
              </a:rPr>
              <a:t>interference of the frequencies provided for distress and safety purposes;</a:t>
            </a:r>
          </a:p>
          <a:p>
            <a:r>
              <a:rPr lang="en-US" sz="1100">
                <a:latin typeface="Tahoma" pitchFamily="34" charset="0"/>
                <a:cs typeface="Tahoma" pitchFamily="34" charset="0"/>
              </a:rPr>
              <a:t> 0.8 to assist in the prevention and resolution of cases of harmful</a:t>
            </a:r>
          </a:p>
          <a:p>
            <a:r>
              <a:rPr lang="en-US" sz="1100">
                <a:latin typeface="Tahoma" pitchFamily="34" charset="0"/>
                <a:cs typeface="Tahoma" pitchFamily="34" charset="0"/>
              </a:rPr>
              <a:t>interference between the radio services of different administrations;</a:t>
            </a:r>
          </a:p>
          <a:p>
            <a:r>
              <a:rPr lang="en-US" sz="1100">
                <a:latin typeface="Tahoma" pitchFamily="34" charset="0"/>
                <a:cs typeface="Tahoma" pitchFamily="34" charset="0"/>
              </a:rPr>
              <a:t> 0.9 to facilitate the efficient and effective operation of all</a:t>
            </a:r>
          </a:p>
          <a:p>
            <a:r>
              <a:rPr lang="en-US" sz="1100">
                <a:latin typeface="Tahoma" pitchFamily="34" charset="0"/>
                <a:cs typeface="Tahoma" pitchFamily="34" charset="0"/>
              </a:rPr>
              <a:t>radiocommunication services;</a:t>
            </a:r>
          </a:p>
          <a:p>
            <a:r>
              <a:rPr lang="en-US" sz="1100">
                <a:latin typeface="Tahoma" pitchFamily="34" charset="0"/>
                <a:cs typeface="Tahoma" pitchFamily="34" charset="0"/>
              </a:rPr>
              <a:t> 0.10 to provide for and, where necessary, regulate new applications</a:t>
            </a:r>
          </a:p>
          <a:p>
            <a:r>
              <a:rPr lang="en-US" sz="1100">
                <a:latin typeface="Tahoma" pitchFamily="34" charset="0"/>
                <a:cs typeface="Tahoma" pitchFamily="34" charset="0"/>
              </a:rPr>
              <a:t>of radiocommunication technology.</a:t>
            </a:r>
          </a:p>
          <a:p>
            <a:r>
              <a:rPr lang="en-US" sz="1100">
                <a:latin typeface="Tahoma" pitchFamily="34" charset="0"/>
                <a:cs typeface="Tahoma" pitchFamily="34" charset="0"/>
              </a:rPr>
              <a:t>The various objectives of the Radio Regulations may in some cases be in contradiction with each other.</a:t>
            </a:r>
          </a:p>
          <a:p>
            <a:endParaRPr lang="en-US" sz="1100">
              <a:latin typeface="Tahoma" pitchFamily="34" charset="0"/>
              <a:cs typeface="Tahoma" pitchFamily="34" charset="0"/>
            </a:endParaRPr>
          </a:p>
          <a:p>
            <a:r>
              <a:rPr lang="en-US" sz="1100">
                <a:latin typeface="Tahoma" pitchFamily="34" charset="0"/>
                <a:cs typeface="Tahoma" pitchFamily="34" charset="0"/>
              </a:rPr>
              <a:t>The ITU </a:t>
            </a:r>
            <a:r>
              <a:rPr lang="en-US" sz="1100" i="1">
                <a:latin typeface="Tahoma" pitchFamily="34" charset="0"/>
                <a:cs typeface="Tahoma" pitchFamily="34" charset="0"/>
              </a:rPr>
              <a:t>Radio Regulations</a:t>
            </a:r>
            <a:r>
              <a:rPr lang="en-US" sz="1100">
                <a:latin typeface="Tahoma" pitchFamily="34" charset="0"/>
                <a:cs typeface="Tahoma" pitchFamily="34" charset="0"/>
              </a:rPr>
              <a:t> is an international treaty, which successfully provided for the harmonious and coordinated use of radio systems. The </a:t>
            </a:r>
            <a:r>
              <a:rPr lang="en-US" sz="1100" i="1">
                <a:latin typeface="Tahoma" pitchFamily="34" charset="0"/>
                <a:cs typeface="Tahoma" pitchFamily="34" charset="0"/>
              </a:rPr>
              <a:t>RR</a:t>
            </a:r>
            <a:r>
              <a:rPr lang="en-US" sz="1100">
                <a:latin typeface="Tahoma" pitchFamily="34" charset="0"/>
                <a:cs typeface="Tahoma" pitchFamily="34" charset="0"/>
              </a:rPr>
              <a:t> is based on technical and operational standards, frequency allocation to radio services, procedures for vesting rights and establishing obligations. They exist for more than 100 years now!</a:t>
            </a:r>
          </a:p>
        </p:txBody>
      </p:sp>
    </p:spTree>
    <p:extLst>
      <p:ext uri="{BB962C8B-B14F-4D97-AF65-F5344CB8AC3E}">
        <p14:creationId xmlns:p14="http://schemas.microsoft.com/office/powerpoint/2010/main" val="371351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C9B11D6-2CC5-490F-810C-7350ACC2B4CB}" type="slidenum">
              <a:rPr lang="en-US"/>
              <a:pPr/>
              <a:t>21</a:t>
            </a:fld>
            <a:endParaRPr lang="en-US"/>
          </a:p>
        </p:txBody>
      </p:sp>
      <p:sp>
        <p:nvSpPr>
          <p:cNvPr id="1229826" name="Rectangle 2"/>
          <p:cNvSpPr>
            <a:spLocks noGrp="1" noRot="1" noChangeAspect="1" noChangeArrowheads="1" noTextEdit="1"/>
          </p:cNvSpPr>
          <p:nvPr>
            <p:ph type="sldImg"/>
          </p:nvPr>
        </p:nvSpPr>
        <p:spPr>
          <a:xfrm>
            <a:off x="1249363" y="736600"/>
            <a:ext cx="4818062" cy="3613150"/>
          </a:xfrm>
          <a:ln/>
        </p:spPr>
      </p:sp>
      <p:sp>
        <p:nvSpPr>
          <p:cNvPr id="1229827" name="Rectangle 3"/>
          <p:cNvSpPr>
            <a:spLocks noGrp="1" noChangeArrowheads="1"/>
          </p:cNvSpPr>
          <p:nvPr>
            <p:ph type="body" idx="1"/>
          </p:nvPr>
        </p:nvSpPr>
        <p:spPr>
          <a:xfrm>
            <a:off x="985577" y="4573390"/>
            <a:ext cx="5344049" cy="4278628"/>
          </a:xfrm>
        </p:spPr>
        <p:txBody>
          <a:bodyPr/>
          <a:lstStyle/>
          <a:p>
            <a:endParaRPr lang="en-US"/>
          </a:p>
        </p:txBody>
      </p:sp>
    </p:spTree>
    <p:extLst>
      <p:ext uri="{BB962C8B-B14F-4D97-AF65-F5344CB8AC3E}">
        <p14:creationId xmlns:p14="http://schemas.microsoft.com/office/powerpoint/2010/main" val="71912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WRC-12 will cover many agenda items/subjects including the preparation of the next WRC (2015 or 2016).</a:t>
            </a:r>
          </a:p>
          <a:p>
            <a:endParaRPr lang="en-US" dirty="0" smtClean="0"/>
          </a:p>
          <a:p>
            <a:r>
              <a:rPr lang="en-US" dirty="0" smtClean="0">
                <a:solidFill>
                  <a:srgbClr val="000066"/>
                </a:solidFill>
              </a:rPr>
              <a:t>ITU plays a leading role in establishing the standards and spectrum arrangements for IMT, which provides the global platform for the next generations of mobile broadband services. </a:t>
            </a:r>
          </a:p>
          <a:p>
            <a:r>
              <a:rPr lang="en-US" dirty="0" smtClean="0">
                <a:solidFill>
                  <a:srgbClr val="000066"/>
                </a:solidFill>
              </a:rPr>
              <a:t>It is now timely to review the initial forecasts of spectrum requirements and to assess what further  actions may be required to realize global mobile </a:t>
            </a:r>
            <a:r>
              <a:rPr lang="en-US" dirty="0" err="1" smtClean="0">
                <a:solidFill>
                  <a:srgbClr val="000066"/>
                </a:solidFill>
              </a:rPr>
              <a:t>broadband’s</a:t>
            </a:r>
            <a:r>
              <a:rPr lang="en-US" dirty="0" smtClean="0">
                <a:solidFill>
                  <a:srgbClr val="000066"/>
                </a:solidFill>
              </a:rPr>
              <a:t> vast potential to connect the world. </a:t>
            </a:r>
          </a:p>
          <a:p>
            <a:r>
              <a:rPr lang="en-US" dirty="0" smtClean="0">
                <a:solidFill>
                  <a:srgbClr val="000066"/>
                </a:solidFill>
              </a:rPr>
              <a:t>This review is being addressed in the ITU-R’s Study Group and Conference activities.</a:t>
            </a:r>
          </a:p>
          <a:p>
            <a:endParaRPr lang="en-US" dirty="0"/>
          </a:p>
        </p:txBody>
      </p:sp>
      <p:sp>
        <p:nvSpPr>
          <p:cNvPr id="4" name="Slide Number Placeholder 3"/>
          <p:cNvSpPr>
            <a:spLocks noGrp="1"/>
          </p:cNvSpPr>
          <p:nvPr>
            <p:ph type="sldNum" sz="quarter" idx="10"/>
          </p:nvPr>
        </p:nvSpPr>
        <p:spPr/>
        <p:txBody>
          <a:bodyPr/>
          <a:lstStyle/>
          <a:p>
            <a:fld id="{B28D2B4E-76FD-4564-BAA0-7C906005E381}" type="slidenum">
              <a:rPr lang="en-US" smtClean="0"/>
              <a:pPr/>
              <a:t>22</a:t>
            </a:fld>
            <a:endParaRPr lang="en-US"/>
          </a:p>
        </p:txBody>
      </p:sp>
    </p:spTree>
    <p:extLst>
      <p:ext uri="{BB962C8B-B14F-4D97-AF65-F5344CB8AC3E}">
        <p14:creationId xmlns:p14="http://schemas.microsoft.com/office/powerpoint/2010/main" val="185389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5294BA5-4DC0-4AA4-8033-AC0968BCA1D5}" type="slidenum">
              <a:rPr lang="en-US"/>
              <a:pPr/>
              <a:t>23</a:t>
            </a:fld>
            <a:endParaRPr lang="en-US"/>
          </a:p>
        </p:txBody>
      </p:sp>
      <p:sp>
        <p:nvSpPr>
          <p:cNvPr id="1242114" name="Rectangle 2"/>
          <p:cNvSpPr>
            <a:spLocks noGrp="1" noRot="1" noChangeAspect="1" noChangeArrowheads="1" noTextEdit="1"/>
          </p:cNvSpPr>
          <p:nvPr>
            <p:ph type="sldImg"/>
          </p:nvPr>
        </p:nvSpPr>
        <p:spPr>
          <a:ln/>
        </p:spPr>
      </p:sp>
      <p:sp>
        <p:nvSpPr>
          <p:cNvPr id="1242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15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86FDEB6-0318-4AA2-9007-BC7DD593EDB6}" type="slidenum">
              <a:rPr lang="en-US"/>
              <a:pPr/>
              <a:t>24</a:t>
            </a:fld>
            <a:endParaRPr lang="en-US"/>
          </a:p>
        </p:txBody>
      </p:sp>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229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0DDACF-9A4A-499F-B8D8-3D4DC6EA615A}" type="slidenum">
              <a:rPr lang="en-US"/>
              <a:pPr/>
              <a:t>25</a:t>
            </a:fld>
            <a:endParaRPr lang="en-US"/>
          </a:p>
        </p:txBody>
      </p:sp>
      <p:sp>
        <p:nvSpPr>
          <p:cNvPr id="1211394" name="Rectangle 2"/>
          <p:cNvSpPr>
            <a:spLocks noGrp="1" noRot="1" noChangeAspect="1" noChangeArrowheads="1" noTextEdit="1"/>
          </p:cNvSpPr>
          <p:nvPr>
            <p:ph type="sldImg"/>
          </p:nvPr>
        </p:nvSpPr>
        <p:spPr>
          <a:xfrm>
            <a:off x="1249363" y="736600"/>
            <a:ext cx="4818062" cy="3613150"/>
          </a:xfrm>
          <a:ln/>
        </p:spPr>
      </p:sp>
      <p:sp>
        <p:nvSpPr>
          <p:cNvPr id="1211395" name="Rectangle 3"/>
          <p:cNvSpPr>
            <a:spLocks noGrp="1" noChangeArrowheads="1"/>
          </p:cNvSpPr>
          <p:nvPr>
            <p:ph type="body" idx="1"/>
          </p:nvPr>
        </p:nvSpPr>
        <p:spPr>
          <a:xfrm>
            <a:off x="985577" y="4573390"/>
            <a:ext cx="5344049" cy="4278628"/>
          </a:xfrm>
        </p:spPr>
        <p:txBody>
          <a:bodyPr/>
          <a:lstStyle/>
          <a:p>
            <a:endParaRPr lang="en-US"/>
          </a:p>
        </p:txBody>
      </p:sp>
    </p:spTree>
    <p:extLst>
      <p:ext uri="{BB962C8B-B14F-4D97-AF65-F5344CB8AC3E}">
        <p14:creationId xmlns:p14="http://schemas.microsoft.com/office/powerpoint/2010/main" val="124447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0401F40-43B9-44CD-94C9-2AF6FF2B0C05}" type="slidenum">
              <a:rPr lang="en-US"/>
              <a:pPr/>
              <a:t>26</a:t>
            </a:fld>
            <a:endParaRPr lang="en-US"/>
          </a:p>
        </p:txBody>
      </p:sp>
      <p:sp>
        <p:nvSpPr>
          <p:cNvPr id="1218562" name="Rectangle 2"/>
          <p:cNvSpPr>
            <a:spLocks noGrp="1" noRot="1" noChangeAspect="1" noChangeArrowheads="1" noTextEdit="1"/>
          </p:cNvSpPr>
          <p:nvPr>
            <p:ph type="sldImg"/>
          </p:nvPr>
        </p:nvSpPr>
        <p:spPr>
          <a:xfrm>
            <a:off x="1249363" y="736600"/>
            <a:ext cx="4818062" cy="3613150"/>
          </a:xfrm>
          <a:ln/>
        </p:spPr>
      </p:sp>
      <p:sp>
        <p:nvSpPr>
          <p:cNvPr id="1218563" name="Rectangle 3"/>
          <p:cNvSpPr>
            <a:spLocks noGrp="1" noChangeArrowheads="1"/>
          </p:cNvSpPr>
          <p:nvPr>
            <p:ph type="body" idx="1"/>
          </p:nvPr>
        </p:nvSpPr>
        <p:spPr>
          <a:xfrm>
            <a:off x="985577" y="4573390"/>
            <a:ext cx="5344049" cy="4278628"/>
          </a:xfrm>
        </p:spPr>
        <p:txBody>
          <a:bodyPr/>
          <a:lstStyle/>
          <a:p>
            <a:endParaRPr lang="en-US"/>
          </a:p>
        </p:txBody>
      </p:sp>
    </p:spTree>
    <p:extLst>
      <p:ext uri="{BB962C8B-B14F-4D97-AF65-F5344CB8AC3E}">
        <p14:creationId xmlns:p14="http://schemas.microsoft.com/office/powerpoint/2010/main" val="417739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27</a:t>
            </a:fld>
            <a:endParaRPr lang="en-US"/>
          </a:p>
        </p:txBody>
      </p:sp>
    </p:spTree>
    <p:extLst>
      <p:ext uri="{BB962C8B-B14F-4D97-AF65-F5344CB8AC3E}">
        <p14:creationId xmlns:p14="http://schemas.microsoft.com/office/powerpoint/2010/main" val="34291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World</a:t>
            </a:r>
            <a:r>
              <a:rPr lang="en-US" altLang="zh-CN" baseline="0" dirty="0" smtClean="0"/>
              <a:t> </a:t>
            </a:r>
            <a:r>
              <a:rPr lang="en-US" altLang="zh-CN" baseline="0" dirty="0" err="1" smtClean="0"/>
              <a:t>Telecommuncation</a:t>
            </a:r>
            <a:r>
              <a:rPr lang="en-US" altLang="zh-CN" baseline="0" dirty="0" smtClean="0"/>
              <a:t> and Information Society Day</a:t>
            </a:r>
          </a:p>
          <a:p>
            <a:r>
              <a:rPr lang="en-US" altLang="zh-CN" baseline="0" dirty="0" smtClean="0"/>
              <a:t>International Telegraph Convention signed.</a:t>
            </a:r>
          </a:p>
          <a:p>
            <a:r>
              <a:rPr lang="en-US" altLang="zh-CN" dirty="0" smtClean="0"/>
              <a:t>Set</a:t>
            </a:r>
            <a:r>
              <a:rPr lang="en-US" altLang="zh-CN" baseline="0" dirty="0" smtClean="0"/>
              <a:t> </a:t>
            </a:r>
            <a:r>
              <a:rPr lang="en-US" altLang="zh-CN" baseline="0" dirty="0" err="1" smtClean="0"/>
              <a:t>framwork</a:t>
            </a:r>
            <a:r>
              <a:rPr lang="en-US" altLang="zh-CN" baseline="0" dirty="0" smtClean="0"/>
              <a:t> to </a:t>
            </a:r>
            <a:r>
              <a:rPr lang="en-US" altLang="zh-CN" baseline="0" dirty="0" err="1" smtClean="0"/>
              <a:t>standarzation</a:t>
            </a:r>
            <a:r>
              <a:rPr lang="en-US" altLang="zh-CN" baseline="0" dirty="0" smtClean="0"/>
              <a:t> telegraphy </a:t>
            </a:r>
            <a:r>
              <a:rPr lang="en-US" altLang="zh-CN" baseline="0" dirty="0" err="1" smtClean="0"/>
              <a:t>quipment</a:t>
            </a:r>
            <a:r>
              <a:rPr lang="en-US" altLang="zh-CN" baseline="0" dirty="0" smtClean="0"/>
              <a:t>, operation </a:t>
            </a:r>
            <a:r>
              <a:rPr lang="en-US" altLang="zh-CN" baseline="0" dirty="0" err="1" smtClean="0"/>
              <a:t>istruction</a:t>
            </a:r>
            <a:r>
              <a:rPr lang="en-US" altLang="zh-CN" baseline="0" dirty="0" smtClean="0"/>
              <a:t> and </a:t>
            </a:r>
            <a:r>
              <a:rPr lang="en-US" altLang="zh-CN" baseline="0" dirty="0" err="1" smtClean="0"/>
              <a:t>accountin</a:t>
            </a:r>
            <a:r>
              <a:rPr lang="en-US" altLang="zh-CN" baseline="0" dirty="0" smtClean="0"/>
              <a:t> rules.</a:t>
            </a:r>
            <a:endParaRPr lang="zh-CN" altLang="en-US" dirty="0"/>
          </a:p>
        </p:txBody>
      </p:sp>
      <p:sp>
        <p:nvSpPr>
          <p:cNvPr id="4" name="灯片编号占位符 3"/>
          <p:cNvSpPr>
            <a:spLocks noGrp="1"/>
          </p:cNvSpPr>
          <p:nvPr>
            <p:ph type="sldNum" sz="quarter" idx="10"/>
          </p:nvPr>
        </p:nvSpPr>
        <p:spPr/>
        <p:txBody>
          <a:bodyPr/>
          <a:lstStyle/>
          <a:p>
            <a:fld id="{E3E7E218-9473-4E4E-BA13-22C19D998763}" type="slidenum">
              <a:rPr lang="en-US" smtClean="0"/>
              <a:t>2</a:t>
            </a:fld>
            <a:endParaRPr lang="en-US"/>
          </a:p>
        </p:txBody>
      </p:sp>
    </p:spTree>
    <p:extLst>
      <p:ext uri="{BB962C8B-B14F-4D97-AF65-F5344CB8AC3E}">
        <p14:creationId xmlns:p14="http://schemas.microsoft.com/office/powerpoint/2010/main" val="1151947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15/07/2017 18:00</a:t>
            </a:fld>
            <a:endParaRPr lang="en-US" dirty="0">
              <a:solidFill>
                <a:prstClr val="black"/>
              </a:solidFill>
            </a:endParaRPr>
          </a:p>
        </p:txBody>
      </p:sp>
      <p:sp>
        <p:nvSpPr>
          <p:cNvPr id="6" name="Footer Placeholder 5"/>
          <p:cNvSpPr>
            <a:spLocks noGrp="1"/>
          </p:cNvSpPr>
          <p:nvPr>
            <p:ph type="ftr" sz="quarter" idx="12"/>
          </p:nvPr>
        </p:nvSpPr>
        <p:spPr>
          <a:xfrm>
            <a:off x="0" y="8685214"/>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4"/>
            <a:ext cx="684213" cy="457200"/>
          </a:xfrm>
        </p:spPr>
        <p:txBody>
          <a:bodyPr/>
          <a:lstStyle/>
          <a:p>
            <a:fld id="{EC87E0CF-87F6-4B58-B8B8-DCAB2DAAF3C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4629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6</a:t>
            </a:fld>
            <a:endParaRPr lang="en-US"/>
          </a:p>
        </p:txBody>
      </p:sp>
    </p:spTree>
    <p:extLst>
      <p:ext uri="{BB962C8B-B14F-4D97-AF65-F5344CB8AC3E}">
        <p14:creationId xmlns:p14="http://schemas.microsoft.com/office/powerpoint/2010/main" val="15510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827ACC-65E8-41B1-A296-DEF043F07E9A}" type="slidenum">
              <a:rPr lang="en-US"/>
              <a:pPr/>
              <a:t>8</a:t>
            </a:fld>
            <a:endParaRPr lang="en-US"/>
          </a:p>
        </p:txBody>
      </p:sp>
      <p:sp>
        <p:nvSpPr>
          <p:cNvPr id="1199106" name="Rectangle 2"/>
          <p:cNvSpPr>
            <a:spLocks noGrp="1" noRot="1" noChangeAspect="1" noChangeArrowheads="1" noTextEdit="1"/>
          </p:cNvSpPr>
          <p:nvPr>
            <p:ph type="sldImg"/>
          </p:nvPr>
        </p:nvSpPr>
        <p:spPr>
          <a:xfrm>
            <a:off x="1136650" y="701675"/>
            <a:ext cx="4586288" cy="3441700"/>
          </a:xfrm>
          <a:ln/>
        </p:spPr>
      </p:sp>
      <p:sp>
        <p:nvSpPr>
          <p:cNvPr id="1199107" name="Rectangle 3"/>
          <p:cNvSpPr>
            <a:spLocks noGrp="1" noChangeArrowheads="1"/>
          </p:cNvSpPr>
          <p:nvPr>
            <p:ph type="body" idx="1"/>
          </p:nvPr>
        </p:nvSpPr>
        <p:spPr>
          <a:xfrm>
            <a:off x="923979" y="4355609"/>
            <a:ext cx="5010046" cy="4074884"/>
          </a:xfrm>
        </p:spPr>
        <p:txBody>
          <a:bodyPr/>
          <a:lstStyle/>
          <a:p>
            <a:endParaRPr lang="en-US"/>
          </a:p>
        </p:txBody>
      </p:sp>
    </p:spTree>
    <p:extLst>
      <p:ext uri="{BB962C8B-B14F-4D97-AF65-F5344CB8AC3E}">
        <p14:creationId xmlns:p14="http://schemas.microsoft.com/office/powerpoint/2010/main" val="242467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9</a:t>
            </a:fld>
            <a:endParaRPr lang="en-US"/>
          </a:p>
        </p:txBody>
      </p:sp>
    </p:spTree>
    <p:extLst>
      <p:ext uri="{BB962C8B-B14F-4D97-AF65-F5344CB8AC3E}">
        <p14:creationId xmlns:p14="http://schemas.microsoft.com/office/powerpoint/2010/main" val="167660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11</a:t>
            </a:fld>
            <a:endParaRPr lang="en-US"/>
          </a:p>
        </p:txBody>
      </p:sp>
    </p:spTree>
    <p:extLst>
      <p:ext uri="{BB962C8B-B14F-4D97-AF65-F5344CB8AC3E}">
        <p14:creationId xmlns:p14="http://schemas.microsoft.com/office/powerpoint/2010/main" val="227961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13</a:t>
            </a:fld>
            <a:endParaRPr lang="en-US"/>
          </a:p>
        </p:txBody>
      </p:sp>
    </p:spTree>
    <p:extLst>
      <p:ext uri="{BB962C8B-B14F-4D97-AF65-F5344CB8AC3E}">
        <p14:creationId xmlns:p14="http://schemas.microsoft.com/office/powerpoint/2010/main" val="96638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2FAA54C-99F3-431E-81EC-75F205B48A54}" type="slidenum">
              <a:rPr lang="en-US"/>
              <a:pPr/>
              <a:t>15</a:t>
            </a:fld>
            <a:endParaRPr lang="en-US"/>
          </a:p>
        </p:txBody>
      </p:sp>
      <p:sp>
        <p:nvSpPr>
          <p:cNvPr id="1201154" name="Rectangle 2"/>
          <p:cNvSpPr>
            <a:spLocks noGrp="1" noRot="1" noChangeAspect="1" noChangeArrowheads="1" noTextEdit="1"/>
          </p:cNvSpPr>
          <p:nvPr>
            <p:ph type="sldImg"/>
          </p:nvPr>
        </p:nvSpPr>
        <p:spPr>
          <a:xfrm>
            <a:off x="1249363" y="736600"/>
            <a:ext cx="4818062" cy="3613150"/>
          </a:xfrm>
          <a:ln/>
        </p:spPr>
      </p:sp>
      <p:sp>
        <p:nvSpPr>
          <p:cNvPr id="1201155" name="Rectangle 3"/>
          <p:cNvSpPr>
            <a:spLocks noGrp="1" noChangeArrowheads="1"/>
          </p:cNvSpPr>
          <p:nvPr>
            <p:ph type="body" idx="1"/>
          </p:nvPr>
        </p:nvSpPr>
        <p:spPr>
          <a:xfrm>
            <a:off x="985577" y="4573390"/>
            <a:ext cx="5344049" cy="4278628"/>
          </a:xfrm>
        </p:spPr>
        <p:txBody>
          <a:bodyPr/>
          <a:lstStyle/>
          <a:p>
            <a:endParaRPr lang="en-US"/>
          </a:p>
        </p:txBody>
      </p:sp>
    </p:spTree>
    <p:extLst>
      <p:ext uri="{BB962C8B-B14F-4D97-AF65-F5344CB8AC3E}">
        <p14:creationId xmlns:p14="http://schemas.microsoft.com/office/powerpoint/2010/main" val="196262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85A1EF3-CE41-44C7-B3B0-065653591002}" type="slidenum">
              <a:rPr lang="en-US"/>
              <a:pPr/>
              <a:t>17</a:t>
            </a:fld>
            <a:endParaRPr lang="en-US"/>
          </a:p>
        </p:txBody>
      </p:sp>
      <p:sp>
        <p:nvSpPr>
          <p:cNvPr id="1203202" name="Rectangle 2"/>
          <p:cNvSpPr>
            <a:spLocks noGrp="1" noRot="1" noChangeAspect="1" noChangeArrowheads="1" noTextEdit="1"/>
          </p:cNvSpPr>
          <p:nvPr>
            <p:ph type="sldImg"/>
          </p:nvPr>
        </p:nvSpPr>
        <p:spPr>
          <a:xfrm>
            <a:off x="1249363" y="736600"/>
            <a:ext cx="4818062" cy="3613150"/>
          </a:xfrm>
          <a:ln/>
        </p:spPr>
      </p:sp>
      <p:sp>
        <p:nvSpPr>
          <p:cNvPr id="1203203" name="Rectangle 3"/>
          <p:cNvSpPr>
            <a:spLocks noGrp="1" noChangeArrowheads="1"/>
          </p:cNvSpPr>
          <p:nvPr>
            <p:ph type="body" idx="1"/>
          </p:nvPr>
        </p:nvSpPr>
        <p:spPr>
          <a:xfrm>
            <a:off x="985577" y="4573390"/>
            <a:ext cx="5344049" cy="4278628"/>
          </a:xfrm>
        </p:spPr>
        <p:txBody>
          <a:bodyPr/>
          <a:lstStyle/>
          <a:p>
            <a:endParaRPr lang="en-US"/>
          </a:p>
        </p:txBody>
      </p:sp>
    </p:spTree>
    <p:extLst>
      <p:ext uri="{BB962C8B-B14F-4D97-AF65-F5344CB8AC3E}">
        <p14:creationId xmlns:p14="http://schemas.microsoft.com/office/powerpoint/2010/main" val="3804363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44259" y="6052709"/>
            <a:ext cx="17621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r>
              <a:rPr lang="en-US" sz="1000" dirty="0" smtClean="0">
                <a:solidFill>
                  <a:schemeClr val="bg2"/>
                </a:solidFill>
              </a:rPr>
              <a:t>1</a:t>
            </a:r>
            <a:endParaRPr lang="en-US" sz="10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52513"/>
            <a:ext cx="7772400" cy="641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844675"/>
            <a:ext cx="7772400" cy="4400550"/>
          </a:xfrm>
        </p:spPr>
        <p:txBody>
          <a:bodyPr/>
          <a:lstStyle/>
          <a:p>
            <a:endParaRPr lang="en-US"/>
          </a:p>
        </p:txBody>
      </p:sp>
      <p:sp>
        <p:nvSpPr>
          <p:cNvPr id="4" name="Slide Number Placeholder 3"/>
          <p:cNvSpPr>
            <a:spLocks noGrp="1"/>
          </p:cNvSpPr>
          <p:nvPr>
            <p:ph type="sldNum" sz="quarter" idx="10"/>
          </p:nvPr>
        </p:nvSpPr>
        <p:spPr>
          <a:xfrm>
            <a:off x="8388350" y="6548438"/>
            <a:ext cx="339725" cy="244475"/>
          </a:xfrm>
          <a:prstGeom prst="rect">
            <a:avLst/>
          </a:prstGeom>
        </p:spPr>
        <p:txBody>
          <a:bodyPr/>
          <a:lstStyle>
            <a:lvl1pPr>
              <a:defRPr/>
            </a:lvl1pPr>
          </a:lstStyle>
          <a:p>
            <a:fld id="{6EE7BF0A-8E17-42BE-A6D4-613E34E4DDA3}" type="slidenum">
              <a:rPr lang="en-US"/>
              <a:pPr/>
              <a:t>‹#›</a:t>
            </a:fld>
            <a:endParaRPr lang="en-US"/>
          </a:p>
        </p:txBody>
      </p:sp>
    </p:spTree>
    <p:extLst>
      <p:ext uri="{BB962C8B-B14F-4D97-AF65-F5344CB8AC3E}">
        <p14:creationId xmlns:p14="http://schemas.microsoft.com/office/powerpoint/2010/main" val="85811300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2031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8323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8180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928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9802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79959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94305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361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5676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8194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75684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6"/>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63E22-5FB5-4891-BDD4-9E2696A69D60}" type="datetimeFigureOut">
              <a:rPr lang="en-US" smtClean="0">
                <a:solidFill>
                  <a:prstClr val="black">
                    <a:tint val="75000"/>
                  </a:prstClr>
                </a:solidFill>
              </a:rPr>
              <a:pPr/>
              <a:t>15/07/2017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20A93-41BB-436D-9661-165F28B74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0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44.emf"/></Relationships>
</file>

<file path=ppt/slides/_rels/slide1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1.jpeg"/><Relationship Id="rId7" Type="http://schemas.openxmlformats.org/officeDocument/2006/relationships/hyperlink" Target="http://www.itu.int/ITU-R/go/imt-advanced/en" TargetMode="External"/><Relationship Id="rId2" Type="http://schemas.openxmlformats.org/officeDocument/2006/relationships/hyperlink" Target="http://www.google.ch/imgres?q=logo+formation&amp;hl=en&amp;biw=1217&amp;bih=933&amp;gbv=2&amp;tbm=isch&amp;tbnid=WV7aOPIK4mySAM:&amp;imgrefurl=http://www.ardml-paca.net/ardml/index.php?option=com_content&amp;task=blogcategory&amp;id=47&amp;Itemid=62&amp;docid=nS0-IU922EU1PM&amp;w=128&amp;h=96&amp;ei=m20pTqT5EdHbsgbp2fyUDA&amp;zoom=1" TargetMode="Externa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hyperlink" Target="http://www.itu.int/ITU-R/go/itur-welcome" TargetMode="External"/><Relationship Id="rId10" Type="http://schemas.openxmlformats.org/officeDocument/2006/relationships/image" Target="../media/image41.jpeg"/><Relationship Id="rId4" Type="http://schemas.openxmlformats.org/officeDocument/2006/relationships/image" Target="../media/image49.gif"/><Relationship Id="rId9" Type="http://schemas.openxmlformats.org/officeDocument/2006/relationships/hyperlink" Target="http://www.itu.int/pub/R-REG-RR/%09%09%09%09%09%09%09%09publications.aspx?lang=en&amp;parent=R-REG-RR-201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57.jpeg"/><Relationship Id="rId3" Type="http://schemas.openxmlformats.org/officeDocument/2006/relationships/slide" Target="slide18.xml"/><Relationship Id="rId7" Type="http://schemas.openxmlformats.org/officeDocument/2006/relationships/hyperlink" Target="https://www.itu.int/pub/R-REG-ROP/%09%09%09%09%09%09%09%09publications.aspx?lang=en&amp;parent=R-REG-ROP-2012" TargetMode="External"/><Relationship Id="rId12" Type="http://schemas.openxmlformats.org/officeDocument/2006/relationships/image" Target="../media/image49.gi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jpeg"/><Relationship Id="rId11"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41.jpeg"/><Relationship Id="rId4" Type="http://schemas.openxmlformats.org/officeDocument/2006/relationships/slide" Target="slide17.xml"/><Relationship Id="rId9" Type="http://schemas.openxmlformats.org/officeDocument/2006/relationships/hyperlink" Target="http://www.itu.int/pub/R-REG-RR/%09%09%09%09%09%09%09%09publications.aspx?lang=en&amp;parent=R-REG-RR-201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pub/R-REG-RR/%09%09%09%09%09%09%09%09publications.aspx?lang=en&amp;parent=R-REG-RR-2012"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pub/R-REG-RR/%09%09%09%09%09%09%09%09publications.aspx?lang=en&amp;parent=R-REG-RR-201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9.gif"/><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58.jpe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itu.int/pub/R-REG-RR/%09%09%09%09%09%09%09%09publications.aspx?lang=en&amp;parent=R-REG-RR-2012" TargetMode="External"/><Relationship Id="rId5" Type="http://schemas.openxmlformats.org/officeDocument/2006/relationships/hyperlink" Target="http://www.itu.int/ITU-R/go/wrc" TargetMode="Externa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jpeg"/><Relationship Id="rId3" Type="http://schemas.openxmlformats.org/officeDocument/2006/relationships/hyperlink" Target="http://upload.wikimedia.org/wikipedia/commons/7/74/Line0534.jpg" TargetMode="External"/><Relationship Id="rId21" Type="http://schemas.openxmlformats.org/officeDocument/2006/relationships/hyperlink" Target="http://www.itu.int/pub/R-REG-RR/%09%09%09%09%09%09%09%09publications.aspx?lang=en&amp;parent=R-REG-RR-2012" TargetMode="External"/><Relationship Id="rId7" Type="http://schemas.openxmlformats.org/officeDocument/2006/relationships/image" Target="../media/image62.jpe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14.xml"/><Relationship Id="rId16" Type="http://schemas.openxmlformats.org/officeDocument/2006/relationships/image" Target="../media/image71.png"/><Relationship Id="rId20"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5" Type="http://schemas.openxmlformats.org/officeDocument/2006/relationships/image" Target="../media/image70.jpeg"/><Relationship Id="rId23" Type="http://schemas.openxmlformats.org/officeDocument/2006/relationships/image" Target="../media/image49.gif"/><Relationship Id="rId10" Type="http://schemas.openxmlformats.org/officeDocument/2006/relationships/image" Target="../media/image65.emf"/><Relationship Id="rId19" Type="http://schemas.openxmlformats.org/officeDocument/2006/relationships/image" Target="../media/image74.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gif"/><Relationship Id="rId5" Type="http://schemas.openxmlformats.org/officeDocument/2006/relationships/image" Target="../media/image77.jpeg"/><Relationship Id="rId4" Type="http://schemas.openxmlformats.org/officeDocument/2006/relationships/hyperlink" Target="http://www.itu.int/ITU-R/spa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9.gif"/><Relationship Id="rId5" Type="http://schemas.openxmlformats.org/officeDocument/2006/relationships/image" Target="../media/image79.jpeg"/><Relationship Id="rId4" Type="http://schemas.openxmlformats.org/officeDocument/2006/relationships/hyperlink" Target="http://www.itu.int/ITU-R/terrestri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itu.int/ITU-R/go/rs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80.jpeg"/></Relationships>
</file>

<file path=ppt/slides/_rels/slide26.xml.rels><?xml version="1.0" encoding="UTF-8" standalone="yes"?>
<Relationships xmlns="http://schemas.openxmlformats.org/package/2006/relationships"><Relationship Id="rId8" Type="http://schemas.openxmlformats.org/officeDocument/2006/relationships/hyperlink" Target="http://web/pub/R-HDB-48/publications.aspx?lang=en&amp;parent=R-HDB-48-2006" TargetMode="External"/><Relationship Id="rId13" Type="http://schemas.openxmlformats.org/officeDocument/2006/relationships/image" Target="../media/image86.png"/><Relationship Id="rId18" Type="http://schemas.openxmlformats.org/officeDocument/2006/relationships/image" Target="../media/image88.jpeg"/><Relationship Id="rId3" Type="http://schemas.openxmlformats.org/officeDocument/2006/relationships/notesSlide" Target="../notesSlides/notesSlide18.xml"/><Relationship Id="rId7" Type="http://schemas.openxmlformats.org/officeDocument/2006/relationships/image" Target="../media/image84.jpeg"/><Relationship Id="rId12" Type="http://schemas.openxmlformats.org/officeDocument/2006/relationships/image" Target="../media/image81.png"/><Relationship Id="rId17" Type="http://schemas.openxmlformats.org/officeDocument/2006/relationships/image" Target="../media/image87.jpeg"/><Relationship Id="rId2" Type="http://schemas.openxmlformats.org/officeDocument/2006/relationships/slideLayout" Target="../slideLayouts/slideLayout8.xml"/><Relationship Id="rId16" Type="http://schemas.openxmlformats.org/officeDocument/2006/relationships/image" Target="../media/image49.gif"/><Relationship Id="rId1" Type="http://schemas.openxmlformats.org/officeDocument/2006/relationships/vmlDrawing" Target="../drawings/vmlDrawing1.vml"/><Relationship Id="rId6" Type="http://schemas.openxmlformats.org/officeDocument/2006/relationships/image" Target="../media/image83.jpeg"/><Relationship Id="rId11" Type="http://schemas.openxmlformats.org/officeDocument/2006/relationships/oleObject" Target="../embeddings/oleObject1.bin"/><Relationship Id="rId5" Type="http://schemas.openxmlformats.org/officeDocument/2006/relationships/hyperlink" Target="http://web/pub/R-HDB-21/publications.aspx?lang=en&amp;parent=R-HDB-21-2005" TargetMode="External"/><Relationship Id="rId15" Type="http://schemas.openxmlformats.org/officeDocument/2006/relationships/image" Target="../media/image55.jpeg"/><Relationship Id="rId10" Type="http://schemas.openxmlformats.org/officeDocument/2006/relationships/hyperlink" Target="http://www.itu.int/publications" TargetMode="External"/><Relationship Id="rId19" Type="http://schemas.openxmlformats.org/officeDocument/2006/relationships/image" Target="../media/image89.png"/><Relationship Id="rId4" Type="http://schemas.openxmlformats.org/officeDocument/2006/relationships/image" Target="../media/image82.png"/><Relationship Id="rId9" Type="http://schemas.openxmlformats.org/officeDocument/2006/relationships/image" Target="../media/image85.jpeg"/><Relationship Id="rId14" Type="http://schemas.openxmlformats.org/officeDocument/2006/relationships/hyperlink" Target="https://www.itu.int/pub/R-REG-ROP/%09%09%09%09%09%09%09%09publications.aspx?lang=en&amp;parent=R-REG-ROP-201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5.emf"/><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image" Target="../media/image14.jpeg"/><Relationship Id="rId16" Type="http://schemas.openxmlformats.org/officeDocument/2006/relationships/image" Target="../media/image28.png"/><Relationship Id="rId20" Type="http://schemas.openxmlformats.org/officeDocument/2006/relationships/image" Target="../media/image32.jpeg"/><Relationship Id="rId1" Type="http://schemas.openxmlformats.org/officeDocument/2006/relationships/slideLayout" Target="../slideLayouts/slideLayout1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gif"/><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1.jpeg"/><Relationship Id="rId5" Type="http://schemas.openxmlformats.org/officeDocument/2006/relationships/hyperlink" Target="http://www.itu.int/pub/R-REG-RR/%09%09%09%09%09%09%09%09publications.aspx?lang=en&amp;parent=R-REG-RR-2012" TargetMode="Externa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1963"/>
            <a:ext cx="7019925" cy="1143000"/>
          </a:xfrm>
        </p:spPr>
        <p:txBody>
          <a:bodyPr>
            <a:normAutofit fontScale="90000"/>
          </a:bodyPr>
          <a:lstStyle/>
          <a:p>
            <a:r>
              <a:rPr lang="en-US" dirty="0" smtClean="0">
                <a:solidFill>
                  <a:srgbClr val="FF0000"/>
                </a:solidFill>
                <a:latin typeface="Berlin Sans FB Demi" panose="020E0802020502020306" pitchFamily="34" charset="0"/>
              </a:rPr>
              <a:t/>
            </a:r>
            <a:br>
              <a:rPr lang="en-US" dirty="0" smtClean="0">
                <a:solidFill>
                  <a:srgbClr val="FF0000"/>
                </a:solidFill>
                <a:latin typeface="Berlin Sans FB Demi" panose="020E0802020502020306" pitchFamily="34" charset="0"/>
              </a:rPr>
            </a:br>
            <a:r>
              <a:rPr lang="en-US" dirty="0">
                <a:solidFill>
                  <a:srgbClr val="FF0000"/>
                </a:solidFill>
                <a:latin typeface="Berlin Sans FB Demi" panose="020E0802020502020306" pitchFamily="34" charset="0"/>
              </a:rPr>
              <a:t/>
            </a:r>
            <a:br>
              <a:rPr lang="en-US" dirty="0">
                <a:solidFill>
                  <a:srgbClr val="FF0000"/>
                </a:solidFill>
                <a:latin typeface="Berlin Sans FB Demi" panose="020E0802020502020306" pitchFamily="34" charset="0"/>
              </a:rPr>
            </a:br>
            <a:r>
              <a:rPr lang="en-US" dirty="0" smtClean="0">
                <a:solidFill>
                  <a:srgbClr val="FF0000"/>
                </a:solidFill>
                <a:latin typeface="Berlin Sans FB Demi" panose="020E0802020502020306" pitchFamily="34" charset="0"/>
              </a:rPr>
              <a:t>ITU Overview</a:t>
            </a:r>
            <a:br>
              <a:rPr lang="en-US" dirty="0" smtClean="0">
                <a:solidFill>
                  <a:srgbClr val="FF0000"/>
                </a:solidFill>
                <a:latin typeface="Berlin Sans FB Demi" panose="020E0802020502020306" pitchFamily="34" charset="0"/>
              </a:rPr>
            </a:br>
            <a:endParaRPr lang="en-US" dirty="0">
              <a:solidFill>
                <a:srgbClr val="FF0000"/>
              </a:solidFill>
              <a:latin typeface="Berlin Sans FB Demi" panose="020E0802020502020306" pitchFamily="34" charset="0"/>
            </a:endParaRPr>
          </a:p>
        </p:txBody>
      </p:sp>
      <p:sp>
        <p:nvSpPr>
          <p:cNvPr id="5" name="Title 1"/>
          <p:cNvSpPr txBox="1">
            <a:spLocks/>
          </p:cNvSpPr>
          <p:nvPr/>
        </p:nvSpPr>
        <p:spPr>
          <a:xfrm>
            <a:off x="467544" y="537321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a:solidFill>
                <a:srgbClr val="05057D"/>
              </a:solidFill>
            </a:endParaRPr>
          </a:p>
        </p:txBody>
      </p:sp>
      <p:sp>
        <p:nvSpPr>
          <p:cNvPr id="6" name="AutoShape 2" descr="Displaying image00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ing image00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9"/>
          <p:cNvSpPr>
            <a:spLocks noGrp="1"/>
          </p:cNvSpPr>
          <p:nvPr>
            <p:ph idx="1"/>
          </p:nvPr>
        </p:nvSpPr>
        <p:spPr/>
        <p:txBody>
          <a:bodyPr>
            <a:normAutofit/>
          </a:bodyPr>
          <a:lstStyle/>
          <a:p>
            <a:pPr marL="3657600" lvl="8" indent="0">
              <a:buNone/>
            </a:pPr>
            <a:endParaRPr lang="en-US" sz="2400" dirty="0" smtClean="0"/>
          </a:p>
          <a:p>
            <a:pPr marL="3657600" lvl="8" indent="0">
              <a:buNone/>
            </a:pPr>
            <a:endParaRPr lang="en-US" sz="2400" dirty="0" smtClean="0"/>
          </a:p>
          <a:p>
            <a:pPr marL="3657600" lvl="8" indent="0">
              <a:buNone/>
            </a:pPr>
            <a:r>
              <a:rPr lang="en-US" b="1" i="1" dirty="0" smtClean="0"/>
              <a:t>Presented by : </a:t>
            </a:r>
          </a:p>
          <a:p>
            <a:pPr marL="3657600" lvl="8" indent="0">
              <a:buNone/>
            </a:pPr>
            <a:r>
              <a:rPr lang="en-US" b="1" i="1" dirty="0" smtClean="0"/>
              <a:t>ITU (International Telecommunication Union)</a:t>
            </a:r>
          </a:p>
          <a:p>
            <a:pPr marL="3657600" lvl="8" indent="0">
              <a:buNone/>
            </a:pPr>
            <a:r>
              <a:rPr lang="en-US" b="1" i="1" dirty="0" smtClean="0"/>
              <a:t>BR-Space Services Department </a:t>
            </a:r>
          </a:p>
          <a:p>
            <a:pPr marL="3657600" lvl="8" indent="0">
              <a:buNone/>
            </a:pPr>
            <a:r>
              <a:rPr lang="en-US" b="1" i="1" dirty="0" smtClean="0"/>
              <a:t>Akim FALOU DINE </a:t>
            </a:r>
            <a:endParaRPr lang="en-US" b="1" i="1" dirty="0"/>
          </a:p>
          <a:p>
            <a:pPr marL="3657600" lvl="8" indent="0">
              <a:buNone/>
            </a:pPr>
            <a:endParaRPr lang="en-US" sz="2400" b="1" dirty="0"/>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685877"/>
            <a:ext cx="7272808" cy="1866900"/>
          </a:xfrm>
          <a:prstGeom prst="rect">
            <a:avLst/>
          </a:prstGeom>
          <a:noFill/>
          <a:ln>
            <a:noFill/>
          </a:ln>
        </p:spPr>
      </p:pic>
      <p:pic>
        <p:nvPicPr>
          <p:cNvPr id="174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66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62075" cy="304800"/>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838200" cy="323850"/>
          </a:xfrm>
          <a:prstGeom prst="rect">
            <a:avLst/>
          </a:prstGeom>
          <a:solidFill>
            <a:srgbClr val="FFFFFF"/>
          </a:solidFill>
        </p:spPr>
      </p:pic>
    </p:spTree>
    <p:extLst>
      <p:ext uri="{BB962C8B-B14F-4D97-AF65-F5344CB8AC3E}">
        <p14:creationId xmlns:p14="http://schemas.microsoft.com/office/powerpoint/2010/main" val="35807603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 y="852678"/>
            <a:ext cx="9143991" cy="5148066"/>
          </a:xfrm>
          <a:prstGeom prst="rect">
            <a:avLst/>
          </a:prstGeom>
        </p:spPr>
      </p:pic>
      <p:sp>
        <p:nvSpPr>
          <p:cNvPr id="5" name="TextBox 4"/>
          <p:cNvSpPr txBox="1"/>
          <p:nvPr/>
        </p:nvSpPr>
        <p:spPr>
          <a:xfrm>
            <a:off x="920373" y="1356707"/>
            <a:ext cx="2839611" cy="353943"/>
          </a:xfrm>
          <a:prstGeom prst="rect">
            <a:avLst/>
          </a:prstGeom>
          <a:noFill/>
        </p:spPr>
        <p:txBody>
          <a:bodyPr wrap="square" rtlCol="0">
            <a:spAutoFit/>
          </a:bodyPr>
          <a:lstStyle/>
          <a:p>
            <a:r>
              <a:rPr lang="en-US" sz="1700" i="1" dirty="0">
                <a:solidFill>
                  <a:srgbClr val="FFF2CD"/>
                </a:solidFill>
                <a:latin typeface="Times"/>
                <a:cs typeface="Times"/>
              </a:rPr>
              <a:t>Meet the sectors</a:t>
            </a:r>
          </a:p>
        </p:txBody>
      </p:sp>
      <p:sp>
        <p:nvSpPr>
          <p:cNvPr id="7" name="TextBox 6"/>
          <p:cNvSpPr txBox="1"/>
          <p:nvPr/>
        </p:nvSpPr>
        <p:spPr>
          <a:xfrm>
            <a:off x="953452" y="1703513"/>
            <a:ext cx="4371621"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Myriad Pro Cond"/>
              </a:rPr>
              <a:t>ITU - T</a:t>
            </a:r>
          </a:p>
        </p:txBody>
      </p:sp>
      <p:sp>
        <p:nvSpPr>
          <p:cNvPr id="4" name="TextBox 3"/>
          <p:cNvSpPr txBox="1"/>
          <p:nvPr/>
        </p:nvSpPr>
        <p:spPr>
          <a:xfrm>
            <a:off x="4102446" y="1770758"/>
            <a:ext cx="2739724" cy="651460"/>
          </a:xfrm>
          <a:prstGeom prst="rect">
            <a:avLst/>
          </a:prstGeom>
          <a:noFill/>
        </p:spPr>
        <p:txBody>
          <a:bodyPr wrap="square" rtlCol="0">
            <a:spAutoFit/>
          </a:bodyPr>
          <a:lstStyle/>
          <a:p>
            <a:pPr>
              <a:lnSpc>
                <a:spcPct val="90000"/>
              </a:lnSpc>
            </a:pPr>
            <a:r>
              <a:rPr lang="en-US" sz="2000" b="1" dirty="0">
                <a:solidFill>
                  <a:srgbClr val="F4BD2F"/>
                </a:solidFill>
                <a:latin typeface="Arial Narrow" panose="020B0606020202030204" pitchFamily="34" charset="0"/>
                <a:cs typeface="Myriad Pro Cond"/>
              </a:rPr>
              <a:t>KEY</a:t>
            </a:r>
            <a:br>
              <a:rPr lang="en-US" sz="2000" b="1" dirty="0">
                <a:solidFill>
                  <a:srgbClr val="F4BD2F"/>
                </a:solidFill>
                <a:latin typeface="Arial Narrow" panose="020B0606020202030204" pitchFamily="34" charset="0"/>
                <a:cs typeface="Myriad Pro Cond"/>
              </a:rPr>
            </a:br>
            <a:r>
              <a:rPr lang="en-US" sz="2000" b="1" dirty="0">
                <a:solidFill>
                  <a:srgbClr val="F4BD2F"/>
                </a:solidFill>
                <a:latin typeface="Arial Narrow" panose="020B0606020202030204" pitchFamily="34" charset="0"/>
                <a:cs typeface="Myriad Pro Cond"/>
              </a:rPr>
              <a:t>ROLE</a:t>
            </a:r>
          </a:p>
        </p:txBody>
      </p:sp>
      <p:sp>
        <p:nvSpPr>
          <p:cNvPr id="8" name="TextBox 7"/>
          <p:cNvSpPr txBox="1"/>
          <p:nvPr/>
        </p:nvSpPr>
        <p:spPr>
          <a:xfrm>
            <a:off x="3717173" y="2818512"/>
            <a:ext cx="3952620" cy="1089529"/>
          </a:xfrm>
          <a:prstGeom prst="rect">
            <a:avLst/>
          </a:prstGeom>
          <a:noFill/>
        </p:spPr>
        <p:txBody>
          <a:bodyPr wrap="square" rtlCol="0">
            <a:spAutoFit/>
          </a:bodyPr>
          <a:lstStyle/>
          <a:p>
            <a:pPr>
              <a:lnSpc>
                <a:spcPct val="90000"/>
              </a:lnSpc>
            </a:pPr>
            <a:r>
              <a:rPr lang="en-US" dirty="0">
                <a:latin typeface="Myriad Pro SemiCond"/>
                <a:cs typeface="Myriad Pro SemiCond"/>
              </a:rPr>
              <a:t>Crucial role in </a:t>
            </a:r>
            <a:r>
              <a:rPr lang="en-US" b="1" dirty="0">
                <a:latin typeface="Myriad Pro SemiCond" pitchFamily="34" charset="0"/>
                <a:cs typeface="Myriad Pro Bold SemiCond"/>
              </a:rPr>
              <a:t>defining operation and interoperability of technologies </a:t>
            </a:r>
            <a:r>
              <a:rPr lang="en-US" dirty="0">
                <a:latin typeface="Myriad Pro SemiCond"/>
                <a:cs typeface="Myriad Pro SemiCond"/>
              </a:rPr>
              <a:t>that underpin global communications network</a:t>
            </a:r>
          </a:p>
        </p:txBody>
      </p:sp>
      <p:sp>
        <p:nvSpPr>
          <p:cNvPr id="9" name="TextBox 8"/>
          <p:cNvSpPr txBox="1"/>
          <p:nvPr/>
        </p:nvSpPr>
        <p:spPr>
          <a:xfrm>
            <a:off x="3717173" y="4031837"/>
            <a:ext cx="3952621" cy="904863"/>
          </a:xfrm>
          <a:prstGeom prst="rect">
            <a:avLst/>
          </a:prstGeom>
          <a:noFill/>
        </p:spPr>
        <p:txBody>
          <a:bodyPr wrap="square" rtlCol="0">
            <a:spAutoFit/>
          </a:bodyPr>
          <a:lstStyle/>
          <a:p>
            <a:pPr>
              <a:lnSpc>
                <a:spcPct val="80000"/>
              </a:lnSpc>
            </a:pPr>
            <a:r>
              <a:rPr lang="en-US" sz="2400" b="1" dirty="0">
                <a:solidFill>
                  <a:srgbClr val="F4BD2F"/>
                </a:solidFill>
                <a:latin typeface="Arial Narrow" panose="020B0606020202030204" pitchFamily="34" charset="0"/>
                <a:cs typeface="Myriad Pro Cond"/>
              </a:rPr>
              <a:t>200 - 300</a:t>
            </a:r>
            <a:r>
              <a:rPr lang="en-US" dirty="0">
                <a:latin typeface="Myriad Pro SemiCond"/>
                <a:cs typeface="Myriad Pro SemiCond"/>
              </a:rPr>
              <a:t> new global standards approved every year, with over </a:t>
            </a:r>
            <a:r>
              <a:rPr lang="en-US" sz="2400" b="1" dirty="0">
                <a:solidFill>
                  <a:srgbClr val="F4BD2F"/>
                </a:solidFill>
                <a:latin typeface="Arial Narrow" panose="020B0606020202030204" pitchFamily="34" charset="0"/>
                <a:cs typeface="Myriad Pro Cond"/>
              </a:rPr>
              <a:t>4,000</a:t>
            </a:r>
            <a:r>
              <a:rPr lang="en-US" dirty="0">
                <a:latin typeface="Myriad Pro SemiCond"/>
                <a:cs typeface="Myriad Pro SemiCond"/>
              </a:rPr>
              <a:t> in use today</a:t>
            </a:r>
            <a:endParaRPr lang="en-US" dirty="0">
              <a:latin typeface="Myriad Pro Bold SemiCond"/>
              <a:cs typeface="Myriad Pro Bold SemiCond"/>
            </a:endParaRPr>
          </a:p>
        </p:txBody>
      </p:sp>
      <p:sp>
        <p:nvSpPr>
          <p:cNvPr id="10" name="Rectangle 9"/>
          <p:cNvSpPr/>
          <p:nvPr/>
        </p:nvSpPr>
        <p:spPr>
          <a:xfrm>
            <a:off x="6533711" y="982637"/>
            <a:ext cx="1815159" cy="366934"/>
          </a:xfrm>
          <a:prstGeom prst="rect">
            <a:avLst/>
          </a:prstGeom>
          <a:solidFill>
            <a:srgbClr val="FCBA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487987" y="898611"/>
            <a:ext cx="198709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cs typeface="Myriad Pro Cond"/>
              </a:rPr>
              <a:t>ITU at a glance</a:t>
            </a:r>
          </a:p>
        </p:txBody>
      </p:sp>
      <p:pic>
        <p:nvPicPr>
          <p:cNvPr id="12" name="Picture 11"/>
          <p:cNvPicPr>
            <a:picLocks noChangeAspect="1"/>
          </p:cNvPicPr>
          <p:nvPr/>
        </p:nvPicPr>
        <p:blipFill>
          <a:blip r:embed="rId4"/>
          <a:stretch>
            <a:fillRect/>
          </a:stretch>
        </p:blipFill>
        <p:spPr>
          <a:xfrm>
            <a:off x="228758" y="5419378"/>
            <a:ext cx="977512" cy="353568"/>
          </a:xfrm>
          <a:prstGeom prst="rect">
            <a:avLst/>
          </a:prstGeom>
        </p:spPr>
      </p:pic>
    </p:spTree>
    <p:custDataLst>
      <p:tags r:id="rId1"/>
    </p:custDataLst>
    <p:extLst>
      <p:ext uri="{BB962C8B-B14F-4D97-AF65-F5344CB8AC3E}">
        <p14:creationId xmlns:p14="http://schemas.microsoft.com/office/powerpoint/2010/main" val="41164916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75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 y="852679"/>
            <a:ext cx="9143991" cy="5148067"/>
          </a:xfrm>
          <a:prstGeom prst="rect">
            <a:avLst/>
          </a:prstGeom>
        </p:spPr>
      </p:pic>
      <p:sp>
        <p:nvSpPr>
          <p:cNvPr id="7" name="TextBox 6"/>
          <p:cNvSpPr txBox="1"/>
          <p:nvPr/>
        </p:nvSpPr>
        <p:spPr>
          <a:xfrm>
            <a:off x="803619" y="2776977"/>
            <a:ext cx="5296542" cy="615553"/>
          </a:xfrm>
          <a:prstGeom prst="rect">
            <a:avLst/>
          </a:prstGeom>
          <a:noFill/>
        </p:spPr>
        <p:txBody>
          <a:bodyPr wrap="square" rtlCol="0">
            <a:spAutoFit/>
          </a:bodyPr>
          <a:lstStyle/>
          <a:p>
            <a:r>
              <a:rPr lang="en-US" sz="3400" b="1" dirty="0">
                <a:solidFill>
                  <a:schemeClr val="bg1"/>
                </a:solidFill>
                <a:latin typeface="Arial Narrow" panose="020B0606020202030204" pitchFamily="34" charset="0"/>
                <a:cs typeface="Myriad Pro Cond"/>
              </a:rPr>
              <a:t>/DEVELOPMENT/</a:t>
            </a:r>
          </a:p>
        </p:txBody>
      </p:sp>
      <p:sp>
        <p:nvSpPr>
          <p:cNvPr id="8" name="TextBox 7"/>
          <p:cNvSpPr txBox="1"/>
          <p:nvPr/>
        </p:nvSpPr>
        <p:spPr>
          <a:xfrm>
            <a:off x="767947" y="2029978"/>
            <a:ext cx="7444068" cy="1015663"/>
          </a:xfrm>
          <a:prstGeom prst="rect">
            <a:avLst/>
          </a:prstGeom>
          <a:noFill/>
        </p:spPr>
        <p:txBody>
          <a:bodyPr wrap="square" rtlCol="0">
            <a:spAutoFit/>
          </a:bodyPr>
          <a:lstStyle/>
          <a:p>
            <a:r>
              <a:rPr lang="en-US" sz="6000" spc="-150" dirty="0">
                <a:solidFill>
                  <a:schemeClr val="bg1"/>
                </a:solidFill>
                <a:latin typeface="Arial Black" panose="020B0A04020102020204" pitchFamily="34" charset="0"/>
                <a:cs typeface="Myriad Pro Cond"/>
              </a:rPr>
              <a:t>ITU-D</a:t>
            </a:r>
          </a:p>
        </p:txBody>
      </p:sp>
    </p:spTree>
    <p:extLst>
      <p:ext uri="{BB962C8B-B14F-4D97-AF65-F5344CB8AC3E}">
        <p14:creationId xmlns:p14="http://schemas.microsoft.com/office/powerpoint/2010/main" val="7495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 y="911262"/>
            <a:ext cx="9143989" cy="5148066"/>
          </a:xfrm>
          <a:prstGeom prst="rect">
            <a:avLst/>
          </a:prstGeom>
        </p:spPr>
      </p:pic>
      <p:sp>
        <p:nvSpPr>
          <p:cNvPr id="5" name="TextBox 4"/>
          <p:cNvSpPr txBox="1"/>
          <p:nvPr/>
        </p:nvSpPr>
        <p:spPr>
          <a:xfrm>
            <a:off x="920373" y="1356707"/>
            <a:ext cx="2839611" cy="353943"/>
          </a:xfrm>
          <a:prstGeom prst="rect">
            <a:avLst/>
          </a:prstGeom>
          <a:noFill/>
        </p:spPr>
        <p:txBody>
          <a:bodyPr wrap="square" rtlCol="0">
            <a:spAutoFit/>
          </a:bodyPr>
          <a:lstStyle/>
          <a:p>
            <a:r>
              <a:rPr lang="en-US" sz="1700" i="1" dirty="0">
                <a:solidFill>
                  <a:srgbClr val="E6F2CE"/>
                </a:solidFill>
                <a:latin typeface="Times"/>
                <a:cs typeface="Times"/>
              </a:rPr>
              <a:t>Meet the sectors</a:t>
            </a:r>
          </a:p>
        </p:txBody>
      </p:sp>
      <p:sp>
        <p:nvSpPr>
          <p:cNvPr id="7" name="TextBox 6"/>
          <p:cNvSpPr txBox="1"/>
          <p:nvPr/>
        </p:nvSpPr>
        <p:spPr>
          <a:xfrm>
            <a:off x="953452" y="1703513"/>
            <a:ext cx="4371621"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Myriad Pro Cond"/>
              </a:rPr>
              <a:t>ITU - D</a:t>
            </a:r>
          </a:p>
        </p:txBody>
      </p:sp>
      <p:sp>
        <p:nvSpPr>
          <p:cNvPr id="4" name="TextBox 3"/>
          <p:cNvSpPr txBox="1"/>
          <p:nvPr/>
        </p:nvSpPr>
        <p:spPr>
          <a:xfrm>
            <a:off x="4102446" y="1770758"/>
            <a:ext cx="2739724" cy="651460"/>
          </a:xfrm>
          <a:prstGeom prst="rect">
            <a:avLst/>
          </a:prstGeom>
          <a:noFill/>
        </p:spPr>
        <p:txBody>
          <a:bodyPr wrap="square" rtlCol="0">
            <a:spAutoFit/>
          </a:bodyPr>
          <a:lstStyle/>
          <a:p>
            <a:pPr>
              <a:lnSpc>
                <a:spcPct val="90000"/>
              </a:lnSpc>
            </a:pPr>
            <a:r>
              <a:rPr lang="en-US" sz="2000" b="1" dirty="0">
                <a:solidFill>
                  <a:srgbClr val="95CD50"/>
                </a:solidFill>
                <a:latin typeface="Arial Narrow" panose="020B0606020202030204" pitchFamily="34" charset="0"/>
                <a:cs typeface="Myriad Pro Cond"/>
              </a:rPr>
              <a:t>KEY</a:t>
            </a:r>
            <a:br>
              <a:rPr lang="en-US" sz="2000" b="1" dirty="0">
                <a:solidFill>
                  <a:srgbClr val="95CD50"/>
                </a:solidFill>
                <a:latin typeface="Arial Narrow" panose="020B0606020202030204" pitchFamily="34" charset="0"/>
                <a:cs typeface="Myriad Pro Cond"/>
              </a:rPr>
            </a:br>
            <a:r>
              <a:rPr lang="en-US" sz="2000" b="1" dirty="0">
                <a:solidFill>
                  <a:srgbClr val="95CD50"/>
                </a:solidFill>
                <a:latin typeface="Arial Narrow" panose="020B0606020202030204" pitchFamily="34" charset="0"/>
                <a:cs typeface="Myriad Pro Cond"/>
              </a:rPr>
              <a:t>ROLES</a:t>
            </a:r>
          </a:p>
        </p:txBody>
      </p:sp>
      <p:sp>
        <p:nvSpPr>
          <p:cNvPr id="8" name="TextBox 7"/>
          <p:cNvSpPr txBox="1"/>
          <p:nvPr/>
        </p:nvSpPr>
        <p:spPr>
          <a:xfrm>
            <a:off x="3717173" y="2568784"/>
            <a:ext cx="4295086" cy="1089529"/>
          </a:xfrm>
          <a:prstGeom prst="rect">
            <a:avLst/>
          </a:prstGeom>
          <a:noFill/>
        </p:spPr>
        <p:txBody>
          <a:bodyPr wrap="square" rtlCol="0">
            <a:spAutoFit/>
          </a:bodyPr>
          <a:lstStyle/>
          <a:p>
            <a:pPr>
              <a:lnSpc>
                <a:spcPct val="90000"/>
              </a:lnSpc>
            </a:pPr>
            <a:r>
              <a:rPr lang="en-US" dirty="0">
                <a:latin typeface="Myriad Pro SemiCond"/>
                <a:cs typeface="Myriad Pro SemiCond"/>
              </a:rPr>
              <a:t>Spread equitable and affordable </a:t>
            </a:r>
            <a:r>
              <a:rPr lang="en-US" b="1" dirty="0">
                <a:latin typeface="Myriad Pro SemiCond" pitchFamily="34" charset="0"/>
                <a:cs typeface="Myriad Pro Bold SemiCond"/>
              </a:rPr>
              <a:t>access to telecommunications</a:t>
            </a:r>
            <a:r>
              <a:rPr lang="en-US" dirty="0">
                <a:latin typeface="Myriad Pro SemiCond"/>
                <a:cs typeface="Myriad Pro SemiCond"/>
              </a:rPr>
              <a:t> to help stimulate social and economic development</a:t>
            </a:r>
            <a:endParaRPr lang="en-US" dirty="0">
              <a:latin typeface="Myriad Pro Bold SemiCond"/>
              <a:cs typeface="Myriad Pro Bold SemiCond"/>
            </a:endParaRPr>
          </a:p>
        </p:txBody>
      </p:sp>
      <p:sp>
        <p:nvSpPr>
          <p:cNvPr id="9" name="TextBox 8"/>
          <p:cNvSpPr txBox="1"/>
          <p:nvPr/>
        </p:nvSpPr>
        <p:spPr>
          <a:xfrm>
            <a:off x="3717173" y="3693436"/>
            <a:ext cx="3952621" cy="840230"/>
          </a:xfrm>
          <a:prstGeom prst="rect">
            <a:avLst/>
          </a:prstGeom>
          <a:noFill/>
        </p:spPr>
        <p:txBody>
          <a:bodyPr wrap="square" rtlCol="0">
            <a:spAutoFit/>
          </a:bodyPr>
          <a:lstStyle/>
          <a:p>
            <a:pPr>
              <a:lnSpc>
                <a:spcPct val="90000"/>
              </a:lnSpc>
            </a:pPr>
            <a:r>
              <a:rPr lang="en-US" b="1" dirty="0">
                <a:latin typeface="Myriad Pro SemiCond" pitchFamily="34" charset="0"/>
                <a:cs typeface="Myriad Pro Bold SemiCond"/>
              </a:rPr>
              <a:t>Human capacity-building </a:t>
            </a:r>
            <a:r>
              <a:rPr lang="en-US" dirty="0">
                <a:latin typeface="Myriad Pro SemiCond" pitchFamily="34" charset="0"/>
                <a:cs typeface="Myriad Pro Bold SemiCond"/>
              </a:rPr>
              <a:t>particularly </a:t>
            </a:r>
            <a:r>
              <a:rPr lang="en-US" dirty="0">
                <a:latin typeface="Myriad Pro SemiCond"/>
                <a:cs typeface="Myriad Pro SemiCond"/>
              </a:rPr>
              <a:t>in developing and least developed countries (LDCs)</a:t>
            </a:r>
          </a:p>
        </p:txBody>
      </p:sp>
      <p:sp>
        <p:nvSpPr>
          <p:cNvPr id="10" name="TextBox 9"/>
          <p:cNvSpPr txBox="1"/>
          <p:nvPr/>
        </p:nvSpPr>
        <p:spPr>
          <a:xfrm>
            <a:off x="3717173" y="4584064"/>
            <a:ext cx="3752851" cy="1089529"/>
          </a:xfrm>
          <a:prstGeom prst="rect">
            <a:avLst/>
          </a:prstGeom>
          <a:noFill/>
        </p:spPr>
        <p:txBody>
          <a:bodyPr wrap="square" rtlCol="0">
            <a:spAutoFit/>
          </a:bodyPr>
          <a:lstStyle/>
          <a:p>
            <a:pPr>
              <a:lnSpc>
                <a:spcPct val="90000"/>
              </a:lnSpc>
            </a:pPr>
            <a:r>
              <a:rPr lang="en-US" dirty="0">
                <a:latin typeface="Myriad Pro SemiCond"/>
                <a:cs typeface="Myriad Pro SemiCond"/>
              </a:rPr>
              <a:t>Helps to ensure that people everywhere are empowered </a:t>
            </a:r>
            <a:r>
              <a:rPr lang="en-US" b="1" dirty="0">
                <a:latin typeface="Myriad Pro SemiCond" pitchFamily="34" charset="0"/>
                <a:cs typeface="Myriad Pro Bold SemiCond"/>
              </a:rPr>
              <a:t>to reap the benefits that connectivity delivers</a:t>
            </a:r>
          </a:p>
        </p:txBody>
      </p:sp>
      <p:sp>
        <p:nvSpPr>
          <p:cNvPr id="12" name="TextBox 11"/>
          <p:cNvSpPr txBox="1"/>
          <p:nvPr/>
        </p:nvSpPr>
        <p:spPr>
          <a:xfrm>
            <a:off x="6487987" y="898611"/>
            <a:ext cx="198709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cs typeface="Myriad Pro Cond"/>
              </a:rPr>
              <a:t>ITU at a glance</a:t>
            </a:r>
          </a:p>
        </p:txBody>
      </p:sp>
      <p:pic>
        <p:nvPicPr>
          <p:cNvPr id="11" name="Picture 10"/>
          <p:cNvPicPr>
            <a:picLocks noChangeAspect="1"/>
          </p:cNvPicPr>
          <p:nvPr/>
        </p:nvPicPr>
        <p:blipFill>
          <a:blip r:embed="rId4"/>
          <a:stretch>
            <a:fillRect/>
          </a:stretch>
        </p:blipFill>
        <p:spPr>
          <a:xfrm>
            <a:off x="228758" y="5419378"/>
            <a:ext cx="977512" cy="353568"/>
          </a:xfrm>
          <a:prstGeom prst="rect">
            <a:avLst/>
          </a:prstGeom>
        </p:spPr>
      </p:pic>
    </p:spTree>
    <p:custDataLst>
      <p:tags r:id="rId1"/>
    </p:custDataLst>
    <p:extLst>
      <p:ext uri="{BB962C8B-B14F-4D97-AF65-F5344CB8AC3E}">
        <p14:creationId xmlns:p14="http://schemas.microsoft.com/office/powerpoint/2010/main" val="381085923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 y="852678"/>
            <a:ext cx="9143994" cy="5148068"/>
          </a:xfrm>
          <a:prstGeom prst="rect">
            <a:avLst/>
          </a:prstGeom>
        </p:spPr>
      </p:pic>
      <p:sp>
        <p:nvSpPr>
          <p:cNvPr id="7" name="TextBox 6"/>
          <p:cNvSpPr txBox="1"/>
          <p:nvPr/>
        </p:nvSpPr>
        <p:spPr>
          <a:xfrm>
            <a:off x="803619" y="2776977"/>
            <a:ext cx="6734319" cy="615553"/>
          </a:xfrm>
          <a:prstGeom prst="rect">
            <a:avLst/>
          </a:prstGeom>
          <a:noFill/>
        </p:spPr>
        <p:txBody>
          <a:bodyPr wrap="square" rtlCol="0">
            <a:spAutoFit/>
          </a:bodyPr>
          <a:lstStyle/>
          <a:p>
            <a:r>
              <a:rPr lang="en-US" sz="3400" b="1" dirty="0">
                <a:solidFill>
                  <a:schemeClr val="bg1"/>
                </a:solidFill>
                <a:latin typeface="Arial Narrow" panose="020B0606020202030204" pitchFamily="34" charset="0"/>
                <a:cs typeface="Myriad Pro Cond"/>
              </a:rPr>
              <a:t>/RADIOCOMMUNICATIONS/</a:t>
            </a:r>
          </a:p>
        </p:txBody>
      </p:sp>
      <p:sp>
        <p:nvSpPr>
          <p:cNvPr id="8" name="TextBox 7"/>
          <p:cNvSpPr txBox="1"/>
          <p:nvPr/>
        </p:nvSpPr>
        <p:spPr>
          <a:xfrm>
            <a:off x="767947" y="2029978"/>
            <a:ext cx="7444068" cy="1015663"/>
          </a:xfrm>
          <a:prstGeom prst="rect">
            <a:avLst/>
          </a:prstGeom>
          <a:noFill/>
        </p:spPr>
        <p:txBody>
          <a:bodyPr wrap="square" rtlCol="0">
            <a:spAutoFit/>
          </a:bodyPr>
          <a:lstStyle/>
          <a:p>
            <a:r>
              <a:rPr lang="en-US" sz="6000" spc="-150" dirty="0">
                <a:solidFill>
                  <a:schemeClr val="bg1"/>
                </a:solidFill>
                <a:latin typeface="Arial Black" panose="020B0A04020102020204" pitchFamily="34" charset="0"/>
                <a:cs typeface="Myriad Pro Cond"/>
              </a:rPr>
              <a:t>ITU-R</a:t>
            </a:r>
          </a:p>
        </p:txBody>
      </p:sp>
    </p:spTree>
    <p:extLst>
      <p:ext uri="{BB962C8B-B14F-4D97-AF65-F5344CB8AC3E}">
        <p14:creationId xmlns:p14="http://schemas.microsoft.com/office/powerpoint/2010/main" val="20985095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 y="852679"/>
            <a:ext cx="9143992" cy="5148067"/>
          </a:xfrm>
          <a:prstGeom prst="rect">
            <a:avLst/>
          </a:prstGeom>
        </p:spPr>
      </p:pic>
      <p:sp>
        <p:nvSpPr>
          <p:cNvPr id="5" name="TextBox 4"/>
          <p:cNvSpPr txBox="1"/>
          <p:nvPr/>
        </p:nvSpPr>
        <p:spPr>
          <a:xfrm>
            <a:off x="920373" y="1356707"/>
            <a:ext cx="2839611" cy="353943"/>
          </a:xfrm>
          <a:prstGeom prst="rect">
            <a:avLst/>
          </a:prstGeom>
          <a:noFill/>
        </p:spPr>
        <p:txBody>
          <a:bodyPr wrap="square" rtlCol="0">
            <a:spAutoFit/>
          </a:bodyPr>
          <a:lstStyle/>
          <a:p>
            <a:r>
              <a:rPr lang="en-US" sz="1700" i="1" dirty="0">
                <a:solidFill>
                  <a:srgbClr val="FFDDD4"/>
                </a:solidFill>
                <a:latin typeface="Times"/>
                <a:cs typeface="Times"/>
              </a:rPr>
              <a:t>Meet the sectors</a:t>
            </a:r>
          </a:p>
        </p:txBody>
      </p:sp>
      <p:sp>
        <p:nvSpPr>
          <p:cNvPr id="7" name="TextBox 6"/>
          <p:cNvSpPr txBox="1"/>
          <p:nvPr/>
        </p:nvSpPr>
        <p:spPr>
          <a:xfrm>
            <a:off x="953452" y="1703513"/>
            <a:ext cx="4371621"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Myriad Pro Cond"/>
              </a:rPr>
              <a:t>ITU - R</a:t>
            </a:r>
          </a:p>
        </p:txBody>
      </p:sp>
      <p:sp>
        <p:nvSpPr>
          <p:cNvPr id="4" name="TextBox 3"/>
          <p:cNvSpPr txBox="1"/>
          <p:nvPr/>
        </p:nvSpPr>
        <p:spPr>
          <a:xfrm>
            <a:off x="4038600" y="2514600"/>
            <a:ext cx="4210281" cy="2308324"/>
          </a:xfrm>
          <a:prstGeom prst="rect">
            <a:avLst/>
          </a:prstGeom>
          <a:noFill/>
        </p:spPr>
        <p:txBody>
          <a:bodyPr wrap="square" rtlCol="0">
            <a:spAutoFit/>
          </a:bodyPr>
          <a:lstStyle/>
          <a:p>
            <a:pPr>
              <a:lnSpc>
                <a:spcPct val="90000"/>
              </a:lnSpc>
            </a:pPr>
            <a:r>
              <a:rPr lang="en-US" sz="2000" dirty="0" smtClean="0"/>
              <a:t>to ensure rational, equitable, efficient and economical use of the radio-frequency spectrum </a:t>
            </a:r>
          </a:p>
          <a:p>
            <a:pPr marL="342900" indent="-342900">
              <a:lnSpc>
                <a:spcPct val="90000"/>
              </a:lnSpc>
              <a:buFont typeface="Arial" panose="020B0604020202020204" pitchFamily="34" charset="0"/>
              <a:buChar char="•"/>
            </a:pPr>
            <a:r>
              <a:rPr lang="en-US" sz="2000" dirty="0" smtClean="0"/>
              <a:t>effect allocation &amp; allotment and the registration of radio frequency &amp; GSO orbital position</a:t>
            </a:r>
          </a:p>
          <a:p>
            <a:pPr marL="342900" indent="-342900">
              <a:lnSpc>
                <a:spcPct val="90000"/>
              </a:lnSpc>
              <a:buFont typeface="Arial" panose="020B0604020202020204" pitchFamily="34" charset="0"/>
              <a:buChar char="•"/>
            </a:pPr>
            <a:r>
              <a:rPr lang="en-US" sz="2000" dirty="0" smtClean="0"/>
              <a:t>coordinate efforts to eliminate harmful interference </a:t>
            </a:r>
            <a:endParaRPr lang="en-US" sz="2000" b="1" dirty="0">
              <a:solidFill>
                <a:schemeClr val="accent4">
                  <a:lumMod val="50000"/>
                </a:schemeClr>
              </a:solidFill>
              <a:latin typeface="Arial Narrow" panose="020B0606020202030204" pitchFamily="34" charset="0"/>
              <a:cs typeface="Myriad Pro Cond"/>
            </a:endParaRPr>
          </a:p>
        </p:txBody>
      </p:sp>
      <p:sp>
        <p:nvSpPr>
          <p:cNvPr id="9" name="TextBox 8"/>
          <p:cNvSpPr txBox="1"/>
          <p:nvPr/>
        </p:nvSpPr>
        <p:spPr>
          <a:xfrm>
            <a:off x="6487987" y="898611"/>
            <a:ext cx="198709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cs typeface="Myriad Pro Cond"/>
              </a:rPr>
              <a:t>ITU at a glance</a:t>
            </a:r>
          </a:p>
        </p:txBody>
      </p:sp>
      <p:pic>
        <p:nvPicPr>
          <p:cNvPr id="8" name="Picture 7"/>
          <p:cNvPicPr>
            <a:picLocks noChangeAspect="1"/>
          </p:cNvPicPr>
          <p:nvPr/>
        </p:nvPicPr>
        <p:blipFill>
          <a:blip r:embed="rId4"/>
          <a:stretch>
            <a:fillRect/>
          </a:stretch>
        </p:blipFill>
        <p:spPr>
          <a:xfrm>
            <a:off x="228758" y="5419378"/>
            <a:ext cx="977512" cy="353568"/>
          </a:xfrm>
          <a:prstGeom prst="rect">
            <a:avLst/>
          </a:prstGeom>
        </p:spPr>
      </p:pic>
      <p:sp>
        <p:nvSpPr>
          <p:cNvPr id="10" name="TextBox 9"/>
          <p:cNvSpPr txBox="1"/>
          <p:nvPr/>
        </p:nvSpPr>
        <p:spPr>
          <a:xfrm>
            <a:off x="4102446" y="1770758"/>
            <a:ext cx="2739724" cy="651460"/>
          </a:xfrm>
          <a:prstGeom prst="rect">
            <a:avLst/>
          </a:prstGeom>
          <a:noFill/>
        </p:spPr>
        <p:txBody>
          <a:bodyPr wrap="square" rtlCol="0">
            <a:spAutoFit/>
          </a:bodyPr>
          <a:lstStyle/>
          <a:p>
            <a:pPr>
              <a:lnSpc>
                <a:spcPct val="90000"/>
              </a:lnSpc>
            </a:pPr>
            <a:r>
              <a:rPr lang="en-US" sz="2000" b="1" dirty="0">
                <a:solidFill>
                  <a:srgbClr val="FF0000"/>
                </a:solidFill>
                <a:latin typeface="Arial Narrow" panose="020B0606020202030204" pitchFamily="34" charset="0"/>
                <a:cs typeface="Myriad Pro Cond"/>
              </a:rPr>
              <a:t>KEY</a:t>
            </a:r>
            <a:br>
              <a:rPr lang="en-US" sz="2000" b="1" dirty="0">
                <a:solidFill>
                  <a:srgbClr val="FF0000"/>
                </a:solidFill>
                <a:latin typeface="Arial Narrow" panose="020B0606020202030204" pitchFamily="34" charset="0"/>
                <a:cs typeface="Myriad Pro Cond"/>
              </a:rPr>
            </a:br>
            <a:r>
              <a:rPr lang="en-US" sz="2000" b="1" dirty="0" smtClean="0">
                <a:solidFill>
                  <a:srgbClr val="FF0000"/>
                </a:solidFill>
                <a:latin typeface="Arial Narrow" panose="020B0606020202030204" pitchFamily="34" charset="0"/>
                <a:cs typeface="Myriad Pro Cond"/>
              </a:rPr>
              <a:t>Mission</a:t>
            </a:r>
            <a:endParaRPr lang="en-US" sz="2000" b="1" dirty="0">
              <a:solidFill>
                <a:srgbClr val="FF0000"/>
              </a:solidFill>
              <a:latin typeface="Arial Narrow" panose="020B0606020202030204" pitchFamily="34" charset="0"/>
              <a:cs typeface="Myriad Pro Cond"/>
            </a:endParaRPr>
          </a:p>
        </p:txBody>
      </p:sp>
    </p:spTree>
    <p:custDataLst>
      <p:tags r:id="rId1"/>
    </p:custDataLst>
    <p:extLst>
      <p:ext uri="{BB962C8B-B14F-4D97-AF65-F5344CB8AC3E}">
        <p14:creationId xmlns:p14="http://schemas.microsoft.com/office/powerpoint/2010/main" val="14764081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a:xfrm>
            <a:off x="685800" y="521891"/>
            <a:ext cx="7772400" cy="641350"/>
          </a:xfrm>
        </p:spPr>
        <p:txBody>
          <a:bodyPr/>
          <a:lstStyle/>
          <a:p>
            <a:r>
              <a:rPr lang="en-US" sz="3200">
                <a:solidFill>
                  <a:schemeClr val="bg1"/>
                </a:solidFill>
              </a:rPr>
              <a:t> </a:t>
            </a:r>
          </a:p>
        </p:txBody>
      </p:sp>
      <p:graphicFrame>
        <p:nvGraphicFramePr>
          <p:cNvPr id="1200131" name="Group 3"/>
          <p:cNvGraphicFramePr>
            <a:graphicFrameLocks noGrp="1"/>
          </p:cNvGraphicFramePr>
          <p:nvPr>
            <p:ph idx="1"/>
            <p:extLst>
              <p:ext uri="{D42A27DB-BD31-4B8C-83A1-F6EECF244321}">
                <p14:modId xmlns:p14="http://schemas.microsoft.com/office/powerpoint/2010/main" val="2910721986"/>
              </p:ext>
            </p:extLst>
          </p:nvPr>
        </p:nvGraphicFramePr>
        <p:xfrm>
          <a:off x="468313" y="875054"/>
          <a:ext cx="8229600" cy="5022196"/>
        </p:xfrm>
        <a:graphic>
          <a:graphicData uri="http://schemas.openxmlformats.org/drawingml/2006/table">
            <a:tbl>
              <a:tblPr/>
              <a:tblGrid>
                <a:gridCol w="1820862"/>
                <a:gridCol w="6408738"/>
              </a:tblGrid>
              <a:tr h="865662">
                <a:tc>
                  <a:txBody>
                    <a:bodyPr/>
                    <a:lstStyle/>
                    <a:p>
                      <a:pPr marL="0" marR="0" lvl="0" indent="0" algn="ctr"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1906</a:t>
                      </a:r>
                      <a:br>
                        <a:rPr kumimoji="0" lang="en-US" sz="1800" b="1" i="0" u="none" strike="noStrike" cap="none" normalizeH="0" baseline="0" dirty="0" smtClean="0">
                          <a:ln>
                            <a:noFill/>
                          </a:ln>
                          <a:solidFill>
                            <a:schemeClr val="tx1"/>
                          </a:solidFill>
                          <a:effectLst/>
                          <a:latin typeface="Verdana" pitchFamily="34" charset="0"/>
                        </a:rPr>
                      </a:br>
                      <a:r>
                        <a:rPr kumimoji="0" lang="en-US" sz="1600" b="0" i="0" u="none" strike="noStrike" cap="none" normalizeH="0" baseline="0" dirty="0" smtClean="0">
                          <a:ln>
                            <a:noFill/>
                          </a:ln>
                          <a:solidFill>
                            <a:schemeClr val="tx1"/>
                          </a:solidFill>
                          <a:effectLst/>
                          <a:latin typeface="Verdana" pitchFamily="34" charset="0"/>
                        </a:rPr>
                        <a:t>(Berlin)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International Radiotelegraph Convention</a:t>
                      </a:r>
                      <a:r>
                        <a:rPr kumimoji="0" lang="en-US" sz="1800" b="0" i="0" u="none" strike="noStrike" cap="none" normalizeH="0" baseline="0" smtClean="0">
                          <a:ln>
                            <a:noFill/>
                          </a:ln>
                          <a:solidFill>
                            <a:schemeClr val="tx1"/>
                          </a:solidFill>
                          <a:effectLst/>
                          <a:latin typeface="Verdana" pitchFamily="34" charset="0"/>
                        </a:rPr>
                        <a:t>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(1</a:t>
                      </a:r>
                      <a:r>
                        <a:rPr kumimoji="0" lang="en-US" sz="1800" b="0" i="0" u="none" strike="noStrike" cap="none" normalizeH="0" baseline="30000" smtClean="0">
                          <a:ln>
                            <a:noFill/>
                          </a:ln>
                          <a:solidFill>
                            <a:schemeClr val="tx1"/>
                          </a:solidFill>
                          <a:effectLst/>
                          <a:latin typeface="Verdana" pitchFamily="34" charset="0"/>
                        </a:rPr>
                        <a:t>st</a:t>
                      </a:r>
                      <a:r>
                        <a:rPr kumimoji="0" lang="en-US" sz="1800" b="0" i="0" u="none" strike="noStrike" cap="none" normalizeH="0" baseline="0" smtClean="0">
                          <a:ln>
                            <a:noFill/>
                          </a:ln>
                          <a:solidFill>
                            <a:schemeClr val="tx1"/>
                          </a:solidFill>
                          <a:effectLst/>
                          <a:latin typeface="Verdana" pitchFamily="34" charset="0"/>
                        </a:rPr>
                        <a:t> </a:t>
                      </a:r>
                      <a:r>
                        <a:rPr kumimoji="0" lang="en-US" sz="1800" b="0" i="1" u="none" strike="noStrike" cap="none" normalizeH="0" baseline="0" smtClean="0">
                          <a:ln>
                            <a:noFill/>
                          </a:ln>
                          <a:solidFill>
                            <a:schemeClr val="tx1"/>
                          </a:solidFill>
                          <a:effectLst/>
                          <a:latin typeface="Verdana" pitchFamily="34" charset="0"/>
                        </a:rPr>
                        <a:t>Radio Regulations</a:t>
                      </a:r>
                      <a:r>
                        <a:rPr kumimoji="0" lang="en-US" sz="1800" b="0" i="0" u="none" strike="noStrike" cap="none" normalizeH="0" baseline="0" smtClean="0">
                          <a:ln>
                            <a:noFill/>
                          </a:ln>
                          <a:solidFill>
                            <a:schemeClr val="tx1"/>
                          </a:solidFill>
                          <a:effectLst/>
                          <a:latin typeface="Verdana"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903">
                <a:tc>
                  <a:txBody>
                    <a:bodyPr/>
                    <a:lstStyle/>
                    <a:p>
                      <a:pPr marL="0" marR="0" lvl="0" indent="0" algn="ctr"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1927</a:t>
                      </a:r>
                      <a:br>
                        <a:rPr kumimoji="0" lang="en-US" sz="1800" b="1" i="0" u="none" strike="noStrike" cap="none" normalizeH="0" baseline="0" dirty="0" smtClean="0">
                          <a:ln>
                            <a:noFill/>
                          </a:ln>
                          <a:solidFill>
                            <a:schemeClr val="tx1"/>
                          </a:solidFill>
                          <a:effectLst/>
                          <a:latin typeface="Verdana" pitchFamily="34" charset="0"/>
                        </a:rPr>
                      </a:br>
                      <a:r>
                        <a:rPr kumimoji="0" lang="en-US" sz="1600" b="0" i="0" u="none" strike="noStrike" cap="none" normalizeH="0" baseline="0" dirty="0" smtClean="0">
                          <a:ln>
                            <a:noFill/>
                          </a:ln>
                          <a:solidFill>
                            <a:schemeClr val="tx1"/>
                          </a:solidFill>
                          <a:effectLst/>
                          <a:latin typeface="Verdana" pitchFamily="34" charset="0"/>
                        </a:rPr>
                        <a:t>(Washington DC)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CCIR</a:t>
                      </a:r>
                      <a:r>
                        <a:rPr kumimoji="0" lang="en-US" sz="1800" b="0" i="0" u="none" strike="noStrike" cap="none" normalizeH="0" baseline="0" dirty="0" smtClean="0">
                          <a:ln>
                            <a:noFill/>
                          </a:ln>
                          <a:solidFill>
                            <a:schemeClr val="tx1"/>
                          </a:solidFill>
                          <a:effectLst/>
                          <a:latin typeface="Verdana" pitchFamily="34" charset="0"/>
                        </a:rPr>
                        <a:t> (International Radio Consultative Committee)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792">
                <a:tc>
                  <a:txBody>
                    <a:bodyPr/>
                    <a:lstStyle/>
                    <a:p>
                      <a:pPr marL="0" marR="0" lvl="0" indent="0" algn="ctr"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1932</a:t>
                      </a:r>
                      <a:br>
                        <a:rPr kumimoji="0" lang="en-US" sz="1800" b="1" i="0" u="none" strike="noStrike" cap="none" normalizeH="0" baseline="0" dirty="0" smtClean="0">
                          <a:ln>
                            <a:noFill/>
                          </a:ln>
                          <a:solidFill>
                            <a:schemeClr val="tx1"/>
                          </a:solidFill>
                          <a:effectLst/>
                          <a:latin typeface="Verdana" pitchFamily="34" charset="0"/>
                        </a:rPr>
                      </a:br>
                      <a:r>
                        <a:rPr kumimoji="0" lang="en-US" sz="1600" b="0" i="0" u="none" strike="noStrike" cap="none" normalizeH="0" baseline="0" dirty="0" smtClean="0">
                          <a:ln>
                            <a:noFill/>
                          </a:ln>
                          <a:solidFill>
                            <a:schemeClr val="tx1"/>
                          </a:solidFill>
                          <a:effectLst/>
                          <a:latin typeface="Verdana" pitchFamily="34" charset="0"/>
                        </a:rPr>
                        <a:t>(Madrid)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Telegraph &amp; Radiotelegraph Conventions merged: the International Telegraph Union became the </a:t>
                      </a:r>
                      <a:r>
                        <a:rPr kumimoji="0" lang="en-US" sz="1800" b="1" i="0" u="none" strike="noStrike" cap="none" normalizeH="0" baseline="0" dirty="0" smtClean="0">
                          <a:ln>
                            <a:noFill/>
                          </a:ln>
                          <a:solidFill>
                            <a:schemeClr val="tx1"/>
                          </a:solidFill>
                          <a:effectLst/>
                          <a:latin typeface="Verdana" pitchFamily="34" charset="0"/>
                        </a:rPr>
                        <a:t>International Telecommunication Union</a:t>
                      </a:r>
                      <a:r>
                        <a:rPr kumimoji="0" lang="en-US" sz="1600" b="0" i="0" u="none" strike="noStrike" cap="none" normalizeH="0" baseline="0" dirty="0" smtClean="0">
                          <a:ln>
                            <a:noFill/>
                          </a:ln>
                          <a:solidFill>
                            <a:schemeClr val="tx1"/>
                          </a:solidFill>
                          <a:effectLst/>
                          <a:latin typeface="Verdana"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728">
                <a:tc>
                  <a:txBody>
                    <a:bodyPr/>
                    <a:lstStyle/>
                    <a:p>
                      <a:pPr marL="0" marR="0" lvl="0" indent="0" algn="ctr"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1947</a:t>
                      </a:r>
                      <a:br>
                        <a:rPr kumimoji="0" lang="en-US" sz="1800" b="1" i="0" u="none" strike="noStrike" cap="none" normalizeH="0" baseline="0" dirty="0" smtClean="0">
                          <a:ln>
                            <a:noFill/>
                          </a:ln>
                          <a:solidFill>
                            <a:schemeClr val="tx1"/>
                          </a:solidFill>
                          <a:effectLst/>
                          <a:latin typeface="Verdana" pitchFamily="34" charset="0"/>
                        </a:rPr>
                      </a:br>
                      <a:r>
                        <a:rPr kumimoji="0" lang="en-US" sz="1600" b="0" i="0" u="none" strike="noStrike" cap="none" normalizeH="0" baseline="0" dirty="0" smtClean="0">
                          <a:ln>
                            <a:noFill/>
                          </a:ln>
                          <a:solidFill>
                            <a:schemeClr val="tx1"/>
                          </a:solidFill>
                          <a:effectLst/>
                          <a:latin typeface="Verdana" pitchFamily="34" charset="0"/>
                        </a:rPr>
                        <a:t>(Atlantic 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IFRB </a:t>
                      </a:r>
                      <a:r>
                        <a:rPr kumimoji="0" lang="en-US" sz="1600" b="0" i="0" u="none" strike="noStrike" cap="none" normalizeH="0" baseline="0" dirty="0" smtClean="0">
                          <a:ln>
                            <a:noFill/>
                          </a:ln>
                          <a:solidFill>
                            <a:schemeClr val="tx1"/>
                          </a:solidFill>
                          <a:effectLst/>
                          <a:latin typeface="Verdana" pitchFamily="34" charset="0"/>
                        </a:rPr>
                        <a:t>(International Frequency Registration Board)</a:t>
                      </a:r>
                    </a:p>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ITU as UN specialized agency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8821">
                <a:tc>
                  <a:txBody>
                    <a:bodyPr/>
                    <a:lstStyle/>
                    <a:p>
                      <a:pPr marL="0" marR="0" lvl="0" indent="0" algn="ctr"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1992</a:t>
                      </a:r>
                      <a:br>
                        <a:rPr kumimoji="0" lang="en-US" sz="1800" b="1" i="0" u="none" strike="noStrike" cap="none" normalizeH="0" baseline="0" dirty="0" smtClean="0">
                          <a:ln>
                            <a:noFill/>
                          </a:ln>
                          <a:solidFill>
                            <a:schemeClr val="tx1"/>
                          </a:solidFill>
                          <a:effectLst/>
                          <a:latin typeface="Verdana" pitchFamily="34" charset="0"/>
                        </a:rPr>
                      </a:br>
                      <a:r>
                        <a:rPr kumimoji="0" lang="en-US" sz="1600" b="0" i="0" u="none" strike="noStrike" cap="none" normalizeH="0" baseline="0" dirty="0" smtClean="0">
                          <a:ln>
                            <a:noFill/>
                          </a:ln>
                          <a:solidFill>
                            <a:schemeClr val="tx1"/>
                          </a:solidFill>
                          <a:effectLst/>
                          <a:latin typeface="Verdana" pitchFamily="34" charset="0"/>
                        </a:rPr>
                        <a:t>(Geneva)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ITU-R</a:t>
                      </a:r>
                      <a:r>
                        <a:rPr kumimoji="0" lang="en-US" sz="1600" b="0" i="0" u="none" strike="noStrike" cap="none" normalizeH="0" baseline="0" dirty="0" smtClean="0">
                          <a:ln>
                            <a:noFill/>
                          </a:ln>
                          <a:solidFill>
                            <a:schemeClr val="tx1"/>
                          </a:solidFill>
                          <a:effectLst/>
                          <a:latin typeface="Verdana" pitchFamily="34" charset="0"/>
                        </a:rPr>
                        <a:t> (Radiocommunication Sector ):</a:t>
                      </a:r>
                    </a:p>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pPr>
                      <a:r>
                        <a:rPr kumimoji="0" lang="en-US" sz="1600" b="0"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smtClean="0">
                          <a:ln>
                            <a:noFill/>
                          </a:ln>
                          <a:solidFill>
                            <a:schemeClr val="tx1"/>
                          </a:solidFill>
                          <a:effectLst/>
                          <a:latin typeface="Verdana" pitchFamily="34" charset="0"/>
                        </a:rPr>
                        <a:t>RRB</a:t>
                      </a:r>
                      <a:r>
                        <a:rPr kumimoji="0" lang="en-US" sz="1600" b="0" i="0" u="none" strike="noStrike" cap="none" normalizeH="0" baseline="0" dirty="0" smtClean="0">
                          <a:ln>
                            <a:noFill/>
                          </a:ln>
                          <a:solidFill>
                            <a:schemeClr val="tx1"/>
                          </a:solidFill>
                          <a:effectLst/>
                          <a:latin typeface="Verdana" pitchFamily="34" charset="0"/>
                        </a:rPr>
                        <a:t> (Radio Regulations Board)</a:t>
                      </a:r>
                    </a:p>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pPr>
                      <a:r>
                        <a:rPr kumimoji="0" lang="en-US" sz="1600" b="0"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smtClean="0">
                          <a:ln>
                            <a:noFill/>
                          </a:ln>
                          <a:solidFill>
                            <a:schemeClr val="tx1"/>
                          </a:solidFill>
                          <a:effectLst/>
                          <a:latin typeface="Verdana" pitchFamily="34" charset="0"/>
                        </a:rPr>
                        <a:t>BR</a:t>
                      </a:r>
                      <a:r>
                        <a:rPr kumimoji="0" lang="en-US" sz="1600" b="0" i="0" u="none" strike="noStrike" cap="none" normalizeH="0" baseline="0" dirty="0" smtClean="0">
                          <a:ln>
                            <a:noFill/>
                          </a:ln>
                          <a:solidFill>
                            <a:schemeClr val="tx1"/>
                          </a:solidFill>
                          <a:effectLst/>
                          <a:latin typeface="Verdana" pitchFamily="34" charset="0"/>
                        </a:rPr>
                        <a:t> (Radiocommunication Bureau)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5625">
                <a:tc>
                  <a:txBody>
                    <a:bodyPr/>
                    <a:lstStyle/>
                    <a:p>
                      <a:pPr marL="0" marR="0" lvl="0" indent="0" algn="ctr"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2016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smtClean="0">
                          <a:ln>
                            <a:noFill/>
                          </a:ln>
                          <a:solidFill>
                            <a:schemeClr val="tx2"/>
                          </a:solidFill>
                          <a:effectLst/>
                          <a:latin typeface="Verdana" pitchFamily="34" charset="0"/>
                        </a:rPr>
                        <a:t>110+ years of ITU </a:t>
                      </a:r>
                      <a:r>
                        <a:rPr kumimoji="0" lang="en-US" sz="1800" b="1" i="1" u="none" strike="noStrike" cap="none" normalizeH="0" baseline="0" dirty="0" smtClean="0">
                          <a:ln>
                            <a:noFill/>
                          </a:ln>
                          <a:solidFill>
                            <a:schemeClr val="tx2"/>
                          </a:solidFill>
                          <a:effectLst/>
                          <a:latin typeface="Verdana" pitchFamily="34" charset="0"/>
                        </a:rPr>
                        <a:t>Radio Regulations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0154" name="Rectangle 26"/>
          <p:cNvSpPr>
            <a:spLocks noChangeArrowheads="1"/>
          </p:cNvSpPr>
          <p:nvPr/>
        </p:nvSpPr>
        <p:spPr bwMode="auto">
          <a:xfrm>
            <a:off x="-1" y="-27384"/>
            <a:ext cx="8697913" cy="549275"/>
          </a:xfrm>
          <a:prstGeom prst="rect">
            <a:avLst/>
          </a:prstGeom>
          <a:solidFill>
            <a:srgbClr val="87BBE0"/>
          </a:solidFill>
          <a:ln w="9525">
            <a:noFill/>
            <a:miter lim="800000"/>
            <a:headEnd/>
            <a:tailEnd/>
          </a:ln>
          <a:effectLst/>
        </p:spPr>
        <p:txBody>
          <a:bodyPr anchor="ctr"/>
          <a:lstStyle/>
          <a:p>
            <a:pPr algn="ctr">
              <a:buClrTx/>
              <a:buFontTx/>
              <a:buNone/>
            </a:pPr>
            <a:r>
              <a:rPr lang="en-US" sz="3600" b="1" dirty="0">
                <a:solidFill>
                  <a:schemeClr val="bg2">
                    <a:lumMod val="50000"/>
                  </a:schemeClr>
                </a:solidFill>
                <a:latin typeface="+mj-lt"/>
              </a:rPr>
              <a:t>ITU-R history in brief</a:t>
            </a:r>
          </a:p>
        </p:txBody>
      </p:sp>
      <p:pic>
        <p:nvPicPr>
          <p:cNvPr id="6" name="Picture 2" descr="M:\BRIAP\EDP\PROMOTION\LOGOS\ITU logo\2011\sigleIT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1" y="5229200"/>
            <a:ext cx="845840" cy="668050"/>
          </a:xfrm>
          <a:prstGeom prst="rect">
            <a:avLst/>
          </a:prstGeom>
          <a:noFill/>
          <a:ln>
            <a:noFill/>
          </a:ln>
        </p:spPr>
      </p:pic>
    </p:spTree>
    <p:extLst>
      <p:ext uri="{BB962C8B-B14F-4D97-AF65-F5344CB8AC3E}">
        <p14:creationId xmlns:p14="http://schemas.microsoft.com/office/powerpoint/2010/main" val="417998933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8246" y="61987"/>
            <a:ext cx="4932039" cy="584775"/>
          </a:xfrm>
          <a:prstGeom prst="rect">
            <a:avLst/>
          </a:prstGeom>
          <a:solidFill>
            <a:srgbClr val="002060"/>
          </a:solidFill>
        </p:spPr>
        <p:txBody>
          <a:bodyPr wrap="square" rtlCol="0">
            <a:spAutoFit/>
          </a:bodyPr>
          <a:lstStyle/>
          <a:p>
            <a:pPr algn="ctr"/>
            <a:r>
              <a:rPr lang="fr-FR"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Roles</a:t>
            </a: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ITU-R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6012160" y="1844824"/>
            <a:ext cx="2376264" cy="830997"/>
          </a:xfrm>
          <a:prstGeom prst="rect">
            <a:avLst/>
          </a:prstGeom>
          <a:solidFill>
            <a:srgbClr val="FFFFCC">
              <a:alpha val="89804"/>
            </a:srgbClr>
          </a:solidFill>
        </p:spPr>
        <p:txBody>
          <a:bodyPr wrap="square">
            <a:spAutoFit/>
          </a:bodyPr>
          <a:lstStyle/>
          <a:p>
            <a:pPr algn="ctr"/>
            <a:r>
              <a:rPr lang="en-US" sz="2400" b="1" dirty="0" smtClean="0">
                <a:solidFill>
                  <a:schemeClr val="bg2">
                    <a:lumMod val="50000"/>
                  </a:schemeClr>
                </a:solidFill>
                <a:latin typeface="+mj-lt"/>
              </a:rPr>
              <a:t>assistance</a:t>
            </a:r>
            <a:r>
              <a:rPr lang="en-US" sz="2400" dirty="0" smtClean="0">
                <a:solidFill>
                  <a:schemeClr val="bg2">
                    <a:lumMod val="50000"/>
                  </a:schemeClr>
                </a:solidFill>
                <a:latin typeface="+mj-lt"/>
              </a:rPr>
              <a:t> to administrations</a:t>
            </a:r>
            <a:endParaRPr lang="en-US" sz="2400" dirty="0">
              <a:solidFill>
                <a:schemeClr val="bg2">
                  <a:lumMod val="50000"/>
                </a:schemeClr>
              </a:solidFill>
              <a:latin typeface="+mj-lt"/>
            </a:endParaRPr>
          </a:p>
        </p:txBody>
      </p:sp>
      <p:pic>
        <p:nvPicPr>
          <p:cNvPr id="15" name="rg_hi" descr="http://t2.gstatic.com/images?q=tbn:ANd9GcQOn8vy0kZq8l-1j3OM3PR-Lsla3WMwqIAZq72JnKClghLLNS1U">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980728"/>
            <a:ext cx="971550" cy="723900"/>
          </a:xfrm>
          <a:prstGeom prst="rect">
            <a:avLst/>
          </a:prstGeom>
          <a:noFill/>
          <a:ln>
            <a:noFill/>
          </a:ln>
        </p:spPr>
      </p:pic>
      <p:sp>
        <p:nvSpPr>
          <p:cNvPr id="17" name="Rectangle 16"/>
          <p:cNvSpPr/>
          <p:nvPr/>
        </p:nvSpPr>
        <p:spPr>
          <a:xfrm>
            <a:off x="683568" y="1844824"/>
            <a:ext cx="1998476" cy="830997"/>
          </a:xfrm>
          <a:prstGeom prst="rect">
            <a:avLst/>
          </a:prstGeom>
          <a:solidFill>
            <a:srgbClr val="FFFFFF">
              <a:alpha val="89804"/>
            </a:srgbClr>
          </a:solidFill>
        </p:spPr>
        <p:txBody>
          <a:bodyPr wrap="square">
            <a:spAutoFit/>
          </a:bodyPr>
          <a:lstStyle/>
          <a:p>
            <a:pPr algn="ctr" eaLnBrk="0" fontAlgn="base" hangingPunct="0">
              <a:spcAft>
                <a:spcPts val="0"/>
              </a:spcAft>
            </a:pPr>
            <a:r>
              <a:rPr lang="en-US" sz="2400" kern="1200" dirty="0" smtClean="0">
                <a:solidFill>
                  <a:srgbClr val="000066"/>
                </a:solidFill>
                <a:effectLst/>
                <a:latin typeface="+mj-lt"/>
                <a:ea typeface="SimSun"/>
                <a:cs typeface="Arial"/>
              </a:rPr>
              <a:t>international </a:t>
            </a:r>
            <a:r>
              <a:rPr lang="en-US" sz="2400" b="1" kern="1200" dirty="0" smtClean="0">
                <a:solidFill>
                  <a:srgbClr val="000066"/>
                </a:solidFill>
                <a:effectLst/>
                <a:latin typeface="+mj-lt"/>
                <a:ea typeface="SimSun"/>
                <a:cs typeface="Arial"/>
              </a:rPr>
              <a:t>regulations</a:t>
            </a:r>
            <a:endParaRPr lang="en-US" sz="1600" b="1" dirty="0">
              <a:effectLst/>
              <a:latin typeface="+mj-lt"/>
              <a:ea typeface="SimSun"/>
            </a:endParaRPr>
          </a:p>
        </p:txBody>
      </p:sp>
      <p:sp>
        <p:nvSpPr>
          <p:cNvPr id="18" name="Rectangle 17"/>
          <p:cNvSpPr/>
          <p:nvPr/>
        </p:nvSpPr>
        <p:spPr>
          <a:xfrm>
            <a:off x="3489380" y="1556792"/>
            <a:ext cx="2018724" cy="1200329"/>
          </a:xfrm>
          <a:prstGeom prst="rect">
            <a:avLst/>
          </a:prstGeom>
          <a:solidFill>
            <a:srgbClr val="FFCCFF">
              <a:alpha val="89804"/>
            </a:srgbClr>
          </a:solidFill>
        </p:spPr>
        <p:txBody>
          <a:bodyPr wrap="square">
            <a:spAutoFit/>
          </a:bodyPr>
          <a:lstStyle/>
          <a:p>
            <a:pPr algn="ctr" eaLnBrk="0" fontAlgn="base" hangingPunct="0">
              <a:spcAft>
                <a:spcPts val="0"/>
              </a:spcAft>
            </a:pPr>
            <a:r>
              <a:rPr lang="en-US" sz="2400" kern="1200" dirty="0" smtClean="0">
                <a:solidFill>
                  <a:srgbClr val="003399"/>
                </a:solidFill>
                <a:effectLst/>
                <a:latin typeface="+mj-lt"/>
                <a:ea typeface="SimSun"/>
                <a:cs typeface="Arial"/>
              </a:rPr>
              <a:t>global </a:t>
            </a:r>
            <a:r>
              <a:rPr lang="en-US" sz="2400" b="1" kern="1200" dirty="0" smtClean="0">
                <a:solidFill>
                  <a:srgbClr val="003399"/>
                </a:solidFill>
                <a:effectLst/>
                <a:latin typeface="+mj-lt"/>
                <a:ea typeface="SimSun"/>
                <a:cs typeface="Arial"/>
              </a:rPr>
              <a:t>standards </a:t>
            </a:r>
            <a:r>
              <a:rPr lang="en-US" sz="2400" kern="1200" dirty="0" smtClean="0">
                <a:solidFill>
                  <a:srgbClr val="003399"/>
                </a:solidFill>
                <a:effectLst/>
                <a:latin typeface="+mj-lt"/>
                <a:ea typeface="SimSun"/>
                <a:cs typeface="Arial"/>
              </a:rPr>
              <a:t/>
            </a:r>
            <a:br>
              <a:rPr lang="en-US" sz="2400" kern="1200" dirty="0" smtClean="0">
                <a:solidFill>
                  <a:srgbClr val="003399"/>
                </a:solidFill>
                <a:effectLst/>
                <a:latin typeface="+mj-lt"/>
                <a:ea typeface="SimSun"/>
                <a:cs typeface="Arial"/>
              </a:rPr>
            </a:br>
            <a:r>
              <a:rPr lang="en-US" sz="2400" kern="1200" dirty="0" smtClean="0">
                <a:solidFill>
                  <a:srgbClr val="003399"/>
                </a:solidFill>
                <a:effectLst/>
                <a:latin typeface="+mj-lt"/>
                <a:ea typeface="SimSun"/>
                <a:cs typeface="Arial"/>
              </a:rPr>
              <a:t>&amp; guidelines</a:t>
            </a:r>
            <a:endParaRPr lang="en-US" sz="1600" dirty="0">
              <a:effectLst/>
              <a:latin typeface="+mj-lt"/>
              <a:ea typeface="SimSun"/>
            </a:endParaRP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8676456" y="6481936"/>
            <a:ext cx="306494" cy="230832"/>
          </a:xfrm>
          <a:prstGeom prst="rect">
            <a:avLst/>
          </a:prstGeom>
        </p:spPr>
        <p:txBody>
          <a:bodyPr wrap="none">
            <a:spAutoFit/>
          </a:bodyPr>
          <a:lstStyle/>
          <a:p>
            <a:fld id="{8DC89256-486B-45D1-99DE-A6A15094BDDC}" type="slidenum">
              <a:rPr lang="en-US" sz="900"/>
              <a:pPr/>
              <a:t>16</a:t>
            </a:fld>
            <a:endParaRPr lang="en-US" sz="900" dirty="0"/>
          </a:p>
        </p:txBody>
      </p:sp>
      <p:sp>
        <p:nvSpPr>
          <p:cNvPr id="7" name="TextBox 6"/>
          <p:cNvSpPr txBox="1"/>
          <p:nvPr/>
        </p:nvSpPr>
        <p:spPr>
          <a:xfrm>
            <a:off x="35496" y="3334340"/>
            <a:ext cx="4752528" cy="3046988"/>
          </a:xfrm>
          <a:prstGeom prst="rect">
            <a:avLst/>
          </a:prstGeom>
          <a:solidFill>
            <a:schemeClr val="bg1">
              <a:lumMod val="85000"/>
            </a:schemeClr>
          </a:solidFill>
        </p:spPr>
        <p:txBody>
          <a:bodyPr wrap="square" rtlCol="0">
            <a:spAutoFit/>
          </a:bodyPr>
          <a:lstStyle/>
          <a:p>
            <a:pPr marL="457200" indent="-457200">
              <a:buFont typeface="Wingdings" pitchFamily="2" charset="2"/>
              <a:buChar char="ü"/>
            </a:pPr>
            <a:r>
              <a:rPr lang="en-US" sz="2400" dirty="0" smtClean="0">
                <a:solidFill>
                  <a:schemeClr val="tx2">
                    <a:lumMod val="50000"/>
                  </a:schemeClr>
                </a:solidFill>
                <a:latin typeface="+mj-lt"/>
                <a:ea typeface="SimSun"/>
                <a:cs typeface="Arial"/>
              </a:rPr>
              <a:t>Rights </a:t>
            </a:r>
            <a:r>
              <a:rPr lang="en-US" sz="2400" dirty="0">
                <a:solidFill>
                  <a:schemeClr val="tx2">
                    <a:lumMod val="50000"/>
                  </a:schemeClr>
                </a:solidFill>
                <a:latin typeface="+mj-lt"/>
                <a:ea typeface="SimSun"/>
                <a:cs typeface="Arial"/>
              </a:rPr>
              <a:t>of access to the </a:t>
            </a:r>
            <a:r>
              <a:rPr lang="en-US" sz="2400" dirty="0" smtClean="0">
                <a:solidFill>
                  <a:schemeClr val="tx2">
                    <a:lumMod val="50000"/>
                  </a:schemeClr>
                </a:solidFill>
                <a:latin typeface="+mj-lt"/>
                <a:ea typeface="SimSun"/>
                <a:cs typeface="Arial"/>
              </a:rPr>
              <a:t>spectrum</a:t>
            </a:r>
            <a:endParaRPr lang="en-US" sz="2400" dirty="0">
              <a:solidFill>
                <a:schemeClr val="tx2">
                  <a:lumMod val="50000"/>
                </a:schemeClr>
              </a:solidFill>
              <a:latin typeface="+mj-lt"/>
            </a:endParaRPr>
          </a:p>
          <a:p>
            <a:pPr marL="457200" indent="-457200">
              <a:buFont typeface="Wingdings" pitchFamily="2" charset="2"/>
              <a:buChar char="ü"/>
            </a:pPr>
            <a:r>
              <a:rPr lang="en-US" sz="2400" dirty="0">
                <a:solidFill>
                  <a:schemeClr val="tx2">
                    <a:lumMod val="50000"/>
                  </a:schemeClr>
                </a:solidFill>
                <a:latin typeface="+mj-lt"/>
                <a:ea typeface="SimSun"/>
                <a:cs typeface="Arial"/>
              </a:rPr>
              <a:t>E</a:t>
            </a:r>
            <a:r>
              <a:rPr lang="en-US" sz="2400" dirty="0" smtClean="0">
                <a:solidFill>
                  <a:schemeClr val="tx2">
                    <a:lumMod val="50000"/>
                  </a:schemeClr>
                </a:solidFill>
                <a:latin typeface="+mj-lt"/>
                <a:ea typeface="SimSun"/>
                <a:cs typeface="Arial"/>
              </a:rPr>
              <a:t>fficient </a:t>
            </a:r>
            <a:r>
              <a:rPr lang="en-US" sz="2400" dirty="0">
                <a:solidFill>
                  <a:schemeClr val="tx2">
                    <a:lumMod val="50000"/>
                  </a:schemeClr>
                </a:solidFill>
                <a:latin typeface="+mj-lt"/>
                <a:ea typeface="SimSun"/>
                <a:cs typeface="Arial"/>
              </a:rPr>
              <a:t>use of </a:t>
            </a:r>
            <a:r>
              <a:rPr lang="en-US" sz="2400" dirty="0" smtClean="0">
                <a:solidFill>
                  <a:schemeClr val="tx2">
                    <a:lumMod val="50000"/>
                  </a:schemeClr>
                </a:solidFill>
                <a:latin typeface="+mj-lt"/>
                <a:ea typeface="SimSun"/>
                <a:cs typeface="Arial"/>
              </a:rPr>
              <a:t>spectrum </a:t>
            </a:r>
          </a:p>
          <a:p>
            <a:pPr marL="457200" indent="-457200">
              <a:buFont typeface="Wingdings" pitchFamily="2" charset="2"/>
              <a:buChar char="ü"/>
            </a:pPr>
            <a:r>
              <a:rPr lang="en-US" sz="2400" dirty="0">
                <a:solidFill>
                  <a:schemeClr val="tx2">
                    <a:lumMod val="50000"/>
                  </a:schemeClr>
                </a:solidFill>
                <a:latin typeface="+mj-lt"/>
                <a:ea typeface="SimSun"/>
                <a:cs typeface="Arial"/>
              </a:rPr>
              <a:t>O</a:t>
            </a:r>
            <a:r>
              <a:rPr lang="en-US" sz="2400" dirty="0" smtClean="0">
                <a:solidFill>
                  <a:schemeClr val="tx2">
                    <a:lumMod val="50000"/>
                  </a:schemeClr>
                </a:solidFill>
                <a:latin typeface="+mj-lt"/>
                <a:ea typeface="SimSun"/>
                <a:cs typeface="Arial"/>
              </a:rPr>
              <a:t>peration free </a:t>
            </a:r>
            <a:r>
              <a:rPr lang="en-US" sz="2400" dirty="0">
                <a:solidFill>
                  <a:schemeClr val="tx2">
                    <a:lumMod val="50000"/>
                  </a:schemeClr>
                </a:solidFill>
                <a:latin typeface="+mj-lt"/>
                <a:ea typeface="SimSun"/>
                <a:cs typeface="Arial"/>
              </a:rPr>
              <a:t>from </a:t>
            </a:r>
            <a:r>
              <a:rPr lang="en-US" sz="2400" dirty="0" smtClean="0">
                <a:solidFill>
                  <a:schemeClr val="tx2">
                    <a:lumMod val="50000"/>
                  </a:schemeClr>
                </a:solidFill>
                <a:latin typeface="+mj-lt"/>
                <a:ea typeface="SimSun"/>
                <a:cs typeface="Arial"/>
              </a:rPr>
              <a:t>interference</a:t>
            </a:r>
          </a:p>
          <a:p>
            <a:pPr marL="457200" indent="-457200">
              <a:buFont typeface="Wingdings" pitchFamily="2" charset="2"/>
              <a:buChar char="ü"/>
            </a:pPr>
            <a:r>
              <a:rPr lang="en-US" sz="2400" dirty="0" smtClean="0">
                <a:solidFill>
                  <a:schemeClr val="tx2">
                    <a:lumMod val="50000"/>
                  </a:schemeClr>
                </a:solidFill>
                <a:latin typeface="+mj-lt"/>
                <a:ea typeface="SimSun"/>
                <a:cs typeface="Arial"/>
              </a:rPr>
              <a:t>Economies </a:t>
            </a:r>
            <a:r>
              <a:rPr lang="en-US" sz="2400" dirty="0">
                <a:solidFill>
                  <a:schemeClr val="tx2">
                    <a:lumMod val="50000"/>
                  </a:schemeClr>
                </a:solidFill>
                <a:latin typeface="+mj-lt"/>
                <a:ea typeface="SimSun"/>
                <a:cs typeface="Arial"/>
              </a:rPr>
              <a:t>of </a:t>
            </a:r>
            <a:r>
              <a:rPr lang="en-US" sz="2400" dirty="0" smtClean="0">
                <a:solidFill>
                  <a:schemeClr val="tx2">
                    <a:lumMod val="50000"/>
                  </a:schemeClr>
                </a:solidFill>
                <a:latin typeface="+mj-lt"/>
                <a:ea typeface="SimSun"/>
                <a:cs typeface="Arial"/>
              </a:rPr>
              <a:t>scale</a:t>
            </a:r>
          </a:p>
          <a:p>
            <a:pPr marL="457200" indent="-457200">
              <a:buFont typeface="Wingdings" pitchFamily="2" charset="2"/>
              <a:buChar char="ü"/>
            </a:pPr>
            <a:r>
              <a:rPr lang="en-US" sz="2400" dirty="0">
                <a:solidFill>
                  <a:schemeClr val="tx2">
                    <a:lumMod val="50000"/>
                  </a:schemeClr>
                </a:solidFill>
                <a:latin typeface="+mj-lt"/>
                <a:ea typeface="SimSun"/>
                <a:cs typeface="Arial"/>
              </a:rPr>
              <a:t>I</a:t>
            </a:r>
            <a:r>
              <a:rPr lang="en-US" sz="2400" dirty="0" smtClean="0">
                <a:solidFill>
                  <a:schemeClr val="tx2">
                    <a:lumMod val="50000"/>
                  </a:schemeClr>
                </a:solidFill>
                <a:latin typeface="+mj-lt"/>
                <a:ea typeface="SimSun"/>
                <a:cs typeface="Arial"/>
              </a:rPr>
              <a:t>nteroperability </a:t>
            </a:r>
            <a:r>
              <a:rPr lang="en-US" sz="2400" dirty="0">
                <a:solidFill>
                  <a:schemeClr val="tx2">
                    <a:lumMod val="50000"/>
                  </a:schemeClr>
                </a:solidFill>
                <a:latin typeface="+mj-lt"/>
                <a:ea typeface="SimSun"/>
                <a:cs typeface="Arial"/>
              </a:rPr>
              <a:t>and </a:t>
            </a:r>
            <a:r>
              <a:rPr lang="en-US" sz="2400" dirty="0" smtClean="0">
                <a:solidFill>
                  <a:schemeClr val="tx2">
                    <a:lumMod val="50000"/>
                  </a:schemeClr>
                </a:solidFill>
                <a:latin typeface="+mj-lt"/>
                <a:ea typeface="SimSun"/>
                <a:cs typeface="Arial"/>
              </a:rPr>
              <a:t>roaming</a:t>
            </a:r>
          </a:p>
          <a:p>
            <a:pPr marL="457200" indent="-457200">
              <a:buFont typeface="Wingdings" pitchFamily="2" charset="2"/>
              <a:buChar char="ü"/>
            </a:pPr>
            <a:r>
              <a:rPr lang="en-US" sz="2400" dirty="0" smtClean="0">
                <a:solidFill>
                  <a:schemeClr val="tx2">
                    <a:lumMod val="50000"/>
                  </a:schemeClr>
                </a:solidFill>
                <a:latin typeface="+mj-lt"/>
                <a:ea typeface="SimSun"/>
                <a:cs typeface="Arial"/>
              </a:rPr>
              <a:t>Global harmonization</a:t>
            </a:r>
          </a:p>
          <a:p>
            <a:pPr marL="457200" indent="-457200">
              <a:buFont typeface="Wingdings" pitchFamily="2" charset="2"/>
              <a:buChar char="ü"/>
            </a:pPr>
            <a:r>
              <a:rPr lang="en-US" sz="2400" dirty="0" smtClean="0">
                <a:solidFill>
                  <a:schemeClr val="tx2">
                    <a:lumMod val="50000"/>
                  </a:schemeClr>
                </a:solidFill>
                <a:latin typeface="+mj-lt"/>
                <a:ea typeface="SimSun"/>
                <a:cs typeface="Arial"/>
              </a:rPr>
              <a:t>Guidelines for national </a:t>
            </a:r>
            <a:br>
              <a:rPr lang="en-US" sz="2400" dirty="0" smtClean="0">
                <a:solidFill>
                  <a:schemeClr val="tx2">
                    <a:lumMod val="50000"/>
                  </a:schemeClr>
                </a:solidFill>
                <a:latin typeface="+mj-lt"/>
                <a:ea typeface="SimSun"/>
                <a:cs typeface="Arial"/>
              </a:rPr>
            </a:br>
            <a:r>
              <a:rPr lang="en-US" sz="2400" dirty="0" smtClean="0">
                <a:solidFill>
                  <a:schemeClr val="tx2">
                    <a:lumMod val="50000"/>
                  </a:schemeClr>
                </a:solidFill>
                <a:latin typeface="+mj-lt"/>
                <a:ea typeface="SimSun"/>
                <a:cs typeface="Arial"/>
              </a:rPr>
              <a:t>&amp; regional regulations </a:t>
            </a:r>
          </a:p>
        </p:txBody>
      </p:sp>
      <p:sp>
        <p:nvSpPr>
          <p:cNvPr id="8" name="Isosceles Triangle 7"/>
          <p:cNvSpPr/>
          <p:nvPr/>
        </p:nvSpPr>
        <p:spPr>
          <a:xfrm rot="5400000">
            <a:off x="3532268" y="4621518"/>
            <a:ext cx="3046988" cy="472635"/>
          </a:xfrm>
          <a:prstGeom prst="triangle">
            <a:avLst>
              <a:gd name="adj" fmla="val 48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64088" y="3866272"/>
            <a:ext cx="3779912" cy="1631216"/>
          </a:xfrm>
          <a:prstGeom prst="rect">
            <a:avLst/>
          </a:prstGeom>
          <a:solidFill>
            <a:schemeClr val="tx2">
              <a:lumMod val="20000"/>
              <a:lumOff val="80000"/>
            </a:schemeClr>
          </a:solidFill>
        </p:spPr>
        <p:txBody>
          <a:bodyPr wrap="square" rtlCol="0">
            <a:spAutoFit/>
          </a:bodyPr>
          <a:lstStyle/>
          <a:p>
            <a:r>
              <a:rPr lang="en-US" sz="2000" b="1" cap="small" dirty="0" smtClean="0">
                <a:solidFill>
                  <a:schemeClr val="bg2">
                    <a:lumMod val="50000"/>
                  </a:schemeClr>
                </a:solidFill>
                <a:latin typeface="+mn-lt"/>
              </a:rPr>
              <a:t>Good quality </a:t>
            </a:r>
            <a:br>
              <a:rPr lang="en-US" sz="2000" b="1" cap="small" dirty="0" smtClean="0">
                <a:solidFill>
                  <a:schemeClr val="bg2">
                    <a:lumMod val="50000"/>
                  </a:schemeClr>
                </a:solidFill>
                <a:latin typeface="+mn-lt"/>
              </a:rPr>
            </a:br>
            <a:r>
              <a:rPr lang="en-US" sz="2000" b="1" cap="small" dirty="0" smtClean="0">
                <a:solidFill>
                  <a:schemeClr val="bg2">
                    <a:lumMod val="50000"/>
                  </a:schemeClr>
                </a:solidFill>
                <a:latin typeface="+mn-lt"/>
              </a:rPr>
              <a:t>and less costly equipment</a:t>
            </a:r>
          </a:p>
          <a:p>
            <a:endParaRPr lang="en-US" sz="2000" b="1" cap="small" dirty="0" smtClean="0">
              <a:solidFill>
                <a:schemeClr val="bg2">
                  <a:lumMod val="50000"/>
                </a:schemeClr>
              </a:solidFill>
              <a:latin typeface="+mn-lt"/>
            </a:endParaRPr>
          </a:p>
          <a:p>
            <a:r>
              <a:rPr lang="en-US" sz="2000" b="1" cap="small" dirty="0" smtClean="0">
                <a:solidFill>
                  <a:schemeClr val="bg2">
                    <a:lumMod val="50000"/>
                  </a:schemeClr>
                </a:solidFill>
                <a:latin typeface="+mn-lt"/>
              </a:rPr>
              <a:t>More favorable investment environment (clear &amp; stable )</a:t>
            </a:r>
          </a:p>
        </p:txBody>
      </p:sp>
      <p:sp>
        <p:nvSpPr>
          <p:cNvPr id="19" name="Isosceles Triangle 18"/>
          <p:cNvSpPr/>
          <p:nvPr/>
        </p:nvSpPr>
        <p:spPr>
          <a:xfrm rot="10800000">
            <a:off x="323528" y="2852936"/>
            <a:ext cx="8208912" cy="432048"/>
          </a:xfrm>
          <a:prstGeom prst="triangle">
            <a:avLst>
              <a:gd name="adj" fmla="val 48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M:\BRIAP\EDP\PROMOTION\LOGOS\ITU logo\2011\sigleITU.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itu.int/en/ITU-R/PublishingImages/slider/slider-br.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003684"/>
            <a:ext cx="1080542" cy="69712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www.itu.int/en/ITU-R/PublishingImages/slider/slider-imt.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928" y="798984"/>
            <a:ext cx="106299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itu.int/dms_pub/itu-r/opb/reg/R-REG-RR-2012-JPG-E.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7704" y="836712"/>
            <a:ext cx="710658"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75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8388350" y="6548438"/>
            <a:ext cx="339725" cy="244475"/>
          </a:xfrm>
          <a:prstGeom prst="rect">
            <a:avLst/>
          </a:prstGeom>
        </p:spPr>
        <p:txBody>
          <a:bodyPr/>
          <a:lstStyle/>
          <a:p>
            <a:fld id="{459EB967-CEE0-4594-9721-5B86A8B4FEEA}" type="slidenum">
              <a:rPr lang="en-US"/>
              <a:pPr/>
              <a:t>17</a:t>
            </a:fld>
            <a:endParaRPr lang="en-US"/>
          </a:p>
        </p:txBody>
      </p:sp>
      <p:sp>
        <p:nvSpPr>
          <p:cNvPr id="1202178" name="Rectangle 2"/>
          <p:cNvSpPr>
            <a:spLocks noGrp="1" noChangeArrowheads="1"/>
          </p:cNvSpPr>
          <p:nvPr>
            <p:ph type="title"/>
          </p:nvPr>
        </p:nvSpPr>
        <p:spPr>
          <a:xfrm>
            <a:off x="0" y="0"/>
            <a:ext cx="9144000" cy="990600"/>
          </a:xfrm>
        </p:spPr>
        <p:txBody>
          <a:bodyPr/>
          <a:lstStyle/>
          <a:p>
            <a:r>
              <a:rPr lang="en-US" sz="3200" i="1" smtClean="0">
                <a:solidFill>
                  <a:srgbClr val="99CCFF"/>
                </a:solidFill>
              </a:rPr>
              <a:t> </a:t>
            </a:r>
            <a:endParaRPr lang="en-US" sz="3200" i="1">
              <a:solidFill>
                <a:srgbClr val="99CCFF"/>
              </a:solidFill>
            </a:endParaRPr>
          </a:p>
        </p:txBody>
      </p:sp>
      <p:sp>
        <p:nvSpPr>
          <p:cNvPr id="1202179" name="AutoShape 3"/>
          <p:cNvSpPr>
            <a:spLocks noChangeArrowheads="1"/>
          </p:cNvSpPr>
          <p:nvPr/>
        </p:nvSpPr>
        <p:spPr bwMode="auto">
          <a:xfrm>
            <a:off x="2124075" y="4653433"/>
            <a:ext cx="1008063" cy="287735"/>
          </a:xfrm>
          <a:prstGeom prst="downArrow">
            <a:avLst>
              <a:gd name="adj1" fmla="val 50000"/>
              <a:gd name="adj2" fmla="val 25000"/>
            </a:avLst>
          </a:prstGeom>
          <a:solidFill>
            <a:srgbClr val="FF3300"/>
          </a:solidFill>
          <a:ln w="9525">
            <a:noFill/>
            <a:miter lim="800000"/>
            <a:headEnd/>
            <a:tailEnd/>
          </a:ln>
          <a:effectLst/>
        </p:spPr>
        <p:txBody>
          <a:bodyPr wrap="none" anchor="ctr"/>
          <a:lstStyle/>
          <a:p>
            <a:endParaRPr lang="en-US"/>
          </a:p>
        </p:txBody>
      </p:sp>
      <p:sp>
        <p:nvSpPr>
          <p:cNvPr id="1202180" name="Text Box 4"/>
          <p:cNvSpPr txBox="1">
            <a:spLocks noChangeArrowheads="1"/>
          </p:cNvSpPr>
          <p:nvPr/>
        </p:nvSpPr>
        <p:spPr bwMode="auto">
          <a:xfrm>
            <a:off x="0" y="4957475"/>
            <a:ext cx="9144000" cy="2044700"/>
          </a:xfrm>
          <a:prstGeom prst="rect">
            <a:avLst/>
          </a:prstGeom>
          <a:noFill/>
          <a:ln w="9525">
            <a:noFill/>
            <a:miter lim="800000"/>
            <a:headEnd/>
            <a:tailEnd/>
          </a:ln>
          <a:effectLst/>
        </p:spPr>
        <p:txBody>
          <a:bodyPr>
            <a:spAutoFit/>
          </a:bodyPr>
          <a:lstStyle/>
          <a:p>
            <a:pPr>
              <a:lnSpc>
                <a:spcPct val="80000"/>
              </a:lnSpc>
              <a:spcBef>
                <a:spcPct val="20000"/>
              </a:spcBef>
              <a:buClrTx/>
              <a:buSzPct val="75000"/>
              <a:buFontTx/>
              <a:buNone/>
            </a:pPr>
            <a:r>
              <a:rPr lang="en-US" sz="3200" dirty="0">
                <a:solidFill>
                  <a:srgbClr val="000099"/>
                </a:solidFill>
                <a:cs typeface="Tahoma" pitchFamily="34" charset="0"/>
              </a:rPr>
              <a:t>In implementing this mission, the actions in </a:t>
            </a:r>
            <a:br>
              <a:rPr lang="en-US" sz="3200" dirty="0">
                <a:solidFill>
                  <a:srgbClr val="000099"/>
                </a:solidFill>
                <a:cs typeface="Tahoma" pitchFamily="34" charset="0"/>
              </a:rPr>
            </a:br>
            <a:r>
              <a:rPr lang="en-US" sz="3200" dirty="0">
                <a:solidFill>
                  <a:srgbClr val="000099"/>
                </a:solidFill>
                <a:cs typeface="Tahoma" pitchFamily="34" charset="0"/>
              </a:rPr>
              <a:t>ITU-R aim at creating the conditions for harmonized development and efficient operation of existing and new </a:t>
            </a:r>
            <a:r>
              <a:rPr lang="en-US" sz="3200" dirty="0" err="1">
                <a:solidFill>
                  <a:srgbClr val="000099"/>
                </a:solidFill>
                <a:cs typeface="Tahoma" pitchFamily="34" charset="0"/>
              </a:rPr>
              <a:t>radiocommunication</a:t>
            </a:r>
            <a:r>
              <a:rPr lang="en-US" sz="3200" dirty="0">
                <a:solidFill>
                  <a:srgbClr val="000099"/>
                </a:solidFill>
                <a:cs typeface="Tahoma" pitchFamily="34" charset="0"/>
              </a:rPr>
              <a:t> systems, </a:t>
            </a:r>
            <a:br>
              <a:rPr lang="en-US" sz="3200" dirty="0">
                <a:solidFill>
                  <a:srgbClr val="000099"/>
                </a:solidFill>
                <a:cs typeface="Tahoma" pitchFamily="34" charset="0"/>
              </a:rPr>
            </a:br>
            <a:r>
              <a:rPr lang="en-US" sz="3200" dirty="0">
                <a:solidFill>
                  <a:srgbClr val="000099"/>
                </a:solidFill>
                <a:cs typeface="Tahoma" pitchFamily="34" charset="0"/>
              </a:rPr>
              <a:t>taking due account of all parties concerned. </a:t>
            </a:r>
          </a:p>
        </p:txBody>
      </p:sp>
      <p:sp>
        <p:nvSpPr>
          <p:cNvPr id="1202181" name="Rectangle 5"/>
          <p:cNvSpPr>
            <a:spLocks noChangeArrowheads="1"/>
          </p:cNvSpPr>
          <p:nvPr/>
        </p:nvSpPr>
        <p:spPr bwMode="auto">
          <a:xfrm>
            <a:off x="0" y="0"/>
            <a:ext cx="5364088" cy="476250"/>
          </a:xfrm>
          <a:prstGeom prst="rect">
            <a:avLst/>
          </a:prstGeom>
          <a:solidFill>
            <a:schemeClr val="accent2">
              <a:lumMod val="20000"/>
              <a:lumOff val="80000"/>
            </a:schemeClr>
          </a:solidFill>
          <a:ln w="9525">
            <a:noFill/>
            <a:miter lim="800000"/>
            <a:headEnd/>
            <a:tailEnd/>
          </a:ln>
          <a:effectLst/>
        </p:spPr>
        <p:txBody>
          <a:bodyPr anchor="ctr"/>
          <a:lstStyle/>
          <a:p>
            <a:pPr algn="ctr">
              <a:buClrTx/>
              <a:buFontTx/>
              <a:buNone/>
            </a:pPr>
            <a:r>
              <a:rPr lang="en-US" sz="3200" b="1" dirty="0">
                <a:solidFill>
                  <a:schemeClr val="bg2">
                    <a:lumMod val="50000"/>
                  </a:schemeClr>
                </a:solidFill>
                <a:latin typeface="+mj-lt"/>
                <a:cs typeface="Tahoma" pitchFamily="34" charset="0"/>
              </a:rPr>
              <a:t>ITU-R mission</a:t>
            </a:r>
          </a:p>
        </p:txBody>
      </p:sp>
      <p:sp>
        <p:nvSpPr>
          <p:cNvPr id="1202182" name="AutoShape 6"/>
          <p:cNvSpPr>
            <a:spLocks noChangeArrowheads="1"/>
          </p:cNvSpPr>
          <p:nvPr/>
        </p:nvSpPr>
        <p:spPr bwMode="auto">
          <a:xfrm>
            <a:off x="5076825" y="1052513"/>
            <a:ext cx="4067175" cy="3313112"/>
          </a:xfrm>
          <a:prstGeom prst="leftArrowCallout">
            <a:avLst>
              <a:gd name="adj1" fmla="val 50074"/>
              <a:gd name="adj2" fmla="val 43449"/>
              <a:gd name="adj3" fmla="val 12935"/>
              <a:gd name="adj4" fmla="val 87176"/>
            </a:avLst>
          </a:prstGeom>
          <a:solidFill>
            <a:srgbClr val="FFCC00"/>
          </a:solidFill>
          <a:ln w="9525">
            <a:noFill/>
            <a:miter lim="800000"/>
            <a:headEnd/>
            <a:tailEnd/>
          </a:ln>
          <a:effectLst/>
        </p:spPr>
        <p:txBody>
          <a:bodyPr wrap="none" anchor="ctr"/>
          <a:lstStyle/>
          <a:p>
            <a:pPr eaLnBrk="1" hangingPunct="1">
              <a:buClrTx/>
              <a:buFontTx/>
              <a:buNone/>
            </a:pPr>
            <a:r>
              <a:rPr lang="en-GB" sz="1800" b="1">
                <a:solidFill>
                  <a:srgbClr val="000099"/>
                </a:solidFill>
                <a:latin typeface="Verdana" pitchFamily="34" charset="0"/>
                <a:cs typeface="Arial" pitchFamily="34" charset="0"/>
              </a:rPr>
              <a:t>Role conducted through </a:t>
            </a:r>
            <a:br>
              <a:rPr lang="en-GB" sz="1800" b="1">
                <a:solidFill>
                  <a:srgbClr val="000099"/>
                </a:solidFill>
                <a:latin typeface="Verdana" pitchFamily="34" charset="0"/>
                <a:cs typeface="Arial" pitchFamily="34" charset="0"/>
              </a:rPr>
            </a:br>
            <a:r>
              <a:rPr lang="en-GB" sz="1800" i="1">
                <a:solidFill>
                  <a:srgbClr val="000099"/>
                </a:solidFill>
                <a:latin typeface="Verdana" pitchFamily="34" charset="0"/>
                <a:cs typeface="Arial" pitchFamily="34" charset="0"/>
              </a:rPr>
              <a:t>(inter alia)</a:t>
            </a:r>
            <a:r>
              <a:rPr lang="en-GB" sz="1800" b="1">
                <a:solidFill>
                  <a:srgbClr val="000099"/>
                </a:solidFill>
                <a:latin typeface="Verdana" pitchFamily="34" charset="0"/>
                <a:cs typeface="Arial" pitchFamily="34" charset="0"/>
              </a:rPr>
              <a:t>:</a:t>
            </a:r>
          </a:p>
          <a:p>
            <a:pPr eaLnBrk="1" hangingPunct="1">
              <a:buClr>
                <a:srgbClr val="CC3300"/>
              </a:buClr>
              <a:buFont typeface="Wingdings" pitchFamily="2" charset="2"/>
              <a:buChar char="ü"/>
            </a:pPr>
            <a:r>
              <a:rPr lang="en-GB" sz="1800">
                <a:solidFill>
                  <a:srgbClr val="000099"/>
                </a:solidFill>
                <a:latin typeface="Verdana" pitchFamily="34" charset="0"/>
                <a:cs typeface="Arial" pitchFamily="34" charset="0"/>
              </a:rPr>
              <a:t>World and Regional Radio-</a:t>
            </a:r>
            <a:br>
              <a:rPr lang="en-GB" sz="1800">
                <a:solidFill>
                  <a:srgbClr val="000099"/>
                </a:solidFill>
                <a:latin typeface="Verdana" pitchFamily="34" charset="0"/>
                <a:cs typeface="Arial" pitchFamily="34" charset="0"/>
              </a:rPr>
            </a:br>
            <a:r>
              <a:rPr lang="en-GB" sz="1800">
                <a:solidFill>
                  <a:srgbClr val="000099"/>
                </a:solidFill>
                <a:latin typeface="Verdana" pitchFamily="34" charset="0"/>
                <a:cs typeface="Arial" pitchFamily="34" charset="0"/>
              </a:rPr>
              <a:t>communication Conferences</a:t>
            </a:r>
          </a:p>
          <a:p>
            <a:pPr eaLnBrk="1" hangingPunct="1">
              <a:buClr>
                <a:srgbClr val="CC3300"/>
              </a:buClr>
              <a:buFont typeface="Wingdings" pitchFamily="2" charset="2"/>
              <a:buChar char="ü"/>
            </a:pPr>
            <a:r>
              <a:rPr lang="en-GB" sz="1800">
                <a:solidFill>
                  <a:srgbClr val="000099"/>
                </a:solidFill>
                <a:latin typeface="Verdana" pitchFamily="34" charset="0"/>
              </a:rPr>
              <a:t>Radiocommunication</a:t>
            </a:r>
            <a:r>
              <a:rPr lang="en-GB" sz="1800">
                <a:solidFill>
                  <a:srgbClr val="000099"/>
                </a:solidFill>
                <a:latin typeface="Verdana" pitchFamily="34" charset="0"/>
                <a:cs typeface="Arial" pitchFamily="34" charset="0"/>
              </a:rPr>
              <a:t> </a:t>
            </a:r>
            <a:br>
              <a:rPr lang="en-GB" sz="1800">
                <a:solidFill>
                  <a:srgbClr val="000099"/>
                </a:solidFill>
                <a:latin typeface="Verdana" pitchFamily="34" charset="0"/>
                <a:cs typeface="Arial" pitchFamily="34" charset="0"/>
              </a:rPr>
            </a:br>
            <a:r>
              <a:rPr lang="en-GB" sz="1800">
                <a:solidFill>
                  <a:srgbClr val="000099"/>
                </a:solidFill>
                <a:latin typeface="Verdana" pitchFamily="34" charset="0"/>
                <a:cs typeface="Arial" pitchFamily="34" charset="0"/>
              </a:rPr>
              <a:t>Study Groups</a:t>
            </a:r>
          </a:p>
          <a:p>
            <a:pPr eaLnBrk="1" hangingPunct="1">
              <a:buClr>
                <a:srgbClr val="CC3300"/>
              </a:buClr>
              <a:buFont typeface="Wingdings" pitchFamily="2" charset="2"/>
              <a:buChar char="ü"/>
            </a:pPr>
            <a:r>
              <a:rPr lang="en-GB" sz="1800">
                <a:solidFill>
                  <a:srgbClr val="000099"/>
                </a:solidFill>
                <a:latin typeface="Verdana" pitchFamily="34" charset="0"/>
                <a:cs typeface="Arial" pitchFamily="34" charset="0"/>
              </a:rPr>
              <a:t>Radio Regulations Board</a:t>
            </a:r>
          </a:p>
          <a:p>
            <a:pPr eaLnBrk="1" hangingPunct="1">
              <a:buClr>
                <a:srgbClr val="CC3300"/>
              </a:buClr>
              <a:buFont typeface="Wingdings" pitchFamily="2" charset="2"/>
              <a:buChar char="ü"/>
            </a:pPr>
            <a:r>
              <a:rPr lang="en-GB" sz="1800">
                <a:solidFill>
                  <a:srgbClr val="000099"/>
                </a:solidFill>
                <a:latin typeface="Verdana" pitchFamily="34" charset="0"/>
              </a:rPr>
              <a:t>Radiocommunication Bureau</a:t>
            </a:r>
            <a:endParaRPr lang="en-US" sz="1800">
              <a:solidFill>
                <a:schemeClr val="tx1"/>
              </a:solidFill>
              <a:latin typeface="Verdana" pitchFamily="34" charset="0"/>
              <a:cs typeface="Arial" pitchFamily="34" charset="0"/>
            </a:endParaRPr>
          </a:p>
          <a:p>
            <a:pPr eaLnBrk="1" hangingPunct="1">
              <a:buClrTx/>
              <a:buFontTx/>
              <a:buNone/>
            </a:pPr>
            <a:endParaRPr lang="en-US" sz="1800">
              <a:solidFill>
                <a:schemeClr val="tx1"/>
              </a:solidFill>
              <a:latin typeface="Verdana" pitchFamily="34" charset="0"/>
              <a:cs typeface="Arial" pitchFamily="34" charset="0"/>
            </a:endParaRPr>
          </a:p>
        </p:txBody>
      </p:sp>
      <p:sp>
        <p:nvSpPr>
          <p:cNvPr id="1202183" name="Text Box 7"/>
          <p:cNvSpPr txBox="1">
            <a:spLocks noChangeArrowheads="1"/>
          </p:cNvSpPr>
          <p:nvPr/>
        </p:nvSpPr>
        <p:spPr bwMode="auto">
          <a:xfrm>
            <a:off x="129344" y="710158"/>
            <a:ext cx="5105400" cy="4247317"/>
          </a:xfrm>
          <a:prstGeom prst="rect">
            <a:avLst/>
          </a:prstGeom>
          <a:solidFill>
            <a:schemeClr val="bg2">
              <a:lumMod val="60000"/>
              <a:lumOff val="40000"/>
            </a:schemeClr>
          </a:solidFill>
          <a:ln w="9525">
            <a:noFill/>
            <a:miter lim="800000"/>
            <a:headEnd/>
            <a:tailEnd/>
          </a:ln>
          <a:effectLst/>
          <a:scene3d>
            <a:camera prst="orthographicFront"/>
            <a:lightRig rig="threePt" dir="t"/>
          </a:scene3d>
          <a:sp3d>
            <a:bevelT w="152400" h="50800" prst="softRound"/>
          </a:sp3d>
        </p:spPr>
        <p:txBody>
          <a:bodyPr wrap="square">
            <a:spAutoFit/>
          </a:bodyPr>
          <a:lstStyle/>
          <a:p>
            <a:r>
              <a:rPr lang="en-US" sz="1600" dirty="0">
                <a:latin typeface="Calibri" pitchFamily="34" charset="0"/>
              </a:rPr>
              <a:t>• </a:t>
            </a:r>
            <a:r>
              <a:rPr lang="en-US" sz="1800" dirty="0">
                <a:latin typeface="Calibri" pitchFamily="34" charset="0"/>
              </a:rPr>
              <a:t>To ensure </a:t>
            </a:r>
            <a:r>
              <a:rPr lang="en-US" sz="1800" b="1" dirty="0">
                <a:latin typeface="Calibri" pitchFamily="34" charset="0"/>
              </a:rPr>
              <a:t>interference-free operations</a:t>
            </a:r>
            <a:r>
              <a:rPr lang="en-US" sz="1800" dirty="0">
                <a:latin typeface="Calibri" pitchFamily="34" charset="0"/>
              </a:rPr>
              <a:t> of </a:t>
            </a:r>
            <a:r>
              <a:rPr lang="en-US" sz="1800" dirty="0" err="1">
                <a:latin typeface="Calibri" pitchFamily="34" charset="0"/>
              </a:rPr>
              <a:t>radiocommunication</a:t>
            </a:r>
            <a:r>
              <a:rPr lang="en-US" sz="1800" dirty="0">
                <a:latin typeface="Calibri" pitchFamily="34" charset="0"/>
              </a:rPr>
              <a:t> systems by implementing the</a:t>
            </a:r>
          </a:p>
          <a:p>
            <a:r>
              <a:rPr lang="en-US" sz="1800" dirty="0">
                <a:latin typeface="Calibri" pitchFamily="34" charset="0"/>
              </a:rPr>
              <a:t>Radio Regulations and regional agreements, as well as updating these instruments in </a:t>
            </a:r>
            <a:r>
              <a:rPr lang="en-US" sz="1800" dirty="0" smtClean="0">
                <a:latin typeface="Calibri" pitchFamily="34" charset="0"/>
              </a:rPr>
              <a:t>an efficient </a:t>
            </a:r>
            <a:r>
              <a:rPr lang="en-US" sz="1800" dirty="0">
                <a:latin typeface="Calibri" pitchFamily="34" charset="0"/>
              </a:rPr>
              <a:t>and timely manner through the processes of world and </a:t>
            </a:r>
            <a:r>
              <a:rPr lang="en-US" sz="1800" dirty="0" smtClean="0">
                <a:latin typeface="Calibri" pitchFamily="34" charset="0"/>
              </a:rPr>
              <a:t>regional </a:t>
            </a:r>
            <a:r>
              <a:rPr lang="en-US" sz="1800" dirty="0" err="1" smtClean="0">
                <a:latin typeface="Calibri" pitchFamily="34" charset="0"/>
              </a:rPr>
              <a:t>radiocommunication</a:t>
            </a:r>
            <a:r>
              <a:rPr lang="en-US" sz="1800" dirty="0" smtClean="0">
                <a:latin typeface="Calibri" pitchFamily="34" charset="0"/>
              </a:rPr>
              <a:t> </a:t>
            </a:r>
            <a:r>
              <a:rPr lang="en-US" sz="1800" dirty="0">
                <a:latin typeface="Calibri" pitchFamily="34" charset="0"/>
              </a:rPr>
              <a:t>conferences.</a:t>
            </a:r>
          </a:p>
          <a:p>
            <a:r>
              <a:rPr lang="en-US" sz="1800" dirty="0">
                <a:latin typeface="Calibri" pitchFamily="34" charset="0"/>
              </a:rPr>
              <a:t>• To establish </a:t>
            </a:r>
            <a:r>
              <a:rPr lang="en-US" sz="1800" b="1" dirty="0">
                <a:latin typeface="Calibri" pitchFamily="34" charset="0"/>
              </a:rPr>
              <a:t>Recommendations </a:t>
            </a:r>
            <a:r>
              <a:rPr lang="en-US" sz="1800" dirty="0">
                <a:latin typeface="Calibri" pitchFamily="34" charset="0"/>
              </a:rPr>
              <a:t>intended to assure the necessary performance and quality in</a:t>
            </a:r>
          </a:p>
          <a:p>
            <a:r>
              <a:rPr lang="en-US" sz="1800" dirty="0">
                <a:latin typeface="Calibri" pitchFamily="34" charset="0"/>
              </a:rPr>
              <a:t>operating </a:t>
            </a:r>
            <a:r>
              <a:rPr lang="en-US" sz="1800" dirty="0" err="1">
                <a:latin typeface="Calibri" pitchFamily="34" charset="0"/>
              </a:rPr>
              <a:t>radiocommunication</a:t>
            </a:r>
            <a:r>
              <a:rPr lang="en-US" sz="1800" dirty="0">
                <a:latin typeface="Calibri" pitchFamily="34" charset="0"/>
              </a:rPr>
              <a:t> systems.</a:t>
            </a:r>
          </a:p>
          <a:p>
            <a:r>
              <a:rPr lang="en-US" sz="1800" dirty="0">
                <a:latin typeface="Calibri" pitchFamily="34" charset="0"/>
              </a:rPr>
              <a:t>• To seek ways and means to ensure the </a:t>
            </a:r>
            <a:r>
              <a:rPr lang="en-US" sz="1800" b="1" dirty="0">
                <a:latin typeface="Calibri" pitchFamily="34" charset="0"/>
              </a:rPr>
              <a:t>rational, equitable, efficient and economical use of</a:t>
            </a:r>
          </a:p>
          <a:p>
            <a:r>
              <a:rPr lang="en-US" sz="1800" b="1" dirty="0">
                <a:latin typeface="Calibri" pitchFamily="34" charset="0"/>
              </a:rPr>
              <a:t>the radio-frequency spectrum and satellite-orbit </a:t>
            </a:r>
            <a:r>
              <a:rPr lang="en-US" sz="1800" dirty="0">
                <a:latin typeface="Calibri" pitchFamily="34" charset="0"/>
              </a:rPr>
              <a:t>resources and to promote flexibility for</a:t>
            </a:r>
          </a:p>
          <a:p>
            <a:r>
              <a:rPr lang="en-US" sz="1800" dirty="0">
                <a:latin typeface="Calibri" pitchFamily="34" charset="0"/>
              </a:rPr>
              <a:t>future expansion and new technological developments.</a:t>
            </a:r>
            <a:endParaRPr lang="en-US" sz="2000" i="1" dirty="0">
              <a:solidFill>
                <a:srgbClr val="000099"/>
              </a:solidFill>
              <a:latin typeface="Calibri" pitchFamily="34" charset="0"/>
              <a:cs typeface="Times New Roman" pitchFamily="18" charset="0"/>
            </a:endParaRPr>
          </a:p>
        </p:txBody>
      </p:sp>
      <p:pic>
        <p:nvPicPr>
          <p:cNvPr id="9" name="Picture 2" descr="M:\BRIAP\EDP\PROMOTION\LOGOS\ITU logo\2011\sigleIT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2495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Slide Number Placeholder 3"/>
          <p:cNvSpPr>
            <a:spLocks noGrp="1"/>
          </p:cNvSpPr>
          <p:nvPr>
            <p:ph type="sldNum" sz="quarter" idx="4294967295"/>
          </p:nvPr>
        </p:nvSpPr>
        <p:spPr>
          <a:xfrm>
            <a:off x="8388350" y="6548438"/>
            <a:ext cx="339725" cy="244475"/>
          </a:xfrm>
          <a:prstGeom prst="rect">
            <a:avLst/>
          </a:prstGeom>
        </p:spPr>
        <p:txBody>
          <a:bodyPr/>
          <a:lstStyle/>
          <a:p>
            <a:fld id="{AD8189D7-E903-4D1D-B07E-4189394C9C7B}" type="slidenum">
              <a:rPr lang="en-US"/>
              <a:pPr/>
              <a:t>18</a:t>
            </a:fld>
            <a:endParaRPr lang="en-US"/>
          </a:p>
        </p:txBody>
      </p:sp>
      <p:sp>
        <p:nvSpPr>
          <p:cNvPr id="1204226" name="Text Box 1026"/>
          <p:cNvSpPr txBox="1">
            <a:spLocks noChangeArrowheads="1"/>
          </p:cNvSpPr>
          <p:nvPr/>
        </p:nvSpPr>
        <p:spPr bwMode="auto">
          <a:xfrm>
            <a:off x="-36512" y="5427801"/>
            <a:ext cx="4995278" cy="1384995"/>
          </a:xfrm>
          <a:prstGeom prst="rect">
            <a:avLst/>
          </a:prstGeom>
          <a:noFill/>
          <a:ln w="9525">
            <a:noFill/>
            <a:miter lim="800000"/>
            <a:headEnd/>
            <a:tailEnd/>
          </a:ln>
          <a:effectLst/>
        </p:spPr>
        <p:txBody>
          <a:bodyPr wrap="none">
            <a:spAutoFit/>
          </a:bodyPr>
          <a:lstStyle/>
          <a:p>
            <a:pPr defTabSz="514350" eaLnBrk="1" hangingPunct="1">
              <a:buClrTx/>
              <a:buFontTx/>
              <a:buNone/>
              <a:tabLst>
                <a:tab pos="635000" algn="l"/>
              </a:tabLst>
            </a:pPr>
            <a:r>
              <a:rPr lang="en-GB" sz="1400" b="1" dirty="0">
                <a:solidFill>
                  <a:schemeClr val="bg2">
                    <a:lumMod val="50000"/>
                  </a:schemeClr>
                </a:solidFill>
                <a:latin typeface="Times New Roman" pitchFamily="18" charset="0"/>
                <a:cs typeface="Times New Roman" pitchFamily="18" charset="0"/>
              </a:rPr>
              <a:t>CPM:	Conference Preparatory Meeting</a:t>
            </a:r>
          </a:p>
          <a:p>
            <a:pPr defTabSz="514350" eaLnBrk="1" hangingPunct="1">
              <a:buClrTx/>
              <a:buFontTx/>
              <a:buNone/>
              <a:tabLst>
                <a:tab pos="635000" algn="l"/>
              </a:tabLst>
            </a:pPr>
            <a:r>
              <a:rPr lang="en-GB" sz="1400" b="1" dirty="0">
                <a:solidFill>
                  <a:schemeClr val="bg2">
                    <a:lumMod val="50000"/>
                  </a:schemeClr>
                </a:solidFill>
                <a:latin typeface="Times New Roman" pitchFamily="18" charset="0"/>
                <a:cs typeface="Times New Roman" pitchFamily="18" charset="0"/>
              </a:rPr>
              <a:t>MIFR: 	Master International Frequency </a:t>
            </a:r>
            <a:r>
              <a:rPr lang="en-GB" sz="1400" b="1" dirty="0" smtClean="0">
                <a:solidFill>
                  <a:schemeClr val="bg2">
                    <a:lumMod val="50000"/>
                  </a:schemeClr>
                </a:solidFill>
                <a:latin typeface="Times New Roman" pitchFamily="18" charset="0"/>
                <a:cs typeface="Times New Roman" pitchFamily="18" charset="0"/>
              </a:rPr>
              <a:t>Register</a:t>
            </a:r>
            <a:endParaRPr lang="en-GB" sz="1400" b="1" dirty="0">
              <a:solidFill>
                <a:schemeClr val="bg2">
                  <a:lumMod val="50000"/>
                </a:schemeClr>
              </a:solidFill>
              <a:latin typeface="Times New Roman" pitchFamily="18" charset="0"/>
              <a:cs typeface="Times New Roman" pitchFamily="18" charset="0"/>
            </a:endParaRPr>
          </a:p>
          <a:p>
            <a:pPr defTabSz="514350" eaLnBrk="1" hangingPunct="1">
              <a:buClrTx/>
              <a:buFontTx/>
              <a:buNone/>
              <a:tabLst>
                <a:tab pos="635000" algn="l"/>
              </a:tabLst>
            </a:pPr>
            <a:r>
              <a:rPr lang="en-GB" sz="1400" b="1" dirty="0">
                <a:solidFill>
                  <a:schemeClr val="bg2">
                    <a:lumMod val="50000"/>
                  </a:schemeClr>
                </a:solidFill>
                <a:latin typeface="Times New Roman" pitchFamily="18" charset="0"/>
                <a:cs typeface="Times New Roman" pitchFamily="18" charset="0"/>
              </a:rPr>
              <a:t>RA:	</a:t>
            </a:r>
            <a:r>
              <a:rPr lang="en-GB" sz="1400" b="1" dirty="0" err="1">
                <a:solidFill>
                  <a:schemeClr val="bg2">
                    <a:lumMod val="50000"/>
                  </a:schemeClr>
                </a:solidFill>
                <a:latin typeface="Times New Roman" pitchFamily="18" charset="0"/>
                <a:cs typeface="Times New Roman" pitchFamily="18" charset="0"/>
              </a:rPr>
              <a:t>Radiocommunication</a:t>
            </a:r>
            <a:r>
              <a:rPr lang="en-GB" sz="1400" b="1" dirty="0">
                <a:solidFill>
                  <a:schemeClr val="bg2">
                    <a:lumMod val="50000"/>
                  </a:schemeClr>
                </a:solidFill>
                <a:latin typeface="Times New Roman" pitchFamily="18" charset="0"/>
                <a:cs typeface="Times New Roman" pitchFamily="18" charset="0"/>
              </a:rPr>
              <a:t> Assembly</a:t>
            </a:r>
          </a:p>
          <a:p>
            <a:pPr defTabSz="514350" eaLnBrk="1" hangingPunct="1">
              <a:buClrTx/>
              <a:buFontTx/>
              <a:buNone/>
              <a:tabLst>
                <a:tab pos="635000" algn="l"/>
              </a:tabLst>
            </a:pPr>
            <a:r>
              <a:rPr lang="en-GB" sz="1400" b="1" dirty="0">
                <a:solidFill>
                  <a:schemeClr val="bg2">
                    <a:lumMod val="50000"/>
                  </a:schemeClr>
                </a:solidFill>
                <a:latin typeface="Times New Roman" pitchFamily="18" charset="0"/>
                <a:cs typeface="Times New Roman" pitchFamily="18" charset="0"/>
              </a:rPr>
              <a:t>RAG:	</a:t>
            </a:r>
            <a:r>
              <a:rPr lang="en-GB" sz="1400" b="1" dirty="0" err="1">
                <a:solidFill>
                  <a:schemeClr val="bg2">
                    <a:lumMod val="50000"/>
                  </a:schemeClr>
                </a:solidFill>
                <a:latin typeface="Times New Roman" pitchFamily="18" charset="0"/>
                <a:cs typeface="Times New Roman" pitchFamily="18" charset="0"/>
              </a:rPr>
              <a:t>Radiocommunication</a:t>
            </a:r>
            <a:r>
              <a:rPr lang="en-GB" sz="1400" b="1" dirty="0">
                <a:solidFill>
                  <a:schemeClr val="bg2">
                    <a:lumMod val="50000"/>
                  </a:schemeClr>
                </a:solidFill>
                <a:latin typeface="Times New Roman" pitchFamily="18" charset="0"/>
                <a:cs typeface="Times New Roman" pitchFamily="18" charset="0"/>
              </a:rPr>
              <a:t> Advisory Group</a:t>
            </a:r>
          </a:p>
          <a:p>
            <a:pPr defTabSz="514350" eaLnBrk="1" hangingPunct="1">
              <a:buClrTx/>
              <a:buFontTx/>
              <a:buNone/>
              <a:tabLst>
                <a:tab pos="635000" algn="l"/>
              </a:tabLst>
            </a:pPr>
            <a:r>
              <a:rPr lang="en-GB" sz="1400" b="1" dirty="0">
                <a:solidFill>
                  <a:schemeClr val="bg2">
                    <a:lumMod val="50000"/>
                  </a:schemeClr>
                </a:solidFill>
                <a:latin typeface="Times New Roman" pitchFamily="18" charset="0"/>
                <a:cs typeface="Times New Roman" pitchFamily="18" charset="0"/>
              </a:rPr>
              <a:t>Rec:	</a:t>
            </a:r>
            <a:r>
              <a:rPr lang="en-GB" sz="1400" b="1" dirty="0" smtClean="0">
                <a:solidFill>
                  <a:schemeClr val="bg2">
                    <a:lumMod val="50000"/>
                  </a:schemeClr>
                </a:solidFill>
                <a:latin typeface="Times New Roman" pitchFamily="18" charset="0"/>
                <a:cs typeface="Times New Roman" pitchFamily="18" charset="0"/>
              </a:rPr>
              <a:t>Recommendations </a:t>
            </a:r>
            <a:r>
              <a:rPr lang="en-GB" sz="1400" b="1" dirty="0">
                <a:solidFill>
                  <a:schemeClr val="bg2">
                    <a:lumMod val="50000"/>
                  </a:schemeClr>
                </a:solidFill>
                <a:latin typeface="Times New Roman" pitchFamily="18" charset="0"/>
                <a:cs typeface="Times New Roman" pitchFamily="18" charset="0"/>
              </a:rPr>
              <a:t>(international voluntary standards</a:t>
            </a:r>
            <a:r>
              <a:rPr lang="en-GB" sz="1400" b="1" dirty="0" smtClean="0">
                <a:solidFill>
                  <a:schemeClr val="bg2">
                    <a:lumMod val="50000"/>
                  </a:schemeClr>
                </a:solidFill>
                <a:latin typeface="Times New Roman" pitchFamily="18" charset="0"/>
                <a:cs typeface="Times New Roman" pitchFamily="18" charset="0"/>
              </a:rPr>
              <a:t>)</a:t>
            </a:r>
          </a:p>
          <a:p>
            <a:pPr defTabSz="514350" eaLnBrk="1" hangingPunct="1">
              <a:buClrTx/>
              <a:buFontTx/>
              <a:buNone/>
              <a:tabLst>
                <a:tab pos="635000" algn="l"/>
              </a:tabLst>
            </a:pPr>
            <a:r>
              <a:rPr lang="en-GB" sz="1400" b="1" dirty="0" smtClean="0">
                <a:solidFill>
                  <a:schemeClr val="bg2">
                    <a:lumMod val="50000"/>
                  </a:schemeClr>
                </a:solidFill>
                <a:latin typeface="Times New Roman" pitchFamily="18" charset="0"/>
                <a:cs typeface="Times New Roman" pitchFamily="18" charset="0"/>
              </a:rPr>
              <a:t>IFIC:	International Frequency Information Circular</a:t>
            </a:r>
            <a:endParaRPr lang="en-GB" sz="1400" b="1" dirty="0">
              <a:solidFill>
                <a:schemeClr val="bg2">
                  <a:lumMod val="50000"/>
                </a:schemeClr>
              </a:solidFill>
              <a:latin typeface="Times New Roman" pitchFamily="18" charset="0"/>
              <a:cs typeface="Times New Roman" pitchFamily="18" charset="0"/>
            </a:endParaRPr>
          </a:p>
        </p:txBody>
      </p:sp>
      <p:sp>
        <p:nvSpPr>
          <p:cNvPr id="1204227" name="Rectangle 1027">
            <a:hlinkClick r:id="rId3" action="ppaction://hlinksldjump"/>
          </p:cNvPr>
          <p:cNvSpPr>
            <a:spLocks noChangeArrowheads="1"/>
          </p:cNvSpPr>
          <p:nvPr/>
        </p:nvSpPr>
        <p:spPr bwMode="auto">
          <a:xfrm>
            <a:off x="4983832" y="1295400"/>
            <a:ext cx="1676400" cy="685800"/>
          </a:xfrm>
          <a:prstGeom prst="rect">
            <a:avLst/>
          </a:prstGeom>
          <a:gradFill rotWithShape="0">
            <a:gsLst>
              <a:gs pos="0">
                <a:srgbClr val="FFFFFF"/>
              </a:gs>
              <a:gs pos="100000">
                <a:srgbClr val="FF9933"/>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eaLnBrk="1" hangingPunct="1">
              <a:buClrTx/>
              <a:buFontTx/>
              <a:buNone/>
            </a:pPr>
            <a:r>
              <a:rPr lang="en-GB" dirty="0">
                <a:solidFill>
                  <a:schemeClr val="bg2">
                    <a:lumMod val="50000"/>
                  </a:schemeClr>
                </a:solidFill>
                <a:latin typeface="Times New Roman" pitchFamily="18" charset="0"/>
                <a:cs typeface="Times New Roman" pitchFamily="18" charset="0"/>
              </a:rPr>
              <a:t>WRC</a:t>
            </a:r>
            <a:endParaRPr lang="en-US" dirty="0">
              <a:solidFill>
                <a:schemeClr val="bg2">
                  <a:lumMod val="50000"/>
                </a:schemeClr>
              </a:solidFill>
              <a:latin typeface="Times New Roman" pitchFamily="18" charset="0"/>
              <a:cs typeface="Times New Roman" pitchFamily="18" charset="0"/>
            </a:endParaRPr>
          </a:p>
        </p:txBody>
      </p:sp>
      <p:sp>
        <p:nvSpPr>
          <p:cNvPr id="1204228" name="Rectangle 1028">
            <a:hlinkClick r:id="rId3" action="ppaction://hlinksldjump"/>
          </p:cNvPr>
          <p:cNvSpPr>
            <a:spLocks noChangeArrowheads="1"/>
          </p:cNvSpPr>
          <p:nvPr/>
        </p:nvSpPr>
        <p:spPr bwMode="auto">
          <a:xfrm>
            <a:off x="457200" y="1379538"/>
            <a:ext cx="838200" cy="457200"/>
          </a:xfrm>
          <a:prstGeom prst="rect">
            <a:avLst/>
          </a:prstGeom>
          <a:gradFill rotWithShape="0">
            <a:gsLst>
              <a:gs pos="0">
                <a:schemeClr val="hlink"/>
              </a:gs>
              <a:gs pos="100000">
                <a:srgbClr val="6699FF"/>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eaLnBrk="1" hangingPunct="1">
              <a:buClrTx/>
              <a:buFontTx/>
              <a:buNone/>
            </a:pPr>
            <a:r>
              <a:rPr lang="en-GB" dirty="0">
                <a:solidFill>
                  <a:schemeClr val="bg2">
                    <a:lumMod val="50000"/>
                  </a:schemeClr>
                </a:solidFill>
                <a:latin typeface="Times New Roman" pitchFamily="18" charset="0"/>
                <a:cs typeface="Times New Roman" pitchFamily="18" charset="0"/>
              </a:rPr>
              <a:t>RA</a:t>
            </a:r>
            <a:endParaRPr lang="en-US" dirty="0">
              <a:solidFill>
                <a:schemeClr val="bg2">
                  <a:lumMod val="50000"/>
                </a:schemeClr>
              </a:solidFill>
              <a:latin typeface="Times New Roman" pitchFamily="18" charset="0"/>
              <a:cs typeface="Times New Roman" pitchFamily="18" charset="0"/>
            </a:endParaRPr>
          </a:p>
        </p:txBody>
      </p:sp>
      <p:sp>
        <p:nvSpPr>
          <p:cNvPr id="1204229" name="Line 1029"/>
          <p:cNvSpPr>
            <a:spLocks noChangeShapeType="1"/>
          </p:cNvSpPr>
          <p:nvPr/>
        </p:nvSpPr>
        <p:spPr bwMode="auto">
          <a:xfrm flipV="1">
            <a:off x="6705599" y="1520825"/>
            <a:ext cx="951737" cy="11113"/>
          </a:xfrm>
          <a:prstGeom prst="line">
            <a:avLst/>
          </a:prstGeom>
          <a:noFill/>
          <a:ln w="9525">
            <a:solidFill>
              <a:schemeClr val="bg2">
                <a:lumMod val="50000"/>
              </a:schemeClr>
            </a:solidFill>
            <a:round/>
            <a:headEnd/>
            <a:tailEnd type="triangle" w="med" len="med"/>
          </a:ln>
          <a:effectLst/>
        </p:spPr>
        <p:txBody>
          <a:bodyPr/>
          <a:lstStyle/>
          <a:p>
            <a:endParaRPr lang="en-US"/>
          </a:p>
        </p:txBody>
      </p:sp>
      <p:sp>
        <p:nvSpPr>
          <p:cNvPr id="1204230" name="Rectangle 1030"/>
          <p:cNvSpPr>
            <a:spLocks noChangeArrowheads="1"/>
          </p:cNvSpPr>
          <p:nvPr/>
        </p:nvSpPr>
        <p:spPr bwMode="auto">
          <a:xfrm>
            <a:off x="381000" y="3352800"/>
            <a:ext cx="2971800" cy="304800"/>
          </a:xfrm>
          <a:prstGeom prst="rect">
            <a:avLst/>
          </a:prstGeom>
          <a:gradFill rotWithShape="0">
            <a:gsLst>
              <a:gs pos="0">
                <a:srgbClr val="FFFFFF"/>
              </a:gs>
              <a:gs pos="100000">
                <a:srgbClr val="6699FF"/>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eaLnBrk="1" hangingPunct="1">
              <a:buClrTx/>
              <a:buFontTx/>
              <a:buNone/>
            </a:pPr>
            <a:r>
              <a:rPr lang="en-GB">
                <a:solidFill>
                  <a:schemeClr val="bg2">
                    <a:lumMod val="50000"/>
                  </a:schemeClr>
                </a:solidFill>
                <a:latin typeface="Times New Roman" pitchFamily="18" charset="0"/>
                <a:cs typeface="Times New Roman" pitchFamily="18" charset="0"/>
              </a:rPr>
              <a:t>SG</a:t>
            </a:r>
            <a:r>
              <a:rPr lang="en-GB" sz="1800">
                <a:solidFill>
                  <a:schemeClr val="bg2">
                    <a:lumMod val="50000"/>
                  </a:schemeClr>
                </a:solidFill>
                <a:latin typeface="Times New Roman" pitchFamily="18" charset="0"/>
                <a:cs typeface="Times New Roman" pitchFamily="18" charset="0"/>
              </a:rPr>
              <a:t> </a:t>
            </a:r>
            <a:endParaRPr lang="en-US" sz="1800" dirty="0">
              <a:solidFill>
                <a:schemeClr val="bg2">
                  <a:lumMod val="50000"/>
                </a:schemeClr>
              </a:solidFill>
              <a:latin typeface="Times New Roman" pitchFamily="18" charset="0"/>
              <a:cs typeface="Times New Roman" pitchFamily="18" charset="0"/>
            </a:endParaRPr>
          </a:p>
        </p:txBody>
      </p:sp>
      <p:sp>
        <p:nvSpPr>
          <p:cNvPr id="1204231" name="Rectangle 1031"/>
          <p:cNvSpPr>
            <a:spLocks noChangeArrowheads="1"/>
          </p:cNvSpPr>
          <p:nvPr/>
        </p:nvSpPr>
        <p:spPr bwMode="auto">
          <a:xfrm>
            <a:off x="2514600" y="2286000"/>
            <a:ext cx="838200" cy="457200"/>
          </a:xfrm>
          <a:prstGeom prst="rect">
            <a:avLst/>
          </a:prstGeom>
          <a:gradFill rotWithShape="0">
            <a:gsLst>
              <a:gs pos="0">
                <a:schemeClr val="hlink"/>
              </a:gs>
              <a:gs pos="100000">
                <a:srgbClr val="6699FF"/>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eaLnBrk="1" hangingPunct="1">
              <a:buClrTx/>
              <a:buFontTx/>
              <a:buNone/>
            </a:pPr>
            <a:r>
              <a:rPr lang="en-GB" dirty="0">
                <a:solidFill>
                  <a:schemeClr val="bg2">
                    <a:lumMod val="50000"/>
                  </a:schemeClr>
                </a:solidFill>
                <a:latin typeface="Times New Roman" pitchFamily="18" charset="0"/>
                <a:cs typeface="Times New Roman" pitchFamily="18" charset="0"/>
              </a:rPr>
              <a:t>CPM</a:t>
            </a:r>
            <a:endParaRPr lang="en-US" dirty="0">
              <a:solidFill>
                <a:schemeClr val="bg2">
                  <a:lumMod val="50000"/>
                </a:schemeClr>
              </a:solidFill>
              <a:latin typeface="Times New Roman" pitchFamily="18" charset="0"/>
              <a:cs typeface="Times New Roman" pitchFamily="18" charset="0"/>
            </a:endParaRPr>
          </a:p>
        </p:txBody>
      </p:sp>
      <p:sp>
        <p:nvSpPr>
          <p:cNvPr id="1204232" name="Line 1032"/>
          <p:cNvSpPr>
            <a:spLocks noChangeShapeType="1"/>
          </p:cNvSpPr>
          <p:nvPr/>
        </p:nvSpPr>
        <p:spPr bwMode="auto">
          <a:xfrm>
            <a:off x="1371600" y="1531938"/>
            <a:ext cx="304800" cy="0"/>
          </a:xfrm>
          <a:prstGeom prst="line">
            <a:avLst/>
          </a:prstGeom>
          <a:noFill/>
          <a:ln w="9525">
            <a:solidFill>
              <a:schemeClr val="bg2">
                <a:lumMod val="50000"/>
              </a:schemeClr>
            </a:solidFill>
            <a:round/>
            <a:headEnd/>
            <a:tailEnd type="triangle" w="med" len="med"/>
          </a:ln>
          <a:effectLst/>
        </p:spPr>
        <p:txBody>
          <a:bodyPr/>
          <a:lstStyle/>
          <a:p>
            <a:endParaRPr lang="en-US"/>
          </a:p>
        </p:txBody>
      </p:sp>
      <p:sp>
        <p:nvSpPr>
          <p:cNvPr id="1204233" name="Line 1033"/>
          <p:cNvSpPr>
            <a:spLocks noChangeShapeType="1"/>
          </p:cNvSpPr>
          <p:nvPr/>
        </p:nvSpPr>
        <p:spPr bwMode="auto">
          <a:xfrm>
            <a:off x="755650" y="1844675"/>
            <a:ext cx="6350" cy="1355725"/>
          </a:xfrm>
          <a:prstGeom prst="line">
            <a:avLst/>
          </a:prstGeom>
          <a:noFill/>
          <a:ln w="9525">
            <a:solidFill>
              <a:schemeClr val="bg2">
                <a:lumMod val="50000"/>
              </a:schemeClr>
            </a:solidFill>
            <a:round/>
            <a:headEnd type="triangle" w="med" len="med"/>
            <a:tailEnd type="triangle" w="med" len="med"/>
          </a:ln>
          <a:effectLst/>
        </p:spPr>
        <p:txBody>
          <a:bodyPr/>
          <a:lstStyle/>
          <a:p>
            <a:endParaRPr lang="en-US"/>
          </a:p>
        </p:txBody>
      </p:sp>
      <p:sp>
        <p:nvSpPr>
          <p:cNvPr id="1204234" name="Line 1034"/>
          <p:cNvSpPr>
            <a:spLocks noChangeShapeType="1"/>
          </p:cNvSpPr>
          <p:nvPr/>
        </p:nvSpPr>
        <p:spPr bwMode="auto">
          <a:xfrm flipV="1">
            <a:off x="2915816" y="2743200"/>
            <a:ext cx="0" cy="457200"/>
          </a:xfrm>
          <a:prstGeom prst="line">
            <a:avLst/>
          </a:prstGeom>
          <a:noFill/>
          <a:ln w="9525">
            <a:solidFill>
              <a:schemeClr val="bg2">
                <a:lumMod val="50000"/>
              </a:schemeClr>
            </a:solidFill>
            <a:round/>
            <a:headEnd/>
            <a:tailEnd type="triangle" w="med" len="med"/>
          </a:ln>
          <a:effectLst/>
        </p:spPr>
        <p:txBody>
          <a:bodyPr/>
          <a:lstStyle/>
          <a:p>
            <a:endParaRPr lang="en-US"/>
          </a:p>
        </p:txBody>
      </p:sp>
      <p:sp>
        <p:nvSpPr>
          <p:cNvPr id="1204235" name="Text Box 1035"/>
          <p:cNvSpPr txBox="1">
            <a:spLocks noChangeArrowheads="1"/>
          </p:cNvSpPr>
          <p:nvPr/>
        </p:nvSpPr>
        <p:spPr bwMode="auto">
          <a:xfrm>
            <a:off x="-36512" y="4307026"/>
            <a:ext cx="3853940" cy="1169551"/>
          </a:xfrm>
          <a:prstGeom prst="rect">
            <a:avLst/>
          </a:prstGeom>
          <a:noFill/>
          <a:ln w="9525">
            <a:noFill/>
            <a:miter lim="800000"/>
            <a:headEnd/>
            <a:tailEnd/>
          </a:ln>
          <a:effectLst/>
        </p:spPr>
        <p:txBody>
          <a:bodyPr wrap="none">
            <a:spAutoFit/>
          </a:bodyPr>
          <a:lstStyle/>
          <a:p>
            <a:pPr defTabSz="566738" eaLnBrk="1" hangingPunct="1">
              <a:buClrTx/>
              <a:buFontTx/>
              <a:buNone/>
            </a:pPr>
            <a:r>
              <a:rPr lang="en-GB" sz="1400" b="1" dirty="0" err="1">
                <a:solidFill>
                  <a:schemeClr val="bg2">
                    <a:lumMod val="50000"/>
                  </a:schemeClr>
                </a:solidFill>
                <a:latin typeface="Times New Roman" pitchFamily="18" charset="0"/>
                <a:cs typeface="Times New Roman" pitchFamily="18" charset="0"/>
              </a:rPr>
              <a:t>RoP</a:t>
            </a:r>
            <a:r>
              <a:rPr lang="en-GB" sz="1400" b="1" dirty="0">
                <a:solidFill>
                  <a:schemeClr val="bg2">
                    <a:lumMod val="50000"/>
                  </a:schemeClr>
                </a:solidFill>
                <a:latin typeface="Times New Roman" pitchFamily="18" charset="0"/>
                <a:cs typeface="Times New Roman" pitchFamily="18" charset="0"/>
              </a:rPr>
              <a:t>:	</a:t>
            </a:r>
            <a:r>
              <a:rPr lang="en-GB" sz="1400" b="1" dirty="0" smtClean="0">
                <a:solidFill>
                  <a:schemeClr val="bg2">
                    <a:lumMod val="50000"/>
                  </a:schemeClr>
                </a:solidFill>
                <a:latin typeface="Times New Roman" pitchFamily="18" charset="0"/>
                <a:cs typeface="Times New Roman" pitchFamily="18" charset="0"/>
              </a:rPr>
              <a:t>Rule </a:t>
            </a:r>
            <a:r>
              <a:rPr lang="en-GB" sz="1400" b="1" dirty="0">
                <a:solidFill>
                  <a:schemeClr val="bg2">
                    <a:lumMod val="50000"/>
                  </a:schemeClr>
                </a:solidFill>
                <a:latin typeface="Times New Roman" pitchFamily="18" charset="0"/>
                <a:cs typeface="Times New Roman" pitchFamily="18" charset="0"/>
              </a:rPr>
              <a:t>of Procedure</a:t>
            </a:r>
            <a:endParaRPr lang="en-US" sz="1400" b="1" dirty="0">
              <a:solidFill>
                <a:schemeClr val="bg2">
                  <a:lumMod val="50000"/>
                </a:schemeClr>
              </a:solidFill>
              <a:latin typeface="Times New Roman" pitchFamily="18" charset="0"/>
              <a:cs typeface="Times New Roman" pitchFamily="18" charset="0"/>
            </a:endParaRPr>
          </a:p>
          <a:p>
            <a:pPr defTabSz="566738" eaLnBrk="1" hangingPunct="1">
              <a:buClrTx/>
              <a:buFontTx/>
              <a:buNone/>
            </a:pPr>
            <a:r>
              <a:rPr lang="en-GB" sz="1400" b="1" dirty="0">
                <a:solidFill>
                  <a:schemeClr val="bg2">
                    <a:lumMod val="50000"/>
                  </a:schemeClr>
                </a:solidFill>
                <a:latin typeface="Times New Roman" pitchFamily="18" charset="0"/>
                <a:cs typeface="Times New Roman" pitchFamily="18" charset="0"/>
              </a:rPr>
              <a:t>RR:	Radio Regulations (treaty status)</a:t>
            </a:r>
          </a:p>
          <a:p>
            <a:pPr defTabSz="566738" eaLnBrk="1" hangingPunct="1">
              <a:buClrTx/>
              <a:buFontTx/>
              <a:buNone/>
            </a:pPr>
            <a:r>
              <a:rPr lang="en-GB" sz="1400" b="1" dirty="0">
                <a:solidFill>
                  <a:schemeClr val="bg2">
                    <a:lumMod val="50000"/>
                  </a:schemeClr>
                </a:solidFill>
                <a:latin typeface="Times New Roman" pitchFamily="18" charset="0"/>
                <a:cs typeface="Times New Roman" pitchFamily="18" charset="0"/>
              </a:rPr>
              <a:t>RRB:	Radio Regulations Board</a:t>
            </a:r>
          </a:p>
          <a:p>
            <a:pPr defTabSz="566738" eaLnBrk="1" hangingPunct="1">
              <a:buClrTx/>
              <a:buFontTx/>
              <a:buNone/>
            </a:pPr>
            <a:r>
              <a:rPr lang="en-GB" sz="1400" b="1" dirty="0">
                <a:solidFill>
                  <a:schemeClr val="bg2">
                    <a:lumMod val="50000"/>
                  </a:schemeClr>
                </a:solidFill>
                <a:latin typeface="Times New Roman" pitchFamily="18" charset="0"/>
                <a:cs typeface="Times New Roman" pitchFamily="18" charset="0"/>
              </a:rPr>
              <a:t>SG:	Study </a:t>
            </a:r>
            <a:r>
              <a:rPr lang="en-GB" sz="1400" b="1" dirty="0" smtClean="0">
                <a:solidFill>
                  <a:schemeClr val="bg2">
                    <a:lumMod val="50000"/>
                  </a:schemeClr>
                </a:solidFill>
                <a:latin typeface="Times New Roman" pitchFamily="18" charset="0"/>
                <a:cs typeface="Times New Roman" pitchFamily="18" charset="0"/>
              </a:rPr>
              <a:t>Group</a:t>
            </a:r>
            <a:endParaRPr lang="en-GB" sz="1400" b="1" dirty="0">
              <a:solidFill>
                <a:schemeClr val="bg2">
                  <a:lumMod val="50000"/>
                </a:schemeClr>
              </a:solidFill>
              <a:latin typeface="Times New Roman" pitchFamily="18" charset="0"/>
              <a:cs typeface="Times New Roman" pitchFamily="18" charset="0"/>
            </a:endParaRPr>
          </a:p>
          <a:p>
            <a:pPr defTabSz="566738" eaLnBrk="1" hangingPunct="1">
              <a:buClrTx/>
              <a:buFontTx/>
              <a:buNone/>
            </a:pPr>
            <a:r>
              <a:rPr lang="en-GB" sz="1400" b="1" dirty="0">
                <a:solidFill>
                  <a:schemeClr val="bg2">
                    <a:lumMod val="50000"/>
                  </a:schemeClr>
                </a:solidFill>
                <a:latin typeface="Times New Roman" pitchFamily="18" charset="0"/>
                <a:cs typeface="Times New Roman" pitchFamily="18" charset="0"/>
              </a:rPr>
              <a:t>WRC:	World </a:t>
            </a:r>
            <a:r>
              <a:rPr lang="en-GB" sz="1400" b="1" dirty="0" err="1">
                <a:solidFill>
                  <a:schemeClr val="bg2">
                    <a:lumMod val="50000"/>
                  </a:schemeClr>
                </a:solidFill>
                <a:latin typeface="Times New Roman" pitchFamily="18" charset="0"/>
                <a:cs typeface="Times New Roman" pitchFamily="18" charset="0"/>
              </a:rPr>
              <a:t>Radiocommunication</a:t>
            </a:r>
            <a:r>
              <a:rPr lang="en-GB" sz="1400" b="1" dirty="0">
                <a:solidFill>
                  <a:schemeClr val="bg2">
                    <a:lumMod val="50000"/>
                  </a:schemeClr>
                </a:solidFill>
                <a:latin typeface="Times New Roman" pitchFamily="18" charset="0"/>
                <a:cs typeface="Times New Roman" pitchFamily="18" charset="0"/>
              </a:rPr>
              <a:t> Conference</a:t>
            </a:r>
          </a:p>
        </p:txBody>
      </p:sp>
      <p:cxnSp>
        <p:nvCxnSpPr>
          <p:cNvPr id="1204236" name="AutoShape 1036"/>
          <p:cNvCxnSpPr>
            <a:cxnSpLocks noChangeShapeType="1"/>
            <a:stCxn id="1204231" idx="0"/>
            <a:endCxn id="1204227" idx="1"/>
          </p:cNvCxnSpPr>
          <p:nvPr/>
        </p:nvCxnSpPr>
        <p:spPr bwMode="auto">
          <a:xfrm rot="5400000" flipH="1" flipV="1">
            <a:off x="3634916" y="937084"/>
            <a:ext cx="647700" cy="2050132"/>
          </a:xfrm>
          <a:prstGeom prst="bentConnector2">
            <a:avLst/>
          </a:prstGeom>
          <a:noFill/>
          <a:ln w="9525">
            <a:solidFill>
              <a:schemeClr val="bg2">
                <a:lumMod val="50000"/>
              </a:schemeClr>
            </a:solidFill>
            <a:miter lim="800000"/>
            <a:headEnd/>
            <a:tailEnd type="triangle" w="med" len="med"/>
          </a:ln>
          <a:effectLst/>
        </p:spPr>
      </p:cxnSp>
      <p:sp>
        <p:nvSpPr>
          <p:cNvPr id="1204237" name="Rectangle 1037"/>
          <p:cNvSpPr>
            <a:spLocks noChangeArrowheads="1"/>
          </p:cNvSpPr>
          <p:nvPr/>
        </p:nvSpPr>
        <p:spPr bwMode="auto">
          <a:xfrm>
            <a:off x="3581400" y="2514600"/>
            <a:ext cx="3505200" cy="2133600"/>
          </a:xfrm>
          <a:prstGeom prst="rect">
            <a:avLst/>
          </a:prstGeom>
          <a:solidFill>
            <a:schemeClr val="folHlink">
              <a:alpha val="50000"/>
            </a:schemeClr>
          </a:solidFill>
          <a:ln w="9525">
            <a:noFill/>
            <a:miter lim="800000"/>
            <a:headEnd/>
            <a:tailEnd/>
          </a:ln>
          <a:effectLst/>
        </p:spPr>
        <p:txBody>
          <a:bodyPr wrap="none" anchor="ctr"/>
          <a:lstStyle/>
          <a:p>
            <a:pPr algn="ctr" eaLnBrk="1" hangingPunct="1">
              <a:buClrTx/>
              <a:buFontTx/>
              <a:buNone/>
            </a:pPr>
            <a:r>
              <a:rPr lang="en-GB" sz="2000" dirty="0" err="1">
                <a:solidFill>
                  <a:schemeClr val="bg2">
                    <a:lumMod val="50000"/>
                  </a:schemeClr>
                </a:solidFill>
                <a:latin typeface="Times New Roman" pitchFamily="18" charset="0"/>
                <a:cs typeface="Times New Roman" pitchFamily="18" charset="0"/>
              </a:rPr>
              <a:t>Radiocommunication</a:t>
            </a:r>
            <a:r>
              <a:rPr lang="en-GB" sz="2000" dirty="0">
                <a:solidFill>
                  <a:schemeClr val="bg2">
                    <a:lumMod val="50000"/>
                  </a:schemeClr>
                </a:solidFill>
                <a:latin typeface="Times New Roman" pitchFamily="18" charset="0"/>
                <a:cs typeface="Times New Roman" pitchFamily="18" charset="0"/>
              </a:rPr>
              <a:t> Bureau</a:t>
            </a:r>
          </a:p>
          <a:p>
            <a:pPr algn="ctr" eaLnBrk="1" hangingPunct="1">
              <a:buClrTx/>
              <a:buFontTx/>
              <a:buNone/>
            </a:pPr>
            <a:endParaRPr lang="en-GB" sz="1600" dirty="0">
              <a:solidFill>
                <a:schemeClr val="bg2">
                  <a:lumMod val="50000"/>
                </a:schemeClr>
              </a:solidFill>
              <a:latin typeface="Times New Roman" pitchFamily="18" charset="0"/>
              <a:cs typeface="Times New Roman" pitchFamily="18" charset="0"/>
            </a:endParaRPr>
          </a:p>
          <a:p>
            <a:pPr algn="ctr" eaLnBrk="1" hangingPunct="1">
              <a:buClrTx/>
              <a:buFontTx/>
              <a:buNone/>
            </a:pPr>
            <a:endParaRPr lang="en-GB" sz="1600" dirty="0">
              <a:solidFill>
                <a:schemeClr val="bg2">
                  <a:lumMod val="50000"/>
                </a:schemeClr>
              </a:solidFill>
              <a:latin typeface="Times New Roman" pitchFamily="18" charset="0"/>
              <a:cs typeface="Times New Roman" pitchFamily="18" charset="0"/>
            </a:endParaRPr>
          </a:p>
          <a:p>
            <a:pPr algn="ctr" eaLnBrk="1" hangingPunct="1">
              <a:buClrTx/>
              <a:buFontTx/>
              <a:buNone/>
            </a:pPr>
            <a:r>
              <a:rPr lang="en-GB" sz="1600" dirty="0">
                <a:solidFill>
                  <a:schemeClr val="bg2">
                    <a:lumMod val="50000"/>
                  </a:schemeClr>
                </a:solidFill>
                <a:latin typeface="Times New Roman" pitchFamily="18" charset="0"/>
                <a:cs typeface="Times New Roman" pitchFamily="18" charset="0"/>
              </a:rPr>
              <a:t>SPACE &amp; TERRESTRIAL services</a:t>
            </a:r>
          </a:p>
          <a:p>
            <a:pPr algn="ctr" eaLnBrk="1" hangingPunct="1">
              <a:buClrTx/>
              <a:buFontTx/>
              <a:buNone/>
            </a:pPr>
            <a:endParaRPr lang="en-GB" sz="1600" dirty="0">
              <a:solidFill>
                <a:schemeClr val="tx1"/>
              </a:solidFill>
              <a:latin typeface="Times New Roman" pitchFamily="18" charset="0"/>
              <a:cs typeface="Times New Roman" pitchFamily="18" charset="0"/>
            </a:endParaRPr>
          </a:p>
          <a:p>
            <a:pPr algn="ctr" eaLnBrk="1" hangingPunct="1">
              <a:buClrTx/>
              <a:buFontTx/>
              <a:buNone/>
            </a:pPr>
            <a:endParaRPr lang="en-US" dirty="0">
              <a:solidFill>
                <a:schemeClr val="tx1"/>
              </a:solidFill>
              <a:latin typeface="Times New Roman" pitchFamily="18" charset="0"/>
              <a:cs typeface="Times New Roman" pitchFamily="18" charset="0"/>
            </a:endParaRPr>
          </a:p>
        </p:txBody>
      </p:sp>
      <p:sp>
        <p:nvSpPr>
          <p:cNvPr id="1204238" name="Rectangle 1038"/>
          <p:cNvSpPr>
            <a:spLocks noChangeArrowheads="1"/>
          </p:cNvSpPr>
          <p:nvPr/>
        </p:nvSpPr>
        <p:spPr bwMode="auto">
          <a:xfrm>
            <a:off x="3733800" y="3886200"/>
            <a:ext cx="1447800" cy="609600"/>
          </a:xfrm>
          <a:prstGeom prst="rect">
            <a:avLst/>
          </a:prstGeom>
          <a:solidFill>
            <a:srgbClr val="99CCFF"/>
          </a:solidFill>
          <a:ln w="9525">
            <a:noFill/>
            <a:miter lim="800000"/>
            <a:headEnd/>
            <a:tailEnd/>
          </a:ln>
          <a:effectLst/>
        </p:spPr>
        <p:txBody>
          <a:bodyPr wrap="none" anchor="ctr"/>
          <a:lstStyle/>
          <a:p>
            <a:pPr algn="ctr" eaLnBrk="1" hangingPunct="1">
              <a:buClrTx/>
              <a:buFontTx/>
              <a:buNone/>
            </a:pPr>
            <a:r>
              <a:rPr lang="en-GB" sz="1800" dirty="0" smtClean="0">
                <a:solidFill>
                  <a:schemeClr val="bg2">
                    <a:lumMod val="50000"/>
                  </a:schemeClr>
                </a:solidFill>
                <a:latin typeface="Times New Roman" pitchFamily="18" charset="0"/>
                <a:cs typeface="Times New Roman" pitchFamily="18" charset="0"/>
              </a:rPr>
              <a:t>Reg. &amp; Tech. </a:t>
            </a:r>
            <a:r>
              <a:rPr lang="en-GB" sz="1800" dirty="0">
                <a:solidFill>
                  <a:schemeClr val="bg2">
                    <a:lumMod val="50000"/>
                  </a:schemeClr>
                </a:solidFill>
                <a:latin typeface="Times New Roman" pitchFamily="18" charset="0"/>
                <a:cs typeface="Times New Roman" pitchFamily="18" charset="0"/>
              </a:rPr>
              <a:t/>
            </a:r>
            <a:br>
              <a:rPr lang="en-GB" sz="1800" dirty="0">
                <a:solidFill>
                  <a:schemeClr val="bg2">
                    <a:lumMod val="50000"/>
                  </a:schemeClr>
                </a:solidFill>
                <a:latin typeface="Times New Roman" pitchFamily="18" charset="0"/>
                <a:cs typeface="Times New Roman" pitchFamily="18" charset="0"/>
              </a:rPr>
            </a:br>
            <a:r>
              <a:rPr lang="en-GB" sz="1800" dirty="0">
                <a:solidFill>
                  <a:schemeClr val="bg2">
                    <a:lumMod val="50000"/>
                  </a:schemeClr>
                </a:solidFill>
                <a:latin typeface="Times New Roman" pitchFamily="18" charset="0"/>
                <a:cs typeface="Times New Roman" pitchFamily="18" charset="0"/>
              </a:rPr>
              <a:t>examinations</a:t>
            </a:r>
            <a:endParaRPr lang="en-US" sz="1800" dirty="0">
              <a:solidFill>
                <a:schemeClr val="bg2">
                  <a:lumMod val="50000"/>
                </a:schemeClr>
              </a:solidFill>
              <a:latin typeface="Times New Roman" pitchFamily="18" charset="0"/>
              <a:cs typeface="Times New Roman" pitchFamily="18" charset="0"/>
            </a:endParaRPr>
          </a:p>
        </p:txBody>
      </p:sp>
      <p:sp>
        <p:nvSpPr>
          <p:cNvPr id="1204239" name="Rectangle 1039"/>
          <p:cNvSpPr>
            <a:spLocks noChangeArrowheads="1"/>
          </p:cNvSpPr>
          <p:nvPr/>
        </p:nvSpPr>
        <p:spPr bwMode="auto">
          <a:xfrm>
            <a:off x="5410200" y="3886200"/>
            <a:ext cx="1447800" cy="609600"/>
          </a:xfrm>
          <a:prstGeom prst="rect">
            <a:avLst/>
          </a:prstGeom>
          <a:solidFill>
            <a:srgbClr val="99CCFF"/>
          </a:solidFill>
          <a:ln w="9525">
            <a:noFill/>
            <a:miter lim="800000"/>
            <a:headEnd/>
            <a:tailEnd/>
          </a:ln>
          <a:effectLst/>
        </p:spPr>
        <p:txBody>
          <a:bodyPr wrap="none" anchor="ctr"/>
          <a:lstStyle/>
          <a:p>
            <a:pPr algn="ctr" eaLnBrk="1" hangingPunct="1">
              <a:buClrTx/>
              <a:buFontTx/>
              <a:buNone/>
            </a:pPr>
            <a:r>
              <a:rPr lang="en-GB" sz="1800" dirty="0">
                <a:solidFill>
                  <a:schemeClr val="bg2">
                    <a:lumMod val="50000"/>
                  </a:schemeClr>
                </a:solidFill>
                <a:latin typeface="Times New Roman" pitchFamily="18" charset="0"/>
                <a:cs typeface="Times New Roman" pitchFamily="18" charset="0"/>
              </a:rPr>
              <a:t>Draft </a:t>
            </a:r>
            <a:r>
              <a:rPr lang="en-GB" sz="1800" dirty="0" err="1">
                <a:solidFill>
                  <a:schemeClr val="bg2">
                    <a:lumMod val="50000"/>
                  </a:schemeClr>
                </a:solidFill>
                <a:latin typeface="Times New Roman" pitchFamily="18" charset="0"/>
                <a:cs typeface="Times New Roman" pitchFamily="18" charset="0"/>
              </a:rPr>
              <a:t>RoP</a:t>
            </a:r>
            <a:endParaRPr lang="en-GB" sz="1800" dirty="0">
              <a:solidFill>
                <a:schemeClr val="bg2">
                  <a:lumMod val="50000"/>
                </a:schemeClr>
              </a:solidFill>
              <a:latin typeface="Times New Roman" pitchFamily="18" charset="0"/>
              <a:cs typeface="Times New Roman" pitchFamily="18" charset="0"/>
            </a:endParaRPr>
          </a:p>
          <a:p>
            <a:pPr algn="ctr" eaLnBrk="1" hangingPunct="1">
              <a:buClrTx/>
              <a:buFontTx/>
              <a:buNone/>
            </a:pPr>
            <a:r>
              <a:rPr lang="en-GB" sz="1800" dirty="0">
                <a:solidFill>
                  <a:schemeClr val="bg2">
                    <a:lumMod val="50000"/>
                  </a:schemeClr>
                </a:solidFill>
                <a:latin typeface="Times New Roman" pitchFamily="18" charset="0"/>
                <a:cs typeface="Times New Roman" pitchFamily="18" charset="0"/>
              </a:rPr>
              <a:t>Harm. </a:t>
            </a:r>
            <a:r>
              <a:rPr lang="en-GB" sz="1800" dirty="0" err="1">
                <a:solidFill>
                  <a:schemeClr val="bg2">
                    <a:lumMod val="50000"/>
                  </a:schemeClr>
                </a:solidFill>
                <a:latin typeface="Times New Roman" pitchFamily="18" charset="0"/>
                <a:cs typeface="Times New Roman" pitchFamily="18" charset="0"/>
              </a:rPr>
              <a:t>Interf</a:t>
            </a:r>
            <a:r>
              <a:rPr lang="en-GB" sz="1800" dirty="0">
                <a:solidFill>
                  <a:schemeClr val="bg2">
                    <a:lumMod val="50000"/>
                  </a:schemeClr>
                </a:solidFill>
                <a:latin typeface="Times New Roman" pitchFamily="18" charset="0"/>
                <a:cs typeface="Times New Roman" pitchFamily="18" charset="0"/>
              </a:rPr>
              <a:t>.</a:t>
            </a:r>
            <a:endParaRPr lang="en-US" sz="1800" dirty="0">
              <a:solidFill>
                <a:schemeClr val="bg2">
                  <a:lumMod val="50000"/>
                </a:schemeClr>
              </a:solidFill>
              <a:latin typeface="Times New Roman" pitchFamily="18" charset="0"/>
              <a:cs typeface="Times New Roman" pitchFamily="18" charset="0"/>
            </a:endParaRPr>
          </a:p>
        </p:txBody>
      </p:sp>
      <p:sp>
        <p:nvSpPr>
          <p:cNvPr id="1204240" name="Rectangle 1040"/>
          <p:cNvSpPr>
            <a:spLocks noChangeArrowheads="1"/>
          </p:cNvSpPr>
          <p:nvPr/>
        </p:nvSpPr>
        <p:spPr bwMode="auto">
          <a:xfrm>
            <a:off x="4419600" y="2362200"/>
            <a:ext cx="1752600" cy="304800"/>
          </a:xfrm>
          <a:prstGeom prst="rect">
            <a:avLst/>
          </a:prstGeom>
          <a:solidFill>
            <a:srgbClr val="0099FF"/>
          </a:solidFill>
          <a:ln w="9525">
            <a:noFill/>
            <a:miter lim="800000"/>
            <a:headEnd/>
            <a:tailEnd/>
          </a:ln>
          <a:effectLst/>
        </p:spPr>
        <p:txBody>
          <a:bodyPr wrap="none" anchor="ctr"/>
          <a:lstStyle/>
          <a:p>
            <a:pPr algn="ctr" eaLnBrk="1" hangingPunct="1">
              <a:buClrTx/>
              <a:buFontTx/>
              <a:buNone/>
            </a:pPr>
            <a:r>
              <a:rPr lang="en-GB">
                <a:solidFill>
                  <a:schemeClr val="tx1"/>
                </a:solidFill>
                <a:latin typeface="Times New Roman" pitchFamily="18" charset="0"/>
                <a:cs typeface="Times New Roman" pitchFamily="18" charset="0"/>
              </a:rPr>
              <a:t>Director</a:t>
            </a:r>
            <a:endParaRPr lang="en-US">
              <a:solidFill>
                <a:schemeClr val="tx1"/>
              </a:solidFill>
              <a:latin typeface="Times New Roman" pitchFamily="18" charset="0"/>
              <a:cs typeface="Times New Roman" pitchFamily="18" charset="0"/>
            </a:endParaRPr>
          </a:p>
        </p:txBody>
      </p:sp>
      <p:sp>
        <p:nvSpPr>
          <p:cNvPr id="1204241" name="Rectangle 1041"/>
          <p:cNvSpPr>
            <a:spLocks noChangeArrowheads="1"/>
          </p:cNvSpPr>
          <p:nvPr/>
        </p:nvSpPr>
        <p:spPr bwMode="auto">
          <a:xfrm>
            <a:off x="4724400" y="3048000"/>
            <a:ext cx="609600" cy="457200"/>
          </a:xfrm>
          <a:prstGeom prst="rect">
            <a:avLst/>
          </a:prstGeom>
          <a:solidFill>
            <a:srgbClr val="FFCC66"/>
          </a:solidFill>
          <a:ln w="9525">
            <a:noFill/>
            <a:miter lim="800000"/>
            <a:headEnd/>
            <a:tailEnd/>
          </a:ln>
          <a:effectLst/>
        </p:spPr>
        <p:txBody>
          <a:bodyPr wrap="none" anchor="ctr"/>
          <a:lstStyle/>
          <a:p>
            <a:pPr algn="ctr" eaLnBrk="1" hangingPunct="1">
              <a:buClrTx/>
              <a:buFontTx/>
              <a:buNone/>
            </a:pPr>
            <a:r>
              <a:rPr lang="en-GB" sz="2000" dirty="0">
                <a:solidFill>
                  <a:schemeClr val="bg2">
                    <a:lumMod val="50000"/>
                  </a:schemeClr>
                </a:solidFill>
                <a:latin typeface="Times New Roman" pitchFamily="18" charset="0"/>
                <a:cs typeface="Times New Roman" pitchFamily="18" charset="0"/>
              </a:rPr>
              <a:t>SSD</a:t>
            </a:r>
            <a:endParaRPr lang="en-US" sz="2000" dirty="0">
              <a:solidFill>
                <a:schemeClr val="bg2">
                  <a:lumMod val="50000"/>
                </a:schemeClr>
              </a:solidFill>
              <a:latin typeface="Times New Roman" pitchFamily="18" charset="0"/>
              <a:cs typeface="Times New Roman" pitchFamily="18" charset="0"/>
            </a:endParaRPr>
          </a:p>
        </p:txBody>
      </p:sp>
      <p:sp>
        <p:nvSpPr>
          <p:cNvPr id="1204242" name="Rectangle 1042"/>
          <p:cNvSpPr>
            <a:spLocks noChangeArrowheads="1"/>
          </p:cNvSpPr>
          <p:nvPr/>
        </p:nvSpPr>
        <p:spPr bwMode="auto">
          <a:xfrm>
            <a:off x="5410200" y="3048000"/>
            <a:ext cx="609600" cy="457200"/>
          </a:xfrm>
          <a:prstGeom prst="rect">
            <a:avLst/>
          </a:prstGeom>
          <a:solidFill>
            <a:srgbClr val="FFCC66"/>
          </a:solidFill>
          <a:ln w="9525">
            <a:noFill/>
            <a:miter lim="800000"/>
            <a:headEnd/>
            <a:tailEnd/>
          </a:ln>
          <a:effectLst/>
        </p:spPr>
        <p:txBody>
          <a:bodyPr wrap="none" anchor="ctr"/>
          <a:lstStyle/>
          <a:p>
            <a:pPr algn="ctr" eaLnBrk="1" hangingPunct="1">
              <a:buClrTx/>
              <a:buFontTx/>
              <a:buNone/>
            </a:pPr>
            <a:r>
              <a:rPr lang="en-GB" sz="2000" dirty="0">
                <a:solidFill>
                  <a:schemeClr val="bg2">
                    <a:lumMod val="50000"/>
                  </a:schemeClr>
                </a:solidFill>
                <a:latin typeface="Times New Roman" pitchFamily="18" charset="0"/>
                <a:cs typeface="Times New Roman" pitchFamily="18" charset="0"/>
              </a:rPr>
              <a:t>TSD</a:t>
            </a:r>
            <a:endParaRPr lang="en-US" sz="2000" dirty="0">
              <a:solidFill>
                <a:schemeClr val="bg2">
                  <a:lumMod val="50000"/>
                </a:schemeClr>
              </a:solidFill>
              <a:latin typeface="Times New Roman" pitchFamily="18" charset="0"/>
              <a:cs typeface="Times New Roman" pitchFamily="18" charset="0"/>
            </a:endParaRPr>
          </a:p>
        </p:txBody>
      </p:sp>
      <p:sp>
        <p:nvSpPr>
          <p:cNvPr id="1204243" name="Rectangle 1043"/>
          <p:cNvSpPr>
            <a:spLocks noChangeArrowheads="1"/>
          </p:cNvSpPr>
          <p:nvPr/>
        </p:nvSpPr>
        <p:spPr bwMode="auto">
          <a:xfrm>
            <a:off x="6096000" y="3048000"/>
            <a:ext cx="609600" cy="457200"/>
          </a:xfrm>
          <a:prstGeom prst="rect">
            <a:avLst/>
          </a:prstGeom>
          <a:solidFill>
            <a:srgbClr val="FFCC66"/>
          </a:solidFill>
          <a:ln w="9525">
            <a:noFill/>
            <a:miter lim="800000"/>
            <a:headEnd/>
            <a:tailEnd/>
          </a:ln>
          <a:effectLst/>
        </p:spPr>
        <p:txBody>
          <a:bodyPr wrap="none" anchor="ctr"/>
          <a:lstStyle/>
          <a:p>
            <a:pPr algn="ctr" eaLnBrk="1" hangingPunct="1">
              <a:buClrTx/>
              <a:buFontTx/>
              <a:buNone/>
            </a:pPr>
            <a:r>
              <a:rPr lang="en-GB" sz="2000" dirty="0">
                <a:solidFill>
                  <a:schemeClr val="bg2">
                    <a:lumMod val="50000"/>
                  </a:schemeClr>
                </a:solidFill>
                <a:latin typeface="Times New Roman" pitchFamily="18" charset="0"/>
                <a:cs typeface="Times New Roman" pitchFamily="18" charset="0"/>
              </a:rPr>
              <a:t>IAP</a:t>
            </a:r>
            <a:endParaRPr lang="en-US" sz="2000" dirty="0">
              <a:solidFill>
                <a:schemeClr val="bg2">
                  <a:lumMod val="50000"/>
                </a:schemeClr>
              </a:solidFill>
              <a:latin typeface="Times New Roman" pitchFamily="18" charset="0"/>
              <a:cs typeface="Times New Roman" pitchFamily="18" charset="0"/>
            </a:endParaRPr>
          </a:p>
        </p:txBody>
      </p:sp>
      <p:sp>
        <p:nvSpPr>
          <p:cNvPr id="1204244" name="Rectangle 1044"/>
          <p:cNvSpPr>
            <a:spLocks noChangeArrowheads="1"/>
          </p:cNvSpPr>
          <p:nvPr/>
        </p:nvSpPr>
        <p:spPr bwMode="auto">
          <a:xfrm>
            <a:off x="4038600" y="3048000"/>
            <a:ext cx="609600" cy="457200"/>
          </a:xfrm>
          <a:prstGeom prst="rect">
            <a:avLst/>
          </a:prstGeom>
          <a:solidFill>
            <a:srgbClr val="FFCC66"/>
          </a:solidFill>
          <a:ln w="9525">
            <a:noFill/>
            <a:miter lim="800000"/>
            <a:headEnd/>
            <a:tailEnd/>
          </a:ln>
          <a:effectLst/>
        </p:spPr>
        <p:txBody>
          <a:bodyPr wrap="none" anchor="ctr"/>
          <a:lstStyle/>
          <a:p>
            <a:pPr algn="ctr" eaLnBrk="1" hangingPunct="1">
              <a:buClrTx/>
              <a:buFontTx/>
              <a:buNone/>
            </a:pPr>
            <a:r>
              <a:rPr lang="en-GB" sz="2000" dirty="0">
                <a:solidFill>
                  <a:schemeClr val="bg2">
                    <a:lumMod val="50000"/>
                  </a:schemeClr>
                </a:solidFill>
                <a:latin typeface="Times New Roman" pitchFamily="18" charset="0"/>
                <a:cs typeface="Times New Roman" pitchFamily="18" charset="0"/>
              </a:rPr>
              <a:t>SGD</a:t>
            </a:r>
            <a:endParaRPr lang="en-US" sz="2000" dirty="0">
              <a:solidFill>
                <a:schemeClr val="bg2">
                  <a:lumMod val="50000"/>
                </a:schemeClr>
              </a:solidFill>
              <a:latin typeface="Times New Roman" pitchFamily="18" charset="0"/>
              <a:cs typeface="Times New Roman" pitchFamily="18" charset="0"/>
            </a:endParaRPr>
          </a:p>
        </p:txBody>
      </p:sp>
      <p:sp>
        <p:nvSpPr>
          <p:cNvPr id="1204245" name="AutoShape 1045"/>
          <p:cNvSpPr>
            <a:spLocks noChangeArrowheads="1"/>
          </p:cNvSpPr>
          <p:nvPr/>
        </p:nvSpPr>
        <p:spPr bwMode="auto">
          <a:xfrm>
            <a:off x="5105400" y="1828800"/>
            <a:ext cx="381000" cy="533400"/>
          </a:xfrm>
          <a:prstGeom prst="upArrow">
            <a:avLst>
              <a:gd name="adj1" fmla="val 50000"/>
              <a:gd name="adj2" fmla="val 35000"/>
            </a:avLst>
          </a:prstGeom>
          <a:solidFill>
            <a:schemeClr val="accent2">
              <a:alpha val="50000"/>
            </a:schemeClr>
          </a:solidFill>
          <a:ln w="9525">
            <a:noFill/>
            <a:miter lim="800000"/>
            <a:headEnd/>
            <a:tailEnd/>
          </a:ln>
          <a:effectLst/>
        </p:spPr>
        <p:txBody>
          <a:bodyPr wrap="none" anchor="ctr"/>
          <a:lstStyle/>
          <a:p>
            <a:endParaRPr lang="en-US"/>
          </a:p>
        </p:txBody>
      </p:sp>
      <p:sp>
        <p:nvSpPr>
          <p:cNvPr id="1204246" name="AutoShape 1046"/>
          <p:cNvSpPr>
            <a:spLocks noChangeArrowheads="1"/>
          </p:cNvSpPr>
          <p:nvPr/>
        </p:nvSpPr>
        <p:spPr bwMode="auto">
          <a:xfrm>
            <a:off x="3124200" y="3276600"/>
            <a:ext cx="609600" cy="381000"/>
          </a:xfrm>
          <a:prstGeom prst="leftArrow">
            <a:avLst>
              <a:gd name="adj1" fmla="val 50000"/>
              <a:gd name="adj2" fmla="val 40000"/>
            </a:avLst>
          </a:prstGeom>
          <a:solidFill>
            <a:schemeClr val="accent2">
              <a:alpha val="50000"/>
            </a:schemeClr>
          </a:solidFill>
          <a:ln w="9525">
            <a:noFill/>
            <a:miter lim="800000"/>
            <a:headEnd/>
            <a:tailEnd/>
          </a:ln>
          <a:effectLst/>
        </p:spPr>
        <p:txBody>
          <a:bodyPr wrap="none" anchor="ctr"/>
          <a:lstStyle/>
          <a:p>
            <a:endParaRPr lang="en-US"/>
          </a:p>
        </p:txBody>
      </p:sp>
      <p:sp>
        <p:nvSpPr>
          <p:cNvPr id="1204247" name="AutoShape 1047"/>
          <p:cNvSpPr>
            <a:spLocks noChangeArrowheads="1"/>
          </p:cNvSpPr>
          <p:nvPr/>
        </p:nvSpPr>
        <p:spPr bwMode="auto">
          <a:xfrm rot="1494703">
            <a:off x="3276600" y="2438400"/>
            <a:ext cx="609600" cy="381000"/>
          </a:xfrm>
          <a:prstGeom prst="leftArrow">
            <a:avLst>
              <a:gd name="adj1" fmla="val 50000"/>
              <a:gd name="adj2" fmla="val 40000"/>
            </a:avLst>
          </a:prstGeom>
          <a:solidFill>
            <a:schemeClr val="accent2">
              <a:alpha val="50000"/>
            </a:schemeClr>
          </a:solidFill>
          <a:ln w="9525">
            <a:noFill/>
            <a:miter lim="800000"/>
            <a:headEnd/>
            <a:tailEnd/>
          </a:ln>
          <a:effectLst/>
        </p:spPr>
        <p:txBody>
          <a:bodyPr wrap="none" anchor="ctr"/>
          <a:lstStyle/>
          <a:p>
            <a:endParaRPr lang="en-US"/>
          </a:p>
        </p:txBody>
      </p:sp>
      <p:sp>
        <p:nvSpPr>
          <p:cNvPr id="1204248" name="Line 1048"/>
          <p:cNvSpPr>
            <a:spLocks noChangeShapeType="1"/>
          </p:cNvSpPr>
          <p:nvPr/>
        </p:nvSpPr>
        <p:spPr bwMode="auto">
          <a:xfrm flipV="1">
            <a:off x="2339975" y="1557338"/>
            <a:ext cx="2643857" cy="0"/>
          </a:xfrm>
          <a:prstGeom prst="line">
            <a:avLst/>
          </a:prstGeom>
          <a:noFill/>
          <a:ln w="9525">
            <a:solidFill>
              <a:schemeClr val="bg2">
                <a:lumMod val="50000"/>
              </a:schemeClr>
            </a:solidFill>
            <a:prstDash val="dash"/>
            <a:round/>
            <a:headEnd/>
            <a:tailEnd type="triangle" w="med" len="med"/>
          </a:ln>
          <a:effectLst/>
        </p:spPr>
        <p:txBody>
          <a:bodyPr/>
          <a:lstStyle/>
          <a:p>
            <a:endParaRPr lang="en-US"/>
          </a:p>
        </p:txBody>
      </p:sp>
      <p:sp>
        <p:nvSpPr>
          <p:cNvPr id="1204249" name="AutoShape 1049"/>
          <p:cNvSpPr>
            <a:spLocks noChangeArrowheads="1"/>
          </p:cNvSpPr>
          <p:nvPr/>
        </p:nvSpPr>
        <p:spPr bwMode="auto">
          <a:xfrm>
            <a:off x="5867400" y="4800600"/>
            <a:ext cx="990600" cy="685800"/>
          </a:xfrm>
          <a:prstGeom prst="flowChartMagneticDisk">
            <a:avLst/>
          </a:prstGeom>
          <a:solidFill>
            <a:srgbClr val="FFCC66"/>
          </a:solidFill>
          <a:ln w="9525">
            <a:solidFill>
              <a:schemeClr val="tx1"/>
            </a:solidFill>
            <a:round/>
            <a:headEnd/>
            <a:tailEnd/>
          </a:ln>
          <a:effectLst/>
        </p:spPr>
        <p:txBody>
          <a:bodyPr wrap="none" anchor="ctr"/>
          <a:lstStyle/>
          <a:p>
            <a:pPr algn="ctr" eaLnBrk="1" hangingPunct="1">
              <a:buClrTx/>
              <a:buFontTx/>
              <a:buNone/>
            </a:pPr>
            <a:r>
              <a:rPr lang="en-US" dirty="0">
                <a:solidFill>
                  <a:schemeClr val="bg2">
                    <a:lumMod val="50000"/>
                  </a:schemeClr>
                </a:solidFill>
                <a:latin typeface="Times New Roman" pitchFamily="18" charset="0"/>
                <a:cs typeface="Times New Roman" pitchFamily="18" charset="0"/>
              </a:rPr>
              <a:t>MIFR</a:t>
            </a:r>
          </a:p>
        </p:txBody>
      </p:sp>
      <p:sp>
        <p:nvSpPr>
          <p:cNvPr id="1204250" name="Line 1050"/>
          <p:cNvSpPr>
            <a:spLocks noChangeShapeType="1"/>
          </p:cNvSpPr>
          <p:nvPr/>
        </p:nvSpPr>
        <p:spPr bwMode="auto">
          <a:xfrm>
            <a:off x="4876800" y="5105400"/>
            <a:ext cx="990600" cy="0"/>
          </a:xfrm>
          <a:prstGeom prst="line">
            <a:avLst/>
          </a:prstGeom>
          <a:noFill/>
          <a:ln w="9525">
            <a:solidFill>
              <a:schemeClr val="bg2">
                <a:lumMod val="50000"/>
              </a:schemeClr>
            </a:solidFill>
            <a:round/>
            <a:headEnd/>
            <a:tailEnd type="triangle" w="med" len="med"/>
          </a:ln>
          <a:effectLst/>
        </p:spPr>
        <p:txBody>
          <a:bodyPr/>
          <a:lstStyle/>
          <a:p>
            <a:endParaRPr lang="en-US"/>
          </a:p>
        </p:txBody>
      </p:sp>
      <p:sp>
        <p:nvSpPr>
          <p:cNvPr id="1204251" name="AutoShape 1051"/>
          <p:cNvSpPr>
            <a:spLocks noChangeArrowheads="1"/>
          </p:cNvSpPr>
          <p:nvPr/>
        </p:nvSpPr>
        <p:spPr bwMode="auto">
          <a:xfrm>
            <a:off x="3888865" y="4800600"/>
            <a:ext cx="1064135" cy="685800"/>
          </a:xfrm>
          <a:prstGeom prst="flowChartMultidocument">
            <a:avLst/>
          </a:prstGeom>
          <a:solidFill>
            <a:srgbClr val="FF3300"/>
          </a:solidFill>
          <a:ln w="9525">
            <a:solidFill>
              <a:schemeClr val="tx1"/>
            </a:solidFill>
            <a:miter lim="800000"/>
            <a:headEnd/>
            <a:tailEnd/>
          </a:ln>
          <a:effectLst/>
        </p:spPr>
        <p:txBody>
          <a:bodyPr wrap="none" anchor="ctr"/>
          <a:lstStyle/>
          <a:p>
            <a:pPr algn="ctr" eaLnBrk="1" hangingPunct="1">
              <a:buClrTx/>
              <a:buFontTx/>
              <a:buNone/>
            </a:pPr>
            <a:r>
              <a:rPr lang="en-GB" sz="2000" dirty="0">
                <a:solidFill>
                  <a:schemeClr val="bg2">
                    <a:lumMod val="50000"/>
                  </a:schemeClr>
                </a:solidFill>
                <a:latin typeface="Times New Roman" pitchFamily="18" charset="0"/>
                <a:cs typeface="Times New Roman" pitchFamily="18" charset="0"/>
              </a:rPr>
              <a:t>Findings</a:t>
            </a:r>
            <a:endParaRPr lang="en-US" sz="2000" dirty="0">
              <a:solidFill>
                <a:schemeClr val="bg2">
                  <a:lumMod val="50000"/>
                </a:schemeClr>
              </a:solidFill>
              <a:latin typeface="Times New Roman" pitchFamily="18" charset="0"/>
              <a:cs typeface="Times New Roman" pitchFamily="18" charset="0"/>
            </a:endParaRPr>
          </a:p>
        </p:txBody>
      </p:sp>
      <p:sp>
        <p:nvSpPr>
          <p:cNvPr id="1204252" name="Rectangle 1052">
            <a:hlinkClick r:id="rId4" action="ppaction://hlinksldjump"/>
          </p:cNvPr>
          <p:cNvSpPr>
            <a:spLocks noChangeArrowheads="1"/>
          </p:cNvSpPr>
          <p:nvPr/>
        </p:nvSpPr>
        <p:spPr bwMode="auto">
          <a:xfrm>
            <a:off x="7543800" y="2209800"/>
            <a:ext cx="838200" cy="457200"/>
          </a:xfrm>
          <a:prstGeom prst="rect">
            <a:avLst/>
          </a:prstGeom>
          <a:gradFill rotWithShape="0">
            <a:gsLst>
              <a:gs pos="0">
                <a:srgbClr val="FFFFFF"/>
              </a:gs>
              <a:gs pos="100000">
                <a:srgbClr val="66FF99"/>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99"/>
            </a:extrusionClr>
          </a:sp3d>
        </p:spPr>
        <p:txBody>
          <a:bodyPr wrap="none" anchor="ctr">
            <a:flatTx/>
          </a:bodyPr>
          <a:lstStyle/>
          <a:p>
            <a:pPr algn="ctr" eaLnBrk="1" hangingPunct="1">
              <a:buClrTx/>
              <a:buFontTx/>
              <a:buNone/>
            </a:pPr>
            <a:r>
              <a:rPr lang="en-GB" dirty="0">
                <a:solidFill>
                  <a:schemeClr val="bg2">
                    <a:lumMod val="50000"/>
                  </a:schemeClr>
                </a:solidFill>
                <a:latin typeface="Times New Roman" pitchFamily="18" charset="0"/>
                <a:cs typeface="Times New Roman" pitchFamily="18" charset="0"/>
              </a:rPr>
              <a:t>RRB</a:t>
            </a:r>
            <a:endParaRPr lang="en-US" dirty="0">
              <a:solidFill>
                <a:schemeClr val="bg2">
                  <a:lumMod val="50000"/>
                </a:schemeClr>
              </a:solidFill>
              <a:latin typeface="Times New Roman" pitchFamily="18" charset="0"/>
              <a:cs typeface="Times New Roman" pitchFamily="18" charset="0"/>
            </a:endParaRPr>
          </a:p>
        </p:txBody>
      </p:sp>
      <p:sp>
        <p:nvSpPr>
          <p:cNvPr id="1204253" name="AutoShape 1053"/>
          <p:cNvSpPr>
            <a:spLocks noChangeArrowheads="1"/>
          </p:cNvSpPr>
          <p:nvPr/>
        </p:nvSpPr>
        <p:spPr bwMode="auto">
          <a:xfrm rot="9473140">
            <a:off x="6851650" y="2362200"/>
            <a:ext cx="762000" cy="381000"/>
          </a:xfrm>
          <a:prstGeom prst="leftArrow">
            <a:avLst>
              <a:gd name="adj1" fmla="val 50000"/>
              <a:gd name="adj2" fmla="val 50000"/>
            </a:avLst>
          </a:prstGeom>
          <a:solidFill>
            <a:schemeClr val="accent2">
              <a:alpha val="50000"/>
            </a:schemeClr>
          </a:solidFill>
          <a:ln w="9525">
            <a:noFill/>
            <a:miter lim="800000"/>
            <a:headEnd/>
            <a:tailEnd/>
          </a:ln>
          <a:effectLst/>
        </p:spPr>
        <p:txBody>
          <a:bodyPr wrap="none" anchor="ctr"/>
          <a:lstStyle/>
          <a:p>
            <a:endParaRPr lang="en-US"/>
          </a:p>
        </p:txBody>
      </p:sp>
      <p:cxnSp>
        <p:nvCxnSpPr>
          <p:cNvPr id="1204254" name="AutoShape 1054"/>
          <p:cNvCxnSpPr>
            <a:cxnSpLocks noChangeShapeType="1"/>
            <a:stCxn id="1204252" idx="2"/>
          </p:cNvCxnSpPr>
          <p:nvPr/>
        </p:nvCxnSpPr>
        <p:spPr bwMode="auto">
          <a:xfrm>
            <a:off x="7962900" y="2667000"/>
            <a:ext cx="0" cy="1122363"/>
          </a:xfrm>
          <a:prstGeom prst="straightConnector1">
            <a:avLst/>
          </a:prstGeom>
          <a:noFill/>
          <a:ln w="9525">
            <a:solidFill>
              <a:schemeClr val="bg2">
                <a:lumMod val="50000"/>
              </a:schemeClr>
            </a:solidFill>
            <a:round/>
            <a:headEnd/>
            <a:tailEnd type="triangle" w="med" len="med"/>
          </a:ln>
          <a:effectLst/>
        </p:spPr>
      </p:cxnSp>
      <p:sp>
        <p:nvSpPr>
          <p:cNvPr id="1204255" name="Line 1055"/>
          <p:cNvSpPr>
            <a:spLocks noChangeShapeType="1"/>
          </p:cNvSpPr>
          <p:nvPr/>
        </p:nvSpPr>
        <p:spPr bwMode="auto">
          <a:xfrm>
            <a:off x="4419600" y="4495800"/>
            <a:ext cx="0" cy="304800"/>
          </a:xfrm>
          <a:prstGeom prst="line">
            <a:avLst/>
          </a:prstGeom>
          <a:noFill/>
          <a:ln w="9525">
            <a:solidFill>
              <a:schemeClr val="bg1"/>
            </a:solidFill>
            <a:round/>
            <a:headEnd/>
            <a:tailEnd type="triangle" w="med" len="med"/>
          </a:ln>
          <a:effectLst/>
        </p:spPr>
        <p:txBody>
          <a:bodyPr/>
          <a:lstStyle/>
          <a:p>
            <a:endParaRPr lang="en-US"/>
          </a:p>
        </p:txBody>
      </p:sp>
      <p:sp>
        <p:nvSpPr>
          <p:cNvPr id="1204256" name="Rectangle 1056"/>
          <p:cNvSpPr>
            <a:spLocks noChangeArrowheads="1"/>
          </p:cNvSpPr>
          <p:nvPr/>
        </p:nvSpPr>
        <p:spPr bwMode="auto">
          <a:xfrm>
            <a:off x="6766520" y="1828800"/>
            <a:ext cx="685800" cy="381000"/>
          </a:xfrm>
          <a:prstGeom prst="rect">
            <a:avLst/>
          </a:prstGeom>
          <a:gradFill rotWithShape="0">
            <a:gsLst>
              <a:gs pos="0">
                <a:srgbClr val="FFFFFF"/>
              </a:gs>
              <a:gs pos="100000">
                <a:srgbClr val="CC0066"/>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0066"/>
            </a:extrusionClr>
          </a:sp3d>
        </p:spPr>
        <p:txBody>
          <a:bodyPr wrap="none" anchor="ctr">
            <a:flatTx/>
          </a:bodyPr>
          <a:lstStyle/>
          <a:p>
            <a:pPr algn="ctr" eaLnBrk="1" hangingPunct="1">
              <a:buClrTx/>
              <a:buFontTx/>
              <a:buNone/>
            </a:pPr>
            <a:r>
              <a:rPr lang="en-GB" dirty="0">
                <a:solidFill>
                  <a:schemeClr val="bg2">
                    <a:lumMod val="50000"/>
                  </a:schemeClr>
                </a:solidFill>
                <a:latin typeface="Times New Roman" pitchFamily="18" charset="0"/>
                <a:cs typeface="Times New Roman" pitchFamily="18" charset="0"/>
              </a:rPr>
              <a:t>RAG</a:t>
            </a:r>
            <a:endParaRPr lang="en-US" dirty="0">
              <a:solidFill>
                <a:schemeClr val="bg2">
                  <a:lumMod val="50000"/>
                </a:schemeClr>
              </a:solidFill>
              <a:latin typeface="Times New Roman" pitchFamily="18" charset="0"/>
              <a:cs typeface="Times New Roman" pitchFamily="18" charset="0"/>
            </a:endParaRPr>
          </a:p>
        </p:txBody>
      </p:sp>
      <p:sp>
        <p:nvSpPr>
          <p:cNvPr id="1204257" name="Rectangle 1057"/>
          <p:cNvSpPr>
            <a:spLocks noGrp="1" noChangeArrowheads="1"/>
          </p:cNvSpPr>
          <p:nvPr>
            <p:ph type="title"/>
          </p:nvPr>
        </p:nvSpPr>
        <p:spPr/>
        <p:txBody>
          <a:bodyPr/>
          <a:lstStyle/>
          <a:p>
            <a:r>
              <a:rPr lang="en-US" dirty="0"/>
              <a:t> </a:t>
            </a:r>
          </a:p>
        </p:txBody>
      </p:sp>
      <p:sp>
        <p:nvSpPr>
          <p:cNvPr id="1204258" name="Rectangle 1058"/>
          <p:cNvSpPr>
            <a:spLocks noChangeArrowheads="1"/>
          </p:cNvSpPr>
          <p:nvPr/>
        </p:nvSpPr>
        <p:spPr bwMode="auto">
          <a:xfrm>
            <a:off x="1835695" y="14834"/>
            <a:ext cx="5328593" cy="534441"/>
          </a:xfrm>
          <a:prstGeom prst="rect">
            <a:avLst/>
          </a:prstGeom>
          <a:solidFill>
            <a:schemeClr val="accent1">
              <a:lumMod val="20000"/>
              <a:lumOff val="80000"/>
            </a:schemeClr>
          </a:solidFill>
          <a:ln w="9525">
            <a:noFill/>
            <a:miter lim="800000"/>
            <a:headEnd/>
            <a:tailEnd/>
          </a:ln>
          <a:effectLst/>
        </p:spPr>
        <p:txBody>
          <a:bodyPr anchor="ctr"/>
          <a:lstStyle/>
          <a:p>
            <a:pPr algn="ctr">
              <a:buClrTx/>
              <a:buFontTx/>
              <a:buNone/>
            </a:pPr>
            <a:r>
              <a:rPr lang="en-US" sz="2800" b="1" dirty="0">
                <a:solidFill>
                  <a:srgbClr val="003399"/>
                </a:solidFill>
                <a:latin typeface="+mj-lt"/>
                <a:cs typeface="Tahoma" pitchFamily="34" charset="0"/>
              </a:rPr>
              <a:t>ITU-R structure &amp; activities</a:t>
            </a:r>
          </a:p>
        </p:txBody>
      </p:sp>
      <p:sp>
        <p:nvSpPr>
          <p:cNvPr id="1204260" name="Line 1060"/>
          <p:cNvSpPr>
            <a:spLocks noChangeShapeType="1"/>
          </p:cNvSpPr>
          <p:nvPr/>
        </p:nvSpPr>
        <p:spPr bwMode="auto">
          <a:xfrm>
            <a:off x="6804025" y="4221163"/>
            <a:ext cx="863600" cy="0"/>
          </a:xfrm>
          <a:prstGeom prst="line">
            <a:avLst/>
          </a:prstGeom>
          <a:noFill/>
          <a:ln w="9525">
            <a:solidFill>
              <a:schemeClr val="bg1"/>
            </a:solidFill>
            <a:prstDash val="dash"/>
            <a:round/>
            <a:headEnd/>
            <a:tailEnd type="triangle" w="med" len="med"/>
          </a:ln>
          <a:effectLst/>
        </p:spPr>
        <p:txBody>
          <a:bodyPr/>
          <a:lstStyle/>
          <a:p>
            <a:endParaRPr lang="en-US"/>
          </a:p>
        </p:txBody>
      </p:sp>
      <p:sp>
        <p:nvSpPr>
          <p:cNvPr id="1204262" name="AutoShape 1062"/>
          <p:cNvSpPr>
            <a:spLocks noChangeArrowheads="1"/>
          </p:cNvSpPr>
          <p:nvPr/>
        </p:nvSpPr>
        <p:spPr bwMode="auto">
          <a:xfrm rot="7179424">
            <a:off x="6496034" y="2229644"/>
            <a:ext cx="576262" cy="381000"/>
          </a:xfrm>
          <a:prstGeom prst="leftArrow">
            <a:avLst>
              <a:gd name="adj1" fmla="val 50000"/>
              <a:gd name="adj2" fmla="val 37812"/>
            </a:avLst>
          </a:prstGeom>
          <a:solidFill>
            <a:schemeClr val="accent2">
              <a:alpha val="50000"/>
            </a:schemeClr>
          </a:solidFill>
          <a:ln w="9525">
            <a:noFill/>
            <a:miter lim="800000"/>
            <a:headEnd/>
            <a:tailEnd/>
          </a:ln>
          <a:effectLst/>
        </p:spPr>
        <p:txBody>
          <a:bodyPr wrap="none" anchor="ctr"/>
          <a:lstStyle/>
          <a:p>
            <a:endParaRPr lang="en-US"/>
          </a:p>
        </p:txBody>
      </p:sp>
      <p:sp>
        <p:nvSpPr>
          <p:cNvPr id="1204263" name="Line 1063"/>
          <p:cNvSpPr>
            <a:spLocks noChangeShapeType="1"/>
          </p:cNvSpPr>
          <p:nvPr/>
        </p:nvSpPr>
        <p:spPr bwMode="auto">
          <a:xfrm flipH="1">
            <a:off x="6134100" y="2060575"/>
            <a:ext cx="598140" cy="301625"/>
          </a:xfrm>
          <a:prstGeom prst="line">
            <a:avLst/>
          </a:prstGeom>
          <a:noFill/>
          <a:ln w="9525">
            <a:solidFill>
              <a:schemeClr val="bg2">
                <a:lumMod val="50000"/>
              </a:schemeClr>
            </a:solidFill>
            <a:prstDash val="dash"/>
            <a:round/>
            <a:headEnd/>
            <a:tailEnd type="triangle" w="med" len="med"/>
          </a:ln>
          <a:effectLst/>
        </p:spPr>
        <p:txBody>
          <a:bodyPr/>
          <a:lstStyle/>
          <a:p>
            <a:endParaRPr lang="en-US"/>
          </a:p>
        </p:txBody>
      </p:sp>
      <p:pic>
        <p:nvPicPr>
          <p:cNvPr id="1204264" name="Picture 1064"/>
          <p:cNvPicPr>
            <a:picLocks noChangeAspect="1" noChangeArrowheads="1"/>
          </p:cNvPicPr>
          <p:nvPr/>
        </p:nvPicPr>
        <p:blipFill>
          <a:blip r:embed="rId5" cstate="print"/>
          <a:srcRect/>
          <a:stretch>
            <a:fillRect/>
          </a:stretch>
        </p:blipFill>
        <p:spPr bwMode="auto">
          <a:xfrm>
            <a:off x="1692275" y="1196975"/>
            <a:ext cx="638175" cy="647700"/>
          </a:xfrm>
          <a:prstGeom prst="rect">
            <a:avLst/>
          </a:prstGeom>
          <a:noFill/>
          <a:ln w="9525">
            <a:noFill/>
            <a:miter lim="800000"/>
            <a:headEnd/>
            <a:tailEnd/>
          </a:ln>
          <a:effectLst/>
        </p:spPr>
      </p:pic>
      <p:sp>
        <p:nvSpPr>
          <p:cNvPr id="1204265" name="Text Box 1065"/>
          <p:cNvSpPr txBox="1">
            <a:spLocks noChangeArrowheads="1"/>
          </p:cNvSpPr>
          <p:nvPr/>
        </p:nvSpPr>
        <p:spPr bwMode="auto">
          <a:xfrm>
            <a:off x="1768475" y="1746250"/>
            <a:ext cx="500063" cy="336550"/>
          </a:xfrm>
          <a:prstGeom prst="rect">
            <a:avLst/>
          </a:prstGeom>
          <a:noFill/>
          <a:ln w="9525">
            <a:noFill/>
            <a:miter lim="800000"/>
            <a:headEnd/>
            <a:tailEnd/>
          </a:ln>
          <a:effectLst/>
        </p:spPr>
        <p:txBody>
          <a:bodyPr wrap="none">
            <a:spAutoFit/>
          </a:bodyPr>
          <a:lstStyle/>
          <a:p>
            <a:pPr eaLnBrk="1" hangingPunct="1">
              <a:buClrTx/>
              <a:buFontTx/>
              <a:buNone/>
            </a:pPr>
            <a:r>
              <a:rPr lang="en-US" sz="1600">
                <a:solidFill>
                  <a:schemeClr val="tx1"/>
                </a:solidFill>
                <a:latin typeface="Times New Roman" pitchFamily="18" charset="0"/>
                <a:cs typeface="Times New Roman" pitchFamily="18" charset="0"/>
              </a:rPr>
              <a:t>Rec</a:t>
            </a:r>
          </a:p>
        </p:txBody>
      </p:sp>
      <p:sp>
        <p:nvSpPr>
          <p:cNvPr id="1204266" name="Text Box 1066"/>
          <p:cNvSpPr txBox="1">
            <a:spLocks noChangeArrowheads="1"/>
          </p:cNvSpPr>
          <p:nvPr/>
        </p:nvSpPr>
        <p:spPr bwMode="auto">
          <a:xfrm>
            <a:off x="7667625" y="4508500"/>
            <a:ext cx="533400" cy="336550"/>
          </a:xfrm>
          <a:prstGeom prst="rect">
            <a:avLst/>
          </a:prstGeom>
          <a:noFill/>
          <a:ln w="9525">
            <a:noFill/>
            <a:miter lim="800000"/>
            <a:headEnd/>
            <a:tailEnd/>
          </a:ln>
          <a:effectLst/>
        </p:spPr>
        <p:txBody>
          <a:bodyPr wrap="none">
            <a:spAutoFit/>
          </a:bodyPr>
          <a:lstStyle/>
          <a:p>
            <a:pPr eaLnBrk="1" hangingPunct="1">
              <a:buClrTx/>
              <a:buFontTx/>
              <a:buNone/>
            </a:pPr>
            <a:r>
              <a:rPr lang="en-US" sz="1600">
                <a:solidFill>
                  <a:schemeClr val="tx1"/>
                </a:solidFill>
                <a:latin typeface="Times New Roman" pitchFamily="18" charset="0"/>
                <a:cs typeface="Times New Roman" pitchFamily="18" charset="0"/>
              </a:rPr>
              <a:t>RoP</a:t>
            </a:r>
          </a:p>
        </p:txBody>
      </p:sp>
      <p:sp>
        <p:nvSpPr>
          <p:cNvPr id="1204269" name="Line 1069"/>
          <p:cNvSpPr>
            <a:spLocks noChangeShapeType="1"/>
          </p:cNvSpPr>
          <p:nvPr/>
        </p:nvSpPr>
        <p:spPr bwMode="auto">
          <a:xfrm>
            <a:off x="7956550" y="1828799"/>
            <a:ext cx="0" cy="392113"/>
          </a:xfrm>
          <a:prstGeom prst="line">
            <a:avLst/>
          </a:prstGeom>
          <a:noFill/>
          <a:ln w="9525">
            <a:solidFill>
              <a:schemeClr val="bg2">
                <a:lumMod val="50000"/>
              </a:schemeClr>
            </a:solidFill>
            <a:round/>
            <a:headEnd/>
            <a:tailEnd type="triangle" w="med" len="med"/>
          </a:ln>
          <a:effectLst/>
        </p:spPr>
        <p:txBody>
          <a:bodyPr/>
          <a:lstStyle/>
          <a:p>
            <a:endParaRPr lang="en-US"/>
          </a:p>
        </p:txBody>
      </p:sp>
      <p:sp>
        <p:nvSpPr>
          <p:cNvPr id="2" name="Flowchart: Card 1"/>
          <p:cNvSpPr/>
          <p:nvPr/>
        </p:nvSpPr>
        <p:spPr bwMode="auto">
          <a:xfrm>
            <a:off x="4038600" y="692696"/>
            <a:ext cx="1066800" cy="504279"/>
          </a:xfrm>
          <a:prstGeom prst="flowChartPunchedCard">
            <a:avLst/>
          </a:prstGeom>
          <a:blipFill dpi="0" rotWithShape="1">
            <a:blip r:embed="rId6" cstate="print"/>
            <a:srcRect/>
            <a:tile tx="0" ty="0" sx="100000" sy="100000" flip="none" algn="tl"/>
          </a:blipFill>
          <a:ln w="25400">
            <a:gradFill flip="none" rotWithShape="1">
              <a:gsLst>
                <a:gs pos="0">
                  <a:srgbClr val="8488C4"/>
                </a:gs>
                <a:gs pos="53000">
                  <a:srgbClr val="D4DEFF"/>
                </a:gs>
                <a:gs pos="83000">
                  <a:srgbClr val="D4DEFF"/>
                </a:gs>
                <a:gs pos="100000">
                  <a:srgbClr val="96AB94"/>
                </a:gs>
              </a:gsLst>
              <a:lin ang="5400000" scaled="1"/>
              <a:tileRect/>
            </a:gradFill>
            <a:miter lim="800000"/>
            <a:headEnd/>
            <a:tailEnd/>
          </a:ln>
          <a:effectLst>
            <a:outerShdw dist="107763" dir="2700000" algn="ctr" rotWithShape="0">
              <a:schemeClr val="tx1"/>
            </a:outerShdw>
          </a:effectLst>
        </p:spPr>
        <p:txBody>
          <a:bodyPr lIns="33338" tIns="17463" rIns="33338" bIns="17463" rtlCol="0" anchor="ctr"/>
          <a:lstStyle/>
          <a:p>
            <a:pPr algn="ctr" defTabSz="336550"/>
            <a:r>
              <a:rPr lang="en-US" b="1" dirty="0" smtClean="0">
                <a:solidFill>
                  <a:srgbClr val="993300"/>
                </a:solidFill>
                <a:effectLst>
                  <a:outerShdw blurRad="38100" dist="38100" dir="2700000" algn="tl">
                    <a:srgbClr val="000000"/>
                  </a:outerShdw>
                </a:effectLst>
              </a:rPr>
              <a:t>Notices</a:t>
            </a:r>
          </a:p>
        </p:txBody>
      </p:sp>
      <p:cxnSp>
        <p:nvCxnSpPr>
          <p:cNvPr id="4" name="Straight Arrow Connector 3"/>
          <p:cNvCxnSpPr>
            <a:stCxn id="2" idx="2"/>
          </p:cNvCxnSpPr>
          <p:nvPr/>
        </p:nvCxnSpPr>
        <p:spPr>
          <a:xfrm>
            <a:off x="4572000" y="1196975"/>
            <a:ext cx="0" cy="1130761"/>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http://www.itu.int/dms_pub/itu-r/opb/reg/R-REG-ROP-2012-JPG-E.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7625" y="3785113"/>
            <a:ext cx="566863" cy="7987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itu.int/dms_pub/itu-r/opb/reg/R-REG-RR-2012-JPG-E.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7625" y="1055952"/>
            <a:ext cx="648791" cy="7888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4289" y="5733256"/>
            <a:ext cx="1008111" cy="80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Arrow Connector 49"/>
          <p:cNvCxnSpPr>
            <a:stCxn id="1204251" idx="2"/>
            <a:endCxn id="18433" idx="0"/>
          </p:cNvCxnSpPr>
          <p:nvPr/>
        </p:nvCxnSpPr>
        <p:spPr bwMode="auto">
          <a:xfrm>
            <a:off x="4346936" y="5460429"/>
            <a:ext cx="1304252" cy="200819"/>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p:spPr>
      </p:cxnSp>
      <p:cxnSp>
        <p:nvCxnSpPr>
          <p:cNvPr id="53" name="Straight Arrow Connector 52"/>
          <p:cNvCxnSpPr>
            <a:stCxn id="1204251" idx="2"/>
            <a:endCxn id="49" idx="0"/>
          </p:cNvCxnSpPr>
          <p:nvPr/>
        </p:nvCxnSpPr>
        <p:spPr bwMode="auto">
          <a:xfrm>
            <a:off x="4346936" y="5460429"/>
            <a:ext cx="3321409" cy="272827"/>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p:spPr>
      </p:cxnSp>
      <p:sp>
        <p:nvSpPr>
          <p:cNvPr id="54" name="TextBox 53"/>
          <p:cNvSpPr txBox="1"/>
          <p:nvPr/>
        </p:nvSpPr>
        <p:spPr>
          <a:xfrm>
            <a:off x="6084168" y="5867980"/>
            <a:ext cx="1173405" cy="369332"/>
          </a:xfrm>
          <a:prstGeom prst="rect">
            <a:avLst/>
          </a:prstGeom>
          <a:noFill/>
        </p:spPr>
        <p:txBody>
          <a:bodyPr wrap="square" rtlCol="0">
            <a:spAutoFit/>
          </a:bodyPr>
          <a:lstStyle/>
          <a:p>
            <a:pPr algn="ctr"/>
            <a:r>
              <a:rPr lang="en-US" dirty="0" smtClean="0">
                <a:solidFill>
                  <a:schemeClr val="accent6">
                    <a:lumMod val="50000"/>
                  </a:schemeClr>
                </a:solidFill>
              </a:rPr>
              <a:t>BR IFIC</a:t>
            </a:r>
            <a:endParaRPr lang="en-US" dirty="0">
              <a:solidFill>
                <a:schemeClr val="accent6">
                  <a:lumMod val="50000"/>
                </a:schemeClr>
              </a:solidFill>
            </a:endParaRPr>
          </a:p>
        </p:txBody>
      </p:sp>
      <p:pic>
        <p:nvPicPr>
          <p:cNvPr id="58" name="Picture 2" descr="M:\BRIAP\EDP\PROMOTION\LOGOS\ITU logo\2011\sigleITU.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pic>
        <p:nvPicPr>
          <p:cNvPr id="18433" name="Picture 1" descr="http://www.itu.int/en/ITU-R/space/PublishingImages/brificDVD-e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85180" y="5661248"/>
            <a:ext cx="1132016" cy="87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003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294967295"/>
          </p:nvPr>
        </p:nvSpPr>
        <p:spPr>
          <a:xfrm>
            <a:off x="8388350" y="6548438"/>
            <a:ext cx="339725" cy="244475"/>
          </a:xfrm>
          <a:prstGeom prst="rect">
            <a:avLst/>
          </a:prstGeom>
        </p:spPr>
        <p:txBody>
          <a:bodyPr/>
          <a:lstStyle/>
          <a:p>
            <a:fld id="{AFBDBE09-B3C1-484E-B996-CC1036C8A91C}" type="slidenum">
              <a:rPr lang="en-US"/>
              <a:pPr/>
              <a:t>19</a:t>
            </a:fld>
            <a:endParaRPr lang="en-US"/>
          </a:p>
        </p:txBody>
      </p:sp>
      <p:sp>
        <p:nvSpPr>
          <p:cNvPr id="1221634" name="Rectangle 2"/>
          <p:cNvSpPr>
            <a:spLocks noGrp="1" noChangeArrowheads="1"/>
          </p:cNvSpPr>
          <p:nvPr>
            <p:ph type="title"/>
          </p:nvPr>
        </p:nvSpPr>
        <p:spPr>
          <a:xfrm>
            <a:off x="2339752" y="100106"/>
            <a:ext cx="5076056" cy="575668"/>
          </a:xfrm>
          <a:solidFill>
            <a:srgbClr val="87BBE0"/>
          </a:solidFill>
        </p:spPr>
        <p:txBody>
          <a:bodyPr/>
          <a:lstStyle/>
          <a:p>
            <a:r>
              <a:rPr lang="en-GB" sz="4400" b="1" dirty="0">
                <a:solidFill>
                  <a:srgbClr val="000066"/>
                </a:solidFill>
                <a:effectLst/>
              </a:rPr>
              <a:t>Radio Regulations (RR)</a:t>
            </a:r>
            <a:endParaRPr lang="en-US" sz="4400" b="1" dirty="0">
              <a:solidFill>
                <a:srgbClr val="000066"/>
              </a:solidFill>
              <a:effectLst/>
            </a:endParaRPr>
          </a:p>
        </p:txBody>
      </p:sp>
      <p:sp>
        <p:nvSpPr>
          <p:cNvPr id="1221636" name="Text Box 4"/>
          <p:cNvSpPr txBox="1">
            <a:spLocks noChangeArrowheads="1"/>
          </p:cNvSpPr>
          <p:nvPr/>
        </p:nvSpPr>
        <p:spPr bwMode="auto">
          <a:xfrm>
            <a:off x="76200" y="692696"/>
            <a:ext cx="4999856" cy="3970318"/>
          </a:xfrm>
          <a:prstGeom prst="rect">
            <a:avLst/>
          </a:prstGeom>
          <a:noFill/>
          <a:ln w="9525">
            <a:noFill/>
            <a:miter lim="800000"/>
            <a:headEnd/>
            <a:tailEnd/>
          </a:ln>
          <a:effectLst/>
        </p:spPr>
        <p:txBody>
          <a:bodyPr wrap="square">
            <a:spAutoFit/>
          </a:bodyPr>
          <a:lstStyle/>
          <a:p>
            <a:pPr eaLnBrk="1" hangingPunct="1">
              <a:buClrTx/>
              <a:buFontTx/>
              <a:buNone/>
            </a:pPr>
            <a:r>
              <a:rPr lang="en-US" sz="2800" b="1" dirty="0">
                <a:solidFill>
                  <a:schemeClr val="tx2"/>
                </a:solidFill>
                <a:cs typeface="Times New Roman" pitchFamily="18" charset="0"/>
              </a:rPr>
              <a:t>The Radio Regulations (international </a:t>
            </a:r>
            <a:r>
              <a:rPr lang="en-GB" sz="2800" b="1" i="1" dirty="0">
                <a:solidFill>
                  <a:schemeClr val="tx2"/>
                </a:solidFill>
                <a:cs typeface="Times New Roman" pitchFamily="18" charset="0"/>
              </a:rPr>
              <a:t>treaty)</a:t>
            </a:r>
            <a:endParaRPr lang="en-US" sz="2800" b="1" i="1" dirty="0">
              <a:solidFill>
                <a:schemeClr val="tx2"/>
              </a:solidFill>
              <a:cs typeface="Times New Roman" pitchFamily="18" charset="0"/>
            </a:endParaRPr>
          </a:p>
          <a:p>
            <a:pPr eaLnBrk="1" hangingPunct="1">
              <a:buClrTx/>
              <a:buFontTx/>
              <a:buNone/>
            </a:pPr>
            <a:r>
              <a:rPr lang="en-US" sz="2800" b="1" dirty="0">
                <a:solidFill>
                  <a:schemeClr val="tx2"/>
                </a:solidFill>
                <a:cs typeface="Times New Roman" pitchFamily="18" charset="0"/>
              </a:rPr>
              <a:t>incorporates the decisions of the World </a:t>
            </a:r>
            <a:r>
              <a:rPr lang="en-US" sz="2800" b="1" dirty="0" err="1">
                <a:solidFill>
                  <a:schemeClr val="tx2"/>
                </a:solidFill>
                <a:cs typeface="Times New Roman" pitchFamily="18" charset="0"/>
              </a:rPr>
              <a:t>Radiocommunication</a:t>
            </a:r>
            <a:r>
              <a:rPr lang="en-US" sz="2800" b="1" dirty="0">
                <a:solidFill>
                  <a:schemeClr val="tx2"/>
                </a:solidFill>
                <a:cs typeface="Times New Roman" pitchFamily="18" charset="0"/>
              </a:rPr>
              <a:t> Conferences, including all Appendices, Resolutions, Recommendations and </a:t>
            </a:r>
            <a:br>
              <a:rPr lang="en-US" sz="2800" b="1" dirty="0">
                <a:solidFill>
                  <a:schemeClr val="tx2"/>
                </a:solidFill>
                <a:cs typeface="Times New Roman" pitchFamily="18" charset="0"/>
              </a:rPr>
            </a:br>
            <a:r>
              <a:rPr lang="en-US" sz="2800" b="1" dirty="0">
                <a:solidFill>
                  <a:schemeClr val="tx2"/>
                </a:solidFill>
                <a:cs typeface="Times New Roman" pitchFamily="18" charset="0"/>
              </a:rPr>
              <a:t>ITU-R Recommendations incorporated by reference. </a:t>
            </a:r>
          </a:p>
        </p:txBody>
      </p:sp>
      <p:sp>
        <p:nvSpPr>
          <p:cNvPr id="1221637" name="Text Box 5"/>
          <p:cNvSpPr txBox="1">
            <a:spLocks noChangeArrowheads="1"/>
          </p:cNvSpPr>
          <p:nvPr/>
        </p:nvSpPr>
        <p:spPr bwMode="auto">
          <a:xfrm>
            <a:off x="76200" y="4789601"/>
            <a:ext cx="8915400" cy="1015663"/>
          </a:xfrm>
          <a:prstGeom prst="rect">
            <a:avLst/>
          </a:prstGeom>
          <a:noFill/>
          <a:ln w="9525">
            <a:noFill/>
            <a:miter lim="800000"/>
            <a:headEnd/>
            <a:tailEnd/>
          </a:ln>
          <a:effectLst/>
        </p:spPr>
        <p:txBody>
          <a:bodyPr>
            <a:spAutoFit/>
          </a:bodyPr>
          <a:lstStyle/>
          <a:p>
            <a:pPr>
              <a:lnSpc>
                <a:spcPct val="90000"/>
              </a:lnSpc>
              <a:spcBef>
                <a:spcPct val="30000"/>
              </a:spcBef>
              <a:buClr>
                <a:srgbClr val="FC0128"/>
              </a:buClr>
              <a:buSzPct val="75000"/>
              <a:buFont typeface="Wingdings" pitchFamily="2" charset="2"/>
              <a:buChar char="Ø"/>
            </a:pPr>
            <a:r>
              <a:rPr lang="en-GB" sz="2000" b="1" dirty="0">
                <a:solidFill>
                  <a:schemeClr val="tx2"/>
                </a:solidFill>
                <a:cs typeface="Times New Roman" pitchFamily="18" charset="0"/>
              </a:rPr>
              <a:t> </a:t>
            </a:r>
            <a:r>
              <a:rPr lang="en-US" sz="2000" dirty="0">
                <a:solidFill>
                  <a:schemeClr val="tx2"/>
                </a:solidFill>
                <a:cs typeface="Times New Roman" pitchFamily="18" charset="0"/>
              </a:rPr>
              <a:t>Frequency block </a:t>
            </a:r>
            <a:r>
              <a:rPr lang="en-US" sz="2000" b="1" dirty="0">
                <a:solidFill>
                  <a:schemeClr val="tx2"/>
                </a:solidFill>
                <a:cs typeface="Times New Roman" pitchFamily="18" charset="0"/>
              </a:rPr>
              <a:t>allocations </a:t>
            </a:r>
            <a:r>
              <a:rPr lang="en-US" sz="2000" dirty="0">
                <a:solidFill>
                  <a:schemeClr val="tx2"/>
                </a:solidFill>
                <a:cs typeface="Times New Roman" pitchFamily="18" charset="0"/>
              </a:rPr>
              <a:t>to defined radio services (Article 5)</a:t>
            </a:r>
          </a:p>
          <a:p>
            <a:pPr>
              <a:lnSpc>
                <a:spcPct val="90000"/>
              </a:lnSpc>
              <a:spcBef>
                <a:spcPct val="30000"/>
              </a:spcBef>
              <a:buClr>
                <a:srgbClr val="FC0128"/>
              </a:buClr>
              <a:buSzPct val="75000"/>
              <a:buFont typeface="Wingdings" pitchFamily="2" charset="2"/>
              <a:buChar char="Ø"/>
            </a:pPr>
            <a:r>
              <a:rPr lang="en-GB" sz="2000" dirty="0">
                <a:solidFill>
                  <a:schemeClr val="tx2"/>
                </a:solidFill>
                <a:cs typeface="Times New Roman" pitchFamily="18" charset="0"/>
              </a:rPr>
              <a:t> </a:t>
            </a:r>
            <a:r>
              <a:rPr lang="en-US" sz="2000" dirty="0">
                <a:solidFill>
                  <a:schemeClr val="tx2"/>
                </a:solidFill>
                <a:cs typeface="Times New Roman" pitchFamily="18" charset="0"/>
              </a:rPr>
              <a:t>Mandatory or voluntary </a:t>
            </a:r>
            <a:r>
              <a:rPr lang="en-US" sz="2000" b="1" dirty="0">
                <a:solidFill>
                  <a:schemeClr val="tx2"/>
                </a:solidFill>
                <a:cs typeface="Times New Roman" pitchFamily="18" charset="0"/>
              </a:rPr>
              <a:t>regulatory procedures </a:t>
            </a:r>
            <a:r>
              <a:rPr lang="en-US" sz="2000" dirty="0">
                <a:solidFill>
                  <a:schemeClr val="tx2"/>
                </a:solidFill>
                <a:cs typeface="Times New Roman" pitchFamily="18" charset="0"/>
              </a:rPr>
              <a:t>(coordination, plan modification, notification, recording) that are adapted to the allocation structure</a:t>
            </a:r>
            <a:endParaRPr lang="en-US" dirty="0">
              <a:solidFill>
                <a:schemeClr val="tx2"/>
              </a:solidFill>
              <a:cs typeface="Times New Roman" pitchFamily="18" charset="0"/>
            </a:endParaRPr>
          </a:p>
        </p:txBody>
      </p:sp>
      <p:pic>
        <p:nvPicPr>
          <p:cNvPr id="20482" name="Picture 2" descr="http://www.itu.int/dms_pub/itu-r/opb/reg/R-REG-RR-2012-JP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406" y="921384"/>
            <a:ext cx="2772994" cy="3371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BRIAP\EDP\PROMOTION\LOGOS\ITU logo\2011\sigleITU.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1138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87987" y="898611"/>
            <a:ext cx="1987096" cy="400110"/>
          </a:xfrm>
          <a:prstGeom prst="rect">
            <a:avLst/>
          </a:prstGeom>
          <a:noFill/>
        </p:spPr>
        <p:txBody>
          <a:bodyPr wrap="square" rtlCol="0">
            <a:spAutoFit/>
          </a:bodyPr>
          <a:lstStyle/>
          <a:p>
            <a:r>
              <a:rPr lang="en-US" sz="2000" b="1" dirty="0">
                <a:solidFill>
                  <a:prstClr val="white"/>
                </a:solidFill>
                <a:latin typeface="Arial Narrow" panose="020B0606020202030204" pitchFamily="34" charset="0"/>
                <a:cs typeface="Myriad Pro Cond"/>
              </a:rPr>
              <a:t>ITU at a glance</a:t>
            </a:r>
          </a:p>
        </p:txBody>
      </p:sp>
      <p:sp>
        <p:nvSpPr>
          <p:cNvPr id="48" name="Rectangle 5"/>
          <p:cNvSpPr>
            <a:spLocks noChangeArrowheads="1"/>
          </p:cNvSpPr>
          <p:nvPr/>
        </p:nvSpPr>
        <p:spPr bwMode="auto">
          <a:xfrm>
            <a:off x="381000" y="984250"/>
            <a:ext cx="83121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rgbClr val="000066"/>
                </a:solidFill>
                <a:latin typeface="Tahoma" pitchFamily="34" charset="0"/>
                <a:ea typeface="宋体" pitchFamily="2" charset="-122"/>
              </a:defRPr>
            </a:lvl1pPr>
            <a:lvl2pPr marL="742950" indent="-285750">
              <a:defRPr sz="2400">
                <a:solidFill>
                  <a:srgbClr val="000066"/>
                </a:solidFill>
                <a:latin typeface="Tahoma" pitchFamily="34" charset="0"/>
                <a:ea typeface="宋体" pitchFamily="2" charset="-122"/>
              </a:defRPr>
            </a:lvl2pPr>
            <a:lvl3pPr marL="1143000" indent="-228600">
              <a:defRPr sz="2400">
                <a:solidFill>
                  <a:srgbClr val="000066"/>
                </a:solidFill>
                <a:latin typeface="Tahoma" pitchFamily="34" charset="0"/>
                <a:ea typeface="宋体" pitchFamily="2" charset="-122"/>
              </a:defRPr>
            </a:lvl3pPr>
            <a:lvl4pPr marL="1600200" indent="-228600">
              <a:defRPr sz="2400">
                <a:solidFill>
                  <a:srgbClr val="000066"/>
                </a:solidFill>
                <a:latin typeface="Tahoma" pitchFamily="34" charset="0"/>
                <a:ea typeface="宋体" pitchFamily="2" charset="-122"/>
              </a:defRPr>
            </a:lvl4pPr>
            <a:lvl5pPr marL="2057400" indent="-228600">
              <a:defRPr sz="2400">
                <a:solidFill>
                  <a:srgbClr val="000066"/>
                </a:solidFill>
                <a:latin typeface="Tahoma" pitchFamily="34" charset="0"/>
                <a:ea typeface="宋体" pitchFamily="2" charset="-122"/>
              </a:defRPr>
            </a:lvl5pPr>
            <a:lvl6pPr marL="25146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6pPr>
            <a:lvl7pPr marL="29718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7pPr>
            <a:lvl8pPr marL="34290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8pPr>
            <a:lvl9pPr marL="38862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9pPr>
          </a:lstStyle>
          <a:p>
            <a:pPr eaLnBrk="1" hangingPunct="1">
              <a:lnSpc>
                <a:spcPct val="90000"/>
              </a:lnSpc>
              <a:spcBef>
                <a:spcPct val="20000"/>
              </a:spcBef>
              <a:buClr>
                <a:srgbClr val="FF3300"/>
              </a:buClr>
              <a:buFont typeface="Wingdings" pitchFamily="2" charset="2"/>
              <a:buChar char="ü"/>
            </a:pPr>
            <a:r>
              <a:rPr lang="en-US" altLang="zh-CN" sz="2000" dirty="0">
                <a:solidFill>
                  <a:srgbClr val="000099"/>
                </a:solidFill>
                <a:sym typeface="Times New Roman" pitchFamily="18" charset="0"/>
              </a:rPr>
              <a:t>20 countries founded on 17 May 1865 the</a:t>
            </a:r>
            <a:r>
              <a:rPr lang="en-US" altLang="zh-CN" sz="2000" dirty="0">
                <a:solidFill>
                  <a:srgbClr val="5C5C5C"/>
                </a:solidFill>
              </a:rPr>
              <a:t> </a:t>
            </a:r>
            <a:r>
              <a:rPr lang="en-US" altLang="zh-CN" sz="2000" b="1" dirty="0">
                <a:solidFill>
                  <a:srgbClr val="EC062C"/>
                </a:solidFill>
              </a:rPr>
              <a:t>International Telegraph Union (ITU)</a:t>
            </a:r>
            <a:endParaRPr lang="en-US" altLang="zh-CN" sz="2000" b="1" dirty="0">
              <a:solidFill>
                <a:srgbClr val="EC062C"/>
              </a:solidFill>
              <a:sym typeface="Times New Roman" pitchFamily="18" charset="0"/>
            </a:endParaRPr>
          </a:p>
        </p:txBody>
      </p:sp>
      <p:pic>
        <p:nvPicPr>
          <p:cNvPr id="5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3238"/>
            <a:ext cx="7488832" cy="48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02085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p:cBhvr>
                                        <p:cTn id="7" dur="1000"/>
                                        <p:tgtEl>
                                          <p:spTgt spid="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p:cBhvr>
                                        <p:cTn id="1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p:nvPr>
        </p:nvSpPr>
        <p:spPr>
          <a:xfrm>
            <a:off x="2339974" y="-13080"/>
            <a:ext cx="3600177" cy="498598"/>
          </a:xfrm>
          <a:noFill/>
        </p:spPr>
        <p:txBody>
          <a:bodyPr/>
          <a:lstStyle/>
          <a:p>
            <a:r>
              <a:rPr lang="en-US" sz="3600" b="1" dirty="0">
                <a:solidFill>
                  <a:schemeClr val="tx2"/>
                </a:solidFill>
                <a:effectLst/>
                <a:cs typeface="Tahoma" pitchFamily="34" charset="0"/>
              </a:rPr>
              <a:t>Radio Regulations</a:t>
            </a:r>
          </a:p>
        </p:txBody>
      </p:sp>
      <p:sp>
        <p:nvSpPr>
          <p:cNvPr id="1240067" name="Rectangle 3"/>
          <p:cNvSpPr>
            <a:spLocks noChangeArrowheads="1"/>
          </p:cNvSpPr>
          <p:nvPr/>
        </p:nvSpPr>
        <p:spPr bwMode="white">
          <a:xfrm>
            <a:off x="1763713" y="620713"/>
            <a:ext cx="4752975" cy="863600"/>
          </a:xfrm>
          <a:prstGeom prst="rect">
            <a:avLst/>
          </a:prstGeom>
          <a:solidFill>
            <a:srgbClr val="FF3300"/>
          </a:solidFill>
          <a:ln w="76200" algn="ctr">
            <a:noFill/>
            <a:miter lim="800000"/>
            <a:headEnd/>
            <a:tailEnd/>
          </a:ln>
          <a:effectLst/>
        </p:spPr>
        <p:txBody>
          <a:bodyPr wrap="none" anchor="ctr"/>
          <a:lstStyle/>
          <a:p>
            <a:pPr algn="ctr"/>
            <a:r>
              <a:rPr lang="en-US" sz="1400" b="1">
                <a:latin typeface="Tahoma" pitchFamily="34" charset="0"/>
              </a:rPr>
              <a:t>Status</a:t>
            </a:r>
          </a:p>
          <a:p>
            <a:pPr algn="ctr"/>
            <a:r>
              <a:rPr lang="en-US" sz="1400">
                <a:latin typeface="Tahoma" pitchFamily="34" charset="0"/>
              </a:rPr>
              <a:t>RIGHT for international recognition</a:t>
            </a:r>
          </a:p>
          <a:p>
            <a:pPr algn="ctr"/>
            <a:r>
              <a:rPr lang="en-US" sz="1400">
                <a:latin typeface="Tahoma" pitchFamily="34" charset="0"/>
              </a:rPr>
              <a:t>OBLIGATION to eliminate harmful interference</a:t>
            </a:r>
          </a:p>
          <a:p>
            <a:pPr algn="ctr"/>
            <a:r>
              <a:rPr lang="en-US" sz="1400">
                <a:latin typeface="Tahoma" pitchFamily="34" charset="0"/>
              </a:rPr>
              <a:t>Art7-8</a:t>
            </a:r>
          </a:p>
        </p:txBody>
      </p:sp>
      <p:sp>
        <p:nvSpPr>
          <p:cNvPr id="1240068" name="AutoShape 4"/>
          <p:cNvSpPr>
            <a:spLocks noChangeArrowheads="1"/>
          </p:cNvSpPr>
          <p:nvPr/>
        </p:nvSpPr>
        <p:spPr bwMode="white">
          <a:xfrm>
            <a:off x="3348038" y="5878513"/>
            <a:ext cx="1944687" cy="863600"/>
          </a:xfrm>
          <a:prstGeom prst="flowChartMagneticDisk">
            <a:avLst/>
          </a:prstGeom>
          <a:solidFill>
            <a:schemeClr val="tx2">
              <a:lumMod val="90000"/>
            </a:schemeClr>
          </a:solidFill>
          <a:ln w="12700">
            <a:solidFill>
              <a:srgbClr val="000000"/>
            </a:solidFill>
            <a:round/>
            <a:headEnd/>
            <a:tailEnd/>
          </a:ln>
          <a:effectLst/>
        </p:spPr>
        <p:txBody>
          <a:bodyPr wrap="none" anchor="ctr"/>
          <a:lstStyle/>
          <a:p>
            <a:pPr algn="ctr">
              <a:lnSpc>
                <a:spcPct val="70000"/>
              </a:lnSpc>
            </a:pPr>
            <a:r>
              <a:rPr lang="en-US" sz="2000" dirty="0">
                <a:solidFill>
                  <a:schemeClr val="bg2">
                    <a:lumMod val="50000"/>
                  </a:schemeClr>
                </a:solidFill>
                <a:latin typeface="Tahoma" pitchFamily="34" charset="0"/>
              </a:rPr>
              <a:t>MIFR</a:t>
            </a:r>
            <a:br>
              <a:rPr lang="en-US" sz="2000" dirty="0">
                <a:solidFill>
                  <a:schemeClr val="bg2">
                    <a:lumMod val="50000"/>
                  </a:schemeClr>
                </a:solidFill>
                <a:latin typeface="Tahoma" pitchFamily="34" charset="0"/>
              </a:rPr>
            </a:br>
            <a:r>
              <a:rPr lang="en-US" sz="1600" dirty="0">
                <a:solidFill>
                  <a:schemeClr val="bg2">
                    <a:lumMod val="50000"/>
                  </a:schemeClr>
                </a:solidFill>
                <a:latin typeface="Tahoma" pitchFamily="34" charset="0"/>
              </a:rPr>
              <a:t>(register)</a:t>
            </a:r>
            <a:endParaRPr lang="en-US" sz="2000" dirty="0">
              <a:solidFill>
                <a:schemeClr val="bg2">
                  <a:lumMod val="50000"/>
                </a:schemeClr>
              </a:solidFill>
              <a:latin typeface="Tahoma" pitchFamily="34" charset="0"/>
            </a:endParaRPr>
          </a:p>
        </p:txBody>
      </p:sp>
      <p:sp>
        <p:nvSpPr>
          <p:cNvPr id="1240069" name="AutoShape 5"/>
          <p:cNvSpPr>
            <a:spLocks noChangeArrowheads="1"/>
          </p:cNvSpPr>
          <p:nvPr/>
        </p:nvSpPr>
        <p:spPr bwMode="white">
          <a:xfrm>
            <a:off x="898525" y="1628775"/>
            <a:ext cx="1441450" cy="936625"/>
          </a:xfrm>
          <a:prstGeom prst="flowChartDocument">
            <a:avLst/>
          </a:prstGeom>
          <a:solidFill>
            <a:srgbClr val="FF3300"/>
          </a:solidFill>
          <a:ln w="76200" algn="ctr">
            <a:solidFill>
              <a:srgbClr val="FF3300"/>
            </a:solidFill>
            <a:miter lim="800000"/>
            <a:headEnd/>
            <a:tailEnd/>
          </a:ln>
          <a:effectLst/>
        </p:spPr>
        <p:txBody>
          <a:bodyPr wrap="none" anchor="ctr"/>
          <a:lstStyle/>
          <a:p>
            <a:pPr algn="ctr"/>
            <a:r>
              <a:rPr lang="en-US" sz="1600" b="1">
                <a:latin typeface="Tahoma" pitchFamily="34" charset="0"/>
              </a:rPr>
              <a:t>Frequency</a:t>
            </a:r>
          </a:p>
          <a:p>
            <a:pPr algn="ctr"/>
            <a:r>
              <a:rPr lang="en-US" sz="1600">
                <a:latin typeface="Tahoma" pitchFamily="34" charset="0"/>
              </a:rPr>
              <a:t>TABLE </a:t>
            </a:r>
            <a:br>
              <a:rPr lang="en-US" sz="1600">
                <a:latin typeface="Tahoma" pitchFamily="34" charset="0"/>
              </a:rPr>
            </a:br>
            <a:r>
              <a:rPr lang="en-US" sz="1200">
                <a:latin typeface="Tahoma" pitchFamily="34" charset="0"/>
              </a:rPr>
              <a:t>(9k-275GHz)</a:t>
            </a:r>
          </a:p>
          <a:p>
            <a:pPr algn="ctr"/>
            <a:r>
              <a:rPr lang="en-US" sz="1400">
                <a:latin typeface="Tahoma" pitchFamily="34" charset="0"/>
              </a:rPr>
              <a:t>Art4-6</a:t>
            </a:r>
            <a:endParaRPr lang="en-US" sz="2000">
              <a:latin typeface="Tahoma" pitchFamily="34" charset="0"/>
            </a:endParaRPr>
          </a:p>
        </p:txBody>
      </p:sp>
      <p:sp>
        <p:nvSpPr>
          <p:cNvPr id="1240070" name="AutoShape 6"/>
          <p:cNvSpPr>
            <a:spLocks noChangeArrowheads="1"/>
          </p:cNvSpPr>
          <p:nvPr/>
        </p:nvSpPr>
        <p:spPr bwMode="white">
          <a:xfrm>
            <a:off x="323850" y="2636838"/>
            <a:ext cx="2592388" cy="1655762"/>
          </a:xfrm>
          <a:prstGeom prst="flowChartPredefinedProcess">
            <a:avLst/>
          </a:prstGeom>
          <a:solidFill>
            <a:srgbClr val="FF3300"/>
          </a:solidFill>
          <a:ln w="12700" algn="ctr">
            <a:solidFill>
              <a:srgbClr val="000000"/>
            </a:solidFill>
            <a:miter lim="800000"/>
            <a:headEnd/>
            <a:tailEnd/>
          </a:ln>
          <a:effectLst/>
        </p:spPr>
        <p:txBody>
          <a:bodyPr wrap="none" anchor="ctr"/>
          <a:lstStyle/>
          <a:p>
            <a:pPr algn="ctr"/>
            <a:r>
              <a:rPr lang="en-US" sz="1800" b="1">
                <a:latin typeface="Tahoma" pitchFamily="34" charset="0"/>
              </a:rPr>
              <a:t>Procedures</a:t>
            </a:r>
            <a:br>
              <a:rPr lang="en-US" sz="1800" b="1">
                <a:latin typeface="Tahoma" pitchFamily="34" charset="0"/>
              </a:rPr>
            </a:br>
            <a:r>
              <a:rPr lang="en-US" sz="1800">
                <a:latin typeface="Tahoma" pitchFamily="34" charset="0"/>
              </a:rPr>
              <a:t>Coordination, </a:t>
            </a:r>
            <a:br>
              <a:rPr lang="en-US" sz="1800">
                <a:latin typeface="Tahoma" pitchFamily="34" charset="0"/>
              </a:rPr>
            </a:br>
            <a:r>
              <a:rPr lang="en-US" sz="1800">
                <a:latin typeface="Tahoma" pitchFamily="34" charset="0"/>
              </a:rPr>
              <a:t>Notification &amp; </a:t>
            </a:r>
            <a:br>
              <a:rPr lang="en-US" sz="1800">
                <a:latin typeface="Tahoma" pitchFamily="34" charset="0"/>
              </a:rPr>
            </a:br>
            <a:r>
              <a:rPr lang="en-US" sz="1800">
                <a:latin typeface="Tahoma" pitchFamily="34" charset="0"/>
              </a:rPr>
              <a:t>Recording</a:t>
            </a:r>
          </a:p>
          <a:p>
            <a:pPr algn="ctr"/>
            <a:r>
              <a:rPr lang="en-US" sz="1600">
                <a:latin typeface="Tahoma" pitchFamily="34" charset="0"/>
              </a:rPr>
              <a:t>Art9, 11</a:t>
            </a:r>
            <a:br>
              <a:rPr lang="en-US" sz="1600">
                <a:latin typeface="Tahoma" pitchFamily="34" charset="0"/>
              </a:rPr>
            </a:br>
            <a:r>
              <a:rPr lang="en-US" sz="1200">
                <a:latin typeface="Tahoma" pitchFamily="34" charset="0"/>
              </a:rPr>
              <a:t>App4-8</a:t>
            </a:r>
          </a:p>
        </p:txBody>
      </p:sp>
      <p:sp>
        <p:nvSpPr>
          <p:cNvPr id="1240071" name="AutoShape 7"/>
          <p:cNvSpPr>
            <a:spLocks noChangeArrowheads="1"/>
          </p:cNvSpPr>
          <p:nvPr/>
        </p:nvSpPr>
        <p:spPr bwMode="white">
          <a:xfrm>
            <a:off x="5435600" y="1557338"/>
            <a:ext cx="3240088" cy="1871662"/>
          </a:xfrm>
          <a:prstGeom prst="flowChartDocument">
            <a:avLst/>
          </a:prstGeom>
          <a:solidFill>
            <a:srgbClr val="FF3300"/>
          </a:solidFill>
          <a:ln w="76200" algn="ctr">
            <a:solidFill>
              <a:srgbClr val="FF3300"/>
            </a:solidFill>
            <a:miter lim="800000"/>
            <a:headEnd/>
            <a:tailEnd/>
          </a:ln>
          <a:effectLst/>
        </p:spPr>
        <p:txBody>
          <a:bodyPr wrap="none" anchor="ctr"/>
          <a:lstStyle/>
          <a:p>
            <a:pPr algn="ctr"/>
            <a:r>
              <a:rPr lang="en-US" sz="1400" b="1">
                <a:latin typeface="Tahoma" pitchFamily="34" charset="0"/>
              </a:rPr>
              <a:t>Definitions</a:t>
            </a:r>
            <a:r>
              <a:rPr lang="en-US" sz="1400">
                <a:latin typeface="Tahoma" pitchFamily="34" charset="0"/>
              </a:rPr>
              <a:t> – Art1-3</a:t>
            </a:r>
            <a:r>
              <a:rPr lang="en-US" sz="1200">
                <a:latin typeface="Tahoma" pitchFamily="34" charset="0"/>
              </a:rPr>
              <a:t>, App14, 42</a:t>
            </a:r>
          </a:p>
          <a:p>
            <a:pPr algn="ctr"/>
            <a:r>
              <a:rPr lang="en-US" sz="1400" b="1">
                <a:latin typeface="Tahoma" pitchFamily="34" charset="0"/>
              </a:rPr>
              <a:t>Administrative</a:t>
            </a:r>
          </a:p>
          <a:p>
            <a:pPr algn="ctr"/>
            <a:r>
              <a:rPr lang="en-US" altLang="zh-CN" sz="1400">
                <a:latin typeface="Tahoma" pitchFamily="34" charset="0"/>
                <a:ea typeface="SimSun" pitchFamily="2" charset="-122"/>
              </a:rPr>
              <a:t>Secrecy/Licences/</a:t>
            </a:r>
            <a:br>
              <a:rPr lang="en-US" altLang="zh-CN" sz="1400">
                <a:latin typeface="Tahoma" pitchFamily="34" charset="0"/>
                <a:ea typeface="SimSun" pitchFamily="2" charset="-122"/>
              </a:rPr>
            </a:br>
            <a:r>
              <a:rPr lang="en-US" altLang="zh-CN" sz="1400">
                <a:latin typeface="Tahoma" pitchFamily="34" charset="0"/>
                <a:ea typeface="SimSun" pitchFamily="2" charset="-122"/>
              </a:rPr>
              <a:t>Interception/Identification of stations/</a:t>
            </a:r>
            <a:br>
              <a:rPr lang="en-US" altLang="zh-CN" sz="1400">
                <a:latin typeface="Tahoma" pitchFamily="34" charset="0"/>
                <a:ea typeface="SimSun" pitchFamily="2" charset="-122"/>
              </a:rPr>
            </a:br>
            <a:r>
              <a:rPr lang="en-US" altLang="zh-CN" sz="1400">
                <a:latin typeface="Tahoma" pitchFamily="34" charset="0"/>
                <a:ea typeface="SimSun" pitchFamily="2" charset="-122"/>
              </a:rPr>
              <a:t>call signs/Service Publications</a:t>
            </a:r>
            <a:br>
              <a:rPr lang="en-US" altLang="zh-CN" sz="1400">
                <a:latin typeface="Tahoma" pitchFamily="34" charset="0"/>
                <a:ea typeface="SimSun" pitchFamily="2" charset="-122"/>
              </a:rPr>
            </a:br>
            <a:r>
              <a:rPr lang="en-US" altLang="zh-CN" sz="1400">
                <a:latin typeface="Tahoma" pitchFamily="34" charset="0"/>
                <a:ea typeface="SimSun" pitchFamily="2" charset="-122"/>
              </a:rPr>
              <a:t>Art 17-20</a:t>
            </a:r>
          </a:p>
          <a:p>
            <a:pPr algn="ctr"/>
            <a:r>
              <a:rPr lang="en-US" altLang="zh-CN" sz="1400" b="1">
                <a:latin typeface="Tahoma" pitchFamily="34" charset="0"/>
                <a:ea typeface="SimSun" pitchFamily="2" charset="-122"/>
              </a:rPr>
              <a:t>Bureau &amp; RRB</a:t>
            </a:r>
            <a:r>
              <a:rPr lang="en-US" altLang="zh-CN" sz="1400">
                <a:latin typeface="Tahoma" pitchFamily="34" charset="0"/>
                <a:ea typeface="SimSun" pitchFamily="2" charset="-122"/>
              </a:rPr>
              <a:t> – Art13-14</a:t>
            </a:r>
            <a:endParaRPr lang="en-US" sz="1400" b="1">
              <a:latin typeface="Tahoma" pitchFamily="34" charset="0"/>
            </a:endParaRPr>
          </a:p>
        </p:txBody>
      </p:sp>
      <p:sp>
        <p:nvSpPr>
          <p:cNvPr id="1240072" name="AutoShape 8"/>
          <p:cNvSpPr>
            <a:spLocks noChangeArrowheads="1"/>
          </p:cNvSpPr>
          <p:nvPr/>
        </p:nvSpPr>
        <p:spPr bwMode="white">
          <a:xfrm>
            <a:off x="3059113" y="2924175"/>
            <a:ext cx="1873250" cy="1008063"/>
          </a:xfrm>
          <a:prstGeom prst="flowChartDocument">
            <a:avLst/>
          </a:prstGeom>
          <a:solidFill>
            <a:srgbClr val="FF3300"/>
          </a:solidFill>
          <a:ln w="76200" algn="ctr">
            <a:solidFill>
              <a:srgbClr val="FF3300"/>
            </a:solidFill>
            <a:miter lim="800000"/>
            <a:headEnd/>
            <a:tailEnd/>
          </a:ln>
          <a:effectLst/>
        </p:spPr>
        <p:txBody>
          <a:bodyPr wrap="none" anchor="ctr"/>
          <a:lstStyle/>
          <a:p>
            <a:pPr algn="ctr"/>
            <a:r>
              <a:rPr lang="en-US" sz="1600" b="1">
                <a:latin typeface="Tahoma" pitchFamily="34" charset="0"/>
              </a:rPr>
              <a:t>Limits</a:t>
            </a:r>
          </a:p>
          <a:p>
            <a:pPr algn="ctr"/>
            <a:r>
              <a:rPr lang="en-US" sz="1600">
                <a:latin typeface="Tahoma" pitchFamily="34" charset="0"/>
              </a:rPr>
              <a:t>technical/operational</a:t>
            </a:r>
          </a:p>
          <a:p>
            <a:pPr algn="ctr"/>
            <a:r>
              <a:rPr lang="en-US" sz="1400">
                <a:latin typeface="Tahoma" pitchFamily="34" charset="0"/>
              </a:rPr>
              <a:t>Arts21, 22</a:t>
            </a:r>
          </a:p>
          <a:p>
            <a:pPr algn="ctr"/>
            <a:r>
              <a:rPr lang="en-US" sz="1200">
                <a:latin typeface="Tahoma" pitchFamily="34" charset="0"/>
              </a:rPr>
              <a:t>Apps1-3</a:t>
            </a:r>
            <a:endParaRPr lang="en-US" sz="1800">
              <a:latin typeface="Tahoma" pitchFamily="34" charset="0"/>
            </a:endParaRPr>
          </a:p>
        </p:txBody>
      </p:sp>
      <p:sp>
        <p:nvSpPr>
          <p:cNvPr id="1240073" name="AutoShape 9"/>
          <p:cNvSpPr>
            <a:spLocks noChangeArrowheads="1"/>
          </p:cNvSpPr>
          <p:nvPr/>
        </p:nvSpPr>
        <p:spPr bwMode="white">
          <a:xfrm>
            <a:off x="323850" y="4581525"/>
            <a:ext cx="2808288" cy="2016125"/>
          </a:xfrm>
          <a:prstGeom prst="flowChartMultidocument">
            <a:avLst/>
          </a:prstGeom>
          <a:solidFill>
            <a:srgbClr val="FF3300"/>
          </a:solidFill>
          <a:ln w="3175">
            <a:solidFill>
              <a:srgbClr val="000000"/>
            </a:solidFill>
            <a:miter lim="800000"/>
            <a:headEnd/>
            <a:tailEnd/>
          </a:ln>
          <a:effectLst/>
        </p:spPr>
        <p:txBody>
          <a:bodyPr wrap="none" anchor="ctr"/>
          <a:lstStyle/>
          <a:p>
            <a:pPr algn="ctr"/>
            <a:r>
              <a:rPr lang="en-US" sz="1800" b="1">
                <a:latin typeface="Tahoma" pitchFamily="34" charset="0"/>
              </a:rPr>
              <a:t>Plans</a:t>
            </a:r>
          </a:p>
          <a:p>
            <a:pPr algn="ctr"/>
            <a:r>
              <a:rPr lang="en-US" sz="1200">
                <a:latin typeface="Tahoma" pitchFamily="34" charset="0"/>
              </a:rPr>
              <a:t>Maritime HF, VHF (App17-18)</a:t>
            </a:r>
          </a:p>
          <a:p>
            <a:pPr algn="ctr"/>
            <a:r>
              <a:rPr lang="en-US" sz="1200">
                <a:latin typeface="Tahoma" pitchFamily="34" charset="0"/>
              </a:rPr>
              <a:t>Maritime coast stations (App25)</a:t>
            </a:r>
          </a:p>
          <a:p>
            <a:pPr algn="ctr"/>
            <a:r>
              <a:rPr lang="en-US" sz="1200">
                <a:latin typeface="Tahoma" pitchFamily="34" charset="0"/>
              </a:rPr>
              <a:t>Aeronautical (OR) (App26)</a:t>
            </a:r>
          </a:p>
          <a:p>
            <a:pPr algn="ctr"/>
            <a:r>
              <a:rPr lang="en-US" sz="1200">
                <a:latin typeface="Tahoma" pitchFamily="34" charset="0"/>
              </a:rPr>
              <a:t>Aeronautical (R) (App27)</a:t>
            </a:r>
          </a:p>
          <a:p>
            <a:pPr algn="ctr"/>
            <a:r>
              <a:rPr lang="en-US" sz="1200">
                <a:latin typeface="Tahoma" pitchFamily="34" charset="0"/>
              </a:rPr>
              <a:t>Broadcasting-satellite (App30-30A)</a:t>
            </a:r>
          </a:p>
          <a:p>
            <a:pPr algn="ctr"/>
            <a:r>
              <a:rPr lang="en-US" sz="1200">
                <a:latin typeface="Tahoma" pitchFamily="34" charset="0"/>
              </a:rPr>
              <a:t>Fixed-satellite (App30B)</a:t>
            </a:r>
          </a:p>
        </p:txBody>
      </p:sp>
      <p:sp>
        <p:nvSpPr>
          <p:cNvPr id="1240074" name="AutoShape 10"/>
          <p:cNvSpPr>
            <a:spLocks noChangeArrowheads="1"/>
          </p:cNvSpPr>
          <p:nvPr/>
        </p:nvSpPr>
        <p:spPr bwMode="white">
          <a:xfrm>
            <a:off x="5364163" y="3573463"/>
            <a:ext cx="3600450" cy="1727200"/>
          </a:xfrm>
          <a:prstGeom prst="flowChartDocument">
            <a:avLst/>
          </a:prstGeom>
          <a:solidFill>
            <a:srgbClr val="FF3300"/>
          </a:solidFill>
          <a:ln w="76200" algn="ctr">
            <a:solidFill>
              <a:srgbClr val="FF3300"/>
            </a:solidFill>
            <a:miter lim="800000"/>
            <a:headEnd/>
            <a:tailEnd/>
          </a:ln>
          <a:effectLst/>
        </p:spPr>
        <p:txBody>
          <a:bodyPr wrap="none" anchor="ctr"/>
          <a:lstStyle/>
          <a:p>
            <a:pPr algn="ctr"/>
            <a:r>
              <a:rPr lang="en-US" sz="1400" b="1">
                <a:latin typeface="Tahoma" pitchFamily="34" charset="0"/>
              </a:rPr>
              <a:t>Services</a:t>
            </a:r>
          </a:p>
          <a:p>
            <a:pPr algn="ctr"/>
            <a:r>
              <a:rPr lang="en-US" sz="1400">
                <a:latin typeface="Tahoma" pitchFamily="34" charset="0"/>
              </a:rPr>
              <a:t>Aeronautical – Art35-45</a:t>
            </a:r>
          </a:p>
          <a:p>
            <a:pPr algn="ctr"/>
            <a:r>
              <a:rPr lang="en-US" sz="1400">
                <a:latin typeface="Tahoma" pitchFamily="34" charset="0"/>
              </a:rPr>
              <a:t>Maritime – Art46-58</a:t>
            </a:r>
            <a:br>
              <a:rPr lang="en-US" sz="1400">
                <a:latin typeface="Tahoma" pitchFamily="34" charset="0"/>
              </a:rPr>
            </a:br>
            <a:r>
              <a:rPr lang="en-US" sz="1400">
                <a:latin typeface="Tahoma" pitchFamily="34" charset="0"/>
              </a:rPr>
              <a:t>Amateur, broadcasting, </a:t>
            </a:r>
            <a:br>
              <a:rPr lang="en-US" sz="1400">
                <a:latin typeface="Tahoma" pitchFamily="34" charset="0"/>
              </a:rPr>
            </a:br>
            <a:r>
              <a:rPr lang="en-US" sz="1400">
                <a:latin typeface="Tahoma" pitchFamily="34" charset="0"/>
              </a:rPr>
              <a:t>fixed, radiodetermination, </a:t>
            </a:r>
            <a:br>
              <a:rPr lang="en-US" sz="1400">
                <a:latin typeface="Tahoma" pitchFamily="34" charset="0"/>
              </a:rPr>
            </a:br>
            <a:r>
              <a:rPr lang="en-US" sz="1400">
                <a:latin typeface="Tahoma" pitchFamily="34" charset="0"/>
              </a:rPr>
              <a:t>standard freq. &amp; time - Art12, 23-29</a:t>
            </a:r>
          </a:p>
          <a:p>
            <a:pPr algn="ctr"/>
            <a:r>
              <a:rPr lang="en-US" sz="1200">
                <a:latin typeface="Tahoma" pitchFamily="34" charset="0"/>
              </a:rPr>
              <a:t>App11-13, 16, 19</a:t>
            </a:r>
            <a:endParaRPr lang="en-US" sz="1800">
              <a:latin typeface="Tahoma" pitchFamily="34" charset="0"/>
            </a:endParaRPr>
          </a:p>
        </p:txBody>
      </p:sp>
      <p:sp>
        <p:nvSpPr>
          <p:cNvPr id="1240075" name="AutoShape 11"/>
          <p:cNvSpPr>
            <a:spLocks noChangeArrowheads="1"/>
          </p:cNvSpPr>
          <p:nvPr/>
        </p:nvSpPr>
        <p:spPr bwMode="white">
          <a:xfrm>
            <a:off x="3059113" y="1628775"/>
            <a:ext cx="1873250" cy="936625"/>
          </a:xfrm>
          <a:prstGeom prst="flowChartDocument">
            <a:avLst/>
          </a:prstGeom>
          <a:solidFill>
            <a:srgbClr val="FF3300"/>
          </a:solidFill>
          <a:ln w="76200" algn="ctr">
            <a:solidFill>
              <a:srgbClr val="FF3300"/>
            </a:solidFill>
            <a:miter lim="800000"/>
            <a:headEnd/>
            <a:tailEnd/>
          </a:ln>
          <a:effectLst/>
        </p:spPr>
        <p:txBody>
          <a:bodyPr wrap="none" anchor="ctr"/>
          <a:lstStyle/>
          <a:p>
            <a:pPr algn="ctr"/>
            <a:r>
              <a:rPr lang="en-US" sz="1400" b="1">
                <a:latin typeface="Tahoma" pitchFamily="34" charset="0"/>
              </a:rPr>
              <a:t>Interference</a:t>
            </a:r>
          </a:p>
          <a:p>
            <a:pPr algn="ctr"/>
            <a:r>
              <a:rPr lang="en-US" sz="1600">
                <a:latin typeface="Tahoma" pitchFamily="34" charset="0"/>
              </a:rPr>
              <a:t>&amp; monitoring</a:t>
            </a:r>
          </a:p>
          <a:p>
            <a:pPr algn="ctr"/>
            <a:r>
              <a:rPr lang="en-US" sz="1400">
                <a:latin typeface="Tahoma" pitchFamily="34" charset="0"/>
              </a:rPr>
              <a:t>Art15-16</a:t>
            </a:r>
          </a:p>
          <a:p>
            <a:pPr algn="ctr"/>
            <a:r>
              <a:rPr lang="en-US" sz="1200">
                <a:latin typeface="Tahoma" pitchFamily="34" charset="0"/>
              </a:rPr>
              <a:t>App9-10</a:t>
            </a:r>
            <a:endParaRPr lang="en-US" sz="1800">
              <a:latin typeface="Tahoma" pitchFamily="34" charset="0"/>
            </a:endParaRPr>
          </a:p>
        </p:txBody>
      </p:sp>
      <p:sp>
        <p:nvSpPr>
          <p:cNvPr id="1240076" name="AutoShape 12"/>
          <p:cNvSpPr>
            <a:spLocks noChangeArrowheads="1"/>
          </p:cNvSpPr>
          <p:nvPr/>
        </p:nvSpPr>
        <p:spPr bwMode="white">
          <a:xfrm>
            <a:off x="6011863" y="5445125"/>
            <a:ext cx="2303462" cy="863600"/>
          </a:xfrm>
          <a:prstGeom prst="flowChartPredefinedProcess">
            <a:avLst/>
          </a:prstGeom>
          <a:solidFill>
            <a:srgbClr val="FF3300"/>
          </a:solidFill>
          <a:ln w="12700" algn="ctr">
            <a:solidFill>
              <a:srgbClr val="000000"/>
            </a:solidFill>
            <a:miter lim="800000"/>
            <a:headEnd/>
            <a:tailEnd/>
          </a:ln>
          <a:effectLst/>
        </p:spPr>
        <p:txBody>
          <a:bodyPr wrap="none" anchor="ctr"/>
          <a:lstStyle/>
          <a:p>
            <a:pPr algn="ctr"/>
            <a:r>
              <a:rPr lang="en-US">
                <a:latin typeface="Tahoma" pitchFamily="34" charset="0"/>
              </a:rPr>
              <a:t>GMDSS</a:t>
            </a:r>
            <a:br>
              <a:rPr lang="en-US">
                <a:latin typeface="Tahoma" pitchFamily="34" charset="0"/>
              </a:rPr>
            </a:br>
            <a:r>
              <a:rPr lang="en-US" sz="1400">
                <a:latin typeface="Tahoma" pitchFamily="34" charset="0"/>
              </a:rPr>
              <a:t>Art30-34</a:t>
            </a:r>
            <a:br>
              <a:rPr lang="en-US" sz="1400">
                <a:latin typeface="Tahoma" pitchFamily="34" charset="0"/>
              </a:rPr>
            </a:br>
            <a:r>
              <a:rPr lang="en-US" sz="1200">
                <a:latin typeface="Tahoma" pitchFamily="34" charset="0"/>
              </a:rPr>
              <a:t>App15</a:t>
            </a:r>
          </a:p>
        </p:txBody>
      </p:sp>
      <p:sp>
        <p:nvSpPr>
          <p:cNvPr id="1240077" name="AutoShape 13"/>
          <p:cNvSpPr>
            <a:spLocks noChangeArrowheads="1"/>
          </p:cNvSpPr>
          <p:nvPr/>
        </p:nvSpPr>
        <p:spPr bwMode="white">
          <a:xfrm rot="4267632">
            <a:off x="2411413" y="4868863"/>
            <a:ext cx="1871662"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alpha val="50000"/>
            </a:schemeClr>
          </a:solidFill>
          <a:ln w="76200" algn="ctr">
            <a:noFill/>
            <a:miter lim="800000"/>
            <a:headEnd/>
            <a:tailEnd/>
          </a:ln>
          <a:effectLst/>
        </p:spPr>
        <p:txBody>
          <a:bodyPr wrap="none" anchor="ctr"/>
          <a:lstStyle/>
          <a:p>
            <a:endParaRPr lang="en-US"/>
          </a:p>
        </p:txBody>
      </p:sp>
      <p:sp>
        <p:nvSpPr>
          <p:cNvPr id="1240078" name="AutoShape 14"/>
          <p:cNvSpPr>
            <a:spLocks noChangeArrowheads="1"/>
          </p:cNvSpPr>
          <p:nvPr/>
        </p:nvSpPr>
        <p:spPr bwMode="white">
          <a:xfrm rot="5400000">
            <a:off x="3221038" y="4652962"/>
            <a:ext cx="2014538" cy="5762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alpha val="50000"/>
            </a:schemeClr>
          </a:solidFill>
          <a:ln w="76200" algn="ctr">
            <a:noFill/>
            <a:miter lim="800000"/>
            <a:headEnd/>
            <a:tailEnd/>
          </a:ln>
          <a:effectLst/>
        </p:spPr>
        <p:txBody>
          <a:bodyPr wrap="none" anchor="ctr"/>
          <a:lstStyle/>
          <a:p>
            <a:endParaRPr lang="en-US"/>
          </a:p>
        </p:txBody>
      </p:sp>
      <p:sp>
        <p:nvSpPr>
          <p:cNvPr id="1240079" name="AutoShape 15"/>
          <p:cNvSpPr>
            <a:spLocks noChangeArrowheads="1"/>
          </p:cNvSpPr>
          <p:nvPr/>
        </p:nvSpPr>
        <p:spPr bwMode="white">
          <a:xfrm rot="6270003">
            <a:off x="4179888" y="4837112"/>
            <a:ext cx="1792288" cy="5762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alpha val="50000"/>
            </a:schemeClr>
          </a:solidFill>
          <a:ln w="76200" algn="ctr">
            <a:noFill/>
            <a:miter lim="800000"/>
            <a:headEnd/>
            <a:tailEnd/>
          </a:ln>
          <a:effectLst/>
        </p:spPr>
        <p:txBody>
          <a:bodyPr wrap="none" anchor="ctr"/>
          <a:lstStyle/>
          <a:p>
            <a:endParaRPr lang="en-US"/>
          </a:p>
        </p:txBody>
      </p:sp>
      <p:pic>
        <p:nvPicPr>
          <p:cNvPr id="19" name="Picture 2" descr="http://www.itu.int/dms_pub/itu-r/opb/reg/R-REG-RR-2012-JP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218097"/>
            <a:ext cx="864096" cy="10506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BRIAP\EDP\PROMOTION\LOGOS\ITU logo\2011\sigleITU.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566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40077"/>
                                        </p:tgtEl>
                                        <p:attrNameLst>
                                          <p:attrName>style.visibility</p:attrName>
                                        </p:attrNameLst>
                                      </p:cBhvr>
                                      <p:to>
                                        <p:strVal val="visible"/>
                                      </p:to>
                                    </p:set>
                                    <p:anim calcmode="lin" valueType="num">
                                      <p:cBhvr>
                                        <p:cTn id="7" dur="2000" fill="hold"/>
                                        <p:tgtEl>
                                          <p:spTgt spid="1240077"/>
                                        </p:tgtEl>
                                        <p:attrNameLst>
                                          <p:attrName>ppt_w</p:attrName>
                                        </p:attrNameLst>
                                      </p:cBhvr>
                                      <p:tavLst>
                                        <p:tav tm="0">
                                          <p:val>
                                            <p:fltVal val="0"/>
                                          </p:val>
                                        </p:tav>
                                        <p:tav tm="100000">
                                          <p:val>
                                            <p:strVal val="#ppt_w"/>
                                          </p:val>
                                        </p:tav>
                                      </p:tavLst>
                                    </p:anim>
                                    <p:anim calcmode="lin" valueType="num">
                                      <p:cBhvr>
                                        <p:cTn id="8" dur="2000" fill="hold"/>
                                        <p:tgtEl>
                                          <p:spTgt spid="1240077"/>
                                        </p:tgtEl>
                                        <p:attrNameLst>
                                          <p:attrName>ppt_h</p:attrName>
                                        </p:attrNameLst>
                                      </p:cBhvr>
                                      <p:tavLst>
                                        <p:tav tm="0">
                                          <p:val>
                                            <p:fltVal val="0"/>
                                          </p:val>
                                        </p:tav>
                                        <p:tav tm="100000">
                                          <p:val>
                                            <p:strVal val="#ppt_h"/>
                                          </p:val>
                                        </p:tav>
                                      </p:tavLst>
                                    </p:anim>
                                    <p:animEffect transition="in" filter="fade">
                                      <p:cBhvr>
                                        <p:cTn id="9" dur="2000"/>
                                        <p:tgtEl>
                                          <p:spTgt spid="124007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40078"/>
                                        </p:tgtEl>
                                        <p:attrNameLst>
                                          <p:attrName>style.visibility</p:attrName>
                                        </p:attrNameLst>
                                      </p:cBhvr>
                                      <p:to>
                                        <p:strVal val="visible"/>
                                      </p:to>
                                    </p:set>
                                    <p:anim calcmode="lin" valueType="num">
                                      <p:cBhvr>
                                        <p:cTn id="12" dur="2000" fill="hold"/>
                                        <p:tgtEl>
                                          <p:spTgt spid="1240078"/>
                                        </p:tgtEl>
                                        <p:attrNameLst>
                                          <p:attrName>ppt_w</p:attrName>
                                        </p:attrNameLst>
                                      </p:cBhvr>
                                      <p:tavLst>
                                        <p:tav tm="0">
                                          <p:val>
                                            <p:fltVal val="0"/>
                                          </p:val>
                                        </p:tav>
                                        <p:tav tm="100000">
                                          <p:val>
                                            <p:strVal val="#ppt_w"/>
                                          </p:val>
                                        </p:tav>
                                      </p:tavLst>
                                    </p:anim>
                                    <p:anim calcmode="lin" valueType="num">
                                      <p:cBhvr>
                                        <p:cTn id="13" dur="2000" fill="hold"/>
                                        <p:tgtEl>
                                          <p:spTgt spid="1240078"/>
                                        </p:tgtEl>
                                        <p:attrNameLst>
                                          <p:attrName>ppt_h</p:attrName>
                                        </p:attrNameLst>
                                      </p:cBhvr>
                                      <p:tavLst>
                                        <p:tav tm="0">
                                          <p:val>
                                            <p:fltVal val="0"/>
                                          </p:val>
                                        </p:tav>
                                        <p:tav tm="100000">
                                          <p:val>
                                            <p:strVal val="#ppt_h"/>
                                          </p:val>
                                        </p:tav>
                                      </p:tavLst>
                                    </p:anim>
                                    <p:animEffect transition="in" filter="fade">
                                      <p:cBhvr>
                                        <p:cTn id="14" dur="2000"/>
                                        <p:tgtEl>
                                          <p:spTgt spid="124007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40079"/>
                                        </p:tgtEl>
                                        <p:attrNameLst>
                                          <p:attrName>style.visibility</p:attrName>
                                        </p:attrNameLst>
                                      </p:cBhvr>
                                      <p:to>
                                        <p:strVal val="visible"/>
                                      </p:to>
                                    </p:set>
                                    <p:anim calcmode="lin" valueType="num">
                                      <p:cBhvr>
                                        <p:cTn id="17" dur="2000" fill="hold"/>
                                        <p:tgtEl>
                                          <p:spTgt spid="1240079"/>
                                        </p:tgtEl>
                                        <p:attrNameLst>
                                          <p:attrName>ppt_w</p:attrName>
                                        </p:attrNameLst>
                                      </p:cBhvr>
                                      <p:tavLst>
                                        <p:tav tm="0">
                                          <p:val>
                                            <p:fltVal val="0"/>
                                          </p:val>
                                        </p:tav>
                                        <p:tav tm="100000">
                                          <p:val>
                                            <p:strVal val="#ppt_w"/>
                                          </p:val>
                                        </p:tav>
                                      </p:tavLst>
                                    </p:anim>
                                    <p:anim calcmode="lin" valueType="num">
                                      <p:cBhvr>
                                        <p:cTn id="18" dur="2000" fill="hold"/>
                                        <p:tgtEl>
                                          <p:spTgt spid="1240079"/>
                                        </p:tgtEl>
                                        <p:attrNameLst>
                                          <p:attrName>ppt_h</p:attrName>
                                        </p:attrNameLst>
                                      </p:cBhvr>
                                      <p:tavLst>
                                        <p:tav tm="0">
                                          <p:val>
                                            <p:fltVal val="0"/>
                                          </p:val>
                                        </p:tav>
                                        <p:tav tm="100000">
                                          <p:val>
                                            <p:strVal val="#ppt_h"/>
                                          </p:val>
                                        </p:tav>
                                      </p:tavLst>
                                    </p:anim>
                                    <p:animEffect transition="in" filter="fade">
                                      <p:cBhvr>
                                        <p:cTn id="19" dur="2000"/>
                                        <p:tgtEl>
                                          <p:spTgt spid="1240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77" grpId="0" animBg="1"/>
      <p:bldP spid="1240078" grpId="0" animBg="1"/>
      <p:bldP spid="124007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a:xfrm>
            <a:off x="0" y="0"/>
            <a:ext cx="9144000" cy="1752600"/>
          </a:xfrm>
        </p:spPr>
        <p:txBody>
          <a:bodyPr/>
          <a:lstStyle/>
          <a:p>
            <a:r>
              <a:rPr lang="en-US" sz="4000" b="0"/>
              <a:t> </a:t>
            </a:r>
          </a:p>
        </p:txBody>
      </p:sp>
      <p:pic>
        <p:nvPicPr>
          <p:cNvPr id="1228803" name="Picture 3" descr="WRC-95"/>
          <p:cNvPicPr>
            <a:picLocks noChangeAspect="1" noChangeArrowheads="1"/>
          </p:cNvPicPr>
          <p:nvPr/>
        </p:nvPicPr>
        <p:blipFill>
          <a:blip r:embed="rId3" cstate="print">
            <a:lum bright="70000" contrast="-70000"/>
          </a:blip>
          <a:srcRect/>
          <a:stretch>
            <a:fillRect/>
          </a:stretch>
        </p:blipFill>
        <p:spPr bwMode="auto">
          <a:xfrm>
            <a:off x="0" y="692150"/>
            <a:ext cx="9144000" cy="6157913"/>
          </a:xfrm>
          <a:prstGeom prst="rect">
            <a:avLst/>
          </a:prstGeom>
          <a:noFill/>
        </p:spPr>
      </p:pic>
      <p:sp>
        <p:nvSpPr>
          <p:cNvPr id="1228804" name="Text Box 4"/>
          <p:cNvSpPr txBox="1">
            <a:spLocks noChangeArrowheads="1"/>
          </p:cNvSpPr>
          <p:nvPr/>
        </p:nvSpPr>
        <p:spPr bwMode="auto">
          <a:xfrm>
            <a:off x="152400" y="1495425"/>
            <a:ext cx="7848600" cy="4933658"/>
          </a:xfrm>
          <a:prstGeom prst="rect">
            <a:avLst/>
          </a:prstGeom>
          <a:noFill/>
          <a:ln w="9525">
            <a:noFill/>
            <a:miter lim="800000"/>
            <a:headEnd/>
            <a:tailEnd/>
          </a:ln>
          <a:effectLst/>
        </p:spPr>
        <p:txBody>
          <a:bodyPr>
            <a:spAutoFit/>
          </a:bodyPr>
          <a:lstStyle/>
          <a:p>
            <a:pPr algn="just" eaLnBrk="1" hangingPunct="1">
              <a:spcBef>
                <a:spcPct val="50000"/>
              </a:spcBef>
              <a:buClrTx/>
              <a:buFontTx/>
              <a:buNone/>
            </a:pPr>
            <a:endParaRPr lang="fr-CH" sz="900" dirty="0">
              <a:solidFill>
                <a:schemeClr val="bg1"/>
              </a:solidFill>
              <a:cs typeface="Times New Roman" pitchFamily="18" charset="0"/>
            </a:endParaRPr>
          </a:p>
          <a:p>
            <a:pPr eaLnBrk="1" hangingPunct="1">
              <a:lnSpc>
                <a:spcPct val="90000"/>
              </a:lnSpc>
              <a:spcBef>
                <a:spcPct val="20000"/>
              </a:spcBef>
              <a:buClr>
                <a:srgbClr val="FF3300"/>
              </a:buClr>
              <a:buFont typeface="Wingdings" pitchFamily="2" charset="2"/>
              <a:buChar char="ü"/>
            </a:pPr>
            <a:r>
              <a:rPr lang="en-US" sz="3600" b="1" dirty="0">
                <a:solidFill>
                  <a:srgbClr val="000099"/>
                </a:solidFill>
                <a:cs typeface="Times New Roman" pitchFamily="18" charset="0"/>
              </a:rPr>
              <a:t>Update</a:t>
            </a:r>
            <a:r>
              <a:rPr lang="en-GB" sz="3600" b="1" dirty="0">
                <a:solidFill>
                  <a:srgbClr val="000099"/>
                </a:solidFill>
                <a:cs typeface="Times New Roman" pitchFamily="18" charset="0"/>
              </a:rPr>
              <a:t>s</a:t>
            </a:r>
            <a:r>
              <a:rPr lang="en-US" sz="3600" b="1" dirty="0">
                <a:solidFill>
                  <a:srgbClr val="000099"/>
                </a:solidFill>
                <a:cs typeface="Times New Roman" pitchFamily="18" charset="0"/>
              </a:rPr>
              <a:t> the Radio Regulations</a:t>
            </a:r>
            <a:r>
              <a:rPr lang="en-GB" sz="3600" b="1" dirty="0">
                <a:solidFill>
                  <a:srgbClr val="000099"/>
                </a:solidFill>
                <a:cs typeface="Times New Roman" pitchFamily="18" charset="0"/>
              </a:rPr>
              <a:t> 	</a:t>
            </a:r>
            <a:r>
              <a:rPr lang="en-GB" sz="3600" i="1" dirty="0">
                <a:solidFill>
                  <a:srgbClr val="000099"/>
                </a:solidFill>
                <a:cs typeface="Times New Roman" pitchFamily="18" charset="0"/>
              </a:rPr>
              <a:t>(treaty status)</a:t>
            </a:r>
            <a:endParaRPr lang="en-US" sz="3600" i="1" dirty="0">
              <a:solidFill>
                <a:srgbClr val="000099"/>
              </a:solidFill>
              <a:cs typeface="Times New Roman" pitchFamily="18" charset="0"/>
            </a:endParaRPr>
          </a:p>
          <a:p>
            <a:pPr lvl="1" eaLnBrk="1" hangingPunct="1">
              <a:spcBef>
                <a:spcPct val="20000"/>
              </a:spcBef>
              <a:buClrTx/>
              <a:buFontTx/>
              <a:buChar char="•"/>
            </a:pPr>
            <a:r>
              <a:rPr lang="en-GB" sz="3200" b="1" dirty="0">
                <a:solidFill>
                  <a:srgbClr val="000099"/>
                </a:solidFill>
                <a:cs typeface="Times New Roman" pitchFamily="18" charset="0"/>
              </a:rPr>
              <a:t> </a:t>
            </a:r>
            <a:r>
              <a:rPr lang="en-US" sz="3200" b="1" dirty="0">
                <a:solidFill>
                  <a:srgbClr val="000099"/>
                </a:solidFill>
                <a:cs typeface="Times New Roman" pitchFamily="18" charset="0"/>
              </a:rPr>
              <a:t>Spectrum Allocation</a:t>
            </a:r>
          </a:p>
          <a:p>
            <a:pPr lvl="1" eaLnBrk="1" hangingPunct="1">
              <a:spcBef>
                <a:spcPct val="20000"/>
              </a:spcBef>
              <a:buClrTx/>
              <a:buFontTx/>
              <a:buChar char="•"/>
            </a:pPr>
            <a:r>
              <a:rPr lang="en-GB" sz="3200" b="1" dirty="0">
                <a:solidFill>
                  <a:srgbClr val="000099"/>
                </a:solidFill>
                <a:cs typeface="Times New Roman" pitchFamily="18" charset="0"/>
              </a:rPr>
              <a:t> </a:t>
            </a:r>
            <a:r>
              <a:rPr lang="en-US" sz="3200" b="1" dirty="0">
                <a:solidFill>
                  <a:srgbClr val="000099"/>
                </a:solidFill>
                <a:cs typeface="Times New Roman" pitchFamily="18" charset="0"/>
              </a:rPr>
              <a:t>Notification procedures</a:t>
            </a:r>
          </a:p>
          <a:p>
            <a:pPr lvl="1" eaLnBrk="1" hangingPunct="1">
              <a:spcBef>
                <a:spcPct val="20000"/>
              </a:spcBef>
              <a:buClrTx/>
              <a:buFontTx/>
              <a:buChar char="•"/>
            </a:pPr>
            <a:r>
              <a:rPr lang="en-GB" sz="3200" b="1" dirty="0">
                <a:solidFill>
                  <a:srgbClr val="000099"/>
                </a:solidFill>
                <a:cs typeface="Times New Roman" pitchFamily="18" charset="0"/>
              </a:rPr>
              <a:t> </a:t>
            </a:r>
            <a:r>
              <a:rPr lang="en-US" sz="3200" b="1" dirty="0">
                <a:solidFill>
                  <a:srgbClr val="000099"/>
                </a:solidFill>
                <a:cs typeface="Times New Roman" pitchFamily="18" charset="0"/>
              </a:rPr>
              <a:t>Administrative and </a:t>
            </a:r>
            <a:r>
              <a:rPr lang="en-GB" sz="3200" b="1" dirty="0">
                <a:solidFill>
                  <a:srgbClr val="000099"/>
                </a:solidFill>
                <a:cs typeface="Times New Roman" pitchFamily="18" charset="0"/>
              </a:rPr>
              <a:t>op</a:t>
            </a:r>
            <a:r>
              <a:rPr lang="en-US" sz="3200" b="1" dirty="0" err="1">
                <a:solidFill>
                  <a:srgbClr val="000099"/>
                </a:solidFill>
                <a:cs typeface="Times New Roman" pitchFamily="18" charset="0"/>
              </a:rPr>
              <a:t>erational</a:t>
            </a:r>
            <a:r>
              <a:rPr lang="en-US" sz="3200" b="1" dirty="0">
                <a:solidFill>
                  <a:srgbClr val="000099"/>
                </a:solidFill>
                <a:cs typeface="Times New Roman" pitchFamily="18" charset="0"/>
              </a:rPr>
              <a:t> </a:t>
            </a:r>
            <a:r>
              <a:rPr lang="en-GB" sz="3200" b="1" dirty="0">
                <a:solidFill>
                  <a:srgbClr val="000099"/>
                </a:solidFill>
                <a:cs typeface="Times New Roman" pitchFamily="18" charset="0"/>
              </a:rPr>
              <a:t>p</a:t>
            </a:r>
            <a:r>
              <a:rPr lang="en-US" sz="3200" b="1" dirty="0" err="1">
                <a:solidFill>
                  <a:srgbClr val="000099"/>
                </a:solidFill>
                <a:cs typeface="Times New Roman" pitchFamily="18" charset="0"/>
              </a:rPr>
              <a:t>rocedures</a:t>
            </a:r>
            <a:endParaRPr lang="en-US" sz="3200" b="1" dirty="0">
              <a:solidFill>
                <a:srgbClr val="000099"/>
              </a:solidFill>
              <a:cs typeface="Times New Roman" pitchFamily="18" charset="0"/>
            </a:endParaRPr>
          </a:p>
          <a:p>
            <a:pPr eaLnBrk="1" hangingPunct="1">
              <a:spcBef>
                <a:spcPct val="20000"/>
              </a:spcBef>
              <a:buClr>
                <a:srgbClr val="FF3300"/>
              </a:buClr>
              <a:buFont typeface="Wingdings" pitchFamily="2" charset="2"/>
              <a:buChar char="ü"/>
            </a:pPr>
            <a:r>
              <a:rPr lang="en-US" sz="3600" b="1" dirty="0">
                <a:solidFill>
                  <a:srgbClr val="000099"/>
                </a:solidFill>
                <a:cs typeface="Times New Roman" pitchFamily="18" charset="0"/>
              </a:rPr>
              <a:t>Adopt</a:t>
            </a:r>
            <a:r>
              <a:rPr lang="en-GB" sz="3600" b="1" dirty="0">
                <a:solidFill>
                  <a:srgbClr val="000099"/>
                </a:solidFill>
                <a:cs typeface="Times New Roman" pitchFamily="18" charset="0"/>
              </a:rPr>
              <a:t>s</a:t>
            </a:r>
            <a:r>
              <a:rPr lang="en-US" sz="3600" b="1" dirty="0">
                <a:solidFill>
                  <a:srgbClr val="000099"/>
                </a:solidFill>
                <a:cs typeface="Times New Roman" pitchFamily="18" charset="0"/>
              </a:rPr>
              <a:t> Resolutions</a:t>
            </a:r>
            <a:endParaRPr lang="en-GB" sz="3600" b="1" dirty="0">
              <a:solidFill>
                <a:srgbClr val="000099"/>
              </a:solidFill>
              <a:cs typeface="Times New Roman" pitchFamily="18" charset="0"/>
            </a:endParaRPr>
          </a:p>
          <a:p>
            <a:pPr eaLnBrk="1" hangingPunct="1">
              <a:spcBef>
                <a:spcPct val="20000"/>
              </a:spcBef>
              <a:buClr>
                <a:srgbClr val="FF3300"/>
              </a:buClr>
              <a:buFont typeface="Wingdings" pitchFamily="2" charset="2"/>
              <a:buChar char="ü"/>
            </a:pPr>
            <a:r>
              <a:rPr lang="en-US" sz="3600" b="1" dirty="0">
                <a:solidFill>
                  <a:srgbClr val="000099"/>
                </a:solidFill>
                <a:cs typeface="Times New Roman" pitchFamily="18" charset="0"/>
              </a:rPr>
              <a:t>Held every </a:t>
            </a:r>
            <a:r>
              <a:rPr lang="en-GB" sz="3600" b="1" dirty="0" smtClean="0">
                <a:solidFill>
                  <a:srgbClr val="000099"/>
                </a:solidFill>
                <a:cs typeface="Times New Roman" pitchFamily="18" charset="0"/>
              </a:rPr>
              <a:t>4 </a:t>
            </a:r>
            <a:r>
              <a:rPr lang="en-US" sz="3600" b="1" dirty="0">
                <a:solidFill>
                  <a:srgbClr val="000099"/>
                </a:solidFill>
                <a:cs typeface="Times New Roman" pitchFamily="18" charset="0"/>
              </a:rPr>
              <a:t>years</a:t>
            </a:r>
            <a:endParaRPr lang="en-US" sz="1800" b="1" dirty="0">
              <a:solidFill>
                <a:srgbClr val="000099"/>
              </a:solidFill>
              <a:cs typeface="Times New Roman" pitchFamily="18" charset="0"/>
            </a:endParaRPr>
          </a:p>
        </p:txBody>
      </p:sp>
      <p:sp>
        <p:nvSpPr>
          <p:cNvPr id="1228805" name="Rectangle 5">
            <a:hlinkClick r:id="rId4" action="ppaction://hlinksldjump"/>
          </p:cNvPr>
          <p:cNvSpPr>
            <a:spLocks noChangeArrowheads="1"/>
          </p:cNvSpPr>
          <p:nvPr/>
        </p:nvSpPr>
        <p:spPr bwMode="auto">
          <a:xfrm>
            <a:off x="5486400" y="5105400"/>
            <a:ext cx="1371600" cy="762000"/>
          </a:xfrm>
          <a:prstGeom prst="rect">
            <a:avLst/>
          </a:prstGeom>
          <a:gradFill rotWithShape="0">
            <a:gsLst>
              <a:gs pos="0">
                <a:srgbClr val="FFFFFF"/>
              </a:gs>
              <a:gs pos="100000">
                <a:srgbClr val="FF9933"/>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eaLnBrk="1" hangingPunct="1">
              <a:buClrTx/>
              <a:buFontTx/>
              <a:buNone/>
            </a:pPr>
            <a:r>
              <a:rPr lang="en-GB" dirty="0">
                <a:solidFill>
                  <a:schemeClr val="bg2">
                    <a:lumMod val="50000"/>
                  </a:schemeClr>
                </a:solidFill>
                <a:latin typeface="Times New Roman" pitchFamily="18" charset="0"/>
                <a:cs typeface="Times New Roman" pitchFamily="18" charset="0"/>
              </a:rPr>
              <a:t>WRC</a:t>
            </a:r>
            <a:endParaRPr lang="en-US" dirty="0">
              <a:solidFill>
                <a:schemeClr val="bg2">
                  <a:lumMod val="50000"/>
                </a:schemeClr>
              </a:solidFill>
              <a:latin typeface="Times New Roman" pitchFamily="18" charset="0"/>
              <a:cs typeface="Times New Roman" pitchFamily="18" charset="0"/>
            </a:endParaRPr>
          </a:p>
        </p:txBody>
      </p:sp>
      <p:sp>
        <p:nvSpPr>
          <p:cNvPr id="1228806" name="Line 6"/>
          <p:cNvSpPr>
            <a:spLocks noChangeShapeType="1"/>
          </p:cNvSpPr>
          <p:nvPr/>
        </p:nvSpPr>
        <p:spPr bwMode="auto">
          <a:xfrm>
            <a:off x="6962775" y="5410200"/>
            <a:ext cx="809625" cy="0"/>
          </a:xfrm>
          <a:prstGeom prst="line">
            <a:avLst/>
          </a:prstGeom>
          <a:noFill/>
          <a:ln w="19050">
            <a:solidFill>
              <a:schemeClr val="bg2">
                <a:lumMod val="50000"/>
              </a:schemeClr>
            </a:solidFill>
            <a:round/>
            <a:headEnd/>
            <a:tailEnd type="triangle" w="med" len="med"/>
          </a:ln>
          <a:effectLst/>
        </p:spPr>
        <p:txBody>
          <a:bodyPr/>
          <a:lstStyle/>
          <a:p>
            <a:endParaRPr lang="en-US"/>
          </a:p>
        </p:txBody>
      </p:sp>
      <p:sp>
        <p:nvSpPr>
          <p:cNvPr id="1228809" name="Text Box 9"/>
          <p:cNvSpPr txBox="1">
            <a:spLocks noChangeArrowheads="1"/>
          </p:cNvSpPr>
          <p:nvPr/>
        </p:nvSpPr>
        <p:spPr bwMode="auto">
          <a:xfrm>
            <a:off x="57276" y="964772"/>
            <a:ext cx="9001126" cy="641350"/>
          </a:xfrm>
          <a:prstGeom prst="rect">
            <a:avLst/>
          </a:prstGeom>
          <a:solidFill>
            <a:schemeClr val="accent1">
              <a:lumMod val="20000"/>
              <a:lumOff val="80000"/>
            </a:schemeClr>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p:spPr>
        <p:txBody>
          <a:bodyPr>
            <a:spAutoFit/>
            <a:flatTx/>
          </a:bodyPr>
          <a:lstStyle/>
          <a:p>
            <a:pPr eaLnBrk="1" hangingPunct="1">
              <a:buClrTx/>
              <a:buFontTx/>
              <a:buNone/>
            </a:pPr>
            <a:r>
              <a:rPr lang="en-US" sz="3600" b="1" dirty="0">
                <a:solidFill>
                  <a:srgbClr val="072897"/>
                </a:solidFill>
                <a:latin typeface="Arial" pitchFamily="34" charset="0"/>
                <a:cs typeface="Arial" pitchFamily="34" charset="0"/>
              </a:rPr>
              <a:t>World </a:t>
            </a:r>
            <a:r>
              <a:rPr lang="en-US" sz="3600" b="1" dirty="0" err="1">
                <a:solidFill>
                  <a:srgbClr val="072897"/>
                </a:solidFill>
                <a:latin typeface="Arial" pitchFamily="34" charset="0"/>
                <a:cs typeface="Arial" pitchFamily="34" charset="0"/>
              </a:rPr>
              <a:t>Radiocommunication</a:t>
            </a:r>
            <a:r>
              <a:rPr lang="en-US" sz="3600" b="1" dirty="0">
                <a:solidFill>
                  <a:srgbClr val="072897"/>
                </a:solidFill>
                <a:latin typeface="Arial" pitchFamily="34" charset="0"/>
                <a:cs typeface="Arial" pitchFamily="34" charset="0"/>
              </a:rPr>
              <a:t> Conference</a:t>
            </a:r>
          </a:p>
        </p:txBody>
      </p:sp>
      <p:sp>
        <p:nvSpPr>
          <p:cNvPr id="1228810" name="Text Box 10"/>
          <p:cNvSpPr txBox="1">
            <a:spLocks noChangeArrowheads="1"/>
          </p:cNvSpPr>
          <p:nvPr/>
        </p:nvSpPr>
        <p:spPr bwMode="auto">
          <a:xfrm>
            <a:off x="0" y="6524625"/>
            <a:ext cx="9144000" cy="366713"/>
          </a:xfrm>
          <a:prstGeom prst="rect">
            <a:avLst/>
          </a:prstGeom>
          <a:gradFill rotWithShape="1">
            <a:gsLst>
              <a:gs pos="0">
                <a:schemeClr val="bg1"/>
              </a:gs>
              <a:gs pos="100000">
                <a:srgbClr val="99CCFF"/>
              </a:gs>
            </a:gsLst>
            <a:path path="shape">
              <a:fillToRect l="50000" t="50000" r="50000" b="50000"/>
            </a:path>
          </a:gradFill>
          <a:ln w="9525">
            <a:noFill/>
            <a:miter lim="800000"/>
            <a:headEnd/>
            <a:tailEnd/>
          </a:ln>
          <a:effectLst/>
        </p:spPr>
        <p:txBody>
          <a:bodyPr>
            <a:spAutoFit/>
          </a:bodyPr>
          <a:lstStyle/>
          <a:p>
            <a:pPr algn="ctr" eaLnBrk="1" hangingPunct="1">
              <a:buClrTx/>
              <a:buFontTx/>
              <a:buNone/>
            </a:pPr>
            <a:r>
              <a:rPr lang="en-US" sz="1800">
                <a:solidFill>
                  <a:schemeClr val="tx1"/>
                </a:solidFill>
                <a:cs typeface="Arial" pitchFamily="34" charset="0"/>
                <a:hlinkClick r:id="rId5"/>
              </a:rPr>
              <a:t>http://www.itu.int/ITU-R/go/wrc</a:t>
            </a:r>
            <a:endParaRPr lang="en-US" sz="1800">
              <a:solidFill>
                <a:schemeClr val="tx1"/>
              </a:solidFill>
              <a:cs typeface="Arial" pitchFamily="34" charset="0"/>
            </a:endParaRPr>
          </a:p>
        </p:txBody>
      </p:sp>
      <p:pic>
        <p:nvPicPr>
          <p:cNvPr id="15" name="Picture 2" descr="http://www.itu.int/dms_pub/itu-r/opb/reg/R-REG-RR-2012-JPG-E.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60" y="4869160"/>
            <a:ext cx="864815" cy="1051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BRIAP\EDP\PROMOTION\LOGOS\ITU logo\2011\sigleITU.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8844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7" name="Rectangle 3"/>
          <p:cNvSpPr>
            <a:spLocks noGrp="1" noChangeArrowheads="1"/>
          </p:cNvSpPr>
          <p:nvPr>
            <p:ph type="title"/>
          </p:nvPr>
        </p:nvSpPr>
        <p:spPr>
          <a:xfrm>
            <a:off x="1115616" y="21629"/>
            <a:ext cx="3744416" cy="553998"/>
          </a:xfrm>
          <a:solidFill>
            <a:srgbClr val="000066"/>
          </a:solidFill>
          <a:ln/>
        </p:spPr>
        <p:txBody>
          <a:bodyPr>
            <a:scene3d>
              <a:camera prst="orthographicFront"/>
              <a:lightRig rig="threePt" dir="t"/>
            </a:scene3d>
            <a:sp3d extrusionH="57150">
              <a:bevelT w="38100" h="38100" prst="angle"/>
            </a:sp3d>
          </a:bodyPr>
          <a:lstStyle/>
          <a:p>
            <a:r>
              <a:rPr lang="en-US" sz="4000" b="1" dirty="0" smtClean="0">
                <a:solidFill>
                  <a:schemeClr val="tx1"/>
                </a:solidFill>
                <a:effectLst/>
                <a:latin typeface="Calibri" pitchFamily="34" charset="0"/>
                <a:cs typeface="Calibri" pitchFamily="34" charset="0"/>
              </a:rPr>
              <a:t>WRC-15</a:t>
            </a:r>
            <a:endParaRPr lang="en-US" sz="4000" b="1" dirty="0">
              <a:solidFill>
                <a:schemeClr val="tx1"/>
              </a:solidFill>
              <a:effectLst/>
              <a:latin typeface="Calibri" pitchFamily="34" charset="0"/>
              <a:cs typeface="Calibri" pitchFamily="34" charset="0"/>
            </a:endParaRPr>
          </a:p>
        </p:txBody>
      </p:sp>
      <p:pic>
        <p:nvPicPr>
          <p:cNvPr id="1470470" name="Picture 6" descr="Image:Line0534.jpg">
            <a:hlinkClick r:id="rId3"/>
          </p:cNvPr>
          <p:cNvPicPr>
            <a:picLocks noChangeAspect="1" noChangeArrowheads="1"/>
          </p:cNvPicPr>
          <p:nvPr/>
        </p:nvPicPr>
        <p:blipFill>
          <a:blip r:embed="rId4" cstate="print"/>
          <a:srcRect/>
          <a:stretch>
            <a:fillRect/>
          </a:stretch>
        </p:blipFill>
        <p:spPr bwMode="auto">
          <a:xfrm>
            <a:off x="1403350" y="908050"/>
            <a:ext cx="2305050" cy="906463"/>
          </a:xfrm>
          <a:prstGeom prst="rect">
            <a:avLst/>
          </a:prstGeom>
          <a:noFill/>
        </p:spPr>
      </p:pic>
      <p:pic>
        <p:nvPicPr>
          <p:cNvPr id="1470471" name="Picture 7" descr="MPj01787070000[1]"/>
          <p:cNvPicPr>
            <a:picLocks noChangeAspect="1" noChangeArrowheads="1"/>
          </p:cNvPicPr>
          <p:nvPr/>
        </p:nvPicPr>
        <p:blipFill>
          <a:blip r:embed="rId5" cstate="print"/>
          <a:srcRect/>
          <a:stretch>
            <a:fillRect/>
          </a:stretch>
        </p:blipFill>
        <p:spPr bwMode="auto">
          <a:xfrm>
            <a:off x="0" y="908050"/>
            <a:ext cx="1331913" cy="614363"/>
          </a:xfrm>
          <a:prstGeom prst="rect">
            <a:avLst/>
          </a:prstGeom>
          <a:noFill/>
        </p:spPr>
      </p:pic>
      <p:pic>
        <p:nvPicPr>
          <p:cNvPr id="1470473" name="Picture 9" descr="sperwer-sagem"/>
          <p:cNvPicPr>
            <a:picLocks noChangeAspect="1" noChangeArrowheads="1"/>
          </p:cNvPicPr>
          <p:nvPr/>
        </p:nvPicPr>
        <p:blipFill>
          <a:blip r:embed="rId6" cstate="print"/>
          <a:srcRect/>
          <a:stretch>
            <a:fillRect/>
          </a:stretch>
        </p:blipFill>
        <p:spPr bwMode="auto">
          <a:xfrm>
            <a:off x="3708400" y="836613"/>
            <a:ext cx="1400175" cy="987425"/>
          </a:xfrm>
          <a:prstGeom prst="rect">
            <a:avLst/>
          </a:prstGeom>
          <a:noFill/>
        </p:spPr>
      </p:pic>
      <p:pic>
        <p:nvPicPr>
          <p:cNvPr id="1470475" name="Picture 11" descr="Destruction of a building in Tsunami-Hit areas in Bande Ache, Indonesia. Source: ITU/Cosmas Zavazava."/>
          <p:cNvPicPr>
            <a:picLocks noChangeAspect="1" noChangeArrowheads="1"/>
          </p:cNvPicPr>
          <p:nvPr/>
        </p:nvPicPr>
        <p:blipFill>
          <a:blip r:embed="rId7" cstate="print"/>
          <a:srcRect r="9317"/>
          <a:stretch>
            <a:fillRect/>
          </a:stretch>
        </p:blipFill>
        <p:spPr bwMode="auto">
          <a:xfrm>
            <a:off x="0" y="3933825"/>
            <a:ext cx="1584325" cy="1130300"/>
          </a:xfrm>
          <a:prstGeom prst="rect">
            <a:avLst/>
          </a:prstGeom>
          <a:noFill/>
        </p:spPr>
      </p:pic>
      <p:pic>
        <p:nvPicPr>
          <p:cNvPr id="1470477" name="Picture 13"/>
          <p:cNvPicPr>
            <a:picLocks noChangeAspect="1" noChangeArrowheads="1"/>
          </p:cNvPicPr>
          <p:nvPr/>
        </p:nvPicPr>
        <p:blipFill>
          <a:blip r:embed="rId8" cstate="print"/>
          <a:srcRect/>
          <a:stretch>
            <a:fillRect/>
          </a:stretch>
        </p:blipFill>
        <p:spPr bwMode="auto">
          <a:xfrm>
            <a:off x="0" y="1773238"/>
            <a:ext cx="2051050" cy="1465262"/>
          </a:xfrm>
          <a:prstGeom prst="rect">
            <a:avLst/>
          </a:prstGeom>
          <a:noFill/>
          <a:ln w="9525">
            <a:noFill/>
            <a:miter lim="800000"/>
            <a:headEnd/>
            <a:tailEnd/>
          </a:ln>
          <a:effectLst/>
        </p:spPr>
      </p:pic>
      <p:pic>
        <p:nvPicPr>
          <p:cNvPr id="1470479" name="Picture 15" descr="main"/>
          <p:cNvPicPr>
            <a:picLocks noChangeAspect="1" noChangeArrowheads="1"/>
          </p:cNvPicPr>
          <p:nvPr/>
        </p:nvPicPr>
        <p:blipFill>
          <a:blip r:embed="rId9" cstate="print"/>
          <a:srcRect/>
          <a:stretch>
            <a:fillRect/>
          </a:stretch>
        </p:blipFill>
        <p:spPr bwMode="auto">
          <a:xfrm>
            <a:off x="4067175" y="2060575"/>
            <a:ext cx="1098550" cy="1296988"/>
          </a:xfrm>
          <a:prstGeom prst="rect">
            <a:avLst/>
          </a:prstGeom>
          <a:noFill/>
        </p:spPr>
      </p:pic>
      <p:pic>
        <p:nvPicPr>
          <p:cNvPr id="1470480" name="Picture 16"/>
          <p:cNvPicPr>
            <a:picLocks noChangeAspect="1" noChangeArrowheads="1"/>
          </p:cNvPicPr>
          <p:nvPr/>
        </p:nvPicPr>
        <p:blipFill>
          <a:blip r:embed="rId10" cstate="print"/>
          <a:srcRect/>
          <a:stretch>
            <a:fillRect/>
          </a:stretch>
        </p:blipFill>
        <p:spPr bwMode="auto">
          <a:xfrm>
            <a:off x="34925" y="5013325"/>
            <a:ext cx="2879725" cy="1223963"/>
          </a:xfrm>
          <a:prstGeom prst="rect">
            <a:avLst/>
          </a:prstGeom>
          <a:noFill/>
          <a:ln w="9525">
            <a:noFill/>
            <a:miter lim="800000"/>
            <a:headEnd/>
            <a:tailEnd/>
          </a:ln>
        </p:spPr>
      </p:pic>
      <p:pic>
        <p:nvPicPr>
          <p:cNvPr id="1470481" name="Picture 17" descr="sat"/>
          <p:cNvPicPr>
            <a:picLocks noChangeAspect="1" noChangeArrowheads="1"/>
          </p:cNvPicPr>
          <p:nvPr/>
        </p:nvPicPr>
        <p:blipFill>
          <a:blip r:embed="rId11" cstate="print"/>
          <a:srcRect/>
          <a:stretch>
            <a:fillRect/>
          </a:stretch>
        </p:blipFill>
        <p:spPr bwMode="auto">
          <a:xfrm>
            <a:off x="2987675" y="4797425"/>
            <a:ext cx="1800225" cy="1439863"/>
          </a:xfrm>
          <a:prstGeom prst="rect">
            <a:avLst/>
          </a:prstGeom>
          <a:noFill/>
        </p:spPr>
      </p:pic>
      <p:pic>
        <p:nvPicPr>
          <p:cNvPr id="1470486" name="Picture 22"/>
          <p:cNvPicPr>
            <a:picLocks noChangeAspect="1" noChangeArrowheads="1"/>
          </p:cNvPicPr>
          <p:nvPr/>
        </p:nvPicPr>
        <p:blipFill>
          <a:blip r:embed="rId12" cstate="print"/>
          <a:srcRect/>
          <a:stretch>
            <a:fillRect/>
          </a:stretch>
        </p:blipFill>
        <p:spPr bwMode="white">
          <a:xfrm>
            <a:off x="3414713" y="4076700"/>
            <a:ext cx="1012825" cy="711200"/>
          </a:xfrm>
          <a:prstGeom prst="rect">
            <a:avLst/>
          </a:prstGeom>
          <a:noFill/>
          <a:ln w="76200" algn="ctr">
            <a:noFill/>
            <a:miter lim="800000"/>
            <a:headEnd/>
            <a:tailEnd/>
          </a:ln>
          <a:effectLst/>
        </p:spPr>
      </p:pic>
      <p:pic>
        <p:nvPicPr>
          <p:cNvPr id="1470487" name="Picture 23"/>
          <p:cNvPicPr>
            <a:picLocks noChangeAspect="1" noChangeArrowheads="1"/>
          </p:cNvPicPr>
          <p:nvPr/>
        </p:nvPicPr>
        <p:blipFill>
          <a:blip r:embed="rId13" cstate="print"/>
          <a:srcRect/>
          <a:stretch>
            <a:fillRect/>
          </a:stretch>
        </p:blipFill>
        <p:spPr bwMode="white">
          <a:xfrm>
            <a:off x="1763713" y="4149725"/>
            <a:ext cx="1162050" cy="784225"/>
          </a:xfrm>
          <a:prstGeom prst="rect">
            <a:avLst/>
          </a:prstGeom>
          <a:noFill/>
          <a:ln w="76200" algn="ctr">
            <a:noFill/>
            <a:miter lim="800000"/>
            <a:headEnd/>
            <a:tailEnd/>
          </a:ln>
          <a:effectLst/>
        </p:spPr>
      </p:pic>
      <p:pic>
        <p:nvPicPr>
          <p:cNvPr id="1470489" name="Picture 25" descr="WRC-12_logo"/>
          <p:cNvPicPr>
            <a:picLocks noChangeAspect="1" noChangeArrowheads="1"/>
          </p:cNvPicPr>
          <p:nvPr/>
        </p:nvPicPr>
        <p:blipFill>
          <a:blip r:embed="rId14" cstate="print"/>
          <a:srcRect/>
          <a:stretch>
            <a:fillRect/>
          </a:stretch>
        </p:blipFill>
        <p:spPr bwMode="auto">
          <a:xfrm>
            <a:off x="0" y="0"/>
            <a:ext cx="971550" cy="927100"/>
          </a:xfrm>
          <a:prstGeom prst="rect">
            <a:avLst/>
          </a:prstGeom>
          <a:noFill/>
        </p:spPr>
      </p:pic>
      <p:pic>
        <p:nvPicPr>
          <p:cNvPr id="1470491" name="Picture 27" descr="bbc_hd_sng"/>
          <p:cNvPicPr>
            <a:picLocks noChangeAspect="1" noChangeArrowheads="1"/>
          </p:cNvPicPr>
          <p:nvPr/>
        </p:nvPicPr>
        <p:blipFill>
          <a:blip r:embed="rId15" cstate="print"/>
          <a:srcRect/>
          <a:stretch>
            <a:fillRect/>
          </a:stretch>
        </p:blipFill>
        <p:spPr bwMode="auto">
          <a:xfrm>
            <a:off x="4859338" y="4724400"/>
            <a:ext cx="1965325" cy="1476375"/>
          </a:xfrm>
          <a:prstGeom prst="rect">
            <a:avLst/>
          </a:prstGeom>
          <a:noFill/>
        </p:spPr>
      </p:pic>
      <p:pic>
        <p:nvPicPr>
          <p:cNvPr id="1470492" name="Picture 28"/>
          <p:cNvPicPr>
            <a:picLocks noChangeAspect="1" noChangeArrowheads="1"/>
          </p:cNvPicPr>
          <p:nvPr/>
        </p:nvPicPr>
        <p:blipFill>
          <a:blip r:embed="rId16" cstate="print"/>
          <a:srcRect/>
          <a:stretch>
            <a:fillRect/>
          </a:stretch>
        </p:blipFill>
        <p:spPr bwMode="white">
          <a:xfrm>
            <a:off x="5292725" y="908050"/>
            <a:ext cx="1368425" cy="1027113"/>
          </a:xfrm>
          <a:prstGeom prst="rect">
            <a:avLst/>
          </a:prstGeom>
          <a:noFill/>
          <a:ln w="76200" algn="ctr">
            <a:noFill/>
            <a:miter lim="800000"/>
            <a:headEnd/>
            <a:tailEnd/>
          </a:ln>
          <a:effectLst/>
        </p:spPr>
      </p:pic>
      <p:pic>
        <p:nvPicPr>
          <p:cNvPr id="1470494" name="Picture 30" descr="radar"/>
          <p:cNvPicPr>
            <a:picLocks noChangeAspect="1" noChangeArrowheads="1"/>
          </p:cNvPicPr>
          <p:nvPr/>
        </p:nvPicPr>
        <p:blipFill>
          <a:blip r:embed="rId17" cstate="print"/>
          <a:srcRect/>
          <a:stretch>
            <a:fillRect/>
          </a:stretch>
        </p:blipFill>
        <p:spPr bwMode="auto">
          <a:xfrm>
            <a:off x="6877050" y="4724400"/>
            <a:ext cx="1495425" cy="1423988"/>
          </a:xfrm>
          <a:prstGeom prst="rect">
            <a:avLst/>
          </a:prstGeom>
          <a:noFill/>
        </p:spPr>
      </p:pic>
      <p:pic>
        <p:nvPicPr>
          <p:cNvPr id="1470496" name="Picture 32" descr="lightning_striking_tree"/>
          <p:cNvPicPr>
            <a:picLocks noChangeAspect="1" noChangeArrowheads="1"/>
          </p:cNvPicPr>
          <p:nvPr/>
        </p:nvPicPr>
        <p:blipFill>
          <a:blip r:embed="rId18" cstate="print"/>
          <a:srcRect/>
          <a:stretch>
            <a:fillRect/>
          </a:stretch>
        </p:blipFill>
        <p:spPr bwMode="auto">
          <a:xfrm>
            <a:off x="5435600" y="2133600"/>
            <a:ext cx="1257300" cy="2106613"/>
          </a:xfrm>
          <a:prstGeom prst="rect">
            <a:avLst/>
          </a:prstGeom>
          <a:noFill/>
        </p:spPr>
      </p:pic>
      <p:pic>
        <p:nvPicPr>
          <p:cNvPr id="1470498" name="Picture 34" descr="fig5"/>
          <p:cNvPicPr>
            <a:picLocks noChangeAspect="1" noChangeArrowheads="1"/>
          </p:cNvPicPr>
          <p:nvPr/>
        </p:nvPicPr>
        <p:blipFill>
          <a:blip r:embed="rId19" cstate="print"/>
          <a:srcRect/>
          <a:stretch>
            <a:fillRect/>
          </a:stretch>
        </p:blipFill>
        <p:spPr bwMode="auto">
          <a:xfrm>
            <a:off x="6948488" y="908050"/>
            <a:ext cx="1335087" cy="1281113"/>
          </a:xfrm>
          <a:prstGeom prst="rect">
            <a:avLst/>
          </a:prstGeom>
          <a:noFill/>
        </p:spPr>
      </p:pic>
      <p:pic>
        <p:nvPicPr>
          <p:cNvPr id="1470500" name="Picture 36" descr="radio"/>
          <p:cNvPicPr>
            <a:picLocks noChangeAspect="1" noChangeArrowheads="1"/>
          </p:cNvPicPr>
          <p:nvPr/>
        </p:nvPicPr>
        <p:blipFill>
          <a:blip r:embed="rId20" cstate="print"/>
          <a:srcRect/>
          <a:stretch>
            <a:fillRect/>
          </a:stretch>
        </p:blipFill>
        <p:spPr bwMode="auto">
          <a:xfrm>
            <a:off x="6877050" y="2636838"/>
            <a:ext cx="1860550" cy="1295400"/>
          </a:xfrm>
          <a:prstGeom prst="rect">
            <a:avLst/>
          </a:prstGeom>
          <a:noFill/>
        </p:spPr>
      </p:pic>
      <p:sp>
        <p:nvSpPr>
          <p:cNvPr id="23" name="TextBox 22"/>
          <p:cNvSpPr txBox="1"/>
          <p:nvPr/>
        </p:nvSpPr>
        <p:spPr>
          <a:xfrm>
            <a:off x="1835696" y="6237312"/>
            <a:ext cx="4752528" cy="707886"/>
          </a:xfrm>
          <a:prstGeom prst="rect">
            <a:avLst/>
          </a:prstGeom>
          <a:solidFill>
            <a:srgbClr val="C8DEF6">
              <a:alpha val="40000"/>
            </a:srgbClr>
          </a:solidFill>
        </p:spPr>
        <p:txBody>
          <a:bodyPr wrap="square" rtlCol="0">
            <a:spAutoFit/>
          </a:bodyPr>
          <a:lstStyle/>
          <a:p>
            <a:pPr algn="ctr"/>
            <a:r>
              <a:rPr lang="en-US" sz="2000" dirty="0">
                <a:solidFill>
                  <a:schemeClr val="bg2">
                    <a:lumMod val="50000"/>
                  </a:schemeClr>
                </a:solidFill>
              </a:rPr>
              <a:t>http://www.itu.int/en/ITU-R/conferences/wrc/2015</a:t>
            </a:r>
          </a:p>
        </p:txBody>
      </p:sp>
      <p:sp>
        <p:nvSpPr>
          <p:cNvPr id="2" name="TextBox 1"/>
          <p:cNvSpPr txBox="1"/>
          <p:nvPr/>
        </p:nvSpPr>
        <p:spPr>
          <a:xfrm>
            <a:off x="5174253" y="232717"/>
            <a:ext cx="3286541" cy="400110"/>
          </a:xfrm>
          <a:prstGeom prst="rect">
            <a:avLst/>
          </a:prstGeom>
          <a:noFill/>
        </p:spPr>
        <p:txBody>
          <a:bodyPr wrap="none" rtlCol="0">
            <a:spAutoFit/>
          </a:bodyPr>
          <a:lstStyle/>
          <a:p>
            <a:r>
              <a:rPr lang="en-US" sz="2000" b="1" dirty="0" smtClean="0"/>
              <a:t>9 kHz &lt; proposals &lt; 3000 GHz</a:t>
            </a:r>
            <a:endParaRPr lang="en-US" sz="2000" b="1" dirty="0"/>
          </a:p>
        </p:txBody>
      </p:sp>
      <p:pic>
        <p:nvPicPr>
          <p:cNvPr id="24" name="Picture 2" descr="http://www.itu.int/dms_pub/itu-r/opb/reg/R-REG-RR-2012-JPG-E.jpg">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86938" y="2045139"/>
            <a:ext cx="1421462" cy="17283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BRIAP\EDP\PROMOTION\LOGOS\ITU logo\2011\sigleITU.gi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34026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p:txBody>
          <a:bodyPr/>
          <a:lstStyle/>
          <a:p>
            <a:endParaRPr lang="en-US"/>
          </a:p>
        </p:txBody>
      </p:sp>
      <p:sp>
        <p:nvSpPr>
          <p:cNvPr id="1208323" name="Rectangle 3"/>
          <p:cNvSpPr>
            <a:spLocks noGrp="1" noChangeArrowheads="1"/>
          </p:cNvSpPr>
          <p:nvPr>
            <p:ph type="body" idx="1"/>
          </p:nvPr>
        </p:nvSpPr>
        <p:spPr/>
        <p:txBody>
          <a:bodyPr/>
          <a:lstStyle/>
          <a:p>
            <a:endParaRPr lang="en-US"/>
          </a:p>
        </p:txBody>
      </p:sp>
      <p:pic>
        <p:nvPicPr>
          <p:cNvPr id="1208324" name="Picture 4" descr="sat_antennas"/>
          <p:cNvPicPr>
            <a:picLocks noChangeAspect="1" noChangeArrowheads="1"/>
          </p:cNvPicPr>
          <p:nvPr/>
        </p:nvPicPr>
        <p:blipFill>
          <a:blip r:embed="rId3" cstate="print">
            <a:lum bright="70000" contrast="-70000"/>
          </a:blip>
          <a:srcRect/>
          <a:stretch>
            <a:fillRect/>
          </a:stretch>
        </p:blipFill>
        <p:spPr bwMode="auto">
          <a:xfrm>
            <a:off x="0" y="-26472"/>
            <a:ext cx="9144000" cy="6858000"/>
          </a:xfrm>
          <a:prstGeom prst="rect">
            <a:avLst/>
          </a:prstGeom>
          <a:noFill/>
        </p:spPr>
      </p:pic>
      <p:sp>
        <p:nvSpPr>
          <p:cNvPr id="1208325" name="Text Box 5"/>
          <p:cNvSpPr txBox="1">
            <a:spLocks noChangeArrowheads="1"/>
          </p:cNvSpPr>
          <p:nvPr/>
        </p:nvSpPr>
        <p:spPr bwMode="auto">
          <a:xfrm>
            <a:off x="533400" y="1124744"/>
            <a:ext cx="8229600" cy="5730875"/>
          </a:xfrm>
          <a:prstGeom prst="rect">
            <a:avLst/>
          </a:prstGeom>
          <a:noFill/>
          <a:ln w="9525">
            <a:noFill/>
            <a:miter lim="800000"/>
            <a:headEnd/>
            <a:tailEnd/>
          </a:ln>
          <a:effectLst/>
        </p:spPr>
        <p:txBody>
          <a:bodyPr>
            <a:spAutoFit/>
          </a:bodyPr>
          <a:lstStyle/>
          <a:p>
            <a:pPr eaLnBrk="1" hangingPunct="1">
              <a:lnSpc>
                <a:spcPct val="110000"/>
              </a:lnSpc>
              <a:buClr>
                <a:srgbClr val="FF3300"/>
              </a:buClr>
              <a:buFont typeface="Wingdings" pitchFamily="2" charset="2"/>
              <a:buChar char="ü"/>
            </a:pPr>
            <a:r>
              <a:rPr lang="en-GB" b="1" dirty="0">
                <a:solidFill>
                  <a:schemeClr val="bg1"/>
                </a:solidFill>
                <a:cs typeface="Times New Roman" pitchFamily="18" charset="0"/>
              </a:rPr>
              <a:t> </a:t>
            </a:r>
            <a:r>
              <a:rPr lang="en-GB" sz="2800" b="1" i="1" dirty="0">
                <a:solidFill>
                  <a:srgbClr val="072897"/>
                </a:solidFill>
                <a:cs typeface="Times New Roman" pitchFamily="18" charset="0"/>
              </a:rPr>
              <a:t>C</a:t>
            </a:r>
            <a:r>
              <a:rPr lang="en-US" sz="2800" b="1" i="1" dirty="0" err="1">
                <a:solidFill>
                  <a:srgbClr val="072897"/>
                </a:solidFill>
                <a:cs typeface="Times New Roman" pitchFamily="18" charset="0"/>
              </a:rPr>
              <a:t>oordination</a:t>
            </a:r>
            <a:r>
              <a:rPr lang="en-US" sz="2800" b="1" i="1" dirty="0">
                <a:solidFill>
                  <a:srgbClr val="072897"/>
                </a:solidFill>
                <a:cs typeface="Times New Roman" pitchFamily="18" charset="0"/>
              </a:rPr>
              <a:t> and recording </a:t>
            </a:r>
            <a:r>
              <a:rPr lang="en-US" sz="2800" b="1" dirty="0">
                <a:solidFill>
                  <a:srgbClr val="072897"/>
                </a:solidFill>
                <a:cs typeface="Times New Roman" pitchFamily="18" charset="0"/>
              </a:rPr>
              <a:t>procedures for space systems and earth stations</a:t>
            </a:r>
            <a:r>
              <a:rPr lang="en-GB" sz="2800" b="1" dirty="0">
                <a:solidFill>
                  <a:srgbClr val="072897"/>
                </a:solidFill>
                <a:cs typeface="Times New Roman" pitchFamily="18" charset="0"/>
              </a:rPr>
              <a:t>:</a:t>
            </a:r>
            <a:r>
              <a:rPr lang="en-US" sz="2800" b="1" dirty="0">
                <a:solidFill>
                  <a:srgbClr val="072897"/>
                </a:solidFill>
                <a:cs typeface="Times New Roman" pitchFamily="18" charset="0"/>
              </a:rPr>
              <a:t> capture, processing and publication of data and examination of frequency assignment notices submitted by administrations for inclusion in the formal coordination procedures or recording in the Master International Frequency Register (MIFR). </a:t>
            </a:r>
            <a:endParaRPr lang="en-GB" sz="2800" b="1" dirty="0">
              <a:solidFill>
                <a:srgbClr val="072897"/>
              </a:solidFill>
              <a:cs typeface="Times New Roman" pitchFamily="18" charset="0"/>
            </a:endParaRPr>
          </a:p>
          <a:p>
            <a:pPr eaLnBrk="1" hangingPunct="1">
              <a:lnSpc>
                <a:spcPct val="110000"/>
              </a:lnSpc>
              <a:buClr>
                <a:srgbClr val="FF3300"/>
              </a:buClr>
              <a:buFont typeface="Wingdings" pitchFamily="2" charset="2"/>
              <a:buChar char="ü"/>
            </a:pPr>
            <a:r>
              <a:rPr lang="en-GB" sz="2800" b="1" dirty="0">
                <a:solidFill>
                  <a:srgbClr val="072897"/>
                </a:solidFill>
                <a:cs typeface="Times New Roman" pitchFamily="18" charset="0"/>
              </a:rPr>
              <a:t> P</a:t>
            </a:r>
            <a:r>
              <a:rPr lang="en-US" sz="2800" b="1" dirty="0" err="1">
                <a:solidFill>
                  <a:srgbClr val="072897"/>
                </a:solidFill>
                <a:cs typeface="Times New Roman" pitchFamily="18" charset="0"/>
              </a:rPr>
              <a:t>rocedures</a:t>
            </a:r>
            <a:r>
              <a:rPr lang="en-US" sz="2800" b="1" dirty="0">
                <a:solidFill>
                  <a:srgbClr val="072897"/>
                </a:solidFill>
                <a:cs typeface="Times New Roman" pitchFamily="18" charset="0"/>
              </a:rPr>
              <a:t> for space related assignment </a:t>
            </a:r>
            <a:r>
              <a:rPr lang="en-US" sz="2800" b="1" dirty="0" smtClean="0">
                <a:solidFill>
                  <a:srgbClr val="072897"/>
                </a:solidFill>
                <a:cs typeface="Times New Roman" pitchFamily="18" charset="0"/>
              </a:rPr>
              <a:t>and </a:t>
            </a:r>
            <a:r>
              <a:rPr lang="en-US" sz="2800" b="1" dirty="0">
                <a:solidFill>
                  <a:srgbClr val="072897"/>
                </a:solidFill>
                <a:cs typeface="Times New Roman" pitchFamily="18" charset="0"/>
              </a:rPr>
              <a:t>allotment </a:t>
            </a:r>
            <a:r>
              <a:rPr lang="en-US" sz="2800" b="1" i="1" dirty="0">
                <a:solidFill>
                  <a:srgbClr val="072897"/>
                </a:solidFill>
                <a:cs typeface="Times New Roman" pitchFamily="18" charset="0"/>
              </a:rPr>
              <a:t>plans</a:t>
            </a:r>
            <a:r>
              <a:rPr lang="en-GB" sz="2800" b="1" i="1" dirty="0">
                <a:solidFill>
                  <a:srgbClr val="072897"/>
                </a:solidFill>
                <a:cs typeface="Times New Roman" pitchFamily="18" charset="0"/>
              </a:rPr>
              <a:t> </a:t>
            </a:r>
          </a:p>
          <a:p>
            <a:pPr eaLnBrk="1" hangingPunct="1">
              <a:lnSpc>
                <a:spcPct val="110000"/>
              </a:lnSpc>
              <a:buClr>
                <a:srgbClr val="FF3300"/>
              </a:buClr>
              <a:buFont typeface="Wingdings" pitchFamily="2" charset="2"/>
              <a:buChar char="ü"/>
            </a:pPr>
            <a:r>
              <a:rPr lang="en-GB" sz="2800" b="1" dirty="0">
                <a:solidFill>
                  <a:srgbClr val="072897"/>
                </a:solidFill>
                <a:cs typeface="Times New Roman" pitchFamily="18" charset="0"/>
              </a:rPr>
              <a:t> </a:t>
            </a:r>
            <a:r>
              <a:rPr lang="en-GB" sz="2800" b="1" i="1" dirty="0">
                <a:solidFill>
                  <a:srgbClr val="072897"/>
                </a:solidFill>
                <a:cs typeface="Times New Roman" pitchFamily="18" charset="0"/>
              </a:rPr>
              <a:t>A</a:t>
            </a:r>
            <a:r>
              <a:rPr lang="en-US" sz="2800" b="1" i="1" dirty="0" err="1">
                <a:solidFill>
                  <a:srgbClr val="072897"/>
                </a:solidFill>
                <a:cs typeface="Times New Roman" pitchFamily="18" charset="0"/>
              </a:rPr>
              <a:t>ssistance</a:t>
            </a:r>
            <a:r>
              <a:rPr lang="en-US" sz="2800" b="1" i="1" dirty="0">
                <a:solidFill>
                  <a:srgbClr val="072897"/>
                </a:solidFill>
                <a:cs typeface="Times New Roman" pitchFamily="18" charset="0"/>
              </a:rPr>
              <a:t> </a:t>
            </a:r>
            <a:r>
              <a:rPr lang="en-US" sz="2800" b="1" dirty="0">
                <a:solidFill>
                  <a:srgbClr val="072897"/>
                </a:solidFill>
                <a:cs typeface="Times New Roman" pitchFamily="18" charset="0"/>
              </a:rPr>
              <a:t>to administrations on all of the above issues</a:t>
            </a:r>
          </a:p>
        </p:txBody>
      </p:sp>
      <p:sp>
        <p:nvSpPr>
          <p:cNvPr id="1208326" name="Text Box 6"/>
          <p:cNvSpPr txBox="1">
            <a:spLocks noChangeArrowheads="1"/>
          </p:cNvSpPr>
          <p:nvPr/>
        </p:nvSpPr>
        <p:spPr bwMode="auto">
          <a:xfrm>
            <a:off x="0" y="6524625"/>
            <a:ext cx="9144000" cy="366713"/>
          </a:xfrm>
          <a:prstGeom prst="rect">
            <a:avLst/>
          </a:prstGeom>
          <a:solidFill>
            <a:schemeClr val="bg2">
              <a:lumMod val="60000"/>
              <a:lumOff val="40000"/>
            </a:schemeClr>
          </a:solidFill>
          <a:ln w="9525">
            <a:noFill/>
            <a:miter lim="800000"/>
            <a:headEnd/>
            <a:tailEnd/>
          </a:ln>
          <a:effectLst/>
        </p:spPr>
        <p:txBody>
          <a:bodyPr>
            <a:spAutoFit/>
          </a:bodyPr>
          <a:lstStyle/>
          <a:p>
            <a:pPr algn="ctr" eaLnBrk="1" hangingPunct="1">
              <a:buClrTx/>
              <a:buFontTx/>
              <a:buNone/>
            </a:pPr>
            <a:r>
              <a:rPr lang="en-US" sz="1800" dirty="0">
                <a:solidFill>
                  <a:schemeClr val="bg2">
                    <a:lumMod val="50000"/>
                  </a:schemeClr>
                </a:solidFill>
                <a:cs typeface="Arial" pitchFamily="34" charset="0"/>
                <a:hlinkClick r:id="rId4"/>
              </a:rPr>
              <a:t>http://www.itu.int/ITU-R/space</a:t>
            </a:r>
            <a:endParaRPr lang="en-US" sz="1800" dirty="0">
              <a:solidFill>
                <a:schemeClr val="bg2">
                  <a:lumMod val="50000"/>
                </a:schemeClr>
              </a:solidFill>
              <a:cs typeface="Arial" pitchFamily="34" charset="0"/>
            </a:endParaRPr>
          </a:p>
        </p:txBody>
      </p:sp>
      <p:sp>
        <p:nvSpPr>
          <p:cNvPr id="1208327" name="Rectangle 7"/>
          <p:cNvSpPr>
            <a:spLocks noChangeArrowheads="1"/>
          </p:cNvSpPr>
          <p:nvPr/>
        </p:nvSpPr>
        <p:spPr bwMode="auto">
          <a:xfrm>
            <a:off x="4679950" y="0"/>
            <a:ext cx="4500563" cy="692150"/>
          </a:xfrm>
          <a:prstGeom prst="rect">
            <a:avLst/>
          </a:prstGeom>
          <a:noFill/>
          <a:ln w="9525">
            <a:noFill/>
            <a:miter lim="800000"/>
            <a:headEnd/>
            <a:tailEnd/>
          </a:ln>
          <a:effectLst/>
        </p:spPr>
        <p:txBody>
          <a:bodyPr anchor="ctr"/>
          <a:lstStyle/>
          <a:p>
            <a:pPr algn="ctr">
              <a:buClrTx/>
              <a:buFontTx/>
              <a:buNone/>
            </a:pPr>
            <a:r>
              <a:rPr lang="en-US" sz="2800">
                <a:solidFill>
                  <a:schemeClr val="bg1"/>
                </a:solidFill>
                <a:latin typeface="Verdana" pitchFamily="34" charset="0"/>
              </a:rPr>
              <a:t>WRC</a:t>
            </a:r>
          </a:p>
        </p:txBody>
      </p:sp>
      <p:sp>
        <p:nvSpPr>
          <p:cNvPr id="1208329" name="Rectangle 9"/>
          <p:cNvSpPr>
            <a:spLocks noChangeArrowheads="1"/>
          </p:cNvSpPr>
          <p:nvPr/>
        </p:nvSpPr>
        <p:spPr bwMode="auto">
          <a:xfrm>
            <a:off x="1" y="-26988"/>
            <a:ext cx="9144000" cy="719138"/>
          </a:xfrm>
          <a:prstGeom prst="rect">
            <a:avLst/>
          </a:prstGeom>
          <a:solidFill>
            <a:srgbClr val="274299"/>
          </a:solidFill>
          <a:ln w="9525">
            <a:noFill/>
            <a:miter lim="800000"/>
            <a:headEnd/>
            <a:tailEnd/>
          </a:ln>
          <a:effectLst/>
        </p:spPr>
        <p:txBody>
          <a:bodyPr wrap="none" anchor="ctr"/>
          <a:lstStyle/>
          <a:p>
            <a:endParaRPr lang="en-US"/>
          </a:p>
        </p:txBody>
      </p:sp>
      <p:sp>
        <p:nvSpPr>
          <p:cNvPr id="1208330" name="Rectangle 10"/>
          <p:cNvSpPr>
            <a:spLocks noChangeArrowheads="1"/>
          </p:cNvSpPr>
          <p:nvPr/>
        </p:nvSpPr>
        <p:spPr bwMode="auto">
          <a:xfrm>
            <a:off x="1115616" y="126120"/>
            <a:ext cx="5724128" cy="494196"/>
          </a:xfrm>
          <a:prstGeom prst="rect">
            <a:avLst/>
          </a:prstGeom>
          <a:noFill/>
          <a:ln w="9525">
            <a:noFill/>
            <a:miter lim="800000"/>
            <a:headEnd/>
            <a:tailEnd/>
          </a:ln>
          <a:effectLst/>
        </p:spPr>
        <p:txBody>
          <a:bodyPr anchor="ctr"/>
          <a:lstStyle/>
          <a:p>
            <a:pPr algn="ctr">
              <a:buClrTx/>
              <a:buFontTx/>
              <a:buNone/>
            </a:pPr>
            <a:r>
              <a:rPr lang="en-US" sz="3600" b="1" dirty="0">
                <a:solidFill>
                  <a:schemeClr val="tx2"/>
                </a:solidFill>
                <a:latin typeface="+mj-lt"/>
                <a:cs typeface="Tahoma" pitchFamily="34" charset="0"/>
              </a:rPr>
              <a:t>Space Services</a:t>
            </a:r>
          </a:p>
        </p:txBody>
      </p:sp>
      <p:pic>
        <p:nvPicPr>
          <p:cNvPr id="19458" name="Picture 2" descr="Space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8252" y="-22735"/>
            <a:ext cx="1979712" cy="10217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BRIAP\EDP\PROMOTION\LOGOS\ITU logo\2011\sigleITU.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9684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body" idx="1"/>
          </p:nvPr>
        </p:nvSpPr>
        <p:spPr/>
        <p:txBody>
          <a:bodyPr/>
          <a:lstStyle/>
          <a:p>
            <a:endParaRPr lang="en-US"/>
          </a:p>
        </p:txBody>
      </p:sp>
      <p:pic>
        <p:nvPicPr>
          <p:cNvPr id="1209347" name="Picture 3" descr="communications2345"/>
          <p:cNvPicPr>
            <a:picLocks noChangeAspect="1" noChangeArrowheads="1"/>
          </p:cNvPicPr>
          <p:nvPr/>
        </p:nvPicPr>
        <p:blipFill>
          <a:blip r:embed="rId3" cstate="print">
            <a:lum bright="70000" contrast="-70000"/>
          </a:blip>
          <a:srcRect/>
          <a:stretch>
            <a:fillRect/>
          </a:stretch>
        </p:blipFill>
        <p:spPr bwMode="auto">
          <a:xfrm>
            <a:off x="0" y="868635"/>
            <a:ext cx="9144000" cy="6021387"/>
          </a:xfrm>
          <a:prstGeom prst="rect">
            <a:avLst/>
          </a:prstGeom>
          <a:noFill/>
        </p:spPr>
      </p:pic>
      <p:sp>
        <p:nvSpPr>
          <p:cNvPr id="1209348" name="Rectangle 4"/>
          <p:cNvSpPr>
            <a:spLocks noChangeArrowheads="1"/>
          </p:cNvSpPr>
          <p:nvPr/>
        </p:nvSpPr>
        <p:spPr bwMode="auto">
          <a:xfrm>
            <a:off x="228600" y="1546448"/>
            <a:ext cx="8915400" cy="41148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rgbClr val="FF3300"/>
              </a:buClr>
              <a:buFont typeface="Wingdings" pitchFamily="2" charset="2"/>
              <a:buChar char="ü"/>
            </a:pPr>
            <a:r>
              <a:rPr lang="en-US" sz="2000" b="1" dirty="0">
                <a:solidFill>
                  <a:srgbClr val="072897"/>
                </a:solidFill>
                <a:cs typeface="Times New Roman" pitchFamily="18" charset="0"/>
              </a:rPr>
              <a:t>Regulatory and Technical Functions</a:t>
            </a:r>
          </a:p>
          <a:p>
            <a:pPr marL="742950" lvl="1" indent="-285750" eaLnBrk="1" hangingPunct="1">
              <a:lnSpc>
                <a:spcPct val="90000"/>
              </a:lnSpc>
              <a:spcBef>
                <a:spcPct val="20000"/>
              </a:spcBef>
              <a:buClr>
                <a:srgbClr val="FF3300"/>
              </a:buClr>
              <a:buFontTx/>
              <a:buChar char="•"/>
            </a:pPr>
            <a:r>
              <a:rPr lang="en-GB" sz="2400" dirty="0">
                <a:solidFill>
                  <a:srgbClr val="072897"/>
                </a:solidFill>
                <a:cs typeface="Times New Roman" pitchFamily="18" charset="0"/>
              </a:rPr>
              <a:t>B</a:t>
            </a:r>
            <a:r>
              <a:rPr lang="en-US" sz="2400" dirty="0" err="1">
                <a:solidFill>
                  <a:srgbClr val="072897"/>
                </a:solidFill>
                <a:cs typeface="Times New Roman" pitchFamily="18" charset="0"/>
              </a:rPr>
              <a:t>roadcasting</a:t>
            </a:r>
            <a:r>
              <a:rPr lang="en-GB" sz="2400" dirty="0">
                <a:solidFill>
                  <a:srgbClr val="072897"/>
                </a:solidFill>
                <a:cs typeface="Times New Roman" pitchFamily="18" charset="0"/>
              </a:rPr>
              <a:t> / </a:t>
            </a:r>
            <a:r>
              <a:rPr lang="en-US" sz="2400" dirty="0">
                <a:solidFill>
                  <a:srgbClr val="072897"/>
                </a:solidFill>
                <a:cs typeface="Times New Roman" pitchFamily="18" charset="0"/>
              </a:rPr>
              <a:t>Fixed and Mobile</a:t>
            </a:r>
            <a:r>
              <a:rPr lang="en-GB" sz="2400" dirty="0">
                <a:solidFill>
                  <a:srgbClr val="072897"/>
                </a:solidFill>
                <a:cs typeface="Times New Roman" pitchFamily="18" charset="0"/>
              </a:rPr>
              <a:t> / </a:t>
            </a:r>
            <a:br>
              <a:rPr lang="en-GB" sz="2400" dirty="0">
                <a:solidFill>
                  <a:srgbClr val="072897"/>
                </a:solidFill>
                <a:cs typeface="Times New Roman" pitchFamily="18" charset="0"/>
              </a:rPr>
            </a:br>
            <a:r>
              <a:rPr lang="en-US" sz="2400" dirty="0">
                <a:solidFill>
                  <a:srgbClr val="072897"/>
                </a:solidFill>
                <a:cs typeface="Times New Roman" pitchFamily="18" charset="0"/>
              </a:rPr>
              <a:t>Maritime Mobile</a:t>
            </a:r>
            <a:r>
              <a:rPr lang="en-GB" sz="2400" dirty="0">
                <a:solidFill>
                  <a:srgbClr val="072897"/>
                </a:solidFill>
                <a:cs typeface="Times New Roman" pitchFamily="18" charset="0"/>
              </a:rPr>
              <a:t> / </a:t>
            </a:r>
            <a:r>
              <a:rPr lang="en-US" sz="2400" dirty="0">
                <a:solidFill>
                  <a:srgbClr val="072897"/>
                </a:solidFill>
                <a:cs typeface="Times New Roman" pitchFamily="18" charset="0"/>
              </a:rPr>
              <a:t>Aeronautical Mobile</a:t>
            </a:r>
          </a:p>
          <a:p>
            <a:pPr marL="342900" indent="-342900" eaLnBrk="1" hangingPunct="1">
              <a:lnSpc>
                <a:spcPct val="90000"/>
              </a:lnSpc>
              <a:spcBef>
                <a:spcPct val="20000"/>
              </a:spcBef>
              <a:buClr>
                <a:srgbClr val="FF3300"/>
              </a:buClr>
              <a:buFont typeface="Wingdings" pitchFamily="2" charset="2"/>
              <a:buChar char="ü"/>
            </a:pPr>
            <a:r>
              <a:rPr lang="en-US" sz="2000" b="1" dirty="0">
                <a:solidFill>
                  <a:srgbClr val="072897"/>
                </a:solidFill>
                <a:cs typeface="Times New Roman" pitchFamily="18" charset="0"/>
              </a:rPr>
              <a:t>Terrestrial Plans</a:t>
            </a:r>
          </a:p>
          <a:p>
            <a:pPr marL="742950" lvl="1" indent="-285750" eaLnBrk="1" hangingPunct="1">
              <a:lnSpc>
                <a:spcPct val="90000"/>
              </a:lnSpc>
              <a:spcBef>
                <a:spcPct val="20000"/>
              </a:spcBef>
              <a:buClr>
                <a:srgbClr val="FF3300"/>
              </a:buClr>
              <a:buFontTx/>
              <a:buChar char="•"/>
            </a:pPr>
            <a:r>
              <a:rPr lang="en-US" sz="2000" dirty="0">
                <a:solidFill>
                  <a:srgbClr val="072897"/>
                </a:solidFill>
                <a:cs typeface="Times New Roman" pitchFamily="18" charset="0"/>
              </a:rPr>
              <a:t>AP25, AP26, AP27, ST61, GE75, RJ81, GE84, GE85M, GE85N, RJ88, GE89, GE06</a:t>
            </a:r>
            <a:endParaRPr lang="en-GB" sz="2000" dirty="0">
              <a:solidFill>
                <a:srgbClr val="072897"/>
              </a:solidFill>
              <a:cs typeface="Times New Roman" pitchFamily="18" charset="0"/>
            </a:endParaRPr>
          </a:p>
          <a:p>
            <a:pPr marL="342900" indent="-342900" eaLnBrk="1" hangingPunct="1">
              <a:lnSpc>
                <a:spcPct val="90000"/>
              </a:lnSpc>
              <a:spcBef>
                <a:spcPct val="20000"/>
              </a:spcBef>
              <a:buClr>
                <a:srgbClr val="FF3300"/>
              </a:buClr>
              <a:buFont typeface="Wingdings" pitchFamily="2" charset="2"/>
              <a:buChar char="ü"/>
            </a:pPr>
            <a:r>
              <a:rPr lang="en-US" sz="2000" b="1" dirty="0">
                <a:solidFill>
                  <a:srgbClr val="072897"/>
                </a:solidFill>
                <a:cs typeface="Times New Roman" pitchFamily="18" charset="0"/>
              </a:rPr>
              <a:t>HF Broadcasting (Art.12)</a:t>
            </a:r>
            <a:endParaRPr lang="en-GB" sz="2000" b="1" dirty="0">
              <a:solidFill>
                <a:srgbClr val="072897"/>
              </a:solidFill>
              <a:cs typeface="Times New Roman" pitchFamily="18" charset="0"/>
            </a:endParaRPr>
          </a:p>
          <a:p>
            <a:pPr marL="342900" indent="-342900" eaLnBrk="1" hangingPunct="1">
              <a:lnSpc>
                <a:spcPct val="90000"/>
              </a:lnSpc>
              <a:spcBef>
                <a:spcPct val="20000"/>
              </a:spcBef>
              <a:buClr>
                <a:srgbClr val="FF3300"/>
              </a:buClr>
              <a:buFont typeface="Wingdings" pitchFamily="2" charset="2"/>
              <a:buChar char="ü"/>
            </a:pPr>
            <a:r>
              <a:rPr lang="en-US" sz="2000" b="1" dirty="0">
                <a:solidFill>
                  <a:srgbClr val="072897"/>
                </a:solidFill>
                <a:cs typeface="Times New Roman" pitchFamily="18" charset="0"/>
              </a:rPr>
              <a:t>Administrative and Operational Procedures</a:t>
            </a:r>
          </a:p>
          <a:p>
            <a:pPr marL="742950" lvl="1" indent="-285750" eaLnBrk="1" hangingPunct="1">
              <a:lnSpc>
                <a:spcPct val="80000"/>
              </a:lnSpc>
              <a:spcBef>
                <a:spcPct val="20000"/>
              </a:spcBef>
              <a:buClr>
                <a:srgbClr val="FF3300"/>
              </a:buClr>
              <a:buFontTx/>
              <a:buChar char="•"/>
            </a:pPr>
            <a:r>
              <a:rPr lang="en-US" sz="2000" dirty="0">
                <a:solidFill>
                  <a:srgbClr val="072897"/>
                </a:solidFill>
                <a:cs typeface="Times New Roman" pitchFamily="18" charset="0"/>
              </a:rPr>
              <a:t>International means of identification</a:t>
            </a:r>
          </a:p>
          <a:p>
            <a:pPr marL="1143000" lvl="2" indent="-228600" eaLnBrk="1" hangingPunct="1">
              <a:lnSpc>
                <a:spcPct val="80000"/>
              </a:lnSpc>
              <a:spcBef>
                <a:spcPct val="20000"/>
              </a:spcBef>
              <a:buClr>
                <a:srgbClr val="FF3300"/>
              </a:buClr>
              <a:buFontTx/>
              <a:buNone/>
            </a:pPr>
            <a:r>
              <a:rPr lang="en-GB" sz="2400" dirty="0">
                <a:solidFill>
                  <a:srgbClr val="072897"/>
                </a:solidFill>
                <a:cs typeface="Times New Roman" pitchFamily="18" charset="0"/>
              </a:rPr>
              <a:t>- </a:t>
            </a:r>
            <a:r>
              <a:rPr lang="en-GB" sz="2400" dirty="0" smtClean="0">
                <a:solidFill>
                  <a:srgbClr val="072897"/>
                </a:solidFill>
                <a:cs typeface="Times New Roman" pitchFamily="18" charset="0"/>
              </a:rPr>
              <a:t>c</a:t>
            </a:r>
            <a:r>
              <a:rPr lang="en-US" sz="2400" dirty="0" smtClean="0">
                <a:solidFill>
                  <a:srgbClr val="072897"/>
                </a:solidFill>
                <a:cs typeface="Times New Roman" pitchFamily="18" charset="0"/>
              </a:rPr>
              <a:t>all </a:t>
            </a:r>
            <a:r>
              <a:rPr lang="en-US" sz="2400" dirty="0">
                <a:solidFill>
                  <a:srgbClr val="072897"/>
                </a:solidFill>
                <a:cs typeface="Times New Roman" pitchFamily="18" charset="0"/>
              </a:rPr>
              <a:t>sign series</a:t>
            </a:r>
            <a:r>
              <a:rPr lang="en-GB" sz="2400" dirty="0">
                <a:solidFill>
                  <a:srgbClr val="072897"/>
                </a:solidFill>
                <a:cs typeface="Times New Roman" pitchFamily="18" charset="0"/>
              </a:rPr>
              <a:t> / m</a:t>
            </a:r>
            <a:r>
              <a:rPr lang="en-US" sz="2400" dirty="0" err="1">
                <a:solidFill>
                  <a:srgbClr val="072897"/>
                </a:solidFill>
                <a:cs typeface="Times New Roman" pitchFamily="18" charset="0"/>
              </a:rPr>
              <a:t>aritime</a:t>
            </a:r>
            <a:r>
              <a:rPr lang="en-US" sz="2400" dirty="0">
                <a:solidFill>
                  <a:srgbClr val="072897"/>
                </a:solidFill>
                <a:cs typeface="Times New Roman" pitchFamily="18" charset="0"/>
              </a:rPr>
              <a:t> identification digits</a:t>
            </a:r>
            <a:r>
              <a:rPr lang="en-GB" sz="2400" dirty="0">
                <a:solidFill>
                  <a:srgbClr val="072897"/>
                </a:solidFill>
                <a:cs typeface="Times New Roman" pitchFamily="18" charset="0"/>
              </a:rPr>
              <a:t> / </a:t>
            </a:r>
            <a:br>
              <a:rPr lang="en-GB" sz="2400" dirty="0">
                <a:solidFill>
                  <a:srgbClr val="072897"/>
                </a:solidFill>
                <a:cs typeface="Times New Roman" pitchFamily="18" charset="0"/>
              </a:rPr>
            </a:br>
            <a:r>
              <a:rPr lang="en-GB" sz="2400" dirty="0">
                <a:solidFill>
                  <a:srgbClr val="072897"/>
                </a:solidFill>
                <a:cs typeface="Times New Roman" pitchFamily="18" charset="0"/>
              </a:rPr>
              <a:t>b</a:t>
            </a:r>
            <a:r>
              <a:rPr lang="en-US" sz="2400" dirty="0">
                <a:solidFill>
                  <a:srgbClr val="072897"/>
                </a:solidFill>
                <a:cs typeface="Times New Roman" pitchFamily="18" charset="0"/>
              </a:rPr>
              <a:t>locks of selective call sign numbers</a:t>
            </a:r>
          </a:p>
          <a:p>
            <a:pPr marL="742950" lvl="1" indent="-285750" eaLnBrk="1" hangingPunct="1">
              <a:lnSpc>
                <a:spcPct val="70000"/>
              </a:lnSpc>
              <a:spcBef>
                <a:spcPct val="20000"/>
              </a:spcBef>
              <a:buClr>
                <a:srgbClr val="FF3300"/>
              </a:buClr>
              <a:buFontTx/>
              <a:buChar char="•"/>
            </a:pPr>
            <a:r>
              <a:rPr lang="en-US" sz="2000" dirty="0">
                <a:solidFill>
                  <a:srgbClr val="072897"/>
                </a:solidFill>
                <a:cs typeface="Times New Roman" pitchFamily="18" charset="0"/>
              </a:rPr>
              <a:t>Service Documents</a:t>
            </a:r>
          </a:p>
          <a:p>
            <a:pPr marL="1143000" lvl="2" indent="-228600" eaLnBrk="1" hangingPunct="1">
              <a:lnSpc>
                <a:spcPct val="80000"/>
              </a:lnSpc>
              <a:spcBef>
                <a:spcPct val="20000"/>
              </a:spcBef>
              <a:buClr>
                <a:schemeClr val="bg1"/>
              </a:buClr>
              <a:buFontTx/>
              <a:buChar char="-"/>
            </a:pPr>
            <a:r>
              <a:rPr lang="en-US" sz="2400" dirty="0">
                <a:solidFill>
                  <a:srgbClr val="072897"/>
                </a:solidFill>
                <a:cs typeface="Times New Roman" pitchFamily="18" charset="0"/>
              </a:rPr>
              <a:t>Ship stations </a:t>
            </a:r>
            <a:r>
              <a:rPr lang="en-GB" sz="2400" dirty="0">
                <a:solidFill>
                  <a:srgbClr val="072897"/>
                </a:solidFill>
                <a:cs typeface="Times New Roman" pitchFamily="18" charset="0"/>
              </a:rPr>
              <a:t>/ </a:t>
            </a:r>
            <a:r>
              <a:rPr lang="en-GB" sz="2400" dirty="0" err="1">
                <a:solidFill>
                  <a:srgbClr val="072897"/>
                </a:solidFill>
                <a:cs typeface="Times New Roman" pitchFamily="18" charset="0"/>
              </a:rPr>
              <a:t>coa</a:t>
            </a:r>
            <a:r>
              <a:rPr lang="en-US" sz="2400" dirty="0" err="1">
                <a:solidFill>
                  <a:srgbClr val="072897"/>
                </a:solidFill>
                <a:cs typeface="Times New Roman" pitchFamily="18" charset="0"/>
              </a:rPr>
              <a:t>st</a:t>
            </a:r>
            <a:r>
              <a:rPr lang="en-US" sz="2400" dirty="0">
                <a:solidFill>
                  <a:srgbClr val="072897"/>
                </a:solidFill>
                <a:cs typeface="Times New Roman" pitchFamily="18" charset="0"/>
              </a:rPr>
              <a:t> stations</a:t>
            </a:r>
            <a:r>
              <a:rPr lang="en-GB" sz="2400" dirty="0">
                <a:solidFill>
                  <a:srgbClr val="072897"/>
                </a:solidFill>
                <a:cs typeface="Times New Roman" pitchFamily="18" charset="0"/>
              </a:rPr>
              <a:t> /</a:t>
            </a:r>
            <a:r>
              <a:rPr lang="en-US" sz="2400" dirty="0">
                <a:solidFill>
                  <a:srgbClr val="072897"/>
                </a:solidFill>
                <a:cs typeface="Times New Roman" pitchFamily="18" charset="0"/>
              </a:rPr>
              <a:t> radio determination</a:t>
            </a:r>
            <a:r>
              <a:rPr lang="en-GB" sz="2400" dirty="0">
                <a:solidFill>
                  <a:srgbClr val="072897"/>
                </a:solidFill>
                <a:cs typeface="Times New Roman" pitchFamily="18" charset="0"/>
              </a:rPr>
              <a:t> /  </a:t>
            </a:r>
            <a:r>
              <a:rPr lang="en-US" sz="2400" dirty="0">
                <a:solidFill>
                  <a:srgbClr val="072897"/>
                </a:solidFill>
                <a:cs typeface="Times New Roman" pitchFamily="18" charset="0"/>
              </a:rPr>
              <a:t> call signs</a:t>
            </a:r>
            <a:r>
              <a:rPr lang="en-GB" sz="2400" dirty="0">
                <a:solidFill>
                  <a:srgbClr val="072897"/>
                </a:solidFill>
                <a:cs typeface="Times New Roman" pitchFamily="18" charset="0"/>
              </a:rPr>
              <a:t> /</a:t>
            </a:r>
            <a:r>
              <a:rPr lang="en-US" sz="2400" dirty="0">
                <a:solidFill>
                  <a:srgbClr val="072897"/>
                </a:solidFill>
                <a:cs typeface="Times New Roman" pitchFamily="18" charset="0"/>
              </a:rPr>
              <a:t> MARS, </a:t>
            </a:r>
            <a:r>
              <a:rPr lang="en-US" sz="2400" dirty="0" err="1">
                <a:solidFill>
                  <a:srgbClr val="072897"/>
                </a:solidFill>
                <a:cs typeface="Times New Roman" pitchFamily="18" charset="0"/>
              </a:rPr>
              <a:t>etc</a:t>
            </a:r>
            <a:endParaRPr lang="en-GB" sz="2400" dirty="0">
              <a:solidFill>
                <a:srgbClr val="072897"/>
              </a:solidFill>
              <a:cs typeface="Times New Roman" pitchFamily="18" charset="0"/>
            </a:endParaRPr>
          </a:p>
          <a:p>
            <a:pPr marL="342900" indent="-342900" eaLnBrk="1" hangingPunct="1">
              <a:lnSpc>
                <a:spcPct val="90000"/>
              </a:lnSpc>
              <a:spcBef>
                <a:spcPct val="20000"/>
              </a:spcBef>
              <a:buClr>
                <a:srgbClr val="FF3300"/>
              </a:buClr>
              <a:buFont typeface="Wingdings" pitchFamily="2" charset="2"/>
              <a:buChar char="ü"/>
            </a:pPr>
            <a:r>
              <a:rPr lang="en-GB" sz="2000" b="1" dirty="0">
                <a:solidFill>
                  <a:srgbClr val="072897"/>
                </a:solidFill>
                <a:cs typeface="Times New Roman" pitchFamily="18" charset="0"/>
              </a:rPr>
              <a:t>Harmful interference &amp; monitoring programs</a:t>
            </a:r>
            <a:endParaRPr lang="en-US" sz="2000" dirty="0">
              <a:solidFill>
                <a:srgbClr val="072897"/>
              </a:solidFill>
              <a:cs typeface="Times New Roman" pitchFamily="18" charset="0"/>
            </a:endParaRPr>
          </a:p>
        </p:txBody>
      </p:sp>
      <p:sp>
        <p:nvSpPr>
          <p:cNvPr id="1209349" name="Rectangle 5"/>
          <p:cNvSpPr>
            <a:spLocks noChangeArrowheads="1"/>
          </p:cNvSpPr>
          <p:nvPr/>
        </p:nvSpPr>
        <p:spPr bwMode="auto">
          <a:xfrm>
            <a:off x="2915816" y="-595"/>
            <a:ext cx="4140200" cy="549275"/>
          </a:xfrm>
          <a:prstGeom prst="rect">
            <a:avLst/>
          </a:prstGeom>
          <a:noFill/>
          <a:ln w="9525">
            <a:noFill/>
            <a:miter lim="800000"/>
            <a:headEnd/>
            <a:tailEnd/>
          </a:ln>
          <a:effectLst/>
        </p:spPr>
        <p:txBody>
          <a:bodyPr anchor="ctr"/>
          <a:lstStyle/>
          <a:p>
            <a:pPr algn="ctr">
              <a:buClrTx/>
              <a:buFontTx/>
              <a:buNone/>
            </a:pPr>
            <a:r>
              <a:rPr lang="en-US" sz="3600" b="1" dirty="0">
                <a:solidFill>
                  <a:schemeClr val="tx2"/>
                </a:solidFill>
                <a:latin typeface="+mj-lt"/>
                <a:cs typeface="Tahoma" pitchFamily="34" charset="0"/>
              </a:rPr>
              <a:t>Terrestrial Services</a:t>
            </a:r>
          </a:p>
        </p:txBody>
      </p:sp>
      <p:sp>
        <p:nvSpPr>
          <p:cNvPr id="1209350" name="Text Box 6"/>
          <p:cNvSpPr txBox="1">
            <a:spLocks noChangeArrowheads="1"/>
          </p:cNvSpPr>
          <p:nvPr/>
        </p:nvSpPr>
        <p:spPr bwMode="auto">
          <a:xfrm>
            <a:off x="0" y="6524625"/>
            <a:ext cx="9144000" cy="366713"/>
          </a:xfrm>
          <a:prstGeom prst="rect">
            <a:avLst/>
          </a:prstGeom>
          <a:solidFill>
            <a:schemeClr val="bg2">
              <a:lumMod val="60000"/>
              <a:lumOff val="40000"/>
            </a:schemeClr>
          </a:solidFill>
          <a:ln w="9525">
            <a:noFill/>
            <a:miter lim="800000"/>
            <a:headEnd/>
            <a:tailEnd/>
          </a:ln>
          <a:effectLst/>
        </p:spPr>
        <p:txBody>
          <a:bodyPr>
            <a:spAutoFit/>
          </a:bodyPr>
          <a:lstStyle/>
          <a:p>
            <a:pPr algn="ctr" eaLnBrk="1" hangingPunct="1">
              <a:buClrTx/>
              <a:buFontTx/>
              <a:buNone/>
            </a:pPr>
            <a:r>
              <a:rPr lang="en-US" sz="1800" dirty="0">
                <a:solidFill>
                  <a:schemeClr val="tx1"/>
                </a:solidFill>
                <a:cs typeface="Arial" pitchFamily="34" charset="0"/>
                <a:hlinkClick r:id="rId4"/>
              </a:rPr>
              <a:t>http://</a:t>
            </a:r>
            <a:r>
              <a:rPr lang="en-US" sz="1800" dirty="0" smtClean="0">
                <a:solidFill>
                  <a:schemeClr val="tx1"/>
                </a:solidFill>
                <a:cs typeface="Arial" pitchFamily="34" charset="0"/>
                <a:hlinkClick r:id="rId4"/>
              </a:rPr>
              <a:t>www.itu.int/ITU-R/terrestrial</a:t>
            </a:r>
            <a:endParaRPr lang="en-US" sz="1800" dirty="0">
              <a:solidFill>
                <a:schemeClr val="tx1"/>
              </a:solidFill>
              <a:cs typeface="Arial" pitchFamily="34" charset="0"/>
            </a:endParaRPr>
          </a:p>
        </p:txBody>
      </p:sp>
      <p:pic>
        <p:nvPicPr>
          <p:cNvPr id="18434" name="Picture 2" descr="Terrestrial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214" y="584088"/>
            <a:ext cx="2952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BRIAP\EDP\PROMOTION\LOGOS\ITU logo\2011\sigleITU.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876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ChangeArrowheads="1"/>
          </p:cNvSpPr>
          <p:nvPr/>
        </p:nvSpPr>
        <p:spPr bwMode="auto">
          <a:xfrm>
            <a:off x="34925" y="1557338"/>
            <a:ext cx="4779963" cy="3008312"/>
          </a:xfrm>
          <a:prstGeom prst="rect">
            <a:avLst/>
          </a:prstGeom>
          <a:solidFill>
            <a:srgbClr val="BBE0E3">
              <a:alpha val="20000"/>
            </a:srgbClr>
          </a:solidFill>
          <a:ln w="9525">
            <a:noFill/>
            <a:miter lim="800000"/>
            <a:headEnd/>
            <a:tailEnd/>
          </a:ln>
          <a:effectLst/>
        </p:spPr>
        <p:txBody>
          <a:bodyPr/>
          <a:lstStyle/>
          <a:p>
            <a:pPr marL="342900" indent="-342900" eaLnBrk="1" hangingPunct="1">
              <a:lnSpc>
                <a:spcPct val="110000"/>
              </a:lnSpc>
              <a:spcBef>
                <a:spcPct val="20000"/>
              </a:spcBef>
              <a:buClrTx/>
              <a:buFontTx/>
              <a:buNone/>
            </a:pPr>
            <a:r>
              <a:rPr lang="en-GB" b="1" dirty="0">
                <a:solidFill>
                  <a:schemeClr val="tx2"/>
                </a:solidFill>
                <a:latin typeface="Tahoma" pitchFamily="34" charset="0"/>
                <a:cs typeface="Tahoma" pitchFamily="34" charset="0"/>
              </a:rPr>
              <a:t>SG 1:	Spectrum management</a:t>
            </a:r>
          </a:p>
          <a:p>
            <a:pPr marL="342900" indent="-342900" eaLnBrk="1" hangingPunct="1">
              <a:lnSpc>
                <a:spcPct val="110000"/>
              </a:lnSpc>
              <a:spcBef>
                <a:spcPct val="20000"/>
              </a:spcBef>
              <a:buClrTx/>
              <a:buFontTx/>
              <a:buNone/>
            </a:pPr>
            <a:r>
              <a:rPr lang="en-GB" b="1" dirty="0">
                <a:solidFill>
                  <a:schemeClr val="tx2"/>
                </a:solidFill>
                <a:latin typeface="Tahoma" pitchFamily="34" charset="0"/>
                <a:cs typeface="Tahoma" pitchFamily="34" charset="0"/>
              </a:rPr>
              <a:t>SG 3:	</a:t>
            </a:r>
            <a:r>
              <a:rPr lang="en-GB" b="1" dirty="0" err="1">
                <a:solidFill>
                  <a:schemeClr val="tx2"/>
                </a:solidFill>
                <a:latin typeface="Tahoma" pitchFamily="34" charset="0"/>
                <a:cs typeface="Tahoma" pitchFamily="34" charset="0"/>
              </a:rPr>
              <a:t>Radiowave</a:t>
            </a:r>
            <a:r>
              <a:rPr lang="en-GB" b="1" dirty="0">
                <a:solidFill>
                  <a:schemeClr val="tx2"/>
                </a:solidFill>
                <a:latin typeface="Tahoma" pitchFamily="34" charset="0"/>
                <a:cs typeface="Tahoma" pitchFamily="34" charset="0"/>
              </a:rPr>
              <a:t> propagation</a:t>
            </a:r>
          </a:p>
          <a:p>
            <a:pPr marL="342900" indent="-342900" eaLnBrk="1" hangingPunct="1">
              <a:lnSpc>
                <a:spcPct val="110000"/>
              </a:lnSpc>
              <a:spcBef>
                <a:spcPct val="20000"/>
              </a:spcBef>
              <a:buClrTx/>
              <a:buFontTx/>
              <a:buNone/>
            </a:pPr>
            <a:r>
              <a:rPr lang="en-GB" b="1" dirty="0">
                <a:solidFill>
                  <a:schemeClr val="tx2"/>
                </a:solidFill>
                <a:latin typeface="Tahoma" pitchFamily="34" charset="0"/>
                <a:cs typeface="Tahoma" pitchFamily="34" charset="0"/>
              </a:rPr>
              <a:t>SG 4:	Satellite services</a:t>
            </a:r>
          </a:p>
          <a:p>
            <a:pPr marL="342900" indent="-342900" eaLnBrk="1" hangingPunct="1">
              <a:lnSpc>
                <a:spcPct val="110000"/>
              </a:lnSpc>
              <a:spcBef>
                <a:spcPct val="20000"/>
              </a:spcBef>
              <a:buClrTx/>
              <a:buFontTx/>
              <a:buNone/>
            </a:pPr>
            <a:r>
              <a:rPr lang="en-GB" b="1" dirty="0">
                <a:solidFill>
                  <a:schemeClr val="tx2"/>
                </a:solidFill>
                <a:latin typeface="Tahoma" pitchFamily="34" charset="0"/>
                <a:cs typeface="Tahoma" pitchFamily="34" charset="0"/>
              </a:rPr>
              <a:t>SG 5:	Terrestrial services</a:t>
            </a:r>
          </a:p>
          <a:p>
            <a:pPr marL="342900" indent="-342900" eaLnBrk="1" hangingPunct="1">
              <a:lnSpc>
                <a:spcPct val="110000"/>
              </a:lnSpc>
              <a:spcBef>
                <a:spcPct val="20000"/>
              </a:spcBef>
              <a:buClrTx/>
              <a:buFontTx/>
              <a:buNone/>
            </a:pPr>
            <a:r>
              <a:rPr lang="en-GB" b="1" dirty="0">
                <a:solidFill>
                  <a:schemeClr val="tx2"/>
                </a:solidFill>
                <a:latin typeface="Tahoma" pitchFamily="34" charset="0"/>
                <a:cs typeface="Tahoma" pitchFamily="34" charset="0"/>
              </a:rPr>
              <a:t>SG 6:	Broadcasting service</a:t>
            </a:r>
          </a:p>
          <a:p>
            <a:pPr marL="342900" indent="-342900" eaLnBrk="1" hangingPunct="1">
              <a:lnSpc>
                <a:spcPct val="110000"/>
              </a:lnSpc>
              <a:spcBef>
                <a:spcPct val="20000"/>
              </a:spcBef>
              <a:buClrTx/>
              <a:buFontTx/>
              <a:buNone/>
            </a:pPr>
            <a:r>
              <a:rPr lang="en-GB" b="1" dirty="0">
                <a:solidFill>
                  <a:schemeClr val="tx2"/>
                </a:solidFill>
                <a:latin typeface="Tahoma" pitchFamily="34" charset="0"/>
                <a:cs typeface="Tahoma" pitchFamily="34" charset="0"/>
              </a:rPr>
              <a:t>SG 7:	Science services</a:t>
            </a:r>
          </a:p>
        </p:txBody>
      </p:sp>
      <p:sp>
        <p:nvSpPr>
          <p:cNvPr id="1210371" name="AutoShape 3"/>
          <p:cNvSpPr>
            <a:spLocks noChangeArrowheads="1"/>
          </p:cNvSpPr>
          <p:nvPr/>
        </p:nvSpPr>
        <p:spPr bwMode="auto">
          <a:xfrm>
            <a:off x="4427538" y="2060575"/>
            <a:ext cx="576262" cy="2286000"/>
          </a:xfrm>
          <a:prstGeom prst="rightArrow">
            <a:avLst>
              <a:gd name="adj1" fmla="val 50000"/>
              <a:gd name="adj2" fmla="val 50463"/>
            </a:avLst>
          </a:prstGeom>
          <a:solidFill>
            <a:srgbClr val="FF00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sp>
        <p:nvSpPr>
          <p:cNvPr id="1210372" name="Rectangle 4"/>
          <p:cNvSpPr>
            <a:spLocks noChangeArrowheads="1"/>
          </p:cNvSpPr>
          <p:nvPr/>
        </p:nvSpPr>
        <p:spPr bwMode="auto">
          <a:xfrm>
            <a:off x="5076825" y="1196975"/>
            <a:ext cx="4067175" cy="4032250"/>
          </a:xfrm>
          <a:prstGeom prst="rect">
            <a:avLst/>
          </a:prstGeom>
          <a:solidFill>
            <a:srgbClr val="FFCC00">
              <a:alpha val="20000"/>
            </a:srgbClr>
          </a:solidFill>
          <a:ln w="9525">
            <a:noFill/>
            <a:miter lim="800000"/>
            <a:headEnd/>
            <a:tailEnd/>
          </a:ln>
          <a:effectLst/>
        </p:spPr>
        <p:txBody>
          <a:bodyPr/>
          <a:lstStyle/>
          <a:p>
            <a:pPr marL="342900" indent="-342900" eaLnBrk="1" hangingPunct="1">
              <a:spcBef>
                <a:spcPct val="20000"/>
              </a:spcBef>
              <a:buClr>
                <a:srgbClr val="FF3300"/>
              </a:buClr>
              <a:buFont typeface="Wingdings" pitchFamily="2" charset="2"/>
              <a:buChar char="ü"/>
            </a:pPr>
            <a:r>
              <a:rPr lang="en-GB" sz="2200" b="1" dirty="0">
                <a:solidFill>
                  <a:schemeClr val="tx1">
                    <a:lumMod val="95000"/>
                  </a:schemeClr>
                </a:solidFill>
                <a:cs typeface="Times New Roman" pitchFamily="18" charset="0"/>
              </a:rPr>
              <a:t>&gt;900 Recommendations</a:t>
            </a:r>
          </a:p>
          <a:p>
            <a:pPr marL="342900" indent="-342900" eaLnBrk="1" hangingPunct="1">
              <a:spcBef>
                <a:spcPct val="20000"/>
              </a:spcBef>
              <a:buClr>
                <a:srgbClr val="FF3300"/>
              </a:buClr>
              <a:buFont typeface="Wingdings" pitchFamily="2" charset="2"/>
              <a:buChar char="ü"/>
            </a:pPr>
            <a:r>
              <a:rPr lang="en-GB" sz="2200" b="1" dirty="0">
                <a:solidFill>
                  <a:schemeClr val="tx1">
                    <a:lumMod val="95000"/>
                  </a:schemeClr>
                </a:solidFill>
                <a:cs typeface="Times New Roman" pitchFamily="18" charset="0"/>
              </a:rPr>
              <a:t>“Standards” in areas of spectrum management and radio technology</a:t>
            </a:r>
          </a:p>
          <a:p>
            <a:pPr marL="342900" indent="-342900" eaLnBrk="1" hangingPunct="1">
              <a:spcBef>
                <a:spcPct val="20000"/>
              </a:spcBef>
              <a:buClr>
                <a:srgbClr val="FF3300"/>
              </a:buClr>
              <a:buFont typeface="Wingdings" pitchFamily="2" charset="2"/>
              <a:buChar char="ü"/>
            </a:pPr>
            <a:r>
              <a:rPr lang="en-GB" sz="2200" b="1" dirty="0">
                <a:solidFill>
                  <a:schemeClr val="tx1">
                    <a:lumMod val="95000"/>
                  </a:schemeClr>
                </a:solidFill>
                <a:cs typeface="Times New Roman" pitchFamily="18" charset="0"/>
              </a:rPr>
              <a:t>Result of consensus from meetings of world-wide experts</a:t>
            </a:r>
          </a:p>
          <a:p>
            <a:pPr marL="342900" indent="-342900" eaLnBrk="1" hangingPunct="1">
              <a:spcBef>
                <a:spcPct val="20000"/>
              </a:spcBef>
              <a:buClr>
                <a:srgbClr val="FF3300"/>
              </a:buClr>
              <a:buFont typeface="Wingdings" pitchFamily="2" charset="2"/>
              <a:buChar char="ü"/>
            </a:pPr>
            <a:r>
              <a:rPr lang="en-GB" sz="2200" b="1" dirty="0">
                <a:solidFill>
                  <a:schemeClr val="tx1">
                    <a:lumMod val="95000"/>
                  </a:schemeClr>
                </a:solidFill>
                <a:cs typeface="Times New Roman" pitchFamily="18" charset="0"/>
              </a:rPr>
              <a:t>Some referred to in RR</a:t>
            </a:r>
          </a:p>
          <a:p>
            <a:pPr marL="342900" indent="-342900" eaLnBrk="1" hangingPunct="1">
              <a:spcBef>
                <a:spcPct val="20000"/>
              </a:spcBef>
              <a:buClr>
                <a:srgbClr val="FF3300"/>
              </a:buClr>
              <a:buFont typeface="Wingdings" pitchFamily="2" charset="2"/>
              <a:buChar char="ü"/>
            </a:pPr>
            <a:r>
              <a:rPr lang="en-GB" sz="2200" b="1" dirty="0">
                <a:solidFill>
                  <a:schemeClr val="tx1">
                    <a:lumMod val="95000"/>
                  </a:schemeClr>
                </a:solidFill>
                <a:cs typeface="Times New Roman" pitchFamily="18" charset="0"/>
              </a:rPr>
              <a:t>Used by spectrum planners and system designers</a:t>
            </a:r>
          </a:p>
        </p:txBody>
      </p:sp>
      <p:sp>
        <p:nvSpPr>
          <p:cNvPr id="1210373" name="Text Box 5"/>
          <p:cNvSpPr txBox="1">
            <a:spLocks noChangeArrowheads="1"/>
          </p:cNvSpPr>
          <p:nvPr/>
        </p:nvSpPr>
        <p:spPr bwMode="auto">
          <a:xfrm>
            <a:off x="0" y="6524625"/>
            <a:ext cx="9144000" cy="366713"/>
          </a:xfrm>
          <a:prstGeom prst="rect">
            <a:avLst/>
          </a:prstGeom>
          <a:solidFill>
            <a:srgbClr val="0066FF"/>
          </a:solidFill>
          <a:ln w="9525">
            <a:noFill/>
            <a:miter lim="800000"/>
            <a:headEnd/>
            <a:tailEnd/>
          </a:ln>
          <a:effectLst/>
        </p:spPr>
        <p:txBody>
          <a:bodyPr>
            <a:spAutoFit/>
          </a:bodyPr>
          <a:lstStyle/>
          <a:p>
            <a:pPr algn="ctr" eaLnBrk="1" hangingPunct="1">
              <a:buClrTx/>
              <a:buFontTx/>
              <a:buNone/>
            </a:pPr>
            <a:r>
              <a:rPr lang="en-US" sz="1800" dirty="0">
                <a:solidFill>
                  <a:schemeClr val="bg2"/>
                </a:solidFill>
                <a:cs typeface="Arial" pitchFamily="34" charset="0"/>
                <a:hlinkClick r:id="rId3"/>
              </a:rPr>
              <a:t>http://www.itu.int/ITU-R/go/rsg</a:t>
            </a:r>
            <a:endParaRPr lang="en-US" sz="1800" dirty="0">
              <a:solidFill>
                <a:schemeClr val="bg2"/>
              </a:solidFill>
              <a:cs typeface="Arial" pitchFamily="34" charset="0"/>
            </a:endParaRPr>
          </a:p>
        </p:txBody>
      </p:sp>
      <p:sp>
        <p:nvSpPr>
          <p:cNvPr id="1210374" name="Rectangle 6"/>
          <p:cNvSpPr>
            <a:spLocks noGrp="1" noChangeArrowheads="1"/>
          </p:cNvSpPr>
          <p:nvPr>
            <p:ph type="title"/>
          </p:nvPr>
        </p:nvSpPr>
        <p:spPr>
          <a:xfrm>
            <a:off x="1979712" y="36367"/>
            <a:ext cx="4211638" cy="539894"/>
          </a:xfrm>
          <a:noFill/>
        </p:spPr>
        <p:txBody>
          <a:bodyPr/>
          <a:lstStyle/>
          <a:p>
            <a:r>
              <a:rPr lang="en-US" sz="4000" b="1" dirty="0" smtClean="0">
                <a:solidFill>
                  <a:schemeClr val="tx2"/>
                </a:solidFill>
                <a:effectLst/>
                <a:cs typeface="Tahoma" pitchFamily="34" charset="0"/>
              </a:rPr>
              <a:t>ITU-R Study Groups</a:t>
            </a:r>
            <a:endParaRPr lang="en-US" sz="4000" b="1" dirty="0">
              <a:solidFill>
                <a:schemeClr val="tx2"/>
              </a:solidFill>
              <a:effectLst/>
              <a:cs typeface="Tahoma" pitchFamily="34" charset="0"/>
            </a:endParaRPr>
          </a:p>
        </p:txBody>
      </p:sp>
      <p:sp>
        <p:nvSpPr>
          <p:cNvPr id="1210375" name="Text Box 7"/>
          <p:cNvSpPr txBox="1">
            <a:spLocks noChangeArrowheads="1"/>
          </p:cNvSpPr>
          <p:nvPr/>
        </p:nvSpPr>
        <p:spPr bwMode="auto">
          <a:xfrm>
            <a:off x="0" y="4941888"/>
            <a:ext cx="5971507" cy="1015663"/>
          </a:xfrm>
          <a:prstGeom prst="rect">
            <a:avLst/>
          </a:prstGeom>
          <a:noFill/>
          <a:ln w="9525">
            <a:noFill/>
            <a:miter lim="800000"/>
            <a:headEnd/>
            <a:tailEnd/>
          </a:ln>
          <a:effectLst/>
        </p:spPr>
        <p:txBody>
          <a:bodyPr wrap="none">
            <a:spAutoFit/>
          </a:bodyPr>
          <a:lstStyle/>
          <a:p>
            <a:pPr eaLnBrk="1" hangingPunct="1">
              <a:buClrTx/>
              <a:buFontTx/>
              <a:buNone/>
            </a:pPr>
            <a:r>
              <a:rPr lang="en-GB" sz="2000" b="1" dirty="0">
                <a:latin typeface="Tahoma" pitchFamily="34" charset="0"/>
                <a:cs typeface="Tahoma" pitchFamily="34" charset="0"/>
              </a:rPr>
              <a:t>In addition:</a:t>
            </a:r>
          </a:p>
          <a:p>
            <a:pPr eaLnBrk="1" hangingPunct="1">
              <a:buClrTx/>
              <a:buFontTx/>
              <a:buNone/>
            </a:pPr>
            <a:r>
              <a:rPr lang="en-GB" sz="2000" b="1" dirty="0">
                <a:latin typeface="Tahoma" pitchFamily="34" charset="0"/>
                <a:cs typeface="Tahoma" pitchFamily="34" charset="0"/>
              </a:rPr>
              <a:t>CCV: Coordination Committee for Vocabulary</a:t>
            </a:r>
          </a:p>
          <a:p>
            <a:pPr eaLnBrk="1" hangingPunct="1">
              <a:buClrTx/>
              <a:buFontTx/>
              <a:buNone/>
            </a:pPr>
            <a:r>
              <a:rPr lang="en-GB" sz="2000" b="1" dirty="0">
                <a:latin typeface="Tahoma" pitchFamily="34" charset="0"/>
                <a:cs typeface="Tahoma" pitchFamily="34" charset="0"/>
              </a:rPr>
              <a:t>CPM: Conference Preparatory </a:t>
            </a:r>
            <a:r>
              <a:rPr lang="en-GB" sz="2000" b="1" dirty="0" smtClean="0">
                <a:latin typeface="Tahoma" pitchFamily="34" charset="0"/>
                <a:cs typeface="Tahoma" pitchFamily="34" charset="0"/>
              </a:rPr>
              <a:t>Meeting</a:t>
            </a:r>
            <a:endParaRPr lang="en-GB" sz="2000" b="1" dirty="0">
              <a:latin typeface="Tahoma" pitchFamily="34" charset="0"/>
              <a:cs typeface="Tahoma" pitchFamily="34" charset="0"/>
            </a:endParaRPr>
          </a:p>
        </p:txBody>
      </p:sp>
      <p:pic>
        <p:nvPicPr>
          <p:cNvPr id="18434" name="Picture 2" descr="Radiocommunication Study Grou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6974"/>
            <a:ext cx="2952750" cy="11700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BRIAP\EDP\PROMOTION\LOGOS\ITU logo\2011\sigleITU.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106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ChangeArrowheads="1"/>
          </p:cNvSpPr>
          <p:nvPr/>
        </p:nvSpPr>
        <p:spPr bwMode="auto">
          <a:xfrm>
            <a:off x="3886200" y="836712"/>
            <a:ext cx="5181600" cy="4114800"/>
          </a:xfrm>
          <a:prstGeom prst="rect">
            <a:avLst/>
          </a:prstGeom>
          <a:noFill/>
          <a:ln w="9525">
            <a:noFill/>
            <a:miter lim="800000"/>
            <a:headEnd/>
            <a:tailEnd/>
          </a:ln>
          <a:effectLst/>
        </p:spPr>
        <p:txBody>
          <a:bodyPr/>
          <a:lstStyle/>
          <a:p>
            <a:pPr marL="342900" indent="-342900" eaLnBrk="1" hangingPunct="1">
              <a:spcBef>
                <a:spcPct val="20000"/>
              </a:spcBef>
              <a:buClrTx/>
              <a:buFontTx/>
              <a:buChar char="•"/>
            </a:pPr>
            <a:r>
              <a:rPr lang="en-US" sz="2800" b="1" dirty="0" smtClean="0">
                <a:cs typeface="Times New Roman" pitchFamily="18" charset="0"/>
              </a:rPr>
              <a:t>Radio Regulations (RR)</a:t>
            </a:r>
            <a:endParaRPr lang="en-US" sz="2800" b="1" dirty="0">
              <a:cs typeface="Times New Roman" pitchFamily="18" charset="0"/>
            </a:endParaRPr>
          </a:p>
          <a:p>
            <a:pPr marL="342900" indent="-342900" eaLnBrk="1" hangingPunct="1">
              <a:spcBef>
                <a:spcPct val="20000"/>
              </a:spcBef>
              <a:buClrTx/>
              <a:buFontTx/>
              <a:buChar char="•"/>
            </a:pPr>
            <a:r>
              <a:rPr lang="en-US" sz="2800" b="1" dirty="0">
                <a:cs typeface="Times New Roman" pitchFamily="18" charset="0"/>
              </a:rPr>
              <a:t>Service </a:t>
            </a:r>
            <a:r>
              <a:rPr lang="en-US" sz="2800" b="1" dirty="0" smtClean="0">
                <a:cs typeface="Times New Roman" pitchFamily="18" charset="0"/>
              </a:rPr>
              <a:t>documents</a:t>
            </a:r>
          </a:p>
          <a:p>
            <a:pPr marL="800100" lvl="1" indent="-342900">
              <a:spcBef>
                <a:spcPct val="20000"/>
              </a:spcBef>
              <a:buFontTx/>
              <a:buChar char="•"/>
            </a:pPr>
            <a:r>
              <a:rPr lang="en-US" sz="2800" b="1" dirty="0" smtClean="0">
                <a:cs typeface="Times New Roman" pitchFamily="18" charset="0"/>
              </a:rPr>
              <a:t>e.g., BR </a:t>
            </a:r>
            <a:r>
              <a:rPr lang="en-US" sz="2800" b="1" dirty="0">
                <a:cs typeface="Times New Roman" pitchFamily="18" charset="0"/>
              </a:rPr>
              <a:t>International Frequency Information Circular (IFIC</a:t>
            </a:r>
            <a:r>
              <a:rPr lang="en-US" sz="2800" b="1" dirty="0" smtClean="0">
                <a:cs typeface="Times New Roman" pitchFamily="18" charset="0"/>
              </a:rPr>
              <a:t>)</a:t>
            </a:r>
            <a:endParaRPr lang="en-US" sz="2800" b="1" dirty="0">
              <a:cs typeface="Times New Roman" pitchFamily="18" charset="0"/>
            </a:endParaRPr>
          </a:p>
          <a:p>
            <a:pPr marL="342900" indent="-342900" eaLnBrk="1" hangingPunct="1">
              <a:spcBef>
                <a:spcPct val="20000"/>
              </a:spcBef>
              <a:buClrTx/>
              <a:buFontTx/>
              <a:buChar char="•"/>
            </a:pPr>
            <a:r>
              <a:rPr lang="en-US" sz="2800" b="1" dirty="0">
                <a:cs typeface="Times New Roman" pitchFamily="18" charset="0"/>
              </a:rPr>
              <a:t>ITU-R Recommendations</a:t>
            </a:r>
          </a:p>
          <a:p>
            <a:pPr marL="742950" lvl="1" indent="-285750" eaLnBrk="1" hangingPunct="1">
              <a:spcBef>
                <a:spcPct val="20000"/>
              </a:spcBef>
              <a:buClrTx/>
              <a:buFont typeface="Wingdings" pitchFamily="2" charset="2"/>
              <a:buChar char="§"/>
            </a:pPr>
            <a:r>
              <a:rPr lang="en-US" b="1" dirty="0">
                <a:cs typeface="Times New Roman" pitchFamily="18" charset="0"/>
              </a:rPr>
              <a:t>Online subscriptions</a:t>
            </a:r>
          </a:p>
          <a:p>
            <a:pPr marL="742950" lvl="1" indent="-285750" eaLnBrk="1" hangingPunct="1">
              <a:spcBef>
                <a:spcPct val="20000"/>
              </a:spcBef>
              <a:buClrTx/>
              <a:buFont typeface="Wingdings" pitchFamily="2" charset="2"/>
              <a:buChar char="§"/>
            </a:pPr>
            <a:r>
              <a:rPr lang="en-US" b="1" dirty="0">
                <a:cs typeface="Times New Roman" pitchFamily="18" charset="0"/>
              </a:rPr>
              <a:t>CD/DVD-ROM</a:t>
            </a:r>
          </a:p>
          <a:p>
            <a:pPr marL="742950" lvl="1" indent="-285750" eaLnBrk="1" hangingPunct="1">
              <a:spcBef>
                <a:spcPct val="20000"/>
              </a:spcBef>
              <a:buClrTx/>
              <a:buFont typeface="Wingdings" pitchFamily="2" charset="2"/>
              <a:buChar char="§"/>
            </a:pPr>
            <a:r>
              <a:rPr lang="en-US" b="1" dirty="0">
                <a:cs typeface="Times New Roman" pitchFamily="18" charset="0"/>
              </a:rPr>
              <a:t>Paper </a:t>
            </a:r>
          </a:p>
          <a:p>
            <a:pPr marL="342900" indent="-342900" eaLnBrk="1" hangingPunct="1">
              <a:spcBef>
                <a:spcPct val="20000"/>
              </a:spcBef>
              <a:buClrTx/>
              <a:buFontTx/>
              <a:buChar char="•"/>
            </a:pPr>
            <a:r>
              <a:rPr lang="en-US" sz="2800" b="1" dirty="0" smtClean="0">
                <a:cs typeface="Times New Roman" pitchFamily="18" charset="0"/>
              </a:rPr>
              <a:t>Handbooks &amp; Reports</a:t>
            </a:r>
            <a:endParaRPr lang="en-US" sz="2800" b="1" dirty="0">
              <a:cs typeface="Times New Roman" pitchFamily="18" charset="0"/>
            </a:endParaRPr>
          </a:p>
        </p:txBody>
      </p:sp>
      <p:pic>
        <p:nvPicPr>
          <p:cNvPr id="1217539" name="Picture 3"/>
          <p:cNvPicPr>
            <a:picLocks noChangeAspect="1" noChangeArrowheads="1"/>
          </p:cNvPicPr>
          <p:nvPr/>
        </p:nvPicPr>
        <p:blipFill>
          <a:blip r:embed="rId4" cstate="print"/>
          <a:srcRect/>
          <a:stretch>
            <a:fillRect/>
          </a:stretch>
        </p:blipFill>
        <p:spPr bwMode="auto">
          <a:xfrm>
            <a:off x="4793704" y="5414739"/>
            <a:ext cx="2514600" cy="390525"/>
          </a:xfrm>
          <a:prstGeom prst="rect">
            <a:avLst/>
          </a:prstGeom>
          <a:noFill/>
          <a:ln w="9525">
            <a:noFill/>
            <a:miter lim="800000"/>
            <a:headEnd/>
            <a:tailEnd/>
          </a:ln>
          <a:effectLst/>
        </p:spPr>
      </p:pic>
      <p:pic>
        <p:nvPicPr>
          <p:cNvPr id="1217540" name="Picture 4" descr="R-HDB-21-2005-R1-JPG-E">
            <a:hlinkClick r:id="rId5"/>
          </p:cNvPr>
          <p:cNvPicPr>
            <a:picLocks noChangeAspect="1" noChangeArrowheads="1"/>
          </p:cNvPicPr>
          <p:nvPr/>
        </p:nvPicPr>
        <p:blipFill>
          <a:blip r:embed="rId6" cstate="print"/>
          <a:srcRect/>
          <a:stretch>
            <a:fillRect/>
          </a:stretch>
        </p:blipFill>
        <p:spPr bwMode="auto">
          <a:xfrm>
            <a:off x="179388" y="836613"/>
            <a:ext cx="1006475" cy="1417637"/>
          </a:xfrm>
          <a:prstGeom prst="rect">
            <a:avLst/>
          </a:prstGeom>
          <a:noFill/>
        </p:spPr>
      </p:pic>
      <p:pic>
        <p:nvPicPr>
          <p:cNvPr id="1217541" name="Picture 5" descr="R-HDB-42-2002-JPG-E"/>
          <p:cNvPicPr>
            <a:picLocks noChangeAspect="1" noChangeArrowheads="1"/>
          </p:cNvPicPr>
          <p:nvPr/>
        </p:nvPicPr>
        <p:blipFill>
          <a:blip r:embed="rId7" cstate="print"/>
          <a:srcRect/>
          <a:stretch>
            <a:fillRect/>
          </a:stretch>
        </p:blipFill>
        <p:spPr bwMode="auto">
          <a:xfrm>
            <a:off x="1524000" y="914400"/>
            <a:ext cx="1006475" cy="1349375"/>
          </a:xfrm>
          <a:prstGeom prst="rect">
            <a:avLst/>
          </a:prstGeom>
          <a:noFill/>
        </p:spPr>
      </p:pic>
      <p:pic>
        <p:nvPicPr>
          <p:cNvPr id="1217544" name="Picture 8" descr="R-HDB-48-2006-JPG-E">
            <a:hlinkClick r:id="rId8"/>
          </p:cNvPr>
          <p:cNvPicPr>
            <a:picLocks noChangeAspect="1" noChangeArrowheads="1"/>
          </p:cNvPicPr>
          <p:nvPr/>
        </p:nvPicPr>
        <p:blipFill>
          <a:blip r:embed="rId9" cstate="print"/>
          <a:srcRect/>
          <a:stretch>
            <a:fillRect/>
          </a:stretch>
        </p:blipFill>
        <p:spPr bwMode="auto">
          <a:xfrm>
            <a:off x="179388" y="2622550"/>
            <a:ext cx="1006475" cy="1382713"/>
          </a:xfrm>
          <a:prstGeom prst="rect">
            <a:avLst/>
          </a:prstGeom>
          <a:noFill/>
        </p:spPr>
      </p:pic>
      <p:sp>
        <p:nvSpPr>
          <p:cNvPr id="1217545" name="Rectangle 9"/>
          <p:cNvSpPr>
            <a:spLocks noChangeArrowheads="1"/>
          </p:cNvSpPr>
          <p:nvPr/>
        </p:nvSpPr>
        <p:spPr bwMode="auto">
          <a:xfrm>
            <a:off x="3059832" y="-1848"/>
            <a:ext cx="4572000" cy="692150"/>
          </a:xfrm>
          <a:prstGeom prst="rect">
            <a:avLst/>
          </a:prstGeom>
          <a:noFill/>
          <a:ln w="9525">
            <a:noFill/>
            <a:miter lim="800000"/>
            <a:headEnd/>
            <a:tailEnd/>
          </a:ln>
          <a:effectLst/>
        </p:spPr>
        <p:txBody>
          <a:bodyPr anchor="ctr"/>
          <a:lstStyle/>
          <a:p>
            <a:pPr algn="ctr">
              <a:buClrTx/>
              <a:buFontTx/>
              <a:buNone/>
            </a:pPr>
            <a:r>
              <a:rPr lang="en-US" sz="4000" b="1" dirty="0">
                <a:solidFill>
                  <a:schemeClr val="tx2"/>
                </a:solidFill>
                <a:latin typeface="+mj-lt"/>
                <a:cs typeface="Tahoma" pitchFamily="34" charset="0"/>
              </a:rPr>
              <a:t>ITU-R Publications</a:t>
            </a:r>
          </a:p>
        </p:txBody>
      </p:sp>
      <p:sp>
        <p:nvSpPr>
          <p:cNvPr id="1217546" name="Text Box 10"/>
          <p:cNvSpPr txBox="1">
            <a:spLocks noChangeArrowheads="1"/>
          </p:cNvSpPr>
          <p:nvPr/>
        </p:nvSpPr>
        <p:spPr bwMode="auto">
          <a:xfrm>
            <a:off x="0" y="6524625"/>
            <a:ext cx="9144000" cy="366713"/>
          </a:xfrm>
          <a:prstGeom prst="rect">
            <a:avLst/>
          </a:prstGeom>
          <a:solidFill>
            <a:schemeClr val="bg2">
              <a:lumMod val="75000"/>
            </a:schemeClr>
          </a:solidFill>
          <a:ln w="9525">
            <a:noFill/>
            <a:miter lim="800000"/>
            <a:headEnd/>
            <a:tailEnd/>
          </a:ln>
          <a:effectLst/>
        </p:spPr>
        <p:txBody>
          <a:bodyPr>
            <a:spAutoFit/>
          </a:bodyPr>
          <a:lstStyle/>
          <a:p>
            <a:pPr algn="ctr" eaLnBrk="1" hangingPunct="1">
              <a:buClrTx/>
              <a:buFontTx/>
              <a:buNone/>
            </a:pPr>
            <a:r>
              <a:rPr lang="en-US" sz="1800" dirty="0">
                <a:solidFill>
                  <a:schemeClr val="bg2">
                    <a:lumMod val="50000"/>
                  </a:schemeClr>
                </a:solidFill>
                <a:cs typeface="Arial" pitchFamily="34" charset="0"/>
                <a:hlinkClick r:id="rId10"/>
              </a:rPr>
              <a:t>http://www.itu.int/publications</a:t>
            </a:r>
            <a:r>
              <a:rPr lang="en-US" sz="1800" dirty="0">
                <a:solidFill>
                  <a:schemeClr val="bg2">
                    <a:lumMod val="50000"/>
                  </a:schemeClr>
                </a:solidFill>
                <a:cs typeface="Arial" pitchFamily="34" charset="0"/>
              </a:rPr>
              <a:t> </a:t>
            </a:r>
          </a:p>
        </p:txBody>
      </p:sp>
      <p:graphicFrame>
        <p:nvGraphicFramePr>
          <p:cNvPr id="1217550" name="Object 14"/>
          <p:cNvGraphicFramePr>
            <a:graphicFrameLocks noChangeAspect="1"/>
          </p:cNvGraphicFramePr>
          <p:nvPr/>
        </p:nvGraphicFramePr>
        <p:xfrm>
          <a:off x="1447800" y="2590800"/>
          <a:ext cx="1042988" cy="1524000"/>
        </p:xfrm>
        <a:graphic>
          <a:graphicData uri="http://schemas.openxmlformats.org/presentationml/2006/ole">
            <mc:AlternateContent xmlns:mc="http://schemas.openxmlformats.org/markup-compatibility/2006">
              <mc:Choice xmlns:v="urn:schemas-microsoft-com:vml" Requires="v">
                <p:oleObj spid="_x0000_s16492" name="Bitmap Image" r:id="rId11" imgW="4447619" imgH="6504762" progId="PBrush">
                  <p:embed/>
                </p:oleObj>
              </mc:Choice>
              <mc:Fallback>
                <p:oleObj name="Bitmap Image" r:id="rId11" imgW="4447619" imgH="6504762" progId="PBrush">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590800"/>
                        <a:ext cx="10429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pic>
        <p:nvPicPr>
          <p:cNvPr id="1217551" name="Picture 15"/>
          <p:cNvPicPr>
            <a:picLocks noChangeAspect="1" noChangeArrowheads="1"/>
          </p:cNvPicPr>
          <p:nvPr/>
        </p:nvPicPr>
        <p:blipFill>
          <a:blip r:embed="rId13" cstate="print"/>
          <a:srcRect/>
          <a:stretch>
            <a:fillRect/>
          </a:stretch>
        </p:blipFill>
        <p:spPr bwMode="auto">
          <a:xfrm>
            <a:off x="2771799" y="2622550"/>
            <a:ext cx="1069541" cy="1454349"/>
          </a:xfrm>
          <a:prstGeom prst="rect">
            <a:avLst/>
          </a:prstGeom>
          <a:noFill/>
          <a:ln w="9525">
            <a:noFill/>
            <a:miter lim="800000"/>
            <a:headEnd/>
            <a:tailEnd/>
          </a:ln>
        </p:spPr>
      </p:pic>
      <p:pic>
        <p:nvPicPr>
          <p:cNvPr id="17" name="Picture 2" descr="http://www.itu.int/dms_pub/itu-r/opb/reg/R-REG-ROP-2012-JPG-E.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45422" y="4388782"/>
            <a:ext cx="966338" cy="13616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BRIAP\EDP\PROMOTION\LOGOS\ITU logo\2011\sigleITU.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88424" y="5979825"/>
            <a:ext cx="739540" cy="8335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71799" y="772334"/>
            <a:ext cx="995711" cy="1486455"/>
          </a:xfrm>
          <a:prstGeom prst="rect">
            <a:avLst/>
          </a:prstGeom>
        </p:spPr>
      </p:pic>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37644" y="4331454"/>
            <a:ext cx="1000894" cy="1418989"/>
          </a:xfrm>
          <a:prstGeom prst="rect">
            <a:avLst/>
          </a:prstGeom>
        </p:spPr>
      </p:pic>
      <p:pic>
        <p:nvPicPr>
          <p:cNvPr id="16" name="Picture 15"/>
          <p:cNvPicPr/>
          <p:nvPr/>
        </p:nvPicPr>
        <p:blipFill rotWithShape="1">
          <a:blip r:embed="rId19" cstate="print">
            <a:extLst>
              <a:ext uri="{28A0092B-C50C-407E-A947-70E740481C1C}">
                <a14:useLocalDpi xmlns:a14="http://schemas.microsoft.com/office/drawing/2010/main" val="0"/>
              </a:ext>
            </a:extLst>
          </a:blip>
          <a:srcRect l="34788" t="12796" r="36280" b="11709"/>
          <a:stretch/>
        </p:blipFill>
        <p:spPr bwMode="auto">
          <a:xfrm>
            <a:off x="142062" y="4362507"/>
            <a:ext cx="1081125" cy="14142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3874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88350" y="6044382"/>
            <a:ext cx="339725" cy="244475"/>
          </a:xfrm>
          <a:prstGeom prst="rect">
            <a:avLst/>
          </a:prstGeom>
        </p:spPr>
        <p:txBody>
          <a:bodyPr/>
          <a:lstStyle/>
          <a:p>
            <a:fld id="{2573FA28-BDC7-4DD8-AB79-7029735AD547}" type="slidenum">
              <a:rPr lang="en-US" smtClean="0"/>
              <a:pPr/>
              <a:t>27</a:t>
            </a:fld>
            <a:endParaRPr lang="en-US"/>
          </a:p>
        </p:txBody>
      </p:sp>
      <p:pic>
        <p:nvPicPr>
          <p:cNvPr id="3" name="Picture 2"/>
          <p:cNvPicPr>
            <a:picLocks noChangeAspect="1"/>
          </p:cNvPicPr>
          <p:nvPr/>
        </p:nvPicPr>
        <p:blipFill rotWithShape="1">
          <a:blip r:embed="rId3"/>
          <a:srcRect t="11325" r="2017" b="2599"/>
          <a:stretch/>
        </p:blipFill>
        <p:spPr>
          <a:xfrm>
            <a:off x="0" y="16142"/>
            <a:ext cx="8792555" cy="4997034"/>
          </a:xfrm>
          <a:prstGeom prst="rect">
            <a:avLst/>
          </a:prstGeom>
        </p:spPr>
      </p:pic>
      <p:pic>
        <p:nvPicPr>
          <p:cNvPr id="4" name="Picture 3"/>
          <p:cNvPicPr>
            <a:picLocks noChangeAspect="1"/>
          </p:cNvPicPr>
          <p:nvPr/>
        </p:nvPicPr>
        <p:blipFill rotWithShape="1">
          <a:blip r:embed="rId4"/>
          <a:srcRect l="1127" t="43475" r="4689" b="27541"/>
          <a:stretch/>
        </p:blipFill>
        <p:spPr>
          <a:xfrm>
            <a:off x="179512" y="4797153"/>
            <a:ext cx="8784976" cy="2016224"/>
          </a:xfrm>
          <a:prstGeom prst="rect">
            <a:avLst/>
          </a:prstGeom>
        </p:spPr>
      </p:pic>
      <p:sp>
        <p:nvSpPr>
          <p:cNvPr id="5" name="TextBox 4"/>
          <p:cNvSpPr txBox="1"/>
          <p:nvPr/>
        </p:nvSpPr>
        <p:spPr>
          <a:xfrm>
            <a:off x="6948264" y="332656"/>
            <a:ext cx="1947456" cy="400110"/>
          </a:xfrm>
          <a:prstGeom prst="rect">
            <a:avLst/>
          </a:prstGeom>
          <a:noFill/>
        </p:spPr>
        <p:txBody>
          <a:bodyPr wrap="none" rtlCol="0">
            <a:spAutoFit/>
          </a:bodyPr>
          <a:lstStyle/>
          <a:p>
            <a:r>
              <a:rPr lang="en-US" sz="2000" i="1" u="sng" dirty="0" smtClean="0">
                <a:solidFill>
                  <a:schemeClr val="bg1"/>
                </a:solidFill>
                <a:effectLst>
                  <a:outerShdw blurRad="38100" dist="38100" dir="2700000" algn="tl">
                    <a:srgbClr val="000000">
                      <a:alpha val="43137"/>
                    </a:srgbClr>
                  </a:outerShdw>
                </a:effectLst>
              </a:rPr>
              <a:t>ITU-R Homepage</a:t>
            </a:r>
            <a:endParaRPr lang="en-US" sz="2000" i="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702355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79712" y="2516703"/>
            <a:ext cx="5400600" cy="120032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7200" b="1" dirty="0" smtClean="0">
                <a:solidFill>
                  <a:srgbClr val="7D3DA1">
                    <a:lumMod val="50000"/>
                  </a:srgbClr>
                </a:solidFill>
                <a:effectLst>
                  <a:outerShdw blurRad="38100" dist="38100" dir="2700000" algn="tl">
                    <a:srgbClr val="000000">
                      <a:alpha val="43137"/>
                    </a:srgbClr>
                  </a:outerShdw>
                </a:effectLst>
                <a:cs typeface="Tahoma" pitchFamily="34" charset="0"/>
              </a:rPr>
              <a:t>Thank you !</a:t>
            </a:r>
            <a:endParaRPr lang="en-US" sz="3200" b="1" i="1" dirty="0" smtClean="0">
              <a:solidFill>
                <a:srgbClr val="7D3DA1">
                  <a:lumMod val="50000"/>
                </a:srgbClr>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381114224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20688"/>
            <a:ext cx="91440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txBox="1">
            <a:spLocks noChangeArrowheads="1"/>
          </p:cNvSpPr>
          <p:nvPr/>
        </p:nvSpPr>
        <p:spPr>
          <a:xfrm>
            <a:off x="590550" y="844550"/>
            <a:ext cx="77724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smtClean="0">
                <a:solidFill>
                  <a:srgbClr val="FFFFFF"/>
                </a:solidFill>
                <a:ea typeface="宋体" pitchFamily="2" charset="-122"/>
              </a:rPr>
              <a:t>International telecommunication Union</a:t>
            </a:r>
            <a:endParaRPr lang="zh-CN" altLang="en-US" sz="3600" b="1" dirty="0" smtClean="0">
              <a:solidFill>
                <a:srgbClr val="FFFFFF"/>
              </a:solidFill>
              <a:ea typeface="宋体" pitchFamily="2" charset="-122"/>
            </a:endParaRPr>
          </a:p>
        </p:txBody>
      </p:sp>
      <p:pic>
        <p:nvPicPr>
          <p:cNvPr id="5" name="Picture 4" descr="ITU building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682750"/>
            <a:ext cx="301783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990998" y="2420888"/>
            <a:ext cx="4959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Tahoma" pitchFamily="34" charset="0"/>
                <a:ea typeface="宋体" pitchFamily="2" charset="-122"/>
              </a:defRPr>
            </a:lvl1pPr>
            <a:lvl2pPr marL="742950" indent="-285750">
              <a:defRPr sz="2400">
                <a:solidFill>
                  <a:srgbClr val="000066"/>
                </a:solidFill>
                <a:latin typeface="Tahoma" pitchFamily="34" charset="0"/>
                <a:ea typeface="宋体" pitchFamily="2" charset="-122"/>
              </a:defRPr>
            </a:lvl2pPr>
            <a:lvl3pPr marL="1143000" indent="-228600">
              <a:defRPr sz="2400">
                <a:solidFill>
                  <a:srgbClr val="000066"/>
                </a:solidFill>
                <a:latin typeface="Tahoma" pitchFamily="34" charset="0"/>
                <a:ea typeface="宋体" pitchFamily="2" charset="-122"/>
              </a:defRPr>
            </a:lvl3pPr>
            <a:lvl4pPr marL="1600200" indent="-228600">
              <a:defRPr sz="2400">
                <a:solidFill>
                  <a:srgbClr val="000066"/>
                </a:solidFill>
                <a:latin typeface="Tahoma" pitchFamily="34" charset="0"/>
                <a:ea typeface="宋体" pitchFamily="2" charset="-122"/>
              </a:defRPr>
            </a:lvl4pPr>
            <a:lvl5pPr marL="2057400" indent="-228600">
              <a:defRPr sz="2400">
                <a:solidFill>
                  <a:srgbClr val="000066"/>
                </a:solidFill>
                <a:latin typeface="Tahoma" pitchFamily="34" charset="0"/>
                <a:ea typeface="宋体" pitchFamily="2" charset="-122"/>
              </a:defRPr>
            </a:lvl5pPr>
            <a:lvl6pPr marL="25146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6pPr>
            <a:lvl7pPr marL="29718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7pPr>
            <a:lvl8pPr marL="34290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8pPr>
            <a:lvl9pPr marL="3886200" indent="-228600" eaLnBrk="0" fontAlgn="base" hangingPunct="0">
              <a:spcBef>
                <a:spcPct val="0"/>
              </a:spcBef>
              <a:spcAft>
                <a:spcPct val="0"/>
              </a:spcAft>
              <a:buClr>
                <a:schemeClr val="tx1"/>
              </a:buClr>
              <a:buFont typeface="Arial" pitchFamily="34" charset="0"/>
              <a:defRPr sz="2400">
                <a:solidFill>
                  <a:srgbClr val="000066"/>
                </a:solidFill>
                <a:latin typeface="Tahoma" pitchFamily="34" charset="0"/>
                <a:ea typeface="宋体" pitchFamily="2" charset="-122"/>
              </a:defRPr>
            </a:lvl9pPr>
          </a:lstStyle>
          <a:p>
            <a:pPr>
              <a:spcBef>
                <a:spcPct val="50000"/>
              </a:spcBef>
            </a:pPr>
            <a:r>
              <a:rPr lang="en-US" altLang="zh-CN" b="1" dirty="0"/>
              <a:t>ITU </a:t>
            </a:r>
            <a:r>
              <a:rPr lang="en-US" altLang="zh-CN" dirty="0"/>
              <a:t>is the leading United Nations agency for </a:t>
            </a:r>
            <a:r>
              <a:rPr lang="en-US" altLang="zh-CN" b="1" dirty="0">
                <a:solidFill>
                  <a:srgbClr val="002060"/>
                </a:solidFill>
              </a:rPr>
              <a:t>information</a:t>
            </a:r>
            <a:r>
              <a:rPr lang="en-US" altLang="zh-CN" dirty="0"/>
              <a:t> and </a:t>
            </a:r>
            <a:r>
              <a:rPr lang="en-US" altLang="zh-CN" b="1" dirty="0">
                <a:solidFill>
                  <a:srgbClr val="002060"/>
                </a:solidFill>
              </a:rPr>
              <a:t>communication </a:t>
            </a:r>
            <a:r>
              <a:rPr lang="en-US" altLang="zh-CN" b="1" dirty="0" smtClean="0">
                <a:solidFill>
                  <a:srgbClr val="002060"/>
                </a:solidFill>
              </a:rPr>
              <a:t>technologies</a:t>
            </a:r>
            <a:endParaRPr lang="en-US" altLang="zh-CN" b="1" dirty="0">
              <a:solidFill>
                <a:srgbClr val="002060"/>
              </a:solidFill>
            </a:endParaRPr>
          </a:p>
        </p:txBody>
      </p:sp>
    </p:spTree>
    <p:extLst>
      <p:ext uri="{BB962C8B-B14F-4D97-AF65-F5344CB8AC3E}">
        <p14:creationId xmlns:p14="http://schemas.microsoft.com/office/powerpoint/2010/main" val="325895874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2679"/>
            <a:ext cx="9144000" cy="5148071"/>
          </a:xfrm>
          <a:prstGeom prst="rect">
            <a:avLst/>
          </a:prstGeom>
        </p:spPr>
      </p:pic>
      <p:sp>
        <p:nvSpPr>
          <p:cNvPr id="5" name="TextBox 4"/>
          <p:cNvSpPr txBox="1"/>
          <p:nvPr/>
        </p:nvSpPr>
        <p:spPr>
          <a:xfrm>
            <a:off x="920373" y="1356707"/>
            <a:ext cx="1512555" cy="353943"/>
          </a:xfrm>
          <a:prstGeom prst="rect">
            <a:avLst/>
          </a:prstGeom>
          <a:noFill/>
        </p:spPr>
        <p:txBody>
          <a:bodyPr wrap="square" rtlCol="0">
            <a:spAutoFit/>
          </a:bodyPr>
          <a:lstStyle/>
          <a:p>
            <a:r>
              <a:rPr lang="en-US" sz="1700" i="1" dirty="0">
                <a:solidFill>
                  <a:srgbClr val="B3C3EE"/>
                </a:solidFill>
                <a:latin typeface="Times"/>
                <a:cs typeface="Times"/>
              </a:rPr>
              <a:t>About us</a:t>
            </a:r>
          </a:p>
        </p:txBody>
      </p:sp>
      <p:sp>
        <p:nvSpPr>
          <p:cNvPr id="8" name="TextBox 7"/>
          <p:cNvSpPr txBox="1"/>
          <p:nvPr/>
        </p:nvSpPr>
        <p:spPr>
          <a:xfrm>
            <a:off x="6487987" y="898611"/>
            <a:ext cx="1987096" cy="400110"/>
          </a:xfrm>
          <a:prstGeom prst="rect">
            <a:avLst/>
          </a:prstGeom>
          <a:noFill/>
        </p:spPr>
        <p:txBody>
          <a:bodyPr wrap="square" rtlCol="0">
            <a:spAutoFit/>
          </a:bodyPr>
          <a:lstStyle/>
          <a:p>
            <a:r>
              <a:rPr lang="en-US" sz="2000" b="1" dirty="0">
                <a:solidFill>
                  <a:prstClr val="white"/>
                </a:solidFill>
                <a:latin typeface="Arial Narrow" panose="020B0606020202030204" pitchFamily="34" charset="0"/>
                <a:cs typeface="Myriad Pro Cond"/>
              </a:rPr>
              <a:t>ITU at a glance</a:t>
            </a:r>
          </a:p>
        </p:txBody>
      </p:sp>
      <p:pic>
        <p:nvPicPr>
          <p:cNvPr id="6" name="Picture 5"/>
          <p:cNvPicPr>
            <a:picLocks noChangeAspect="1"/>
          </p:cNvPicPr>
          <p:nvPr/>
        </p:nvPicPr>
        <p:blipFill>
          <a:blip r:embed="rId3"/>
          <a:stretch>
            <a:fillRect/>
          </a:stretch>
        </p:blipFill>
        <p:spPr>
          <a:xfrm>
            <a:off x="330484" y="6144839"/>
            <a:ext cx="1649228" cy="596529"/>
          </a:xfrm>
          <a:prstGeom prst="rect">
            <a:avLst/>
          </a:prstGeom>
        </p:spPr>
      </p:pic>
      <p:pic>
        <p:nvPicPr>
          <p:cNvPr id="10" name="Picture 9"/>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10760" y="2906250"/>
            <a:ext cx="950618" cy="631715"/>
          </a:xfrm>
          <a:prstGeom prst="rect">
            <a:avLst/>
          </a:prstGeom>
          <a:ln>
            <a:noFill/>
          </a:ln>
          <a:effectLst>
            <a:softEdge rad="112500"/>
          </a:effectLst>
        </p:spPr>
      </p:pic>
      <p:pic>
        <p:nvPicPr>
          <p:cNvPr id="11" name="Picture 10"/>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1306990" y="2916641"/>
            <a:ext cx="950618" cy="631715"/>
          </a:xfrm>
          <a:prstGeom prst="rect">
            <a:avLst/>
          </a:prstGeom>
          <a:ln>
            <a:noFill/>
          </a:ln>
          <a:effectLst>
            <a:softEdge rad="112500"/>
          </a:effectLst>
        </p:spPr>
      </p:pic>
      <p:pic>
        <p:nvPicPr>
          <p:cNvPr id="12" name="Picture 11"/>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03220" y="2916641"/>
            <a:ext cx="950618" cy="631715"/>
          </a:xfrm>
          <a:prstGeom prst="rect">
            <a:avLst/>
          </a:prstGeom>
          <a:ln>
            <a:noFill/>
          </a:ln>
          <a:effectLst>
            <a:softEdge rad="112500"/>
          </a:effectLst>
        </p:spPr>
      </p:pic>
      <p:pic>
        <p:nvPicPr>
          <p:cNvPr id="13" name="Picture 12"/>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3499450" y="2927032"/>
            <a:ext cx="950618" cy="631715"/>
          </a:xfrm>
          <a:prstGeom prst="rect">
            <a:avLst/>
          </a:prstGeom>
          <a:ln>
            <a:noFill/>
          </a:ln>
          <a:effectLst>
            <a:softEdge rad="112500"/>
          </a:effectLst>
        </p:spPr>
      </p:pic>
      <p:pic>
        <p:nvPicPr>
          <p:cNvPr id="14" name="Picture 13"/>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4595680" y="2937423"/>
            <a:ext cx="950618" cy="631715"/>
          </a:xfrm>
          <a:prstGeom prst="rect">
            <a:avLst/>
          </a:prstGeom>
          <a:ln>
            <a:noFill/>
          </a:ln>
          <a:effectLst>
            <a:softEdge rad="112500"/>
          </a:effectLst>
        </p:spPr>
      </p:pic>
      <p:pic>
        <p:nvPicPr>
          <p:cNvPr id="15" name="Picture 14"/>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691910" y="2958205"/>
            <a:ext cx="950618" cy="631715"/>
          </a:xfrm>
          <a:prstGeom prst="rect">
            <a:avLst/>
          </a:prstGeom>
          <a:ln>
            <a:noFill/>
          </a:ln>
          <a:effectLst>
            <a:softEdge rad="112500"/>
          </a:effectLst>
        </p:spPr>
      </p:pic>
      <p:pic>
        <p:nvPicPr>
          <p:cNvPr id="16" name="Picture 15"/>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6788140" y="2968596"/>
            <a:ext cx="950618" cy="631715"/>
          </a:xfrm>
          <a:prstGeom prst="rect">
            <a:avLst/>
          </a:prstGeom>
          <a:ln>
            <a:noFill/>
          </a:ln>
          <a:effectLst>
            <a:softEdge rad="112500"/>
          </a:effectLst>
        </p:spPr>
      </p:pic>
      <p:pic>
        <p:nvPicPr>
          <p:cNvPr id="17" name="Picture 16"/>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7884368" y="2978987"/>
            <a:ext cx="950618" cy="631715"/>
          </a:xfrm>
          <a:prstGeom prst="rect">
            <a:avLst/>
          </a:prstGeom>
          <a:ln>
            <a:noFill/>
          </a:ln>
          <a:effectLst>
            <a:softEdge rad="112500"/>
          </a:effectLst>
        </p:spPr>
      </p:pic>
      <p:sp>
        <p:nvSpPr>
          <p:cNvPr id="18" name="TextBox 17"/>
          <p:cNvSpPr txBox="1"/>
          <p:nvPr/>
        </p:nvSpPr>
        <p:spPr>
          <a:xfrm>
            <a:off x="107504" y="3430359"/>
            <a:ext cx="1104242" cy="246221"/>
          </a:xfrm>
          <a:prstGeom prst="rect">
            <a:avLst/>
          </a:prstGeom>
          <a:noFill/>
        </p:spPr>
        <p:txBody>
          <a:bodyPr wrap="square" rtlCol="0">
            <a:spAutoFit/>
          </a:bodyPr>
          <a:lstStyle/>
          <a:p>
            <a:pPr algn="ctr"/>
            <a:r>
              <a:rPr lang="en-US" sz="1000" b="1" dirty="0">
                <a:solidFill>
                  <a:srgbClr val="0070C0"/>
                </a:solidFill>
              </a:rPr>
              <a:t>UNESCO</a:t>
            </a:r>
          </a:p>
        </p:txBody>
      </p:sp>
      <p:sp>
        <p:nvSpPr>
          <p:cNvPr id="19" name="TextBox 18"/>
          <p:cNvSpPr txBox="1"/>
          <p:nvPr/>
        </p:nvSpPr>
        <p:spPr>
          <a:xfrm>
            <a:off x="1222103" y="3419968"/>
            <a:ext cx="1104242" cy="246221"/>
          </a:xfrm>
          <a:prstGeom prst="rect">
            <a:avLst/>
          </a:prstGeom>
          <a:noFill/>
        </p:spPr>
        <p:txBody>
          <a:bodyPr wrap="square" rtlCol="0">
            <a:spAutoFit/>
          </a:bodyPr>
          <a:lstStyle/>
          <a:p>
            <a:pPr algn="ctr"/>
            <a:r>
              <a:rPr lang="en-US" sz="1000" b="1" dirty="0">
                <a:solidFill>
                  <a:srgbClr val="0070C0"/>
                </a:solidFill>
              </a:rPr>
              <a:t>WHO</a:t>
            </a:r>
          </a:p>
        </p:txBody>
      </p:sp>
      <p:sp>
        <p:nvSpPr>
          <p:cNvPr id="20" name="TextBox 19"/>
          <p:cNvSpPr txBox="1"/>
          <p:nvPr/>
        </p:nvSpPr>
        <p:spPr>
          <a:xfrm>
            <a:off x="2336702" y="3419968"/>
            <a:ext cx="1104242" cy="246221"/>
          </a:xfrm>
          <a:prstGeom prst="rect">
            <a:avLst/>
          </a:prstGeom>
          <a:noFill/>
        </p:spPr>
        <p:txBody>
          <a:bodyPr wrap="square" rtlCol="0">
            <a:spAutoFit/>
          </a:bodyPr>
          <a:lstStyle/>
          <a:p>
            <a:pPr algn="ctr"/>
            <a:r>
              <a:rPr lang="en-US" sz="1000" b="1" dirty="0">
                <a:solidFill>
                  <a:srgbClr val="0070C0"/>
                </a:solidFill>
              </a:rPr>
              <a:t>ILO</a:t>
            </a:r>
          </a:p>
        </p:txBody>
      </p:sp>
      <p:sp>
        <p:nvSpPr>
          <p:cNvPr id="21" name="TextBox 20"/>
          <p:cNvSpPr txBox="1"/>
          <p:nvPr/>
        </p:nvSpPr>
        <p:spPr>
          <a:xfrm>
            <a:off x="3409702" y="3451141"/>
            <a:ext cx="1104242" cy="246221"/>
          </a:xfrm>
          <a:prstGeom prst="rect">
            <a:avLst/>
          </a:prstGeom>
          <a:noFill/>
        </p:spPr>
        <p:txBody>
          <a:bodyPr wrap="square" rtlCol="0">
            <a:spAutoFit/>
          </a:bodyPr>
          <a:lstStyle/>
          <a:p>
            <a:pPr algn="ctr"/>
            <a:r>
              <a:rPr lang="en-US" sz="1000" b="1" dirty="0">
                <a:solidFill>
                  <a:srgbClr val="0070C0"/>
                </a:solidFill>
              </a:rPr>
              <a:t>UPU</a:t>
            </a:r>
          </a:p>
        </p:txBody>
      </p:sp>
      <p:sp>
        <p:nvSpPr>
          <p:cNvPr id="22" name="TextBox 21"/>
          <p:cNvSpPr txBox="1"/>
          <p:nvPr/>
        </p:nvSpPr>
        <p:spPr>
          <a:xfrm>
            <a:off x="4490384" y="3451141"/>
            <a:ext cx="1104242" cy="246221"/>
          </a:xfrm>
          <a:prstGeom prst="rect">
            <a:avLst/>
          </a:prstGeom>
          <a:noFill/>
        </p:spPr>
        <p:txBody>
          <a:bodyPr wrap="square" rtlCol="0">
            <a:spAutoFit/>
          </a:bodyPr>
          <a:lstStyle/>
          <a:p>
            <a:pPr algn="ctr"/>
            <a:r>
              <a:rPr lang="en-US" sz="1000" b="1" dirty="0">
                <a:solidFill>
                  <a:srgbClr val="0070C0"/>
                </a:solidFill>
              </a:rPr>
              <a:t>ICAO</a:t>
            </a:r>
          </a:p>
        </p:txBody>
      </p:sp>
      <p:sp>
        <p:nvSpPr>
          <p:cNvPr id="23" name="TextBox 22"/>
          <p:cNvSpPr txBox="1"/>
          <p:nvPr/>
        </p:nvSpPr>
        <p:spPr>
          <a:xfrm>
            <a:off x="5594626" y="3482314"/>
            <a:ext cx="1104242" cy="246221"/>
          </a:xfrm>
          <a:prstGeom prst="rect">
            <a:avLst/>
          </a:prstGeom>
          <a:noFill/>
        </p:spPr>
        <p:txBody>
          <a:bodyPr wrap="square" rtlCol="0">
            <a:spAutoFit/>
          </a:bodyPr>
          <a:lstStyle/>
          <a:p>
            <a:pPr algn="ctr"/>
            <a:r>
              <a:rPr lang="en-US" sz="1000" b="1" dirty="0">
                <a:solidFill>
                  <a:srgbClr val="0070C0"/>
                </a:solidFill>
              </a:rPr>
              <a:t>WMO</a:t>
            </a:r>
          </a:p>
        </p:txBody>
      </p:sp>
      <p:sp>
        <p:nvSpPr>
          <p:cNvPr id="24" name="TextBox 23"/>
          <p:cNvSpPr txBox="1"/>
          <p:nvPr/>
        </p:nvSpPr>
        <p:spPr>
          <a:xfrm>
            <a:off x="6722632" y="3492705"/>
            <a:ext cx="1104242" cy="246221"/>
          </a:xfrm>
          <a:prstGeom prst="rect">
            <a:avLst/>
          </a:prstGeom>
          <a:noFill/>
        </p:spPr>
        <p:txBody>
          <a:bodyPr wrap="square" rtlCol="0">
            <a:spAutoFit/>
          </a:bodyPr>
          <a:lstStyle/>
          <a:p>
            <a:pPr algn="ctr" fontAlgn="base">
              <a:spcBef>
                <a:spcPct val="0"/>
              </a:spcBef>
              <a:spcAft>
                <a:spcPct val="0"/>
              </a:spcAft>
            </a:pPr>
            <a:r>
              <a:rPr lang="en-US" sz="1000" b="1" dirty="0">
                <a:solidFill>
                  <a:srgbClr val="0070C0"/>
                </a:solidFill>
                <a:cs typeface="Arial" charset="0"/>
              </a:rPr>
              <a:t>IMO</a:t>
            </a:r>
          </a:p>
        </p:txBody>
      </p:sp>
      <p:sp>
        <p:nvSpPr>
          <p:cNvPr id="25" name="TextBox 24"/>
          <p:cNvSpPr txBox="1"/>
          <p:nvPr/>
        </p:nvSpPr>
        <p:spPr>
          <a:xfrm>
            <a:off x="7802752" y="3482314"/>
            <a:ext cx="1104242" cy="246221"/>
          </a:xfrm>
          <a:prstGeom prst="rect">
            <a:avLst/>
          </a:prstGeom>
          <a:noFill/>
        </p:spPr>
        <p:txBody>
          <a:bodyPr wrap="square" rtlCol="0">
            <a:spAutoFit/>
          </a:bodyPr>
          <a:lstStyle/>
          <a:p>
            <a:pPr algn="ctr"/>
            <a:r>
              <a:rPr lang="en-US" sz="1000" b="1" dirty="0">
                <a:solidFill>
                  <a:srgbClr val="0070C0"/>
                </a:solidFill>
              </a:rPr>
              <a:t>IAEA</a:t>
            </a:r>
          </a:p>
        </p:txBody>
      </p:sp>
      <p:pic>
        <p:nvPicPr>
          <p:cNvPr id="26" name="Picture 25"/>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503040" y="3850998"/>
            <a:ext cx="755855" cy="504056"/>
          </a:xfrm>
          <a:prstGeom prst="rect">
            <a:avLst/>
          </a:prstGeom>
        </p:spPr>
      </p:pic>
      <p:pic>
        <p:nvPicPr>
          <p:cNvPr id="27" name="Picture 26"/>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1677041" y="3830216"/>
            <a:ext cx="755855" cy="504056"/>
          </a:xfrm>
          <a:prstGeom prst="rect">
            <a:avLst/>
          </a:prstGeom>
        </p:spPr>
      </p:pic>
      <p:pic>
        <p:nvPicPr>
          <p:cNvPr id="28" name="Picture 27"/>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2851042" y="3819825"/>
            <a:ext cx="566892" cy="504056"/>
          </a:xfrm>
          <a:prstGeom prst="rect">
            <a:avLst/>
          </a:prstGeom>
        </p:spPr>
      </p:pic>
      <p:pic>
        <p:nvPicPr>
          <p:cNvPr id="29" name="Picture 28"/>
          <p:cNvPicPr preferRelativeResize="0">
            <a:picLocks/>
          </p:cNvPicPr>
          <p:nvPr/>
        </p:nvPicPr>
        <p:blipFill>
          <a:blip r:embed="rId15" cstate="print">
            <a:extLst>
              <a:ext uri="{28A0092B-C50C-407E-A947-70E740481C1C}">
                <a14:useLocalDpi xmlns:a14="http://schemas.microsoft.com/office/drawing/2010/main" val="0"/>
              </a:ext>
            </a:extLst>
          </a:blip>
          <a:stretch>
            <a:fillRect/>
          </a:stretch>
        </p:blipFill>
        <p:spPr>
          <a:xfrm>
            <a:off x="3779913" y="3809723"/>
            <a:ext cx="720079" cy="504057"/>
          </a:xfrm>
          <a:prstGeom prst="rect">
            <a:avLst/>
          </a:prstGeom>
          <a:ln>
            <a:noFill/>
          </a:ln>
          <a:effectLst>
            <a:softEdge rad="112500"/>
          </a:effectLst>
        </p:spPr>
      </p:pic>
      <p:pic>
        <p:nvPicPr>
          <p:cNvPr id="30" name="Picture 29"/>
          <p:cNvPicPr preferRelativeResize="0">
            <a:picLocks/>
          </p:cNvPicPr>
          <p:nvPr/>
        </p:nvPicPr>
        <p:blipFill>
          <a:blip r:embed="rId16" cstate="print">
            <a:extLst>
              <a:ext uri="{28A0092B-C50C-407E-A947-70E740481C1C}">
                <a14:useLocalDpi xmlns:a14="http://schemas.microsoft.com/office/drawing/2010/main" val="0"/>
              </a:ext>
            </a:extLst>
          </a:blip>
          <a:stretch>
            <a:fillRect/>
          </a:stretch>
        </p:blipFill>
        <p:spPr>
          <a:xfrm>
            <a:off x="5019044" y="3871780"/>
            <a:ext cx="566892" cy="504056"/>
          </a:xfrm>
          <a:prstGeom prst="rect">
            <a:avLst/>
          </a:prstGeom>
        </p:spPr>
      </p:pic>
      <p:pic>
        <p:nvPicPr>
          <p:cNvPr id="31" name="Picture 30"/>
          <p:cNvPicPr preferRelativeResize="0">
            <a:picLocks/>
          </p:cNvPicPr>
          <p:nvPr/>
        </p:nvPicPr>
        <p:blipFill>
          <a:blip r:embed="rId17" cstate="print">
            <a:extLst>
              <a:ext uri="{28A0092B-C50C-407E-A947-70E740481C1C}">
                <a14:useLocalDpi xmlns:a14="http://schemas.microsoft.com/office/drawing/2010/main" val="0"/>
              </a:ext>
            </a:extLst>
          </a:blip>
          <a:stretch>
            <a:fillRect/>
          </a:stretch>
        </p:blipFill>
        <p:spPr>
          <a:xfrm>
            <a:off x="6013045" y="3861389"/>
            <a:ext cx="566892" cy="504056"/>
          </a:xfrm>
          <a:prstGeom prst="rect">
            <a:avLst/>
          </a:prstGeom>
        </p:spPr>
      </p:pic>
      <p:pic>
        <p:nvPicPr>
          <p:cNvPr id="32" name="Picture 31"/>
          <p:cNvPicPr preferRelativeResize="0">
            <a:picLocks/>
          </p:cNvPicPr>
          <p:nvPr/>
        </p:nvPicPr>
        <p:blipFill>
          <a:blip r:embed="rId18">
            <a:extLst>
              <a:ext uri="{28A0092B-C50C-407E-A947-70E740481C1C}">
                <a14:useLocalDpi xmlns:a14="http://schemas.microsoft.com/office/drawing/2010/main" val="0"/>
              </a:ext>
            </a:extLst>
          </a:blip>
          <a:stretch>
            <a:fillRect/>
          </a:stretch>
        </p:blipFill>
        <p:spPr>
          <a:xfrm>
            <a:off x="7007046" y="3871780"/>
            <a:ext cx="566892" cy="504056"/>
          </a:xfrm>
          <a:prstGeom prst="rect">
            <a:avLst/>
          </a:prstGeom>
        </p:spPr>
      </p:pic>
      <p:pic>
        <p:nvPicPr>
          <p:cNvPr id="33" name="Picture 32"/>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a:off x="8001044" y="3871780"/>
            <a:ext cx="566892" cy="504056"/>
          </a:xfrm>
          <a:prstGeom prst="rect">
            <a:avLst/>
          </a:prstGeom>
        </p:spPr>
      </p:pic>
      <p:sp>
        <p:nvSpPr>
          <p:cNvPr id="34" name="TextBox 33"/>
          <p:cNvSpPr txBox="1"/>
          <p:nvPr/>
        </p:nvSpPr>
        <p:spPr>
          <a:xfrm>
            <a:off x="323528" y="4303388"/>
            <a:ext cx="1104242" cy="246221"/>
          </a:xfrm>
          <a:prstGeom prst="rect">
            <a:avLst/>
          </a:prstGeom>
          <a:noFill/>
        </p:spPr>
        <p:txBody>
          <a:bodyPr wrap="square" rtlCol="0">
            <a:spAutoFit/>
          </a:bodyPr>
          <a:lstStyle/>
          <a:p>
            <a:pPr algn="ctr"/>
            <a:r>
              <a:rPr lang="en-US" sz="1000" b="1" dirty="0">
                <a:solidFill>
                  <a:srgbClr val="0070C0"/>
                </a:solidFill>
              </a:rPr>
              <a:t>WB</a:t>
            </a:r>
          </a:p>
        </p:txBody>
      </p:sp>
      <p:sp>
        <p:nvSpPr>
          <p:cNvPr id="35" name="TextBox 34"/>
          <p:cNvSpPr txBox="1"/>
          <p:nvPr/>
        </p:nvSpPr>
        <p:spPr>
          <a:xfrm>
            <a:off x="1487820" y="4292997"/>
            <a:ext cx="1104242" cy="246221"/>
          </a:xfrm>
          <a:prstGeom prst="rect">
            <a:avLst/>
          </a:prstGeom>
          <a:noFill/>
        </p:spPr>
        <p:txBody>
          <a:bodyPr wrap="square" rtlCol="0">
            <a:spAutoFit/>
          </a:bodyPr>
          <a:lstStyle/>
          <a:p>
            <a:pPr algn="ctr"/>
            <a:r>
              <a:rPr lang="en-US" sz="1000" b="1" dirty="0">
                <a:solidFill>
                  <a:srgbClr val="0070C0"/>
                </a:solidFill>
              </a:rPr>
              <a:t>UNWTO</a:t>
            </a:r>
          </a:p>
        </p:txBody>
      </p:sp>
      <p:sp>
        <p:nvSpPr>
          <p:cNvPr id="36" name="TextBox 35"/>
          <p:cNvSpPr txBox="1"/>
          <p:nvPr/>
        </p:nvSpPr>
        <p:spPr>
          <a:xfrm>
            <a:off x="2582454" y="4324170"/>
            <a:ext cx="1104242" cy="246221"/>
          </a:xfrm>
          <a:prstGeom prst="rect">
            <a:avLst/>
          </a:prstGeom>
          <a:noFill/>
        </p:spPr>
        <p:txBody>
          <a:bodyPr wrap="square" rtlCol="0">
            <a:spAutoFit/>
          </a:bodyPr>
          <a:lstStyle/>
          <a:p>
            <a:pPr algn="ctr"/>
            <a:r>
              <a:rPr lang="en-US" sz="1000" b="1" dirty="0">
                <a:solidFill>
                  <a:srgbClr val="0070C0"/>
                </a:solidFill>
              </a:rPr>
              <a:t>FAO</a:t>
            </a:r>
          </a:p>
        </p:txBody>
      </p:sp>
      <p:sp>
        <p:nvSpPr>
          <p:cNvPr id="37" name="TextBox 36"/>
          <p:cNvSpPr txBox="1"/>
          <p:nvPr/>
        </p:nvSpPr>
        <p:spPr>
          <a:xfrm>
            <a:off x="3597260" y="4303388"/>
            <a:ext cx="1104242" cy="246221"/>
          </a:xfrm>
          <a:prstGeom prst="rect">
            <a:avLst/>
          </a:prstGeom>
          <a:noFill/>
        </p:spPr>
        <p:txBody>
          <a:bodyPr wrap="square" rtlCol="0">
            <a:spAutoFit/>
          </a:bodyPr>
          <a:lstStyle/>
          <a:p>
            <a:pPr algn="ctr"/>
            <a:r>
              <a:rPr lang="en-US" sz="1000" b="1" dirty="0">
                <a:solidFill>
                  <a:srgbClr val="0070C0"/>
                </a:solidFill>
              </a:rPr>
              <a:t>IFAD</a:t>
            </a:r>
          </a:p>
        </p:txBody>
      </p:sp>
      <p:sp>
        <p:nvSpPr>
          <p:cNvPr id="38" name="TextBox 37"/>
          <p:cNvSpPr txBox="1"/>
          <p:nvPr/>
        </p:nvSpPr>
        <p:spPr>
          <a:xfrm>
            <a:off x="4757208" y="4365734"/>
            <a:ext cx="1104242" cy="246221"/>
          </a:xfrm>
          <a:prstGeom prst="rect">
            <a:avLst/>
          </a:prstGeom>
          <a:noFill/>
        </p:spPr>
        <p:txBody>
          <a:bodyPr wrap="square" rtlCol="0">
            <a:spAutoFit/>
          </a:bodyPr>
          <a:lstStyle/>
          <a:p>
            <a:pPr algn="ctr"/>
            <a:r>
              <a:rPr lang="en-US" sz="1000" b="1" dirty="0">
                <a:solidFill>
                  <a:srgbClr val="0070C0"/>
                </a:solidFill>
              </a:rPr>
              <a:t>UNIDO</a:t>
            </a:r>
          </a:p>
        </p:txBody>
      </p:sp>
      <p:sp>
        <p:nvSpPr>
          <p:cNvPr id="39" name="TextBox 38"/>
          <p:cNvSpPr txBox="1"/>
          <p:nvPr/>
        </p:nvSpPr>
        <p:spPr>
          <a:xfrm>
            <a:off x="5765320" y="4365734"/>
            <a:ext cx="1104242" cy="246221"/>
          </a:xfrm>
          <a:prstGeom prst="rect">
            <a:avLst/>
          </a:prstGeom>
          <a:noFill/>
        </p:spPr>
        <p:txBody>
          <a:bodyPr wrap="square" rtlCol="0">
            <a:spAutoFit/>
          </a:bodyPr>
          <a:lstStyle/>
          <a:p>
            <a:pPr algn="ctr" fontAlgn="base">
              <a:spcBef>
                <a:spcPct val="0"/>
              </a:spcBef>
              <a:spcAft>
                <a:spcPct val="0"/>
              </a:spcAft>
            </a:pPr>
            <a:r>
              <a:rPr lang="en-US" sz="1000" b="1" dirty="0">
                <a:solidFill>
                  <a:srgbClr val="0070C0"/>
                </a:solidFill>
                <a:cs typeface="Arial" charset="0"/>
              </a:rPr>
              <a:t>WIPO</a:t>
            </a:r>
          </a:p>
        </p:txBody>
      </p:sp>
      <p:sp>
        <p:nvSpPr>
          <p:cNvPr id="40" name="TextBox 39"/>
          <p:cNvSpPr txBox="1"/>
          <p:nvPr/>
        </p:nvSpPr>
        <p:spPr>
          <a:xfrm>
            <a:off x="6739498" y="4365734"/>
            <a:ext cx="1104242" cy="246221"/>
          </a:xfrm>
          <a:prstGeom prst="rect">
            <a:avLst/>
          </a:prstGeom>
          <a:noFill/>
        </p:spPr>
        <p:txBody>
          <a:bodyPr wrap="square" rtlCol="0">
            <a:spAutoFit/>
          </a:bodyPr>
          <a:lstStyle/>
          <a:p>
            <a:pPr algn="ctr"/>
            <a:r>
              <a:rPr lang="en-US" sz="1000" b="1" dirty="0">
                <a:solidFill>
                  <a:srgbClr val="0070C0"/>
                </a:solidFill>
              </a:rPr>
              <a:t>WFP</a:t>
            </a:r>
          </a:p>
        </p:txBody>
      </p:sp>
      <p:sp>
        <p:nvSpPr>
          <p:cNvPr id="41" name="TextBox 40"/>
          <p:cNvSpPr txBox="1"/>
          <p:nvPr/>
        </p:nvSpPr>
        <p:spPr>
          <a:xfrm>
            <a:off x="7752516" y="4376125"/>
            <a:ext cx="1104242" cy="246221"/>
          </a:xfrm>
          <a:prstGeom prst="rect">
            <a:avLst/>
          </a:prstGeom>
          <a:noFill/>
        </p:spPr>
        <p:txBody>
          <a:bodyPr wrap="square" rtlCol="0">
            <a:spAutoFit/>
          </a:bodyPr>
          <a:lstStyle/>
          <a:p>
            <a:pPr algn="ctr"/>
            <a:r>
              <a:rPr lang="en-US" sz="1000" b="1" dirty="0">
                <a:solidFill>
                  <a:srgbClr val="0070C0"/>
                </a:solidFill>
              </a:rPr>
              <a:t>IMF</a:t>
            </a:r>
          </a:p>
        </p:txBody>
      </p:sp>
      <p:pic>
        <p:nvPicPr>
          <p:cNvPr id="42" name="Picture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11961" y="4710279"/>
            <a:ext cx="894415"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TextBox 42"/>
          <p:cNvSpPr txBox="1"/>
          <p:nvPr/>
        </p:nvSpPr>
        <p:spPr>
          <a:xfrm>
            <a:off x="2165509" y="2569722"/>
            <a:ext cx="4720381" cy="369332"/>
          </a:xfrm>
          <a:prstGeom prst="rect">
            <a:avLst/>
          </a:prstGeom>
          <a:solidFill>
            <a:srgbClr val="FFFFFF"/>
          </a:solidFill>
        </p:spPr>
        <p:txBody>
          <a:bodyPr wrap="square" rtlCol="0">
            <a:spAutoFit/>
          </a:bodyPr>
          <a:lstStyle/>
          <a:p>
            <a:pPr fontAlgn="base">
              <a:spcBef>
                <a:spcPct val="0"/>
              </a:spcBef>
              <a:spcAft>
                <a:spcPct val="0"/>
              </a:spcAft>
              <a:defRPr/>
            </a:pPr>
            <a:r>
              <a:rPr lang="en-US" b="1" kern="0" dirty="0">
                <a:solidFill>
                  <a:srgbClr val="0070C0"/>
                </a:solidFill>
                <a:latin typeface="Times" panose="02020603050405020304" pitchFamily="18" charset="0"/>
                <a:cs typeface="Times" panose="02020603050405020304" pitchFamily="18" charset="0"/>
              </a:rPr>
              <a:t>Specialized Agencies of the United Nations</a:t>
            </a:r>
          </a:p>
        </p:txBody>
      </p:sp>
      <p:pic>
        <p:nvPicPr>
          <p:cNvPr id="205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57614" y="1670328"/>
            <a:ext cx="162718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5292081" y="4946357"/>
            <a:ext cx="3600401" cy="584775"/>
          </a:xfrm>
          <a:prstGeom prst="rect">
            <a:avLst/>
          </a:prstGeom>
          <a:noFill/>
        </p:spPr>
        <p:txBody>
          <a:bodyPr wrap="square" rtlCol="0">
            <a:spAutoFit/>
          </a:bodyPr>
          <a:lstStyle/>
          <a:p>
            <a:r>
              <a:rPr lang="en-US" sz="1600" b="1" i="1" dirty="0">
                <a:solidFill>
                  <a:srgbClr val="0070C0"/>
                </a:solidFill>
                <a:latin typeface="Times" panose="02020603050405020304" pitchFamily="18" charset="0"/>
                <a:cs typeface="Times" panose="02020603050405020304" pitchFamily="18" charset="0"/>
              </a:rPr>
              <a:t>Specialized UN agency with focus on </a:t>
            </a:r>
            <a:r>
              <a:rPr lang="en-US" sz="1600" b="1" i="1" dirty="0">
                <a:solidFill>
                  <a:srgbClr val="00B050"/>
                </a:solidFill>
                <a:latin typeface="Times" panose="02020603050405020304" pitchFamily="18" charset="0"/>
                <a:cs typeface="Times" panose="02020603050405020304" pitchFamily="18" charset="0"/>
              </a:rPr>
              <a:t>Telecommunication / ICTs</a:t>
            </a:r>
          </a:p>
        </p:txBody>
      </p:sp>
      <p:pic>
        <p:nvPicPr>
          <p:cNvPr id="2051"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400" y="3203575"/>
            <a:ext cx="4572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4462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852679"/>
            <a:ext cx="9143996" cy="5148069"/>
          </a:xfrm>
          <a:prstGeom prst="rect">
            <a:avLst/>
          </a:prstGeom>
        </p:spPr>
      </p:pic>
      <p:sp>
        <p:nvSpPr>
          <p:cNvPr id="5" name="TextBox 4"/>
          <p:cNvSpPr txBox="1"/>
          <p:nvPr/>
        </p:nvSpPr>
        <p:spPr>
          <a:xfrm>
            <a:off x="920373" y="1356707"/>
            <a:ext cx="2839611" cy="353943"/>
          </a:xfrm>
          <a:prstGeom prst="rect">
            <a:avLst/>
          </a:prstGeom>
          <a:noFill/>
        </p:spPr>
        <p:txBody>
          <a:bodyPr wrap="square" rtlCol="0">
            <a:spAutoFit/>
          </a:bodyPr>
          <a:lstStyle/>
          <a:p>
            <a:r>
              <a:rPr lang="en-US" sz="1700" i="1" dirty="0">
                <a:solidFill>
                  <a:srgbClr val="B3C3EE"/>
                </a:solidFill>
                <a:latin typeface="Times"/>
                <a:cs typeface="Times"/>
              </a:rPr>
              <a:t>Where are we?</a:t>
            </a:r>
          </a:p>
        </p:txBody>
      </p:sp>
      <p:sp>
        <p:nvSpPr>
          <p:cNvPr id="7" name="TextBox 6"/>
          <p:cNvSpPr txBox="1"/>
          <p:nvPr/>
        </p:nvSpPr>
        <p:spPr>
          <a:xfrm>
            <a:off x="953452" y="1703513"/>
            <a:ext cx="4371621" cy="400110"/>
          </a:xfrm>
          <a:prstGeom prst="rect">
            <a:avLst/>
          </a:prstGeom>
          <a:noFill/>
        </p:spPr>
        <p:txBody>
          <a:bodyPr wrap="square" rtlCol="0">
            <a:spAutoFit/>
          </a:bodyPr>
          <a:lstStyle/>
          <a:p>
            <a:r>
              <a:rPr lang="en-US" sz="2000" b="1" dirty="0">
                <a:solidFill>
                  <a:srgbClr val="6A98D0"/>
                </a:solidFill>
                <a:latin typeface="Arial Narrow" panose="020B0606020202030204" pitchFamily="34" charset="0"/>
                <a:cs typeface="Myriad Pro Cond"/>
              </a:rPr>
              <a:t>PRESENCE</a:t>
            </a:r>
          </a:p>
        </p:txBody>
      </p:sp>
      <p:sp>
        <p:nvSpPr>
          <p:cNvPr id="6" name="TextBox 5"/>
          <p:cNvSpPr txBox="1"/>
          <p:nvPr/>
        </p:nvSpPr>
        <p:spPr>
          <a:xfrm>
            <a:off x="6487987" y="898611"/>
            <a:ext cx="198709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cs typeface="Myriad Pro Cond"/>
              </a:rPr>
              <a:t>ITU at a glance</a:t>
            </a:r>
          </a:p>
        </p:txBody>
      </p:sp>
      <p:pic>
        <p:nvPicPr>
          <p:cNvPr id="8" name="Picture 7"/>
          <p:cNvPicPr>
            <a:picLocks noChangeAspect="1"/>
          </p:cNvPicPr>
          <p:nvPr/>
        </p:nvPicPr>
        <p:blipFill>
          <a:blip r:embed="rId3"/>
          <a:stretch>
            <a:fillRect/>
          </a:stretch>
        </p:blipFill>
        <p:spPr>
          <a:xfrm>
            <a:off x="228758" y="5419378"/>
            <a:ext cx="977512" cy="353568"/>
          </a:xfrm>
          <a:prstGeom prst="rect">
            <a:avLst/>
          </a:prstGeom>
        </p:spPr>
      </p:pic>
    </p:spTree>
    <p:extLst>
      <p:ext uri="{BB962C8B-B14F-4D97-AF65-F5344CB8AC3E}">
        <p14:creationId xmlns:p14="http://schemas.microsoft.com/office/powerpoint/2010/main" val="236803641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 y="924560"/>
            <a:ext cx="9143992" cy="5148068"/>
          </a:xfrm>
          <a:prstGeom prst="rect">
            <a:avLst/>
          </a:prstGeom>
        </p:spPr>
      </p:pic>
      <p:sp>
        <p:nvSpPr>
          <p:cNvPr id="5" name="TextBox 4"/>
          <p:cNvSpPr txBox="1"/>
          <p:nvPr/>
        </p:nvSpPr>
        <p:spPr>
          <a:xfrm>
            <a:off x="920373" y="1356707"/>
            <a:ext cx="2839611" cy="353943"/>
          </a:xfrm>
          <a:prstGeom prst="rect">
            <a:avLst/>
          </a:prstGeom>
          <a:noFill/>
        </p:spPr>
        <p:txBody>
          <a:bodyPr wrap="square" rtlCol="0">
            <a:spAutoFit/>
          </a:bodyPr>
          <a:lstStyle/>
          <a:p>
            <a:r>
              <a:rPr lang="en-US" sz="1700" i="1" dirty="0" smtClean="0">
                <a:solidFill>
                  <a:srgbClr val="B3C3EE"/>
                </a:solidFill>
                <a:latin typeface="Times"/>
                <a:cs typeface="Times"/>
              </a:rPr>
              <a:t>Management</a:t>
            </a:r>
            <a:endParaRPr lang="en-US" sz="1700" i="1" dirty="0">
              <a:solidFill>
                <a:srgbClr val="B3C3EE"/>
              </a:solidFill>
              <a:latin typeface="Times"/>
              <a:cs typeface="Times"/>
            </a:endParaRPr>
          </a:p>
        </p:txBody>
      </p:sp>
      <p:sp>
        <p:nvSpPr>
          <p:cNvPr id="7" name="TextBox 6"/>
          <p:cNvSpPr txBox="1"/>
          <p:nvPr/>
        </p:nvSpPr>
        <p:spPr>
          <a:xfrm>
            <a:off x="953452" y="1703513"/>
            <a:ext cx="4371621" cy="400110"/>
          </a:xfrm>
          <a:prstGeom prst="rect">
            <a:avLst/>
          </a:prstGeom>
          <a:noFill/>
        </p:spPr>
        <p:txBody>
          <a:bodyPr wrap="square" rtlCol="0">
            <a:spAutoFit/>
          </a:bodyPr>
          <a:lstStyle/>
          <a:p>
            <a:r>
              <a:rPr lang="en-US" sz="2000" b="1" dirty="0">
                <a:solidFill>
                  <a:srgbClr val="6A98D0"/>
                </a:solidFill>
                <a:latin typeface="Arial Narrow" panose="020B0606020202030204" pitchFamily="34" charset="0"/>
                <a:cs typeface="Myriad Pro Cond"/>
              </a:rPr>
              <a:t>WHO ARE WE?</a:t>
            </a:r>
          </a:p>
        </p:txBody>
      </p:sp>
      <p:sp>
        <p:nvSpPr>
          <p:cNvPr id="9" name="TextBox 8"/>
          <p:cNvSpPr txBox="1"/>
          <p:nvPr/>
        </p:nvSpPr>
        <p:spPr>
          <a:xfrm>
            <a:off x="946317" y="2255725"/>
            <a:ext cx="1904963" cy="369332"/>
          </a:xfrm>
          <a:prstGeom prst="rect">
            <a:avLst/>
          </a:prstGeom>
          <a:noFill/>
        </p:spPr>
        <p:txBody>
          <a:bodyPr wrap="square" rtlCol="0">
            <a:spAutoFit/>
          </a:bodyPr>
          <a:lstStyle/>
          <a:p>
            <a:r>
              <a:rPr lang="en-US" b="1" i="1" dirty="0">
                <a:latin typeface="Myriad Pro SemiCond" pitchFamily="34" charset="0"/>
                <a:cs typeface="Myriad Pro Bold SemiCond It"/>
              </a:rPr>
              <a:t>ITU Elections</a:t>
            </a:r>
          </a:p>
        </p:txBody>
      </p:sp>
      <p:sp>
        <p:nvSpPr>
          <p:cNvPr id="10" name="TextBox 9"/>
          <p:cNvSpPr txBox="1"/>
          <p:nvPr/>
        </p:nvSpPr>
        <p:spPr>
          <a:xfrm>
            <a:off x="946317" y="2648155"/>
            <a:ext cx="1904963" cy="369332"/>
          </a:xfrm>
          <a:prstGeom prst="rect">
            <a:avLst/>
          </a:prstGeom>
          <a:noFill/>
        </p:spPr>
        <p:txBody>
          <a:bodyPr wrap="square" rtlCol="0">
            <a:spAutoFit/>
          </a:bodyPr>
          <a:lstStyle/>
          <a:p>
            <a:r>
              <a:rPr lang="en-US" i="1" dirty="0">
                <a:latin typeface="Myriad Pro SemiCond" pitchFamily="34" charset="0"/>
                <a:cs typeface="Myriad Pro SemiCondIt"/>
              </a:rPr>
              <a:t>ITU Officials</a:t>
            </a:r>
          </a:p>
        </p:txBody>
      </p:sp>
      <p:sp>
        <p:nvSpPr>
          <p:cNvPr id="11" name="TextBox 10"/>
          <p:cNvSpPr txBox="1"/>
          <p:nvPr/>
        </p:nvSpPr>
        <p:spPr>
          <a:xfrm>
            <a:off x="788102" y="3918768"/>
            <a:ext cx="1153679" cy="544765"/>
          </a:xfrm>
          <a:prstGeom prst="rect">
            <a:avLst/>
          </a:prstGeom>
          <a:noFill/>
        </p:spPr>
        <p:txBody>
          <a:bodyPr wrap="square" rtlCol="0">
            <a:spAutoFit/>
          </a:bodyPr>
          <a:lstStyle/>
          <a:p>
            <a:pPr algn="ctr">
              <a:lnSpc>
                <a:spcPct val="80000"/>
              </a:lnSpc>
            </a:pPr>
            <a:r>
              <a:rPr lang="en-US" dirty="0">
                <a:latin typeface="Arial Narrow" panose="020B0606020202030204" pitchFamily="34" charset="0"/>
                <a:cs typeface="Myriad Pro Cond"/>
              </a:rPr>
              <a:t>ELECTED OFFICIALS</a:t>
            </a:r>
          </a:p>
        </p:txBody>
      </p:sp>
      <p:sp>
        <p:nvSpPr>
          <p:cNvPr id="12" name="TextBox 11"/>
          <p:cNvSpPr txBox="1"/>
          <p:nvPr/>
        </p:nvSpPr>
        <p:spPr>
          <a:xfrm>
            <a:off x="2606305" y="2839820"/>
            <a:ext cx="1153679" cy="469359"/>
          </a:xfrm>
          <a:prstGeom prst="rect">
            <a:avLst/>
          </a:prstGeom>
          <a:noFill/>
        </p:spPr>
        <p:txBody>
          <a:bodyPr wrap="square" rtlCol="0">
            <a:spAutoFit/>
          </a:bodyPr>
          <a:lstStyle/>
          <a:p>
            <a:pPr algn="ctr">
              <a:lnSpc>
                <a:spcPct val="80000"/>
              </a:lnSpc>
            </a:pPr>
            <a:r>
              <a:rPr lang="en-US" sz="1500" dirty="0">
                <a:latin typeface="Arial Narrow" panose="020B0606020202030204" pitchFamily="34" charset="0"/>
                <a:cs typeface="Myriad Pro Cond"/>
              </a:rPr>
              <a:t>Secretary</a:t>
            </a:r>
          </a:p>
          <a:p>
            <a:pPr algn="ctr">
              <a:lnSpc>
                <a:spcPct val="80000"/>
              </a:lnSpc>
            </a:pPr>
            <a:r>
              <a:rPr lang="en-US" sz="1500" dirty="0">
                <a:latin typeface="Arial Narrow" panose="020B0606020202030204" pitchFamily="34" charset="0"/>
                <a:cs typeface="Myriad Pro Cond"/>
              </a:rPr>
              <a:t>General</a:t>
            </a:r>
          </a:p>
        </p:txBody>
      </p:sp>
      <p:sp>
        <p:nvSpPr>
          <p:cNvPr id="13" name="TextBox 12"/>
          <p:cNvSpPr txBox="1"/>
          <p:nvPr/>
        </p:nvSpPr>
        <p:spPr>
          <a:xfrm>
            <a:off x="4676956" y="2802297"/>
            <a:ext cx="1153679" cy="654025"/>
          </a:xfrm>
          <a:prstGeom prst="rect">
            <a:avLst/>
          </a:prstGeom>
          <a:noFill/>
        </p:spPr>
        <p:txBody>
          <a:bodyPr wrap="square" rtlCol="0">
            <a:spAutoFit/>
          </a:bodyPr>
          <a:lstStyle/>
          <a:p>
            <a:pPr algn="ctr">
              <a:lnSpc>
                <a:spcPct val="80000"/>
              </a:lnSpc>
            </a:pPr>
            <a:r>
              <a:rPr lang="en-US" sz="1500" dirty="0">
                <a:latin typeface="Arial Narrow" panose="020B0606020202030204" pitchFamily="34" charset="0"/>
                <a:cs typeface="Myriad Pro Cond"/>
              </a:rPr>
              <a:t>Deputy Secretary</a:t>
            </a:r>
          </a:p>
          <a:p>
            <a:pPr algn="ctr">
              <a:lnSpc>
                <a:spcPct val="80000"/>
              </a:lnSpc>
            </a:pPr>
            <a:r>
              <a:rPr lang="en-US" sz="1500" dirty="0">
                <a:latin typeface="Arial Narrow" panose="020B0606020202030204" pitchFamily="34" charset="0"/>
                <a:cs typeface="Myriad Pro Cond"/>
              </a:rPr>
              <a:t>General</a:t>
            </a:r>
          </a:p>
        </p:txBody>
      </p:sp>
      <p:sp>
        <p:nvSpPr>
          <p:cNvPr id="17" name="TextBox 16"/>
          <p:cNvSpPr txBox="1"/>
          <p:nvPr/>
        </p:nvSpPr>
        <p:spPr>
          <a:xfrm>
            <a:off x="7078043" y="4382595"/>
            <a:ext cx="1463219" cy="654025"/>
          </a:xfrm>
          <a:prstGeom prst="rect">
            <a:avLst/>
          </a:prstGeom>
          <a:noFill/>
        </p:spPr>
        <p:txBody>
          <a:bodyPr wrap="square" rtlCol="0">
            <a:spAutoFit/>
          </a:bodyPr>
          <a:lstStyle/>
          <a:p>
            <a:pPr algn="ctr">
              <a:lnSpc>
                <a:spcPct val="80000"/>
              </a:lnSpc>
            </a:pPr>
            <a:r>
              <a:rPr lang="en-US" sz="1500" dirty="0">
                <a:latin typeface="Arial Narrow" panose="020B0606020202030204" pitchFamily="34" charset="0"/>
                <a:cs typeface="Myriad Pro Cond"/>
              </a:rPr>
              <a:t>A maximum of two four-year terms in any elected post</a:t>
            </a:r>
          </a:p>
        </p:txBody>
      </p:sp>
      <p:sp>
        <p:nvSpPr>
          <p:cNvPr id="18" name="TextBox 17"/>
          <p:cNvSpPr txBox="1"/>
          <p:nvPr/>
        </p:nvSpPr>
        <p:spPr>
          <a:xfrm>
            <a:off x="7055955" y="2771449"/>
            <a:ext cx="1463219" cy="271869"/>
          </a:xfrm>
          <a:prstGeom prst="rect">
            <a:avLst/>
          </a:prstGeom>
          <a:noFill/>
        </p:spPr>
        <p:txBody>
          <a:bodyPr wrap="square" rtlCol="0">
            <a:spAutoFit/>
          </a:bodyPr>
          <a:lstStyle/>
          <a:p>
            <a:pPr algn="ctr">
              <a:lnSpc>
                <a:spcPct val="80000"/>
              </a:lnSpc>
            </a:pPr>
            <a:r>
              <a:rPr lang="en-US" sz="1400" b="1" dirty="0">
                <a:latin typeface="Arial Narrow" panose="020B0606020202030204" pitchFamily="34" charset="0"/>
                <a:cs typeface="Myriad Pro Cond"/>
              </a:rPr>
              <a:t>DURATION</a:t>
            </a:r>
          </a:p>
        </p:txBody>
      </p:sp>
      <p:sp>
        <p:nvSpPr>
          <p:cNvPr id="20" name="TextBox 19"/>
          <p:cNvSpPr txBox="1"/>
          <p:nvPr/>
        </p:nvSpPr>
        <p:spPr>
          <a:xfrm>
            <a:off x="6487987" y="898611"/>
            <a:ext cx="198709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cs typeface="Myriad Pro Cond"/>
              </a:rPr>
              <a:t>ITU at a glance</a:t>
            </a:r>
          </a:p>
        </p:txBody>
      </p:sp>
      <p:sp>
        <p:nvSpPr>
          <p:cNvPr id="19" name="TextBox 18"/>
          <p:cNvSpPr txBox="1"/>
          <p:nvPr/>
        </p:nvSpPr>
        <p:spPr>
          <a:xfrm>
            <a:off x="2063263" y="4014205"/>
            <a:ext cx="1696721" cy="654025"/>
          </a:xfrm>
          <a:prstGeom prst="rect">
            <a:avLst/>
          </a:prstGeom>
          <a:noFill/>
        </p:spPr>
        <p:txBody>
          <a:bodyPr wrap="square" rtlCol="0">
            <a:spAutoFit/>
          </a:bodyPr>
          <a:lstStyle/>
          <a:p>
            <a:pPr algn="ctr">
              <a:lnSpc>
                <a:spcPct val="80000"/>
              </a:lnSpc>
            </a:pPr>
            <a:r>
              <a:rPr lang="en-US" sz="1500" dirty="0">
                <a:latin typeface="Arial Narrow" panose="020B0606020202030204" pitchFamily="34" charset="0"/>
                <a:cs typeface="Myriad Pro Cond"/>
              </a:rPr>
              <a:t>Director of the </a:t>
            </a:r>
            <a:r>
              <a:rPr lang="en-US" sz="1500" dirty="0" err="1">
                <a:latin typeface="Arial Narrow" panose="020B0606020202030204" pitchFamily="34" charset="0"/>
                <a:cs typeface="Myriad Pro Cond"/>
              </a:rPr>
              <a:t>Radiocommunication</a:t>
            </a:r>
            <a:r>
              <a:rPr lang="en-US" sz="1500" dirty="0">
                <a:latin typeface="Arial Narrow" panose="020B0606020202030204" pitchFamily="34" charset="0"/>
                <a:cs typeface="Myriad Pro Cond"/>
              </a:rPr>
              <a:t> Bureau (BR)</a:t>
            </a:r>
          </a:p>
        </p:txBody>
      </p:sp>
      <p:sp>
        <p:nvSpPr>
          <p:cNvPr id="21" name="TextBox 20"/>
          <p:cNvSpPr txBox="1"/>
          <p:nvPr/>
        </p:nvSpPr>
        <p:spPr>
          <a:xfrm>
            <a:off x="3393840" y="4463533"/>
            <a:ext cx="1653294" cy="838691"/>
          </a:xfrm>
          <a:prstGeom prst="rect">
            <a:avLst/>
          </a:prstGeom>
          <a:noFill/>
        </p:spPr>
        <p:txBody>
          <a:bodyPr wrap="square" rtlCol="0">
            <a:spAutoFit/>
          </a:bodyPr>
          <a:lstStyle/>
          <a:p>
            <a:pPr algn="ctr">
              <a:lnSpc>
                <a:spcPct val="80000"/>
              </a:lnSpc>
            </a:pPr>
            <a:r>
              <a:rPr lang="en-US" sz="1500" dirty="0">
                <a:latin typeface="Arial Narrow" panose="020B0606020202030204" pitchFamily="34" charset="0"/>
                <a:cs typeface="Myriad Pro Cond"/>
              </a:rPr>
              <a:t>Director of the Telecommunication Standardization Bureau (TSB)</a:t>
            </a:r>
          </a:p>
        </p:txBody>
      </p:sp>
      <p:sp>
        <p:nvSpPr>
          <p:cNvPr id="22" name="TextBox 21"/>
          <p:cNvSpPr txBox="1"/>
          <p:nvPr/>
        </p:nvSpPr>
        <p:spPr>
          <a:xfrm>
            <a:off x="4753390" y="4007116"/>
            <a:ext cx="1623965" cy="838691"/>
          </a:xfrm>
          <a:prstGeom prst="rect">
            <a:avLst/>
          </a:prstGeom>
          <a:noFill/>
        </p:spPr>
        <p:txBody>
          <a:bodyPr wrap="square" rtlCol="0">
            <a:spAutoFit/>
          </a:bodyPr>
          <a:lstStyle/>
          <a:p>
            <a:pPr algn="ctr">
              <a:lnSpc>
                <a:spcPct val="80000"/>
              </a:lnSpc>
            </a:pPr>
            <a:r>
              <a:rPr lang="en-US" sz="1500" dirty="0">
                <a:latin typeface="Arial Narrow" panose="020B0606020202030204" pitchFamily="34" charset="0"/>
                <a:cs typeface="Myriad Pro Cond"/>
              </a:rPr>
              <a:t>Director of the Telecommunication Development </a:t>
            </a:r>
          </a:p>
          <a:p>
            <a:pPr algn="ctr">
              <a:lnSpc>
                <a:spcPct val="80000"/>
              </a:lnSpc>
            </a:pPr>
            <a:r>
              <a:rPr lang="en-US" sz="1500" dirty="0">
                <a:latin typeface="Arial Narrow" panose="020B0606020202030204" pitchFamily="34" charset="0"/>
                <a:cs typeface="Myriad Pro Cond"/>
              </a:rPr>
              <a:t>Bureau (BDT)</a:t>
            </a:r>
          </a:p>
        </p:txBody>
      </p:sp>
      <p:pic>
        <p:nvPicPr>
          <p:cNvPr id="23" name="Picture 22"/>
          <p:cNvPicPr>
            <a:picLocks noChangeAspect="1"/>
          </p:cNvPicPr>
          <p:nvPr/>
        </p:nvPicPr>
        <p:blipFill>
          <a:blip r:embed="rId4"/>
          <a:stretch>
            <a:fillRect/>
          </a:stretch>
        </p:blipFill>
        <p:spPr>
          <a:xfrm>
            <a:off x="228758" y="5419378"/>
            <a:ext cx="977512" cy="353568"/>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8541" y="5309283"/>
            <a:ext cx="2236126" cy="1485680"/>
          </a:xfrm>
          <a:prstGeom prst="rect">
            <a:avLst/>
          </a:prstGeom>
        </p:spPr>
      </p:pic>
    </p:spTree>
    <p:extLst>
      <p:ext uri="{BB962C8B-B14F-4D97-AF65-F5344CB8AC3E}">
        <p14:creationId xmlns:p14="http://schemas.microsoft.com/office/powerpoint/2010/main" val="213075508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 y="857250"/>
            <a:ext cx="9143992" cy="5148068"/>
          </a:xfrm>
          <a:prstGeom prst="rect">
            <a:avLst/>
          </a:prstGeom>
        </p:spPr>
      </p:pic>
      <p:sp>
        <p:nvSpPr>
          <p:cNvPr id="5" name="TextBox 4"/>
          <p:cNvSpPr txBox="1"/>
          <p:nvPr/>
        </p:nvSpPr>
        <p:spPr>
          <a:xfrm>
            <a:off x="920373" y="1356707"/>
            <a:ext cx="2839611" cy="353943"/>
          </a:xfrm>
          <a:prstGeom prst="rect">
            <a:avLst/>
          </a:prstGeom>
          <a:noFill/>
        </p:spPr>
        <p:txBody>
          <a:bodyPr wrap="square" rtlCol="0">
            <a:spAutoFit/>
          </a:bodyPr>
          <a:lstStyle/>
          <a:p>
            <a:r>
              <a:rPr lang="en-US" sz="1700" i="1" dirty="0">
                <a:solidFill>
                  <a:srgbClr val="B3C3EE"/>
                </a:solidFill>
                <a:latin typeface="Times"/>
                <a:cs typeface="Times"/>
              </a:rPr>
              <a:t>Meet us</a:t>
            </a:r>
          </a:p>
        </p:txBody>
      </p:sp>
      <p:sp>
        <p:nvSpPr>
          <p:cNvPr id="7" name="TextBox 6"/>
          <p:cNvSpPr txBox="1"/>
          <p:nvPr/>
        </p:nvSpPr>
        <p:spPr>
          <a:xfrm>
            <a:off x="953452" y="1703513"/>
            <a:ext cx="4371621" cy="400110"/>
          </a:xfrm>
          <a:prstGeom prst="rect">
            <a:avLst/>
          </a:prstGeom>
          <a:noFill/>
        </p:spPr>
        <p:txBody>
          <a:bodyPr wrap="square" rtlCol="0">
            <a:spAutoFit/>
          </a:bodyPr>
          <a:lstStyle/>
          <a:p>
            <a:r>
              <a:rPr lang="en-US" sz="2000" b="1" dirty="0">
                <a:solidFill>
                  <a:srgbClr val="6A98D0"/>
                </a:solidFill>
                <a:latin typeface="Arial Narrow" panose="020B0606020202030204" pitchFamily="34" charset="0"/>
                <a:cs typeface="Myriad Pro Cond"/>
              </a:rPr>
              <a:t>WHO ARE WE?</a:t>
            </a:r>
          </a:p>
        </p:txBody>
      </p:sp>
      <p:sp>
        <p:nvSpPr>
          <p:cNvPr id="4" name="TextBox 3"/>
          <p:cNvSpPr txBox="1"/>
          <p:nvPr/>
        </p:nvSpPr>
        <p:spPr>
          <a:xfrm>
            <a:off x="915180" y="2985649"/>
            <a:ext cx="1904963" cy="1446550"/>
          </a:xfrm>
          <a:prstGeom prst="rect">
            <a:avLst/>
          </a:prstGeom>
          <a:noFill/>
        </p:spPr>
        <p:txBody>
          <a:bodyPr wrap="square" rtlCol="0">
            <a:spAutoFit/>
          </a:bodyPr>
          <a:lstStyle/>
          <a:p>
            <a:r>
              <a:rPr lang="en-US" sz="8800" b="1" dirty="0">
                <a:solidFill>
                  <a:srgbClr val="3E8EDE"/>
                </a:solidFill>
                <a:latin typeface="Arial Narrow" panose="020B0606020202030204" pitchFamily="34" charset="0"/>
                <a:cs typeface="Myriad Pro Cond"/>
              </a:rPr>
              <a:t>193</a:t>
            </a:r>
          </a:p>
        </p:txBody>
      </p:sp>
      <p:sp>
        <p:nvSpPr>
          <p:cNvPr id="8" name="TextBox 7"/>
          <p:cNvSpPr txBox="1"/>
          <p:nvPr/>
        </p:nvSpPr>
        <p:spPr>
          <a:xfrm>
            <a:off x="1384136" y="4189334"/>
            <a:ext cx="1048799" cy="544765"/>
          </a:xfrm>
          <a:prstGeom prst="rect">
            <a:avLst/>
          </a:prstGeom>
          <a:noFill/>
        </p:spPr>
        <p:txBody>
          <a:bodyPr wrap="square" rtlCol="0">
            <a:spAutoFit/>
          </a:bodyPr>
          <a:lstStyle/>
          <a:p>
            <a:pPr algn="r">
              <a:lnSpc>
                <a:spcPct val="80000"/>
              </a:lnSpc>
            </a:pPr>
            <a:r>
              <a:rPr lang="en-US" dirty="0">
                <a:latin typeface="Arial Narrow" panose="020B0606020202030204" pitchFamily="34" charset="0"/>
                <a:cs typeface="Myriad Pro Cond"/>
              </a:rPr>
              <a:t>MEMBER STATES </a:t>
            </a:r>
          </a:p>
        </p:txBody>
      </p:sp>
      <p:sp>
        <p:nvSpPr>
          <p:cNvPr id="9" name="TextBox 8"/>
          <p:cNvSpPr txBox="1"/>
          <p:nvPr/>
        </p:nvSpPr>
        <p:spPr>
          <a:xfrm>
            <a:off x="3619519" y="2985649"/>
            <a:ext cx="1904963" cy="1446550"/>
          </a:xfrm>
          <a:prstGeom prst="rect">
            <a:avLst/>
          </a:prstGeom>
          <a:noFill/>
        </p:spPr>
        <p:txBody>
          <a:bodyPr wrap="square" rtlCol="0">
            <a:spAutoFit/>
          </a:bodyPr>
          <a:lstStyle/>
          <a:p>
            <a:r>
              <a:rPr lang="en-US" sz="8800" b="1" dirty="0">
                <a:solidFill>
                  <a:srgbClr val="3E8EDE"/>
                </a:solidFill>
                <a:latin typeface="Arial Narrow" panose="020B0606020202030204" pitchFamily="34" charset="0"/>
                <a:cs typeface="Myriad Pro Cond"/>
              </a:rPr>
              <a:t>700</a:t>
            </a:r>
          </a:p>
        </p:txBody>
      </p:sp>
      <p:sp>
        <p:nvSpPr>
          <p:cNvPr id="10" name="TextBox 9"/>
          <p:cNvSpPr txBox="1"/>
          <p:nvPr/>
        </p:nvSpPr>
        <p:spPr>
          <a:xfrm>
            <a:off x="2995247" y="4189334"/>
            <a:ext cx="2151099" cy="535531"/>
          </a:xfrm>
          <a:prstGeom prst="rect">
            <a:avLst/>
          </a:prstGeom>
          <a:noFill/>
        </p:spPr>
        <p:txBody>
          <a:bodyPr wrap="square" rtlCol="0">
            <a:spAutoFit/>
          </a:bodyPr>
          <a:lstStyle/>
          <a:p>
            <a:pPr algn="r">
              <a:lnSpc>
                <a:spcPct val="80000"/>
              </a:lnSpc>
            </a:pPr>
            <a:r>
              <a:rPr lang="en-US" dirty="0">
                <a:latin typeface="Arial Narrow" panose="020B0606020202030204" pitchFamily="34" charset="0"/>
                <a:cs typeface="Myriad Pro Cond"/>
              </a:rPr>
              <a:t>PRIVATE  SECTOR</a:t>
            </a:r>
            <a:br>
              <a:rPr lang="en-US" dirty="0">
                <a:latin typeface="Arial Narrow" panose="020B0606020202030204" pitchFamily="34" charset="0"/>
                <a:cs typeface="Myriad Pro Cond"/>
              </a:rPr>
            </a:br>
            <a:r>
              <a:rPr lang="en-US" dirty="0">
                <a:latin typeface="Arial Narrow" panose="020B0606020202030204" pitchFamily="34" charset="0"/>
                <a:cs typeface="Myriad Pro Cond"/>
              </a:rPr>
              <a:t>ORGANIZATIONS </a:t>
            </a:r>
          </a:p>
        </p:txBody>
      </p:sp>
      <p:sp>
        <p:nvSpPr>
          <p:cNvPr id="12" name="TextBox 11"/>
          <p:cNvSpPr txBox="1"/>
          <p:nvPr/>
        </p:nvSpPr>
        <p:spPr>
          <a:xfrm>
            <a:off x="6335607" y="2985649"/>
            <a:ext cx="1303240" cy="1446550"/>
          </a:xfrm>
          <a:prstGeom prst="rect">
            <a:avLst/>
          </a:prstGeom>
          <a:noFill/>
        </p:spPr>
        <p:txBody>
          <a:bodyPr wrap="square" rtlCol="0">
            <a:spAutoFit/>
          </a:bodyPr>
          <a:lstStyle/>
          <a:p>
            <a:pPr algn="r"/>
            <a:r>
              <a:rPr lang="en-US" sz="8800" b="1" dirty="0">
                <a:solidFill>
                  <a:srgbClr val="3E8EDE"/>
                </a:solidFill>
                <a:latin typeface="Arial Narrow" panose="020B0606020202030204" pitchFamily="34" charset="0"/>
                <a:cs typeface="Myriad Pro Cond"/>
              </a:rPr>
              <a:t>70</a:t>
            </a:r>
          </a:p>
        </p:txBody>
      </p:sp>
      <p:sp>
        <p:nvSpPr>
          <p:cNvPr id="13" name="TextBox 12"/>
          <p:cNvSpPr txBox="1"/>
          <p:nvPr/>
        </p:nvSpPr>
        <p:spPr>
          <a:xfrm>
            <a:off x="6037386" y="4189334"/>
            <a:ext cx="1558656" cy="535531"/>
          </a:xfrm>
          <a:prstGeom prst="rect">
            <a:avLst/>
          </a:prstGeom>
          <a:noFill/>
        </p:spPr>
        <p:txBody>
          <a:bodyPr wrap="square" rtlCol="0">
            <a:spAutoFit/>
          </a:bodyPr>
          <a:lstStyle/>
          <a:p>
            <a:pPr algn="r">
              <a:lnSpc>
                <a:spcPct val="80000"/>
              </a:lnSpc>
            </a:pPr>
            <a:r>
              <a:rPr lang="en-US" dirty="0">
                <a:latin typeface="Arial Narrow" panose="020B0606020202030204" pitchFamily="34" charset="0"/>
                <a:cs typeface="Myriad Pro Cond"/>
              </a:rPr>
              <a:t>ACADEMIA</a:t>
            </a:r>
            <a:br>
              <a:rPr lang="en-US" dirty="0">
                <a:latin typeface="Arial Narrow" panose="020B0606020202030204" pitchFamily="34" charset="0"/>
                <a:cs typeface="Myriad Pro Cond"/>
              </a:rPr>
            </a:br>
            <a:r>
              <a:rPr lang="en-US" dirty="0">
                <a:latin typeface="Arial Narrow" panose="020B0606020202030204" pitchFamily="34" charset="0"/>
                <a:cs typeface="Myriad Pro Cond"/>
              </a:rPr>
              <a:t>MEMBERS</a:t>
            </a:r>
          </a:p>
        </p:txBody>
      </p:sp>
      <p:sp>
        <p:nvSpPr>
          <p:cNvPr id="15" name="TextBox 14"/>
          <p:cNvSpPr txBox="1"/>
          <p:nvPr/>
        </p:nvSpPr>
        <p:spPr>
          <a:xfrm>
            <a:off x="946317" y="2520768"/>
            <a:ext cx="1904963" cy="369332"/>
          </a:xfrm>
          <a:prstGeom prst="rect">
            <a:avLst/>
          </a:prstGeom>
          <a:noFill/>
        </p:spPr>
        <p:txBody>
          <a:bodyPr wrap="square" rtlCol="0">
            <a:spAutoFit/>
          </a:bodyPr>
          <a:lstStyle/>
          <a:p>
            <a:r>
              <a:rPr lang="en-US" b="1" i="1" dirty="0">
                <a:latin typeface="Myriad Pro SemiCond" pitchFamily="34" charset="0"/>
                <a:cs typeface="Myriad Pro Bold SemiCond It"/>
              </a:rPr>
              <a:t>Our numbers</a:t>
            </a:r>
          </a:p>
        </p:txBody>
      </p:sp>
      <p:sp>
        <p:nvSpPr>
          <p:cNvPr id="16" name="TextBox 15"/>
          <p:cNvSpPr txBox="1"/>
          <p:nvPr/>
        </p:nvSpPr>
        <p:spPr>
          <a:xfrm>
            <a:off x="6487987" y="898611"/>
            <a:ext cx="198709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cs typeface="Myriad Pro Cond"/>
              </a:rPr>
              <a:t>ITU at a glance</a:t>
            </a:r>
          </a:p>
        </p:txBody>
      </p:sp>
      <p:pic>
        <p:nvPicPr>
          <p:cNvPr id="14" name="Picture 13"/>
          <p:cNvPicPr>
            <a:picLocks noChangeAspect="1"/>
          </p:cNvPicPr>
          <p:nvPr/>
        </p:nvPicPr>
        <p:blipFill>
          <a:blip r:embed="rId4"/>
          <a:stretch>
            <a:fillRect/>
          </a:stretch>
        </p:blipFill>
        <p:spPr>
          <a:xfrm>
            <a:off x="228758" y="5419378"/>
            <a:ext cx="977512" cy="353568"/>
          </a:xfrm>
          <a:prstGeom prst="rect">
            <a:avLst/>
          </a:prstGeom>
        </p:spPr>
      </p:pic>
    </p:spTree>
    <p:custDataLst>
      <p:tags r:id="rId1"/>
    </p:custDataLst>
    <p:extLst>
      <p:ext uri="{BB962C8B-B14F-4D97-AF65-F5344CB8AC3E}">
        <p14:creationId xmlns:p14="http://schemas.microsoft.com/office/powerpoint/2010/main" val="20891603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82" name="Picture 2"/>
          <p:cNvPicPr>
            <a:picLocks noChangeAspect="1" noChangeArrowheads="1"/>
          </p:cNvPicPr>
          <p:nvPr/>
        </p:nvPicPr>
        <p:blipFill>
          <a:blip r:embed="rId3" cstate="print"/>
          <a:srcRect/>
          <a:stretch>
            <a:fillRect/>
          </a:stretch>
        </p:blipFill>
        <p:spPr bwMode="auto">
          <a:xfrm>
            <a:off x="1884363" y="0"/>
            <a:ext cx="5375275" cy="6858000"/>
          </a:xfrm>
          <a:prstGeom prst="rect">
            <a:avLst/>
          </a:prstGeom>
          <a:noFill/>
          <a:ln w="9525">
            <a:noFill/>
            <a:miter lim="800000"/>
            <a:headEnd/>
            <a:tailEnd/>
          </a:ln>
          <a:effectLst/>
        </p:spPr>
      </p:pic>
      <p:sp>
        <p:nvSpPr>
          <p:cNvPr id="1198083" name="WordArt 3"/>
          <p:cNvSpPr>
            <a:spLocks noChangeArrowheads="1" noChangeShapeType="1" noTextEdit="1"/>
          </p:cNvSpPr>
          <p:nvPr/>
        </p:nvSpPr>
        <p:spPr bwMode="auto">
          <a:xfrm rot="195179">
            <a:off x="47625" y="768350"/>
            <a:ext cx="4098925" cy="2352675"/>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FF0000"/>
                </a:solidFill>
                <a:latin typeface="Arial Black"/>
              </a:rPr>
              <a:t>Radiocommunications</a:t>
            </a:r>
          </a:p>
          <a:p>
            <a:pPr algn="ctr"/>
            <a:r>
              <a:rPr lang="en-US" sz="3600" kern="10">
                <a:ln w="9525">
                  <a:noFill/>
                  <a:round/>
                  <a:headEnd/>
                  <a:tailEnd/>
                </a:ln>
                <a:solidFill>
                  <a:srgbClr val="FF0000"/>
                </a:solidFill>
                <a:latin typeface="Arial Black"/>
              </a:rPr>
              <a:t>- regulations</a:t>
            </a:r>
          </a:p>
          <a:p>
            <a:pPr algn="ctr"/>
            <a:r>
              <a:rPr lang="en-US" sz="3600" kern="10">
                <a:ln w="9525">
                  <a:noFill/>
                  <a:round/>
                  <a:headEnd/>
                  <a:tailEnd/>
                </a:ln>
                <a:solidFill>
                  <a:srgbClr val="FF0000"/>
                </a:solidFill>
                <a:latin typeface="Arial Black"/>
              </a:rPr>
              <a:t>- standards</a:t>
            </a:r>
          </a:p>
        </p:txBody>
      </p:sp>
      <p:sp>
        <p:nvSpPr>
          <p:cNvPr id="1198084" name="WordArt 4"/>
          <p:cNvSpPr>
            <a:spLocks noChangeArrowheads="1" noChangeShapeType="1" noTextEdit="1"/>
          </p:cNvSpPr>
          <p:nvPr/>
        </p:nvSpPr>
        <p:spPr bwMode="auto">
          <a:xfrm>
            <a:off x="3429000" y="2316163"/>
            <a:ext cx="2776538" cy="1112837"/>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6600CC"/>
                </a:solidFill>
                <a:latin typeface="Arial Black"/>
              </a:rPr>
              <a:t>Standardization</a:t>
            </a:r>
          </a:p>
        </p:txBody>
      </p:sp>
      <p:sp>
        <p:nvSpPr>
          <p:cNvPr id="1198085" name="WordArt 5"/>
          <p:cNvSpPr>
            <a:spLocks noChangeArrowheads="1" noChangeShapeType="1" noTextEdit="1"/>
          </p:cNvSpPr>
          <p:nvPr/>
        </p:nvSpPr>
        <p:spPr bwMode="auto">
          <a:xfrm>
            <a:off x="5867400" y="3154363"/>
            <a:ext cx="2776538" cy="1112837"/>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FF9900"/>
                </a:solidFill>
                <a:latin typeface="Arial Black"/>
              </a:rPr>
              <a:t>Development</a:t>
            </a:r>
          </a:p>
        </p:txBody>
      </p:sp>
      <p:pic>
        <p:nvPicPr>
          <p:cNvPr id="1198087" name="Picture 7" descr="T-REG-ACT-1998-JPG-E"/>
          <p:cNvPicPr>
            <a:picLocks noChangeAspect="1" noChangeArrowheads="1"/>
          </p:cNvPicPr>
          <p:nvPr/>
        </p:nvPicPr>
        <p:blipFill>
          <a:blip r:embed="rId4" cstate="print"/>
          <a:srcRect/>
          <a:stretch>
            <a:fillRect/>
          </a:stretch>
        </p:blipFill>
        <p:spPr bwMode="auto">
          <a:xfrm>
            <a:off x="7524750" y="1412875"/>
            <a:ext cx="817563" cy="1152525"/>
          </a:xfrm>
          <a:prstGeom prst="rect">
            <a:avLst/>
          </a:prstGeom>
          <a:noFill/>
        </p:spPr>
      </p:pic>
      <p:pic>
        <p:nvPicPr>
          <p:cNvPr id="8" name="Picture 2" descr="http://www.itu.int/dms_pub/itu-r/opb/reg/R-REG-RR-2012-JP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566758"/>
            <a:ext cx="1152128" cy="140088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1907704" y="1844824"/>
            <a:ext cx="2230287" cy="4968552"/>
          </a:xfrm>
          <a:prstGeom prst="ellipse">
            <a:avLst/>
          </a:prstGeom>
          <a:noFill/>
          <a:ln w="28575">
            <a:solidFill>
              <a:srgbClr val="FF0000"/>
            </a:solidFill>
            <a:miter lim="800000"/>
            <a:headEnd/>
            <a:tailEnd/>
          </a:ln>
          <a:effectLst/>
        </p:spPr>
        <p:txBody>
          <a:bodyPr lIns="33338" tIns="17463" rIns="33338" bIns="17463" rtlCol="0" anchor="ctr"/>
          <a:lstStyle/>
          <a:p>
            <a:pPr algn="ctr" defTabSz="336550"/>
            <a:endParaRPr lang="en-US" b="1" dirty="0" smtClean="0">
              <a:solidFill>
                <a:srgbClr val="993300"/>
              </a:solidFill>
            </a:endParaRPr>
          </a:p>
        </p:txBody>
      </p:sp>
    </p:spTree>
    <p:extLst>
      <p:ext uri="{BB962C8B-B14F-4D97-AF65-F5344CB8AC3E}">
        <p14:creationId xmlns:p14="http://schemas.microsoft.com/office/powerpoint/2010/main" val="402251105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198083"/>
                                        </p:tgtEl>
                                        <p:attrNameLst>
                                          <p:attrName>style.visibility</p:attrName>
                                        </p:attrNameLst>
                                      </p:cBhvr>
                                      <p:to>
                                        <p:strVal val="visible"/>
                                      </p:to>
                                    </p:set>
                                    <p:anim calcmode="lin" valueType="num">
                                      <p:cBhvr>
                                        <p:cTn id="7" dur="1000" fill="hold"/>
                                        <p:tgtEl>
                                          <p:spTgt spid="1198083"/>
                                        </p:tgtEl>
                                        <p:attrNameLst>
                                          <p:attrName>ppt_w</p:attrName>
                                        </p:attrNameLst>
                                      </p:cBhvr>
                                      <p:tavLst>
                                        <p:tav tm="0">
                                          <p:val>
                                            <p:fltVal val="0"/>
                                          </p:val>
                                        </p:tav>
                                        <p:tav tm="100000">
                                          <p:val>
                                            <p:strVal val="#ppt_w"/>
                                          </p:val>
                                        </p:tav>
                                      </p:tavLst>
                                    </p:anim>
                                    <p:anim calcmode="lin" valueType="num">
                                      <p:cBhvr>
                                        <p:cTn id="8" dur="1000" fill="hold"/>
                                        <p:tgtEl>
                                          <p:spTgt spid="1198083"/>
                                        </p:tgtEl>
                                        <p:attrNameLst>
                                          <p:attrName>ppt_h</p:attrName>
                                        </p:attrNameLst>
                                      </p:cBhvr>
                                      <p:tavLst>
                                        <p:tav tm="0">
                                          <p:val>
                                            <p:fltVal val="0"/>
                                          </p:val>
                                        </p:tav>
                                        <p:tav tm="100000">
                                          <p:val>
                                            <p:strVal val="#ppt_h"/>
                                          </p:val>
                                        </p:tav>
                                      </p:tavLst>
                                    </p:anim>
                                    <p:anim calcmode="lin" valueType="num">
                                      <p:cBhvr>
                                        <p:cTn id="9" dur="1000" fill="hold"/>
                                        <p:tgtEl>
                                          <p:spTgt spid="11980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9808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198084"/>
                                        </p:tgtEl>
                                        <p:attrNameLst>
                                          <p:attrName>style.visibility</p:attrName>
                                        </p:attrNameLst>
                                      </p:cBhvr>
                                      <p:to>
                                        <p:strVal val="visible"/>
                                      </p:to>
                                    </p:set>
                                    <p:anim calcmode="lin" valueType="num">
                                      <p:cBhvr>
                                        <p:cTn id="14" dur="1000" fill="hold"/>
                                        <p:tgtEl>
                                          <p:spTgt spid="1198084"/>
                                        </p:tgtEl>
                                        <p:attrNameLst>
                                          <p:attrName>ppt_w</p:attrName>
                                        </p:attrNameLst>
                                      </p:cBhvr>
                                      <p:tavLst>
                                        <p:tav tm="0">
                                          <p:val>
                                            <p:fltVal val="0"/>
                                          </p:val>
                                        </p:tav>
                                        <p:tav tm="100000">
                                          <p:val>
                                            <p:strVal val="#ppt_w"/>
                                          </p:val>
                                        </p:tav>
                                      </p:tavLst>
                                    </p:anim>
                                    <p:anim calcmode="lin" valueType="num">
                                      <p:cBhvr>
                                        <p:cTn id="15" dur="1000" fill="hold"/>
                                        <p:tgtEl>
                                          <p:spTgt spid="1198084"/>
                                        </p:tgtEl>
                                        <p:attrNameLst>
                                          <p:attrName>ppt_h</p:attrName>
                                        </p:attrNameLst>
                                      </p:cBhvr>
                                      <p:tavLst>
                                        <p:tav tm="0">
                                          <p:val>
                                            <p:fltVal val="0"/>
                                          </p:val>
                                        </p:tav>
                                        <p:tav tm="100000">
                                          <p:val>
                                            <p:strVal val="#ppt_h"/>
                                          </p:val>
                                        </p:tav>
                                      </p:tavLst>
                                    </p:anim>
                                    <p:anim calcmode="lin" valueType="num">
                                      <p:cBhvr>
                                        <p:cTn id="16" dur="1000" fill="hold"/>
                                        <p:tgtEl>
                                          <p:spTgt spid="119808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9808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198085"/>
                                        </p:tgtEl>
                                        <p:attrNameLst>
                                          <p:attrName>style.visibility</p:attrName>
                                        </p:attrNameLst>
                                      </p:cBhvr>
                                      <p:to>
                                        <p:strVal val="visible"/>
                                      </p:to>
                                    </p:set>
                                    <p:anim calcmode="lin" valueType="num">
                                      <p:cBhvr>
                                        <p:cTn id="21" dur="1000" fill="hold"/>
                                        <p:tgtEl>
                                          <p:spTgt spid="1198085"/>
                                        </p:tgtEl>
                                        <p:attrNameLst>
                                          <p:attrName>ppt_w</p:attrName>
                                        </p:attrNameLst>
                                      </p:cBhvr>
                                      <p:tavLst>
                                        <p:tav tm="0">
                                          <p:val>
                                            <p:fltVal val="0"/>
                                          </p:val>
                                        </p:tav>
                                        <p:tav tm="100000">
                                          <p:val>
                                            <p:strVal val="#ppt_w"/>
                                          </p:val>
                                        </p:tav>
                                      </p:tavLst>
                                    </p:anim>
                                    <p:anim calcmode="lin" valueType="num">
                                      <p:cBhvr>
                                        <p:cTn id="22" dur="1000" fill="hold"/>
                                        <p:tgtEl>
                                          <p:spTgt spid="1198085"/>
                                        </p:tgtEl>
                                        <p:attrNameLst>
                                          <p:attrName>ppt_h</p:attrName>
                                        </p:attrNameLst>
                                      </p:cBhvr>
                                      <p:tavLst>
                                        <p:tav tm="0">
                                          <p:val>
                                            <p:fltVal val="0"/>
                                          </p:val>
                                        </p:tav>
                                        <p:tav tm="100000">
                                          <p:val>
                                            <p:strVal val="#ppt_h"/>
                                          </p:val>
                                        </p:tav>
                                      </p:tavLst>
                                    </p:anim>
                                    <p:anim calcmode="lin" valueType="num">
                                      <p:cBhvr>
                                        <p:cTn id="23" dur="1000" fill="hold"/>
                                        <p:tgtEl>
                                          <p:spTgt spid="119808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98085"/>
                                        </p:tgtEl>
                                        <p:attrNameLst>
                                          <p:attrName>ppt_y</p:attrName>
                                        </p:attrNameLst>
                                      </p:cBhvr>
                                      <p:tavLst>
                                        <p:tav tm="0" fmla="#ppt_y+(sin(-2*pi*(1-$))*-#ppt_x+cos(-2*pi*(1-$))*(1-#ppt_y))*(1-$)">
                                          <p:val>
                                            <p:fltVal val="0"/>
                                          </p:val>
                                        </p:tav>
                                        <p:tav tm="100000">
                                          <p:val>
                                            <p:fltVal val="1"/>
                                          </p:val>
                                        </p:tav>
                                      </p:tavLst>
                                    </p:anim>
                                  </p:childTnLst>
                                </p:cTn>
                              </p:par>
                              <p:par>
                                <p:cTn id="25" presetID="53" presetClass="entr" presetSubtype="0" fill="hold" nodeType="withEffect">
                                  <p:stCondLst>
                                    <p:cond delay="0"/>
                                  </p:stCondLst>
                                  <p:childTnLst>
                                    <p:set>
                                      <p:cBhvr>
                                        <p:cTn id="26" dur="1" fill="hold">
                                          <p:stCondLst>
                                            <p:cond delay="0"/>
                                          </p:stCondLst>
                                        </p:cTn>
                                        <p:tgtEl>
                                          <p:spTgt spid="1198087"/>
                                        </p:tgtEl>
                                        <p:attrNameLst>
                                          <p:attrName>style.visibility</p:attrName>
                                        </p:attrNameLst>
                                      </p:cBhvr>
                                      <p:to>
                                        <p:strVal val="visible"/>
                                      </p:to>
                                    </p:set>
                                    <p:anim calcmode="lin" valueType="num">
                                      <p:cBhvr>
                                        <p:cTn id="27" dur="2000" fill="hold"/>
                                        <p:tgtEl>
                                          <p:spTgt spid="1198087"/>
                                        </p:tgtEl>
                                        <p:attrNameLst>
                                          <p:attrName>ppt_w</p:attrName>
                                        </p:attrNameLst>
                                      </p:cBhvr>
                                      <p:tavLst>
                                        <p:tav tm="0">
                                          <p:val>
                                            <p:fltVal val="0"/>
                                          </p:val>
                                        </p:tav>
                                        <p:tav tm="100000">
                                          <p:val>
                                            <p:strVal val="#ppt_w"/>
                                          </p:val>
                                        </p:tav>
                                      </p:tavLst>
                                    </p:anim>
                                    <p:anim calcmode="lin" valueType="num">
                                      <p:cBhvr>
                                        <p:cTn id="28" dur="2000" fill="hold"/>
                                        <p:tgtEl>
                                          <p:spTgt spid="1198087"/>
                                        </p:tgtEl>
                                        <p:attrNameLst>
                                          <p:attrName>ppt_h</p:attrName>
                                        </p:attrNameLst>
                                      </p:cBhvr>
                                      <p:tavLst>
                                        <p:tav tm="0">
                                          <p:val>
                                            <p:fltVal val="0"/>
                                          </p:val>
                                        </p:tav>
                                        <p:tav tm="100000">
                                          <p:val>
                                            <p:strVal val="#ppt_h"/>
                                          </p:val>
                                        </p:tav>
                                      </p:tavLst>
                                    </p:anim>
                                    <p:animEffect transition="in" filter="fade">
                                      <p:cBhvr>
                                        <p:cTn id="29" dur="2000"/>
                                        <p:tgtEl>
                                          <p:spTgt spid="1198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3" grpId="0" animBg="1"/>
      <p:bldP spid="1198084" grpId="0" animBg="1"/>
      <p:bldP spid="11980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 y="852679"/>
            <a:ext cx="9143991" cy="5148067"/>
          </a:xfrm>
          <a:prstGeom prst="rect">
            <a:avLst/>
          </a:prstGeom>
        </p:spPr>
      </p:pic>
      <p:sp>
        <p:nvSpPr>
          <p:cNvPr id="7" name="TextBox 6"/>
          <p:cNvSpPr txBox="1"/>
          <p:nvPr/>
        </p:nvSpPr>
        <p:spPr>
          <a:xfrm>
            <a:off x="803619" y="2776977"/>
            <a:ext cx="5296542" cy="615553"/>
          </a:xfrm>
          <a:prstGeom prst="rect">
            <a:avLst/>
          </a:prstGeom>
          <a:noFill/>
        </p:spPr>
        <p:txBody>
          <a:bodyPr wrap="square" rtlCol="0">
            <a:spAutoFit/>
          </a:bodyPr>
          <a:lstStyle/>
          <a:p>
            <a:r>
              <a:rPr lang="en-US" sz="3400" b="1" dirty="0">
                <a:solidFill>
                  <a:schemeClr val="bg1"/>
                </a:solidFill>
                <a:latin typeface="Arial Narrow" panose="020B0606020202030204" pitchFamily="34" charset="0"/>
                <a:cs typeface="Myriad Pro Cond"/>
              </a:rPr>
              <a:t>/STANDARDIZATION/</a:t>
            </a:r>
          </a:p>
        </p:txBody>
      </p:sp>
      <p:sp>
        <p:nvSpPr>
          <p:cNvPr id="8" name="TextBox 7"/>
          <p:cNvSpPr txBox="1"/>
          <p:nvPr/>
        </p:nvSpPr>
        <p:spPr>
          <a:xfrm>
            <a:off x="767947" y="2029978"/>
            <a:ext cx="7444068" cy="1015663"/>
          </a:xfrm>
          <a:prstGeom prst="rect">
            <a:avLst/>
          </a:prstGeom>
          <a:noFill/>
        </p:spPr>
        <p:txBody>
          <a:bodyPr wrap="square" rtlCol="0">
            <a:spAutoFit/>
          </a:bodyPr>
          <a:lstStyle/>
          <a:p>
            <a:r>
              <a:rPr lang="en-US" sz="6000" spc="-150" dirty="0">
                <a:solidFill>
                  <a:schemeClr val="bg1"/>
                </a:solidFill>
                <a:latin typeface="Arial Black" panose="020B0A04020102020204" pitchFamily="34" charset="0"/>
                <a:cs typeface="Myriad Pro Cond"/>
              </a:rPr>
              <a:t>ITU-T</a:t>
            </a:r>
          </a:p>
        </p:txBody>
      </p:sp>
    </p:spTree>
    <p:extLst>
      <p:ext uri="{BB962C8B-B14F-4D97-AF65-F5344CB8AC3E}">
        <p14:creationId xmlns:p14="http://schemas.microsoft.com/office/powerpoint/2010/main" val="20047614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4"/>
</p:tagLst>
</file>

<file path=ppt/tags/tag2.xml><?xml version="1.0" encoding="utf-8"?>
<p:tagLst xmlns:a="http://schemas.openxmlformats.org/drawingml/2006/main" xmlns:r="http://schemas.openxmlformats.org/officeDocument/2006/relationships" xmlns:p="http://schemas.openxmlformats.org/presentationml/2006/main">
  <p:tag name="TIMING" val="|1|4.2"/>
</p:tagLst>
</file>

<file path=ppt/tags/tag3.xml><?xml version="1.0" encoding="utf-8"?>
<p:tagLst xmlns:a="http://schemas.openxmlformats.org/drawingml/2006/main" xmlns:r="http://schemas.openxmlformats.org/officeDocument/2006/relationships" xmlns:p="http://schemas.openxmlformats.org/presentationml/2006/main">
  <p:tag name="TIMING" val="|2.4|4.8|5.2"/>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lue_With_White_Cloud_Border_template_Segoe(3)">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dpi="0" rotWithShape="1">
          <a:blip xmlns:r="http://schemas.openxmlformats.org/officeDocument/2006/relationships" r:embed="rId1" cstate="print"/>
          <a:srcRect/>
          <a:tile tx="0" ty="0" sx="100000" sy="100000" flip="none" algn="tl"/>
        </a:blipFill>
        <a:ln w="25400">
          <a:gradFill flip="none" rotWithShape="1">
            <a:gsLst>
              <a:gs pos="0">
                <a:srgbClr val="8488C4"/>
              </a:gs>
              <a:gs pos="53000">
                <a:srgbClr val="D4DEFF"/>
              </a:gs>
              <a:gs pos="83000">
                <a:srgbClr val="D4DEFF"/>
              </a:gs>
              <a:gs pos="100000">
                <a:srgbClr val="96AB94"/>
              </a:gs>
            </a:gsLst>
            <a:lin ang="5400000" scaled="1"/>
            <a:tileRect/>
          </a:gradFill>
          <a:miter lim="800000"/>
          <a:headEnd/>
          <a:tailEnd/>
        </a:ln>
        <a:effectLst>
          <a:outerShdw dist="107763" dir="2700000" algn="ctr" rotWithShape="0">
            <a:schemeClr val="tx1"/>
          </a:outerShdw>
        </a:effectLst>
      </a:spPr>
      <a:bodyPr lIns="33338" tIns="17463" rIns="33338" bIns="17463" anchor="ctr"/>
      <a:lstStyle>
        <a:defPPr defTabSz="336550">
          <a:defRPr b="1" dirty="0" smtClean="0">
            <a:solidFill>
              <a:srgbClr val="993300"/>
            </a:solidFill>
            <a:effectLst>
              <a:outerShdw blurRad="38100" dist="38100" dir="2700000" algn="tl">
                <a:srgbClr val="000000"/>
              </a:outerShdw>
            </a:effectLst>
          </a:defRPr>
        </a:defPPr>
      </a:lst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43_1 xmlns="894965eb-fb3b-4449-ae68-899674b2a8b0">1</_x0043_1>
    <Reference xmlns="894965eb-fb3b-4449-ae68-899674b2a8b0" xsi:nil="true"/>
    <_x004e_P02 xmlns="894965eb-fb3b-4449-ae68-899674b2a8b0" xsi:nil="true"/>
    <Author0 xmlns="894965eb-fb3b-4449-ae68-899674b2a8b0" xsi:nil="true"/>
    <_x0050_02 xmlns="894965eb-fb3b-4449-ae68-899674b2a8b0" xsi:nil="true"/>
    <d_update xmlns="894965eb-fb3b-4449-ae68-899674b2a8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DBE7C22E1CFE4A96C4F4BD64252F74" ma:contentTypeVersion="6" ma:contentTypeDescription="Create a new document." ma:contentTypeScope="" ma:versionID="b258533277e51020ee75f56af2219596">
  <xsd:schema xmlns:xsd="http://www.w3.org/2001/XMLSchema" xmlns:xs="http://www.w3.org/2001/XMLSchema" xmlns:p="http://schemas.microsoft.com/office/2006/metadata/properties" xmlns:ns2="894965eb-fb3b-4449-ae68-899674b2a8b0" targetNamespace="http://schemas.microsoft.com/office/2006/metadata/properties" ma:root="true" ma:fieldsID="3338aaa79f4d6849b6feee2b998291cb" ns2:_="">
    <xsd:import namespace="894965eb-fb3b-4449-ae68-899674b2a8b0"/>
    <xsd:element name="properties">
      <xsd:complexType>
        <xsd:sequence>
          <xsd:element name="documentManagement">
            <xsd:complexType>
              <xsd:all>
                <xsd:element ref="ns2:_x0043_1" minOccurs="0"/>
                <xsd:element ref="ns2:_x004e_P02" minOccurs="0"/>
                <xsd:element ref="ns2:_x0050_02" minOccurs="0"/>
                <xsd:element ref="ns2:Reference" minOccurs="0"/>
                <xsd:element ref="ns2:Author0" minOccurs="0"/>
                <xsd:element ref="ns2:d_up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965eb-fb3b-4449-ae68-899674b2a8b0" elementFormDefault="qualified">
    <xsd:import namespace="http://schemas.microsoft.com/office/2006/documentManagement/types"/>
    <xsd:import namespace="http://schemas.microsoft.com/office/infopath/2007/PartnerControls"/>
    <xsd:element name="_x0043_1" ma:index="8" nillable="true" ma:displayName="G001" ma:internalName="_x0043_1">
      <xsd:simpleType>
        <xsd:restriction base="dms:Text">
          <xsd:maxLength value="255"/>
        </xsd:restriction>
      </xsd:simpleType>
    </xsd:element>
    <xsd:element name="_x004e_P02" ma:index="9" nillable="true" ma:displayName="N001" ma:internalName="_x004e_P02">
      <xsd:simpleType>
        <xsd:restriction base="dms:Text">
          <xsd:maxLength value="255"/>
        </xsd:restriction>
      </xsd:simpleType>
    </xsd:element>
    <xsd:element name="_x0050_02" ma:index="10" nillable="true" ma:displayName="P001" ma:internalName="_x0050_02">
      <xsd:simpleType>
        <xsd:restriction base="dms:Text">
          <xsd:maxLength value="255"/>
        </xsd:restriction>
      </xsd:simpleType>
    </xsd:element>
    <xsd:element name="Reference" ma:index="11" nillable="true" ma:displayName="Reference" ma:internalName="Reference">
      <xsd:simpleType>
        <xsd:restriction base="dms:Text">
          <xsd:maxLength value="255"/>
        </xsd:restriction>
      </xsd:simpleType>
    </xsd:element>
    <xsd:element name="Author0" ma:index="12" nillable="true" ma:displayName="Author" ma:internalName="Author0">
      <xsd:simpleType>
        <xsd:restriction base="dms:Text">
          <xsd:maxLength value="255"/>
        </xsd:restriction>
      </xsd:simpleType>
    </xsd:element>
    <xsd:element name="d_update" ma:index="13" nillable="true" ma:displayName="d_update" ma:format="DateOnly" ma:internalName="d_up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758B0-3DDE-4564-8DE6-F57C41DD8141}">
  <ds:schemaRefs>
    <ds:schemaRef ds:uri="http://schemas.openxmlformats.org/package/2006/metadata/core-properties"/>
    <ds:schemaRef ds:uri="http://www.w3.org/XML/1998/namespace"/>
    <ds:schemaRef ds:uri="http://purl.org/dc/dcmitype/"/>
    <ds:schemaRef ds:uri="http://purl.org/dc/elements/1.1/"/>
    <ds:schemaRef ds:uri="894965eb-fb3b-4449-ae68-899674b2a8b0"/>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E909057-84DD-4A57-B4A7-3AF101D9CCD4}">
  <ds:schemaRefs>
    <ds:schemaRef ds:uri="http://schemas.microsoft.com/sharepoint/v3/contenttype/forms"/>
  </ds:schemaRefs>
</ds:datastoreItem>
</file>

<file path=customXml/itemProps3.xml><?xml version="1.0" encoding="utf-8"?>
<ds:datastoreItem xmlns:ds="http://schemas.openxmlformats.org/officeDocument/2006/customXml" ds:itemID="{466340F3-82C7-4F3B-BA3D-299D20030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965eb-fb3b-4449-ae68-899674b2a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1_Blue_With_White_Cloud_Border_template_Segoe(3)</Template>
  <TotalTime>1345</TotalTime>
  <Words>1395</Words>
  <Application>Microsoft Office PowerPoint</Application>
  <PresentationFormat>On-screen Show (4:3)</PresentationFormat>
  <Paragraphs>330</Paragraphs>
  <Slides>28</Slides>
  <Notes>20</Notes>
  <HiddenSlides>0</HiddenSlides>
  <MMClips>0</MMClips>
  <ScaleCrop>false</ScaleCrop>
  <HeadingPairs>
    <vt:vector size="8" baseType="variant">
      <vt:variant>
        <vt:lpstr>Fonts Used</vt:lpstr>
      </vt:variant>
      <vt:variant>
        <vt:i4>18</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50" baseType="lpstr">
      <vt:lpstr>Myriad Pro Bold SemiCond</vt:lpstr>
      <vt:lpstr>Myriad Pro Bold SemiCond It</vt:lpstr>
      <vt:lpstr>Myriad Pro Cond</vt:lpstr>
      <vt:lpstr>Myriad Pro SemiCond</vt:lpstr>
      <vt:lpstr>Myriad Pro SemiCondIt</vt:lpstr>
      <vt:lpstr>宋体</vt:lpstr>
      <vt:lpstr>宋体</vt:lpstr>
      <vt:lpstr>Arial</vt:lpstr>
      <vt:lpstr>Arial Black</vt:lpstr>
      <vt:lpstr>Arial Narrow</vt:lpstr>
      <vt:lpstr>Berlin Sans FB Demi</vt:lpstr>
      <vt:lpstr>Calibri</vt:lpstr>
      <vt:lpstr>Courier New</vt:lpstr>
      <vt:lpstr>Tahoma</vt:lpstr>
      <vt:lpstr>Times</vt:lpstr>
      <vt:lpstr>Times New Roman</vt:lpstr>
      <vt:lpstr>Verdana</vt:lpstr>
      <vt:lpstr>Wingdings</vt:lpstr>
      <vt:lpstr>1_Blue_With_White_Cloud_Border_template_Segoe(3)</vt:lpstr>
      <vt:lpstr>White with Courier font for code slides</vt:lpstr>
      <vt:lpstr>Office Theme</vt:lpstr>
      <vt:lpstr>Bitmap Image</vt:lpstr>
      <vt:lpstr>  ITU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lpstr>Radio Regulations (RR)</vt:lpstr>
      <vt:lpstr>Radio Regulations</vt:lpstr>
      <vt:lpstr> </vt:lpstr>
      <vt:lpstr>WRC-15</vt:lpstr>
      <vt:lpstr>PowerPoint Presentation</vt:lpstr>
      <vt:lpstr>PowerPoint Presentation</vt:lpstr>
      <vt:lpstr>ITU-R Study Groups</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and the Radiocommunication Sector</dc:title>
  <dc:creator>contin</dc:creator>
  <cp:lastModifiedBy>Falou Dine, Akim</cp:lastModifiedBy>
  <cp:revision>132</cp:revision>
  <cp:lastPrinted>2012-11-20T09:38:20Z</cp:lastPrinted>
  <dcterms:created xsi:type="dcterms:W3CDTF">2012-09-17T14:13:21Z</dcterms:created>
  <dcterms:modified xsi:type="dcterms:W3CDTF">2017-07-15T16:18:20Z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y fmtid="{D5CDD505-2E9C-101B-9397-08002B2CF9AE}" pid="3" name="ContentTypeId">
    <vt:lpwstr>0x01010088DBE7C22E1CFE4A96C4F4BD64252F74</vt:lpwstr>
  </property>
  <property fmtid="{D5CDD505-2E9C-101B-9397-08002B2CF9AE}" pid="4" name="Order">
    <vt:r8>200</vt:r8>
  </property>
</Properties>
</file>