
<file path=[Content_Types].xml><?xml version="1.0" encoding="utf-8"?>
<Types xmlns="http://schemas.openxmlformats.org/package/2006/content-types">
  <Override PartName="/ppt/slides/slide6.xml" ContentType="application/vnd.openxmlformats-officedocument.presentationml.slide+xml"/>
  <Override PartName="/ppt/tags/tag6.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tags/tag4.xml" ContentType="application/vnd.openxmlformats-officedocument.presentationml.tags+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tags/tag7.xml" ContentType="application/vnd.openxmlformats-officedocument.presentationml.tags+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ags/tag5.xml" ContentType="application/vnd.openxmlformats-officedocument.presentationml.tags+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9" r:id="rId1"/>
  </p:sldMasterIdLst>
  <p:notesMasterIdLst>
    <p:notesMasterId r:id="rId27"/>
  </p:notesMasterIdLst>
  <p:handoutMasterIdLst>
    <p:handoutMasterId r:id="rId28"/>
  </p:handoutMasterIdLst>
  <p:sldIdLst>
    <p:sldId id="406" r:id="rId2"/>
    <p:sldId id="442" r:id="rId3"/>
    <p:sldId id="395" r:id="rId4"/>
    <p:sldId id="396" r:id="rId5"/>
    <p:sldId id="408" r:id="rId6"/>
    <p:sldId id="393" r:id="rId7"/>
    <p:sldId id="368" r:id="rId8"/>
    <p:sldId id="425" r:id="rId9"/>
    <p:sldId id="399" r:id="rId10"/>
    <p:sldId id="409" r:id="rId11"/>
    <p:sldId id="427" r:id="rId12"/>
    <p:sldId id="390" r:id="rId13"/>
    <p:sldId id="410" r:id="rId14"/>
    <p:sldId id="428" r:id="rId15"/>
    <p:sldId id="429" r:id="rId16"/>
    <p:sldId id="411" r:id="rId17"/>
    <p:sldId id="415" r:id="rId18"/>
    <p:sldId id="434" r:id="rId19"/>
    <p:sldId id="416" r:id="rId20"/>
    <p:sldId id="435" r:id="rId21"/>
    <p:sldId id="436" r:id="rId22"/>
    <p:sldId id="437" r:id="rId23"/>
    <p:sldId id="439" r:id="rId24"/>
    <p:sldId id="440" r:id="rId25"/>
    <p:sldId id="441" r:id="rId26"/>
  </p:sldIdLst>
  <p:sldSz cx="9144000" cy="6858000" type="screen4x3"/>
  <p:notesSz cx="6858000" cy="9144000"/>
  <p:custDataLst>
    <p:tags r:id="rId29"/>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656" y="-258"/>
      </p:cViewPr>
      <p:guideLst>
        <p:guide orient="horz" pos="2160"/>
        <p:guide pos="2880"/>
      </p:guideLst>
    </p:cSldViewPr>
  </p:slideViewPr>
  <p:notesTextViewPr>
    <p:cViewPr>
      <p:scale>
        <a:sx n="100" d="100"/>
        <a:sy n="100" d="100"/>
      </p:scale>
      <p:origin x="0" y="0"/>
    </p:cViewPr>
  </p:notesTextViewPr>
  <p:notesViewPr>
    <p:cSldViewPr>
      <p:cViewPr varScale="1">
        <p:scale>
          <a:sx n="83" d="100"/>
          <a:sy n="83" d="100"/>
        </p:scale>
        <p:origin x="-2040"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dirty="0">
                <a:latin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CFFC257B-2A1B-47D6-9534-75511199D71B}" type="datetime1">
              <a:rPr lang="en-US"/>
              <a:pPr>
                <a:defRPr/>
              </a:pPr>
              <a:t>2/26/2014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dirty="0">
                <a:latin typeface="Arial" charset="0"/>
              </a:defRPr>
            </a:lvl1pPr>
          </a:lstStyle>
          <a:p>
            <a:pPr>
              <a:defRPr/>
            </a:pPr>
            <a:r>
              <a:rPr lang="en-US"/>
              <a:t>Promoting Universal ICT Access </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pPr>
              <a:defRPr/>
            </a:pPr>
            <a:fld id="{0BB5E8DD-873C-487D-AE01-8B8C51E8E7AA}" type="slidenum">
              <a:rPr lang="en-US"/>
              <a:pPr>
                <a:defRPr/>
              </a:pPr>
              <a:t>‹#›</a:t>
            </a:fld>
            <a:endParaRPr lang="en-US" dirty="0"/>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dirty="0">
                <a:latin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D3B9B9F0-86FF-49EB-888A-98A472229115}" type="datetime1">
              <a:rPr lang="en-US"/>
              <a:pPr>
                <a:defRPr/>
              </a:pPr>
              <a:t>2/26/2014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dirty="0">
                <a:latin typeface="Arial" charset="0"/>
              </a:defRPr>
            </a:lvl1pPr>
          </a:lstStyle>
          <a:p>
            <a:pPr>
              <a:defRPr/>
            </a:pPr>
            <a:r>
              <a:rPr lang="en-US"/>
              <a:t>Promoting Universal ICT Access </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pPr>
              <a:defRPr/>
            </a:pPr>
            <a:fld id="{9AF6754C-F06B-476F-B312-C405AB84CF52}" type="slidenum">
              <a:rPr lang="en-US"/>
              <a:pPr>
                <a:defRPr/>
              </a:pPr>
              <a:t>‹#›</a:t>
            </a:fld>
            <a:endParaRPr lang="en-US" dirty="0"/>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bwMode="auto">
          <a:xfrm>
            <a:off x="1141413" y="687388"/>
            <a:ext cx="4573587" cy="3429000"/>
          </a:xfrm>
          <a:noFill/>
          <a:ln>
            <a:solidFill>
              <a:srgbClr val="000000"/>
            </a:solidFill>
            <a:miter lim="800000"/>
            <a:headEnd/>
            <a:tailEnd/>
          </a:ln>
        </p:spPr>
      </p:sp>
      <p:sp>
        <p:nvSpPr>
          <p:cNvPr id="37891" name="Rectangle 3"/>
          <p:cNvSpPr>
            <a:spLocks noGrp="1" noChangeArrowheads="1"/>
          </p:cNvSpPr>
          <p:nvPr>
            <p:ph type="body" idx="1"/>
          </p:nvPr>
        </p:nvSpPr>
        <p:spPr bwMode="auto">
          <a:xfrm>
            <a:off x="628650" y="4344988"/>
            <a:ext cx="5561013" cy="4111625"/>
          </a:xfrm>
          <a:noFill/>
        </p:spPr>
        <p:txBody>
          <a:bodyPr wrap="square" numCol="1" anchor="t" anchorCtr="0" compatLnSpc="1">
            <a:prstTxWarp prst="textNoShape">
              <a:avLst/>
            </a:prstTxWarp>
          </a:bodyPr>
          <a:lstStyle/>
          <a:p>
            <a:pPr eaLnBrk="1" hangingPunct="1"/>
            <a:endParaRPr lang="en-US" smtClean="0"/>
          </a:p>
        </p:txBody>
      </p:sp>
      <p:sp>
        <p:nvSpPr>
          <p:cNvPr id="37892"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37893" name="Slide Number Placeholder 9"/>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A2538E0-D9E3-451F-8300-95D669547F77}"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bwMode="auto">
          <a:xfrm>
            <a:off x="1141413" y="687388"/>
            <a:ext cx="4573587" cy="3429000"/>
          </a:xfrm>
          <a:noFill/>
          <a:ln>
            <a:solidFill>
              <a:srgbClr val="000000"/>
            </a:solidFill>
            <a:miter lim="800000"/>
            <a:headEnd/>
            <a:tailEnd/>
          </a:ln>
        </p:spPr>
      </p:sp>
      <p:sp>
        <p:nvSpPr>
          <p:cNvPr id="37891" name="Rectangle 3"/>
          <p:cNvSpPr>
            <a:spLocks noGrp="1" noChangeArrowheads="1"/>
          </p:cNvSpPr>
          <p:nvPr>
            <p:ph type="body" idx="1"/>
          </p:nvPr>
        </p:nvSpPr>
        <p:spPr bwMode="auto">
          <a:xfrm>
            <a:off x="628650" y="4344988"/>
            <a:ext cx="5561013" cy="4111625"/>
          </a:xfrm>
          <a:noFill/>
        </p:spPr>
        <p:txBody>
          <a:bodyPr wrap="square" numCol="1" anchor="t" anchorCtr="0" compatLnSpc="1">
            <a:prstTxWarp prst="textNoShape">
              <a:avLst/>
            </a:prstTxWarp>
          </a:bodyPr>
          <a:lstStyle/>
          <a:p>
            <a:pPr eaLnBrk="1" hangingPunct="1"/>
            <a:endParaRPr lang="en-US" smtClean="0"/>
          </a:p>
        </p:txBody>
      </p:sp>
      <p:sp>
        <p:nvSpPr>
          <p:cNvPr id="37892"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37893" name="Slide Number Placeholder 9"/>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A2538E0-D9E3-451F-8300-95D669547F77}"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ZA" smtClean="0"/>
          </a:p>
        </p:txBody>
      </p:sp>
      <p:sp>
        <p:nvSpPr>
          <p:cNvPr id="38916" name="Footer Placeholder 3"/>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38917" name="Slide Number Placeholder 4"/>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8A3703-27BF-45B0-B71E-DF078B717893}"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39940"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39941" name="Slide Number Placeholder 7"/>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0200A54-004F-4F33-9DEA-D60DFC15B73A}"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0964"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40965" name="Slide Number Placeholder 7"/>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E1A24EB-8E65-4C85-BCF8-2D4ED3CA8748}"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ZA" smtClean="0"/>
          </a:p>
        </p:txBody>
      </p:sp>
      <p:sp>
        <p:nvSpPr>
          <p:cNvPr id="41988" name="Footer Placeholder 3"/>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41989" name="Slide Number Placeholder 4"/>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47AEB2-79D0-4F60-9229-DFBF436B30DB}"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3012"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43013" name="Slide Number Placeholder 9"/>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D5D09A0-258D-468C-BF78-BE4C52177EB2}"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4036"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44037" name="Slide Number Placeholder 9"/>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060EC97-C48D-4D95-94F9-A41206BAD054}"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ZA" smtClean="0"/>
          </a:p>
        </p:txBody>
      </p:sp>
      <p:sp>
        <p:nvSpPr>
          <p:cNvPr id="46084" name="Footer Placeholder 3"/>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46085" name="Slide Number Placeholder 4"/>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629D3A8-67A4-4467-A9BD-3BF3E2A7CFF5}"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ZA" smtClean="0"/>
          </a:p>
        </p:txBody>
      </p:sp>
      <p:sp>
        <p:nvSpPr>
          <p:cNvPr id="47108" name="Footer Placeholder 3"/>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47109" name="Slide Number Placeholder 4"/>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7D51A8C-D6C6-458F-857E-562DF6B018A3}"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ZA" smtClean="0"/>
          </a:p>
        </p:txBody>
      </p:sp>
      <p:sp>
        <p:nvSpPr>
          <p:cNvPr id="48132" name="Footer Placeholder 3"/>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48133" name="Slide Number Placeholder 4"/>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3948A04-BBF8-4A02-9DC3-306632CDF5AD}"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ZA" smtClean="0"/>
          </a:p>
        </p:txBody>
      </p:sp>
      <p:sp>
        <p:nvSpPr>
          <p:cNvPr id="49156" name="Footer Placeholder 3"/>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49157" name="Slide Number Placeholder 4"/>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5197B8B-9509-4F18-8123-333A7E857EA5}"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0180"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50181" name="Slide Number Placeholder 9"/>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89D819F-54C4-45F9-A8A3-F526C55D3F5C}"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1204"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51205" name="Slide Number Placeholder 9"/>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8C37401-A450-4114-AD41-46E94B400558}"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2228"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52229" name="Slide Number Placeholder 9"/>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2E6D510-112F-4867-82EF-C638E913E60D}"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3252"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53253" name="Slide Number Placeholder 9"/>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A688017-6D08-4298-A33A-2BB39AE64BC6}"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4276"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54277" name="Slide Number Placeholder 9"/>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E4DA992-AB2B-4173-8B67-DD11579B5319}"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4276"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54277" name="Slide Number Placeholder 9"/>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E4DA992-AB2B-4173-8B67-DD11579B5319}" type="slidenum">
              <a:rPr lang="en-US" smtClean="0"/>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5300"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55301" name="Slide Number Placeholder 9"/>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B39522B-CDC6-4966-91B2-52FD4B5B47CB}" type="slidenum">
              <a:rPr lang="en-US" smtClean="0"/>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5300"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55301" name="Slide Number Placeholder 9"/>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B39522B-CDC6-4966-91B2-52FD4B5B47CB}" type="slidenum">
              <a:rPr lang="en-US" smtClean="0"/>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5300"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55301" name="Slide Number Placeholder 9"/>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B39522B-CDC6-4966-91B2-52FD4B5B47CB}" type="slidenum">
              <a:rPr lang="en-US" smtClean="0"/>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5300"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55301" name="Slide Number Placeholder 9"/>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B39522B-CDC6-4966-91B2-52FD4B5B47CB}" type="slidenum">
              <a:rPr lang="en-US" smtClean="0"/>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5300"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55301" name="Slide Number Placeholder 9"/>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B39522B-CDC6-4966-91B2-52FD4B5B47CB}" type="slidenum">
              <a:rPr lang="en-US" smtClean="0"/>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5300"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55301" name="Slide Number Placeholder 9"/>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B39522B-CDC6-4966-91B2-52FD4B5B47CB}" type="slidenum">
              <a:rPr lang="en-US" smtClean="0"/>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5300"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US" smtClean="0"/>
              <a:t>Promoting Universal ICT Access </a:t>
            </a:r>
          </a:p>
        </p:txBody>
      </p:sp>
      <p:sp>
        <p:nvSpPr>
          <p:cNvPr id="55301" name="Slide Number Placeholder 9"/>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B39522B-CDC6-4966-91B2-52FD4B5B47CB}" type="slidenum">
              <a:rPr lang="en-US" smtClean="0"/>
              <a:pPr/>
              <a:t>25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AutoShape 19"/>
          <p:cNvSpPr>
            <a:spLocks noChangeArrowheads="1"/>
          </p:cNvSpPr>
          <p:nvPr userDrawn="1">
            <p:custDataLst>
              <p:tags r:id="rId1"/>
            </p:custDataLst>
          </p:nvPr>
        </p:nvSpPr>
        <p:spPr bwMode="auto">
          <a:xfrm rot="16200000">
            <a:off x="-2824162" y="3460750"/>
            <a:ext cx="6388100" cy="53975"/>
          </a:xfrm>
          <a:prstGeom prst="parallelogram">
            <a:avLst>
              <a:gd name="adj" fmla="val 288211"/>
            </a:avLst>
          </a:prstGeom>
          <a:solidFill>
            <a:srgbClr val="FF0000"/>
          </a:solidFill>
          <a:ln w="9525" algn="ctr">
            <a:solidFill>
              <a:srgbClr val="FF0000"/>
            </a:solidFill>
            <a:miter lim="800000"/>
            <a:headEnd/>
            <a:tailEnd/>
          </a:ln>
          <a:effectLst>
            <a:outerShdw dist="96720" dir="4008085" algn="ctr" rotWithShape="0">
              <a:srgbClr val="FFFF00">
                <a:alpha val="50000"/>
              </a:srgbClr>
            </a:outerShdw>
          </a:effectLst>
        </p:spPr>
        <p:txBody>
          <a:bodyPr wrap="none" lIns="72000" tIns="72000" rIns="72000" bIns="72000" anchor="ctr"/>
          <a:lstStyle/>
          <a:p>
            <a:pPr>
              <a:defRPr/>
            </a:pPr>
            <a:endParaRPr lang="en-US" dirty="0">
              <a:solidFill>
                <a:srgbClr val="FF0000"/>
              </a:solidFill>
            </a:endParaRPr>
          </a:p>
        </p:txBody>
      </p:sp>
      <p:grpSp>
        <p:nvGrpSpPr>
          <p:cNvPr id="3" name="Group 23"/>
          <p:cNvGrpSpPr>
            <a:grpSpLocks/>
          </p:cNvGrpSpPr>
          <p:nvPr userDrawn="1">
            <p:custDataLst>
              <p:tags r:id="rId2"/>
            </p:custDataLst>
          </p:nvPr>
        </p:nvGrpSpPr>
        <p:grpSpPr bwMode="auto">
          <a:xfrm rot="16200000">
            <a:off x="8189913" y="333375"/>
            <a:ext cx="560387" cy="481013"/>
            <a:chOff x="5450" y="431"/>
            <a:chExt cx="353" cy="303"/>
          </a:xfrm>
          <a:solidFill>
            <a:srgbClr val="FF0000"/>
          </a:solidFill>
        </p:grpSpPr>
        <p:sp>
          <p:nvSpPr>
            <p:cNvPr id="4" name="Rectangle 24"/>
            <p:cNvSpPr>
              <a:spLocks noChangeArrowheads="1"/>
            </p:cNvSpPr>
            <p:nvPr/>
          </p:nvSpPr>
          <p:spPr bwMode="auto">
            <a:xfrm flipH="1" flipV="1">
              <a:off x="5776" y="443"/>
              <a:ext cx="27" cy="291"/>
            </a:xfrm>
            <a:prstGeom prst="rect">
              <a:avLst/>
            </a:prstGeom>
            <a:grpFill/>
            <a:ln w="9525" algn="ctr">
              <a:noFill/>
              <a:miter lim="800000"/>
              <a:headEnd/>
              <a:tailEnd/>
            </a:ln>
            <a:effectLst/>
          </p:spPr>
          <p:txBody>
            <a:bodyPr wrap="none" lIns="72000" tIns="72000" rIns="72000" bIns="72000" anchor="ctr"/>
            <a:lstStyle/>
            <a:p>
              <a:pPr>
                <a:defRPr/>
              </a:pPr>
              <a:endParaRPr lang="en-US" dirty="0"/>
            </a:p>
          </p:txBody>
        </p:sp>
        <p:sp>
          <p:nvSpPr>
            <p:cNvPr id="5" name="AutoShape 25"/>
            <p:cNvSpPr>
              <a:spLocks noChangeArrowheads="1"/>
            </p:cNvSpPr>
            <p:nvPr/>
          </p:nvSpPr>
          <p:spPr bwMode="auto">
            <a:xfrm rot="10800000" flipV="1">
              <a:off x="5450" y="686"/>
              <a:ext cx="340" cy="34"/>
            </a:xfrm>
            <a:prstGeom prst="parallelogram">
              <a:avLst>
                <a:gd name="adj" fmla="val 141157"/>
              </a:avLst>
            </a:prstGeom>
            <a:grpFill/>
            <a:ln w="9525" algn="ctr">
              <a:noFill/>
              <a:miter lim="800000"/>
              <a:headEnd/>
              <a:tailEnd/>
            </a:ln>
            <a:effectLst>
              <a:outerShdw dist="35921" dir="2700000" algn="ctr" rotWithShape="0">
                <a:srgbClr val="FFFF00">
                  <a:alpha val="50000"/>
                </a:srgbClr>
              </a:outerShdw>
            </a:effectLst>
          </p:spPr>
          <p:txBody>
            <a:bodyPr wrap="none" lIns="72000" tIns="72000" rIns="72000" bIns="72000" anchor="ctr"/>
            <a:lstStyle/>
            <a:p>
              <a:pPr>
                <a:defRPr/>
              </a:pPr>
              <a:endParaRPr lang="en-US" dirty="0"/>
            </a:p>
          </p:txBody>
        </p:sp>
        <p:sp>
          <p:nvSpPr>
            <p:cNvPr id="6" name="Rectangle 26"/>
            <p:cNvSpPr>
              <a:spLocks noChangeArrowheads="1"/>
            </p:cNvSpPr>
            <p:nvPr/>
          </p:nvSpPr>
          <p:spPr bwMode="auto">
            <a:xfrm flipH="1" flipV="1">
              <a:off x="5759" y="431"/>
              <a:ext cx="33" cy="290"/>
            </a:xfrm>
            <a:prstGeom prst="rect">
              <a:avLst/>
            </a:prstGeom>
            <a:grpFill/>
            <a:ln w="9525" algn="ctr">
              <a:noFill/>
              <a:miter lim="800000"/>
              <a:headEnd/>
              <a:tailEnd/>
            </a:ln>
            <a:effectLst/>
          </p:spPr>
          <p:txBody>
            <a:bodyPr wrap="none" lIns="72000" tIns="72000" rIns="72000" bIns="72000" anchor="ctr"/>
            <a:lstStyle/>
            <a:p>
              <a:pPr>
                <a:defRPr/>
              </a:pPr>
              <a:endParaRPr lang="en-US" dirty="0"/>
            </a:p>
          </p:txBody>
        </p:sp>
        <p:sp>
          <p:nvSpPr>
            <p:cNvPr id="7" name="Rectangle 27"/>
            <p:cNvSpPr>
              <a:spLocks noChangeArrowheads="1"/>
            </p:cNvSpPr>
            <p:nvPr/>
          </p:nvSpPr>
          <p:spPr bwMode="auto">
            <a:xfrm rot="-5400000" flipH="1" flipV="1">
              <a:off x="5696" y="625"/>
              <a:ext cx="34" cy="156"/>
            </a:xfrm>
            <a:prstGeom prst="rect">
              <a:avLst/>
            </a:prstGeom>
            <a:grpFill/>
            <a:ln w="9525" algn="ctr">
              <a:noFill/>
              <a:miter lim="800000"/>
              <a:headEnd/>
              <a:tailEnd/>
            </a:ln>
            <a:effectLst/>
          </p:spPr>
          <p:txBody>
            <a:bodyPr wrap="none" lIns="72000" tIns="72000" rIns="72000" bIns="72000" anchor="ctr"/>
            <a:lstStyle/>
            <a:p>
              <a:pPr>
                <a:defRPr/>
              </a:pPr>
              <a:endParaRPr lang="en-US" dirty="0"/>
            </a:p>
          </p:txBody>
        </p:sp>
      </p:grpSp>
      <p:grpSp>
        <p:nvGrpSpPr>
          <p:cNvPr id="8" name="Group 20"/>
          <p:cNvGrpSpPr>
            <a:grpSpLocks/>
          </p:cNvGrpSpPr>
          <p:nvPr userDrawn="1">
            <p:custDataLst>
              <p:tags r:id="rId3"/>
            </p:custDataLst>
          </p:nvPr>
        </p:nvGrpSpPr>
        <p:grpSpPr bwMode="auto">
          <a:xfrm>
            <a:off x="8382000" y="6245225"/>
            <a:ext cx="542925" cy="460375"/>
            <a:chOff x="5618" y="3878"/>
            <a:chExt cx="342" cy="290"/>
          </a:xfrm>
          <a:solidFill>
            <a:srgbClr val="FF0000"/>
          </a:solidFill>
        </p:grpSpPr>
        <p:sp>
          <p:nvSpPr>
            <p:cNvPr id="9" name="AutoShape 21"/>
            <p:cNvSpPr>
              <a:spLocks noChangeArrowheads="1"/>
            </p:cNvSpPr>
            <p:nvPr/>
          </p:nvSpPr>
          <p:spPr bwMode="auto">
            <a:xfrm rot="10800000" flipV="1">
              <a:off x="5618" y="4133"/>
              <a:ext cx="340" cy="34"/>
            </a:xfrm>
            <a:prstGeom prst="parallelogram">
              <a:avLst>
                <a:gd name="adj" fmla="val 141157"/>
              </a:avLst>
            </a:prstGeom>
            <a:grpFill/>
            <a:ln w="9525" algn="ctr">
              <a:noFill/>
              <a:miter lim="800000"/>
              <a:headEnd/>
              <a:tailEnd/>
            </a:ln>
            <a:effectLst>
              <a:outerShdw dist="35921" dir="2700000" algn="ctr" rotWithShape="0">
                <a:srgbClr val="FFFF00">
                  <a:alpha val="50000"/>
                </a:srgbClr>
              </a:outerShdw>
            </a:effectLst>
          </p:spPr>
          <p:txBody>
            <a:bodyPr wrap="none" lIns="72000" tIns="72000" rIns="72000" bIns="72000" anchor="ctr"/>
            <a:lstStyle/>
            <a:p>
              <a:pPr>
                <a:defRPr/>
              </a:pPr>
              <a:endParaRPr lang="en-US" dirty="0"/>
            </a:p>
          </p:txBody>
        </p:sp>
        <p:sp>
          <p:nvSpPr>
            <p:cNvPr id="10" name="Rectangle 22"/>
            <p:cNvSpPr>
              <a:spLocks noChangeArrowheads="1"/>
            </p:cNvSpPr>
            <p:nvPr/>
          </p:nvSpPr>
          <p:spPr bwMode="auto">
            <a:xfrm flipH="1" flipV="1">
              <a:off x="5927" y="3878"/>
              <a:ext cx="33" cy="290"/>
            </a:xfrm>
            <a:prstGeom prst="rect">
              <a:avLst/>
            </a:prstGeom>
            <a:grpFill/>
            <a:ln w="9525" algn="ctr">
              <a:noFill/>
              <a:miter lim="800000"/>
              <a:headEnd/>
              <a:tailEnd/>
            </a:ln>
            <a:effectLst/>
          </p:spPr>
          <p:txBody>
            <a:bodyPr wrap="none" lIns="72000" tIns="72000" rIns="72000" bIns="72000" anchor="ctr"/>
            <a:lstStyle/>
            <a:p>
              <a:pPr>
                <a:defRPr/>
              </a:pPr>
              <a:endParaRPr lang="en-US" dirty="0"/>
            </a:p>
          </p:txBody>
        </p:sp>
      </p:grpSp>
      <p:pic>
        <p:nvPicPr>
          <p:cNvPr id="11" name="Picture 31" descr="logo"/>
          <p:cNvPicPr>
            <a:picLocks noChangeAspect="1" noChangeArrowheads="1"/>
          </p:cNvPicPr>
          <p:nvPr userDrawn="1"/>
        </p:nvPicPr>
        <p:blipFill>
          <a:blip r:embed="rId5" cstate="print"/>
          <a:srcRect/>
          <a:stretch>
            <a:fillRect/>
          </a:stretch>
        </p:blipFill>
        <p:spPr bwMode="auto">
          <a:xfrm>
            <a:off x="508000" y="6019800"/>
            <a:ext cx="636588" cy="658813"/>
          </a:xfrm>
          <a:prstGeom prst="rect">
            <a:avLst/>
          </a:prstGeom>
          <a:noFill/>
          <a:ln w="9525">
            <a:noFill/>
            <a:miter lim="800000"/>
            <a:headEnd/>
            <a:tailEnd/>
          </a:ln>
        </p:spPr>
      </p:pic>
      <p:sp>
        <p:nvSpPr>
          <p:cNvPr id="12" name="Footer Placeholder 4"/>
          <p:cNvSpPr>
            <a:spLocks noGrp="1"/>
          </p:cNvSpPr>
          <p:nvPr>
            <p:ph type="ftr" sz="quarter" idx="10"/>
          </p:nvPr>
        </p:nvSpPr>
        <p:spPr/>
        <p:txBody>
          <a:bodyPr/>
          <a:lstStyle>
            <a:lvl1pPr>
              <a:defRPr dirty="0"/>
            </a:lvl1pPr>
          </a:lstStyle>
          <a:p>
            <a:pPr>
              <a:defRPr/>
            </a:pPr>
            <a:r>
              <a:rPr lang="en-US"/>
              <a:t>Promoting Universal ICT Access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25470"/>
          </a:xfrm>
          <a:prstGeom prst="rect">
            <a:avLst/>
          </a:prstGeom>
        </p:spPr>
        <p:txBody>
          <a:bodyPr/>
          <a:lstStyle>
            <a:lvl1pPr>
              <a:defRPr sz="1400"/>
            </a:lvl1pPr>
          </a:lstStyle>
          <a:p>
            <a:r>
              <a:rPr lang="en-US" smtClean="0"/>
              <a:t>Click to edit Master title style</a:t>
            </a:r>
            <a:endParaRPr lang="en-US" dirty="0"/>
          </a:p>
        </p:txBody>
      </p:sp>
      <p:sp>
        <p:nvSpPr>
          <p:cNvPr id="3" name="Footer Placeholder 4"/>
          <p:cNvSpPr>
            <a:spLocks noGrp="1"/>
          </p:cNvSpPr>
          <p:nvPr>
            <p:ph type="ftr" sz="quarter" idx="10"/>
          </p:nvPr>
        </p:nvSpPr>
        <p:spPr/>
        <p:txBody>
          <a:bodyPr/>
          <a:lstStyle>
            <a:lvl1pPr>
              <a:defRPr dirty="0"/>
            </a:lvl1pPr>
          </a:lstStyle>
          <a:p>
            <a:pPr>
              <a:defRPr/>
            </a:pPr>
            <a:r>
              <a:rPr lang="en-US"/>
              <a:t>Promoting Universal ICT Access </a:t>
            </a:r>
          </a:p>
        </p:txBody>
      </p:sp>
      <p:sp>
        <p:nvSpPr>
          <p:cNvPr id="5" name="Slide Number Placeholder 5"/>
          <p:cNvSpPr>
            <a:spLocks noGrp="1"/>
          </p:cNvSpPr>
          <p:nvPr>
            <p:ph type="sldNum" sz="quarter" idx="11"/>
          </p:nvPr>
        </p:nvSpPr>
        <p:spPr>
          <a:xfrm>
            <a:off x="6553200" y="6356350"/>
            <a:ext cx="2133600" cy="365125"/>
          </a:xfrm>
          <a:prstGeom prst="rect">
            <a:avLst/>
          </a:prstGeom>
        </p:spPr>
        <p:txBody>
          <a:bodyPr/>
          <a:lstStyle>
            <a:lvl1pPr>
              <a:defRPr>
                <a:latin typeface="Arial" charset="0"/>
              </a:defRPr>
            </a:lvl1pPr>
          </a:lstStyle>
          <a:p>
            <a:pPr>
              <a:defRPr/>
            </a:pPr>
            <a:fld id="{68FBC151-81FB-446A-ACA3-B503C1EF8470}"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Footer Placeholder 18"/>
          <p:cNvSpPr txBox="1">
            <a:spLocks/>
          </p:cNvSpPr>
          <p:nvPr userDrawn="1"/>
        </p:nvSpPr>
        <p:spPr>
          <a:xfrm>
            <a:off x="2786063" y="214313"/>
            <a:ext cx="5357812" cy="365125"/>
          </a:xfrm>
          <a:prstGeom prst="rect">
            <a:avLst/>
          </a:prstGeom>
        </p:spPr>
        <p:txBody>
          <a:bodyPr/>
          <a:lstStyle>
            <a:lvl1pPr>
              <a:defRPr/>
            </a:lvl1pPr>
          </a:lstStyle>
          <a:p>
            <a:pPr>
              <a:defRPr/>
            </a:pPr>
            <a:r>
              <a:rPr lang="en-ZA" sz="900" dirty="0" smtClean="0"/>
              <a:t>Universal Access and Services Project (ICT Component)</a:t>
            </a:r>
            <a:endParaRPr lang="en-ZA" sz="900" dirty="0"/>
          </a:p>
        </p:txBody>
      </p:sp>
      <p:sp>
        <p:nvSpPr>
          <p:cNvPr id="3" name="Date Placeholder 29"/>
          <p:cNvSpPr>
            <a:spLocks noGrp="1"/>
          </p:cNvSpPr>
          <p:nvPr>
            <p:ph type="dt" sz="half" idx="10"/>
          </p:nvPr>
        </p:nvSpPr>
        <p:spPr>
          <a:xfrm>
            <a:off x="457200" y="6356350"/>
            <a:ext cx="2133600" cy="365125"/>
          </a:xfrm>
          <a:prstGeom prst="rect">
            <a:avLst/>
          </a:prstGeom>
        </p:spPr>
        <p:txBody>
          <a:bodyPr/>
          <a:lstStyle>
            <a:lvl1pPr>
              <a:defRPr dirty="0">
                <a:latin typeface="Arial" charset="0"/>
              </a:defRPr>
            </a:lvl1pPr>
          </a:lstStyle>
          <a:p>
            <a:pPr>
              <a:defRPr/>
            </a:pPr>
            <a:endParaRPr lang="en-ZA"/>
          </a:p>
        </p:txBody>
      </p:sp>
      <p:sp>
        <p:nvSpPr>
          <p:cNvPr id="4" name="Footer Placeholder 18"/>
          <p:cNvSpPr>
            <a:spLocks noGrp="1"/>
          </p:cNvSpPr>
          <p:nvPr>
            <p:ph type="ftr" sz="quarter" idx="11"/>
          </p:nvPr>
        </p:nvSpPr>
        <p:spPr/>
        <p:txBody>
          <a:bodyPr/>
          <a:lstStyle>
            <a:lvl1pPr>
              <a:defRPr dirty="0"/>
            </a:lvl1pPr>
          </a:lstStyle>
          <a:p>
            <a:pPr>
              <a:defRPr/>
            </a:pPr>
            <a:r>
              <a:rPr lang="en-ZA"/>
              <a:t>Promoting Universal ICT Access </a:t>
            </a:r>
          </a:p>
        </p:txBody>
      </p:sp>
      <p:sp>
        <p:nvSpPr>
          <p:cNvPr id="5" name="Slide Number Placeholder 26"/>
          <p:cNvSpPr>
            <a:spLocks noGrp="1"/>
          </p:cNvSpPr>
          <p:nvPr>
            <p:ph type="sldNum" sz="quarter" idx="12"/>
          </p:nvPr>
        </p:nvSpPr>
        <p:spPr>
          <a:xfrm>
            <a:off x="7924800" y="6356350"/>
            <a:ext cx="762000" cy="365125"/>
          </a:xfrm>
          <a:prstGeom prst="rect">
            <a:avLst/>
          </a:prstGeom>
        </p:spPr>
        <p:txBody>
          <a:bodyPr/>
          <a:lstStyle>
            <a:lvl1pPr>
              <a:defRPr>
                <a:latin typeface="Arial" charset="0"/>
              </a:defRPr>
            </a:lvl1pPr>
          </a:lstStyle>
          <a:p>
            <a:pPr>
              <a:defRPr/>
            </a:pPr>
            <a:fld id="{12169D36-8D6A-4206-B42B-AE32E25CE93E}" type="slidenum">
              <a:rPr lang="en-ZA"/>
              <a:pPr>
                <a:defRPr/>
              </a:pPr>
              <a:t>‹#›</a:t>
            </a:fld>
            <a:endParaRPr lang="en-Z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ags" Target="../tags/tag4.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AutoShape 19"/>
          <p:cNvSpPr>
            <a:spLocks noChangeArrowheads="1"/>
          </p:cNvSpPr>
          <p:nvPr userDrawn="1">
            <p:custDataLst>
              <p:tags r:id="rId5"/>
            </p:custDataLst>
          </p:nvPr>
        </p:nvSpPr>
        <p:spPr bwMode="auto">
          <a:xfrm rot="16200000">
            <a:off x="-2824162" y="3460750"/>
            <a:ext cx="6388100" cy="53975"/>
          </a:xfrm>
          <a:prstGeom prst="parallelogram">
            <a:avLst>
              <a:gd name="adj" fmla="val 288211"/>
            </a:avLst>
          </a:prstGeom>
          <a:solidFill>
            <a:srgbClr val="FF0000"/>
          </a:solidFill>
          <a:ln w="9525" algn="ctr">
            <a:solidFill>
              <a:srgbClr val="FF0000"/>
            </a:solidFill>
            <a:miter lim="800000"/>
            <a:headEnd/>
            <a:tailEnd/>
          </a:ln>
          <a:effectLst>
            <a:outerShdw dist="96720" dir="4008085" algn="ctr" rotWithShape="0">
              <a:srgbClr val="FFFF00">
                <a:alpha val="50000"/>
              </a:srgbClr>
            </a:outerShdw>
          </a:effectLst>
        </p:spPr>
        <p:txBody>
          <a:bodyPr wrap="none" lIns="72000" tIns="72000" rIns="72000" bIns="72000" anchor="ctr"/>
          <a:lstStyle/>
          <a:p>
            <a:pPr>
              <a:defRPr/>
            </a:pPr>
            <a:endParaRPr lang="en-US" dirty="0">
              <a:solidFill>
                <a:srgbClr val="FF0000"/>
              </a:solidFill>
            </a:endParaRPr>
          </a:p>
        </p:txBody>
      </p:sp>
      <p:grpSp>
        <p:nvGrpSpPr>
          <p:cNvPr id="2" name="Group 23"/>
          <p:cNvGrpSpPr>
            <a:grpSpLocks/>
          </p:cNvGrpSpPr>
          <p:nvPr userDrawn="1">
            <p:custDataLst>
              <p:tags r:id="rId6"/>
            </p:custDataLst>
          </p:nvPr>
        </p:nvGrpSpPr>
        <p:grpSpPr bwMode="auto">
          <a:xfrm rot="16200000">
            <a:off x="8189913" y="333375"/>
            <a:ext cx="560387" cy="481013"/>
            <a:chOff x="5450" y="431"/>
            <a:chExt cx="353" cy="303"/>
          </a:xfrm>
          <a:solidFill>
            <a:srgbClr val="FF0000"/>
          </a:solidFill>
        </p:grpSpPr>
        <p:sp>
          <p:nvSpPr>
            <p:cNvPr id="9" name="Rectangle 24"/>
            <p:cNvSpPr>
              <a:spLocks noChangeArrowheads="1"/>
            </p:cNvSpPr>
            <p:nvPr/>
          </p:nvSpPr>
          <p:spPr bwMode="auto">
            <a:xfrm flipH="1" flipV="1">
              <a:off x="5776" y="443"/>
              <a:ext cx="27" cy="291"/>
            </a:xfrm>
            <a:prstGeom prst="rect">
              <a:avLst/>
            </a:prstGeom>
            <a:grpFill/>
            <a:ln w="9525" algn="ctr">
              <a:noFill/>
              <a:miter lim="800000"/>
              <a:headEnd/>
              <a:tailEnd/>
            </a:ln>
            <a:effectLst/>
          </p:spPr>
          <p:txBody>
            <a:bodyPr wrap="none" lIns="72000" tIns="72000" rIns="72000" bIns="72000" anchor="ctr"/>
            <a:lstStyle/>
            <a:p>
              <a:pPr>
                <a:defRPr/>
              </a:pPr>
              <a:endParaRPr lang="en-US" dirty="0"/>
            </a:p>
          </p:txBody>
        </p:sp>
        <p:sp>
          <p:nvSpPr>
            <p:cNvPr id="10" name="AutoShape 25"/>
            <p:cNvSpPr>
              <a:spLocks noChangeArrowheads="1"/>
            </p:cNvSpPr>
            <p:nvPr/>
          </p:nvSpPr>
          <p:spPr bwMode="auto">
            <a:xfrm rot="10800000" flipV="1">
              <a:off x="5450" y="686"/>
              <a:ext cx="340" cy="34"/>
            </a:xfrm>
            <a:prstGeom prst="parallelogram">
              <a:avLst>
                <a:gd name="adj" fmla="val 141157"/>
              </a:avLst>
            </a:prstGeom>
            <a:grpFill/>
            <a:ln w="9525" algn="ctr">
              <a:noFill/>
              <a:miter lim="800000"/>
              <a:headEnd/>
              <a:tailEnd/>
            </a:ln>
            <a:effectLst>
              <a:outerShdw dist="35921" dir="2700000" algn="ctr" rotWithShape="0">
                <a:srgbClr val="FFFF00">
                  <a:alpha val="50000"/>
                </a:srgbClr>
              </a:outerShdw>
            </a:effectLst>
          </p:spPr>
          <p:txBody>
            <a:bodyPr wrap="none" lIns="72000" tIns="72000" rIns="72000" bIns="72000" anchor="ctr"/>
            <a:lstStyle/>
            <a:p>
              <a:pPr>
                <a:defRPr/>
              </a:pPr>
              <a:endParaRPr lang="en-US" dirty="0"/>
            </a:p>
          </p:txBody>
        </p:sp>
        <p:sp>
          <p:nvSpPr>
            <p:cNvPr id="11" name="Rectangle 26"/>
            <p:cNvSpPr>
              <a:spLocks noChangeArrowheads="1"/>
            </p:cNvSpPr>
            <p:nvPr/>
          </p:nvSpPr>
          <p:spPr bwMode="auto">
            <a:xfrm flipH="1" flipV="1">
              <a:off x="5759" y="431"/>
              <a:ext cx="33" cy="290"/>
            </a:xfrm>
            <a:prstGeom prst="rect">
              <a:avLst/>
            </a:prstGeom>
            <a:grpFill/>
            <a:ln w="9525" algn="ctr">
              <a:noFill/>
              <a:miter lim="800000"/>
              <a:headEnd/>
              <a:tailEnd/>
            </a:ln>
            <a:effectLst/>
          </p:spPr>
          <p:txBody>
            <a:bodyPr wrap="none" lIns="72000" tIns="72000" rIns="72000" bIns="72000" anchor="ctr"/>
            <a:lstStyle/>
            <a:p>
              <a:pPr>
                <a:defRPr/>
              </a:pPr>
              <a:endParaRPr lang="en-US" dirty="0"/>
            </a:p>
          </p:txBody>
        </p:sp>
        <p:sp>
          <p:nvSpPr>
            <p:cNvPr id="12" name="Rectangle 27"/>
            <p:cNvSpPr>
              <a:spLocks noChangeArrowheads="1"/>
            </p:cNvSpPr>
            <p:nvPr/>
          </p:nvSpPr>
          <p:spPr bwMode="auto">
            <a:xfrm rot="-5400000" flipH="1" flipV="1">
              <a:off x="5696" y="625"/>
              <a:ext cx="34" cy="156"/>
            </a:xfrm>
            <a:prstGeom prst="rect">
              <a:avLst/>
            </a:prstGeom>
            <a:grpFill/>
            <a:ln w="9525" algn="ctr">
              <a:noFill/>
              <a:miter lim="800000"/>
              <a:headEnd/>
              <a:tailEnd/>
            </a:ln>
            <a:effectLst/>
          </p:spPr>
          <p:txBody>
            <a:bodyPr wrap="none" lIns="72000" tIns="72000" rIns="72000" bIns="72000" anchor="ctr"/>
            <a:lstStyle/>
            <a:p>
              <a:pPr>
                <a:defRPr/>
              </a:pPr>
              <a:endParaRPr lang="en-US" dirty="0"/>
            </a:p>
          </p:txBody>
        </p:sp>
      </p:grpSp>
      <p:sp>
        <p:nvSpPr>
          <p:cNvPr id="13" name="Footer Placeholder 4"/>
          <p:cNvSpPr>
            <a:spLocks noGrp="1"/>
          </p:cNvSpPr>
          <p:nvPr>
            <p:ph type="ftr" sz="quarter" idx="3"/>
          </p:nvPr>
        </p:nvSpPr>
        <p:spPr>
          <a:xfrm>
            <a:off x="3124200" y="6356350"/>
            <a:ext cx="2895600" cy="365125"/>
          </a:xfrm>
          <a:prstGeom prst="rect">
            <a:avLst/>
          </a:prstGeom>
        </p:spPr>
        <p:txBody>
          <a:bodyPr/>
          <a:lstStyle>
            <a:lvl1pPr>
              <a:defRPr dirty="0">
                <a:latin typeface="Arial" charset="0"/>
              </a:defRPr>
            </a:lvl1pPr>
          </a:lstStyle>
          <a:p>
            <a:pPr>
              <a:defRPr/>
            </a:pPr>
            <a:r>
              <a:rPr lang="en-US"/>
              <a:t>Promoting Universal ICT Access </a:t>
            </a:r>
          </a:p>
        </p:txBody>
      </p:sp>
      <p:pic>
        <p:nvPicPr>
          <p:cNvPr id="2053" name="Picture 31" descr="logo"/>
          <p:cNvPicPr>
            <a:picLocks noChangeAspect="1" noChangeArrowheads="1"/>
          </p:cNvPicPr>
          <p:nvPr userDrawn="1"/>
        </p:nvPicPr>
        <p:blipFill>
          <a:blip r:embed="rId8" cstate="print"/>
          <a:srcRect/>
          <a:stretch>
            <a:fillRect/>
          </a:stretch>
        </p:blipFill>
        <p:spPr bwMode="auto">
          <a:xfrm>
            <a:off x="508000" y="6172200"/>
            <a:ext cx="558800" cy="577850"/>
          </a:xfrm>
          <a:prstGeom prst="rect">
            <a:avLst/>
          </a:prstGeom>
          <a:noFill/>
          <a:ln w="9525">
            <a:noFill/>
            <a:miter lim="800000"/>
            <a:headEnd/>
            <a:tailEnd/>
          </a:ln>
        </p:spPr>
      </p:pic>
      <p:grpSp>
        <p:nvGrpSpPr>
          <p:cNvPr id="3" name="Group 20"/>
          <p:cNvGrpSpPr>
            <a:grpSpLocks/>
          </p:cNvGrpSpPr>
          <p:nvPr userDrawn="1">
            <p:custDataLst>
              <p:tags r:id="rId7"/>
            </p:custDataLst>
          </p:nvPr>
        </p:nvGrpSpPr>
        <p:grpSpPr bwMode="auto">
          <a:xfrm>
            <a:off x="8382000" y="6245225"/>
            <a:ext cx="542925" cy="460375"/>
            <a:chOff x="5618" y="3878"/>
            <a:chExt cx="342" cy="290"/>
          </a:xfrm>
          <a:solidFill>
            <a:srgbClr val="FF0000"/>
          </a:solidFill>
        </p:grpSpPr>
        <p:sp>
          <p:nvSpPr>
            <p:cNvPr id="16" name="AutoShape 21"/>
            <p:cNvSpPr>
              <a:spLocks noChangeArrowheads="1"/>
            </p:cNvSpPr>
            <p:nvPr/>
          </p:nvSpPr>
          <p:spPr bwMode="auto">
            <a:xfrm rot="10800000" flipV="1">
              <a:off x="5618" y="4133"/>
              <a:ext cx="340" cy="34"/>
            </a:xfrm>
            <a:prstGeom prst="parallelogram">
              <a:avLst>
                <a:gd name="adj" fmla="val 141157"/>
              </a:avLst>
            </a:prstGeom>
            <a:grpFill/>
            <a:ln w="9525" algn="ctr">
              <a:noFill/>
              <a:miter lim="800000"/>
              <a:headEnd/>
              <a:tailEnd/>
            </a:ln>
            <a:effectLst>
              <a:outerShdw dist="35921" dir="2700000" algn="ctr" rotWithShape="0">
                <a:srgbClr val="FFFF00">
                  <a:alpha val="50000"/>
                </a:srgbClr>
              </a:outerShdw>
            </a:effectLst>
          </p:spPr>
          <p:txBody>
            <a:bodyPr wrap="none" lIns="72000" tIns="72000" rIns="72000" bIns="72000" anchor="ctr"/>
            <a:lstStyle/>
            <a:p>
              <a:pPr>
                <a:defRPr/>
              </a:pPr>
              <a:endParaRPr lang="en-US" dirty="0"/>
            </a:p>
          </p:txBody>
        </p:sp>
        <p:sp>
          <p:nvSpPr>
            <p:cNvPr id="17" name="Rectangle 22"/>
            <p:cNvSpPr>
              <a:spLocks noChangeArrowheads="1"/>
            </p:cNvSpPr>
            <p:nvPr/>
          </p:nvSpPr>
          <p:spPr bwMode="auto">
            <a:xfrm flipH="1" flipV="1">
              <a:off x="5927" y="3878"/>
              <a:ext cx="33" cy="290"/>
            </a:xfrm>
            <a:prstGeom prst="rect">
              <a:avLst/>
            </a:prstGeom>
            <a:grpFill/>
            <a:ln w="9525" algn="ctr">
              <a:noFill/>
              <a:miter lim="800000"/>
              <a:headEnd/>
              <a:tailEnd/>
            </a:ln>
            <a:effectLst/>
          </p:spPr>
          <p:txBody>
            <a:bodyPr wrap="none" lIns="72000" tIns="72000" rIns="72000" bIns="72000" anchor="ctr"/>
            <a:lstStyle/>
            <a:p>
              <a:pPr>
                <a:defRPr/>
              </a:pPr>
              <a:endParaRPr lang="en-US" dirty="0"/>
            </a:p>
          </p:txBody>
        </p:sp>
      </p:grpSp>
    </p:spTree>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2.jpeg"/><Relationship Id="rId2" Type="http://schemas.openxmlformats.org/officeDocument/2006/relationships/tags" Target="../tags/tag8.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image" Target="../media/image2.jpeg"/><Relationship Id="rId2" Type="http://schemas.openxmlformats.org/officeDocument/2006/relationships/tags" Target="../tags/tag10.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2.xml"/><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Rectangle 2" hidden="1"/>
          <p:cNvGraphicFramePr>
            <a:graphicFrameLocks/>
          </p:cNvGraphicFramePr>
          <p:nvPr/>
        </p:nvGraphicFramePr>
        <p:xfrm>
          <a:off x="0" y="0"/>
          <a:ext cx="146050" cy="158750"/>
        </p:xfrm>
        <a:graphic>
          <a:graphicData uri="http://schemas.openxmlformats.org/presentationml/2006/ole">
            <p:oleObj spid="_x0000_s1026" name="think-cell Slide" r:id="rId6" imgW="0" imgH="0" progId="">
              <p:embed/>
            </p:oleObj>
          </a:graphicData>
        </a:graphic>
      </p:graphicFrame>
      <p:sp>
        <p:nvSpPr>
          <p:cNvPr id="1027" name="Rectangle 3"/>
          <p:cNvSpPr>
            <a:spLocks noGrp="1" noChangeArrowheads="1"/>
          </p:cNvSpPr>
          <p:nvPr>
            <p:ph type="ctrTitle" idx="4294967295"/>
            <p:custDataLst>
              <p:tags r:id="rId2"/>
            </p:custDataLst>
          </p:nvPr>
        </p:nvSpPr>
        <p:spPr bwMode="auto">
          <a:xfrm>
            <a:off x="787400" y="1447800"/>
            <a:ext cx="4013200" cy="1404938"/>
          </a:xfrm>
          <a:prstGeom prst="rect">
            <a:avLst/>
          </a:prstGeom>
          <a:noFill/>
          <a:ln>
            <a:miter lim="800000"/>
            <a:headEnd/>
            <a:tailEnd/>
          </a:ln>
        </p:spPr>
        <p:txBody>
          <a:bodyPr/>
          <a:lstStyle/>
          <a:p>
            <a:r>
              <a:rPr lang="en-GB" sz="2400" b="1" dirty="0" smtClean="0"/>
              <a:t>Malawi Communications Regulatory Authority (MACRA) </a:t>
            </a:r>
            <a:r>
              <a:rPr lang="en-GB" dirty="0" smtClean="0">
                <a:solidFill>
                  <a:srgbClr val="FF0000"/>
                </a:solidFill>
              </a:rPr>
              <a:t/>
            </a:r>
            <a:br>
              <a:rPr lang="en-GB" dirty="0" smtClean="0">
                <a:solidFill>
                  <a:srgbClr val="FF0000"/>
                </a:solidFill>
              </a:rPr>
            </a:br>
            <a:r>
              <a:rPr lang="en-GB" sz="1800" dirty="0" smtClean="0"/>
              <a:t/>
            </a:r>
            <a:br>
              <a:rPr lang="en-GB" sz="1800" dirty="0" smtClean="0"/>
            </a:br>
            <a:r>
              <a:rPr lang="en-GB" sz="1800" dirty="0" smtClean="0"/>
              <a:t/>
            </a:r>
            <a:br>
              <a:rPr lang="en-GB" sz="1800" dirty="0" smtClean="0"/>
            </a:br>
            <a:r>
              <a:rPr lang="en-GB" sz="1800" dirty="0" smtClean="0"/>
              <a:t/>
            </a:r>
            <a:br>
              <a:rPr lang="en-GB" sz="1800" dirty="0" smtClean="0"/>
            </a:br>
            <a:endParaRPr lang="en-GB" sz="1800" dirty="0" smtClean="0"/>
          </a:p>
        </p:txBody>
      </p:sp>
      <p:sp>
        <p:nvSpPr>
          <p:cNvPr id="577540" name="Rectangle 4"/>
          <p:cNvSpPr>
            <a:spLocks noGrp="1" noChangeArrowheads="1"/>
          </p:cNvSpPr>
          <p:nvPr>
            <p:ph type="subTitle" idx="4294967295"/>
            <p:custDataLst>
              <p:tags r:id="rId3"/>
            </p:custDataLst>
          </p:nvPr>
        </p:nvSpPr>
        <p:spPr>
          <a:xfrm>
            <a:off x="787400" y="3427413"/>
            <a:ext cx="4856163" cy="3097212"/>
          </a:xfrm>
          <a:prstGeom prst="rect">
            <a:avLst/>
          </a:prstGeom>
        </p:spPr>
        <p:txBody>
          <a:bodyPr/>
          <a:lstStyle/>
          <a:p>
            <a:pPr eaLnBrk="1" fontAlgn="auto" hangingPunct="1">
              <a:spcAft>
                <a:spcPts val="0"/>
              </a:spcAft>
              <a:buFont typeface="Arial" pitchFamily="34" charset="0"/>
              <a:buNone/>
              <a:defRPr/>
            </a:pPr>
            <a:r>
              <a:rPr lang="en-US" sz="1600" b="1" dirty="0" smtClean="0">
                <a:solidFill>
                  <a:srgbClr val="FF0000"/>
                </a:solidFill>
              </a:rPr>
              <a:t>A PRESENTATION MADE AT THE </a:t>
            </a:r>
            <a:r>
              <a:rPr lang="en-GB" sz="1600" b="1" cap="all" dirty="0" smtClean="0">
                <a:solidFill>
                  <a:srgbClr val="FF0000"/>
                </a:solidFill>
              </a:rPr>
              <a:t>Human Capital Development Forum in ICT</a:t>
            </a:r>
            <a:endParaRPr lang="en-US" sz="1600" b="1" dirty="0" smtClean="0">
              <a:solidFill>
                <a:srgbClr val="FF0000"/>
              </a:solidFill>
            </a:endParaRPr>
          </a:p>
          <a:p>
            <a:pPr eaLnBrk="1" fontAlgn="auto" hangingPunct="1">
              <a:spcAft>
                <a:spcPts val="0"/>
              </a:spcAft>
              <a:buFont typeface="Arial" pitchFamily="34" charset="0"/>
              <a:buNone/>
              <a:defRPr/>
            </a:pPr>
            <a:r>
              <a:rPr lang="en-GB" sz="1600" b="1" cap="all" dirty="0" smtClean="0">
                <a:solidFill>
                  <a:srgbClr val="FF0000"/>
                </a:solidFill>
              </a:rPr>
              <a:t> </a:t>
            </a:r>
            <a:endParaRPr lang="en-US" sz="1600" b="1" dirty="0" smtClean="0">
              <a:solidFill>
                <a:srgbClr val="FF0000"/>
              </a:solidFill>
            </a:endParaRPr>
          </a:p>
          <a:p>
            <a:pPr eaLnBrk="1" fontAlgn="auto" hangingPunct="1">
              <a:spcAft>
                <a:spcPts val="0"/>
              </a:spcAft>
              <a:buFont typeface="Arial" pitchFamily="34" charset="0"/>
              <a:buNone/>
              <a:defRPr/>
            </a:pPr>
            <a:r>
              <a:rPr lang="en-GB" sz="1600" b="1" cap="all" dirty="0" smtClean="0">
                <a:solidFill>
                  <a:srgbClr val="FF0000"/>
                </a:solidFill>
              </a:rPr>
              <a:t>24</a:t>
            </a:r>
            <a:r>
              <a:rPr lang="en-GB" sz="1600" b="1" cap="all" baseline="30000" dirty="0" smtClean="0">
                <a:solidFill>
                  <a:srgbClr val="FF0000"/>
                </a:solidFill>
              </a:rPr>
              <a:t>th</a:t>
            </a:r>
            <a:r>
              <a:rPr lang="en-GB" sz="1600" b="1" cap="all" dirty="0" smtClean="0">
                <a:solidFill>
                  <a:srgbClr val="FF0000"/>
                </a:solidFill>
              </a:rPr>
              <a:t> to 26</a:t>
            </a:r>
            <a:r>
              <a:rPr lang="en-GB" sz="1600" b="1" cap="all" baseline="30000" dirty="0" smtClean="0">
                <a:solidFill>
                  <a:srgbClr val="FF0000"/>
                </a:solidFill>
              </a:rPr>
              <a:t>th</a:t>
            </a:r>
            <a:r>
              <a:rPr lang="en-GB" sz="1600" b="1" cap="all" dirty="0" smtClean="0">
                <a:solidFill>
                  <a:srgbClr val="FF0000"/>
                </a:solidFill>
              </a:rPr>
              <a:t> February 2014</a:t>
            </a:r>
            <a:endParaRPr lang="en-US" sz="1600" b="1" dirty="0" smtClean="0">
              <a:solidFill>
                <a:srgbClr val="FF0000"/>
              </a:solidFill>
            </a:endParaRPr>
          </a:p>
          <a:p>
            <a:pPr eaLnBrk="1" fontAlgn="auto" hangingPunct="1">
              <a:spcAft>
                <a:spcPts val="0"/>
              </a:spcAft>
              <a:buFont typeface="Arial" pitchFamily="34" charset="0"/>
              <a:buNone/>
              <a:defRPr/>
            </a:pPr>
            <a:r>
              <a:rPr lang="en-GB" sz="1600" b="1" dirty="0" smtClean="0">
                <a:solidFill>
                  <a:srgbClr val="FF0000"/>
                </a:solidFill>
              </a:rPr>
              <a:t> </a:t>
            </a:r>
            <a:endParaRPr lang="en-US" sz="1600" b="1" dirty="0" smtClean="0">
              <a:solidFill>
                <a:srgbClr val="FF0000"/>
              </a:solidFill>
            </a:endParaRPr>
          </a:p>
          <a:p>
            <a:pPr eaLnBrk="1" fontAlgn="auto" hangingPunct="1">
              <a:spcAft>
                <a:spcPts val="0"/>
              </a:spcAft>
              <a:buFont typeface="Arial" pitchFamily="34" charset="0"/>
              <a:buNone/>
              <a:defRPr/>
            </a:pPr>
            <a:r>
              <a:rPr lang="en-GB" sz="1600" b="1" cap="all" dirty="0" smtClean="0">
                <a:solidFill>
                  <a:srgbClr val="FF0000"/>
                </a:solidFill>
              </a:rPr>
              <a:t>crossroads hotel</a:t>
            </a:r>
          </a:p>
          <a:p>
            <a:pPr eaLnBrk="1" fontAlgn="auto" hangingPunct="1">
              <a:spcAft>
                <a:spcPts val="0"/>
              </a:spcAft>
              <a:buFont typeface="Arial" pitchFamily="34" charset="0"/>
              <a:buNone/>
              <a:defRPr/>
            </a:pPr>
            <a:endParaRPr lang="en-GB" sz="1600" b="1" cap="all" dirty="0" smtClean="0">
              <a:solidFill>
                <a:srgbClr val="FF0000"/>
              </a:solidFill>
            </a:endParaRPr>
          </a:p>
          <a:p>
            <a:pPr eaLnBrk="1" fontAlgn="auto" hangingPunct="1">
              <a:spcAft>
                <a:spcPts val="0"/>
              </a:spcAft>
              <a:buFont typeface="Arial" pitchFamily="34" charset="0"/>
              <a:buNone/>
              <a:defRPr/>
            </a:pPr>
            <a:r>
              <a:rPr lang="en-US" sz="1800" b="1" dirty="0" err="1" smtClean="0">
                <a:solidFill>
                  <a:srgbClr val="FF0000"/>
                </a:solidFill>
              </a:rPr>
              <a:t>Dalitso</a:t>
            </a:r>
            <a:r>
              <a:rPr lang="en-US" sz="1800" b="1" dirty="0" smtClean="0">
                <a:solidFill>
                  <a:srgbClr val="FF0000"/>
                </a:solidFill>
              </a:rPr>
              <a:t> </a:t>
            </a:r>
            <a:r>
              <a:rPr lang="en-US" sz="1800" b="1" dirty="0" err="1" smtClean="0">
                <a:solidFill>
                  <a:srgbClr val="FF0000"/>
                </a:solidFill>
              </a:rPr>
              <a:t>Jumbe</a:t>
            </a:r>
            <a:endParaRPr lang="en-US" sz="1800" b="1" dirty="0" smtClean="0">
              <a:solidFill>
                <a:srgbClr val="FF0000"/>
              </a:solidFill>
            </a:endParaRPr>
          </a:p>
          <a:p>
            <a:pPr>
              <a:buNone/>
              <a:defRPr/>
            </a:pPr>
            <a:endParaRPr lang="en-GB" dirty="0"/>
          </a:p>
        </p:txBody>
      </p:sp>
      <p:sp>
        <p:nvSpPr>
          <p:cNvPr id="1029" name="Rectangle 7"/>
          <p:cNvSpPr>
            <a:spLocks noChangeArrowheads="1"/>
          </p:cNvSpPr>
          <p:nvPr/>
        </p:nvSpPr>
        <p:spPr bwMode="auto">
          <a:xfrm>
            <a:off x="4911725" y="1938338"/>
            <a:ext cx="3138488" cy="319087"/>
          </a:xfrm>
          <a:prstGeom prst="rect">
            <a:avLst/>
          </a:prstGeom>
          <a:solidFill>
            <a:schemeClr val="bg1"/>
          </a:solidFill>
          <a:ln w="9525" algn="ctr">
            <a:solidFill>
              <a:schemeClr val="bg1"/>
            </a:solidFill>
            <a:miter lim="800000"/>
            <a:headEnd/>
            <a:tailEnd/>
          </a:ln>
        </p:spPr>
        <p:txBody>
          <a:bodyPr wrap="none" lIns="72000" tIns="72000" rIns="72000" bIns="72000" anchor="ctr"/>
          <a:lstStyle/>
          <a:p>
            <a:endParaRPr lang="en-US">
              <a:solidFill>
                <a:schemeClr val="bg1"/>
              </a:solidFill>
            </a:endParaRPr>
          </a:p>
        </p:txBody>
      </p:sp>
      <p:sp>
        <p:nvSpPr>
          <p:cNvPr id="1030" name="Rectangle 9"/>
          <p:cNvSpPr>
            <a:spLocks noChangeArrowheads="1"/>
          </p:cNvSpPr>
          <p:nvPr/>
        </p:nvSpPr>
        <p:spPr bwMode="auto">
          <a:xfrm rot="-5400000">
            <a:off x="6459538" y="3159125"/>
            <a:ext cx="3400425" cy="295275"/>
          </a:xfrm>
          <a:prstGeom prst="rect">
            <a:avLst/>
          </a:prstGeom>
          <a:solidFill>
            <a:schemeClr val="bg1"/>
          </a:solidFill>
          <a:ln w="9525" algn="ctr">
            <a:solidFill>
              <a:schemeClr val="bg1"/>
            </a:solidFill>
            <a:miter lim="800000"/>
            <a:headEnd/>
            <a:tailEnd/>
          </a:ln>
        </p:spPr>
        <p:txBody>
          <a:bodyPr vert="eaVert" wrap="none" lIns="72000" tIns="72000" rIns="72000" bIns="72000" anchor="ctr"/>
          <a:lstStyle/>
          <a:p>
            <a:endParaRPr lang="en-US">
              <a:solidFill>
                <a:schemeClr val="bg1"/>
              </a:solidFill>
            </a:endParaRPr>
          </a:p>
        </p:txBody>
      </p:sp>
      <p:sp>
        <p:nvSpPr>
          <p:cNvPr id="1031" name="Rectangle 13"/>
          <p:cNvSpPr>
            <a:spLocks noChangeArrowheads="1"/>
          </p:cNvSpPr>
          <p:nvPr/>
        </p:nvSpPr>
        <p:spPr bwMode="auto">
          <a:xfrm>
            <a:off x="0" y="0"/>
            <a:ext cx="146050" cy="422275"/>
          </a:xfrm>
          <a:prstGeom prst="rect">
            <a:avLst/>
          </a:prstGeom>
          <a:noFill/>
          <a:ln w="9525" algn="ctr">
            <a:noFill/>
            <a:miter lim="800000"/>
            <a:headEnd/>
            <a:tailEnd/>
          </a:ln>
        </p:spPr>
        <p:txBody>
          <a:bodyPr wrap="none" lIns="72000" tIns="72000" rIns="72000" bIns="72000" anchor="ctr">
            <a:spAutoFit/>
          </a:bodyPr>
          <a:lstStyle/>
          <a:p>
            <a:endParaRPr lang="en-US"/>
          </a:p>
        </p:txBody>
      </p:sp>
      <p:pic>
        <p:nvPicPr>
          <p:cNvPr id="1032" name="Picture 10" descr="D:\Macra Logo.jpg"/>
          <p:cNvPicPr>
            <a:picLocks noChangeAspect="1" noChangeArrowheads="1"/>
          </p:cNvPicPr>
          <p:nvPr/>
        </p:nvPicPr>
        <p:blipFill>
          <a:blip r:embed="rId7" cstate="print"/>
          <a:srcRect/>
          <a:stretch>
            <a:fillRect/>
          </a:stretch>
        </p:blipFill>
        <p:spPr bwMode="auto">
          <a:xfrm>
            <a:off x="5580063" y="1196975"/>
            <a:ext cx="2663825" cy="3024188"/>
          </a:xfrm>
          <a:prstGeom prst="rect">
            <a:avLst/>
          </a:prstGeom>
          <a:noFill/>
          <a:ln w="9525">
            <a:noFill/>
            <a:miter lim="800000"/>
            <a:headEnd/>
            <a:tailEnd/>
          </a:ln>
        </p:spPr>
      </p:pic>
      <p:pic>
        <p:nvPicPr>
          <p:cNvPr id="1033" name="Picture 5" descr="D:\Macra Logo.jpg"/>
          <p:cNvPicPr>
            <a:picLocks noChangeAspect="1" noChangeArrowheads="1"/>
          </p:cNvPicPr>
          <p:nvPr/>
        </p:nvPicPr>
        <p:blipFill>
          <a:blip r:embed="rId7"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Rectangle 2" hidden="1"/>
          <p:cNvGraphicFramePr>
            <a:graphicFrameLocks/>
          </p:cNvGraphicFramePr>
          <p:nvPr/>
        </p:nvGraphicFramePr>
        <p:xfrm>
          <a:off x="0" y="0"/>
          <a:ext cx="146050" cy="158750"/>
        </p:xfrm>
        <a:graphic>
          <a:graphicData uri="http://schemas.openxmlformats.org/presentationml/2006/ole">
            <p:oleObj spid="_x0000_s73730" name="think-cell Slide" r:id="rId6" imgW="0" imgH="0" progId="">
              <p:embed/>
            </p:oleObj>
          </a:graphicData>
        </a:graphic>
      </p:graphicFrame>
      <p:sp>
        <p:nvSpPr>
          <p:cNvPr id="1027" name="Rectangle 3"/>
          <p:cNvSpPr>
            <a:spLocks noGrp="1" noChangeArrowheads="1"/>
          </p:cNvSpPr>
          <p:nvPr>
            <p:ph type="ctrTitle" idx="4294967295"/>
            <p:custDataLst>
              <p:tags r:id="rId2"/>
            </p:custDataLst>
          </p:nvPr>
        </p:nvSpPr>
        <p:spPr bwMode="auto">
          <a:xfrm>
            <a:off x="787400" y="1447800"/>
            <a:ext cx="4013200" cy="1404938"/>
          </a:xfrm>
          <a:prstGeom prst="rect">
            <a:avLst/>
          </a:prstGeom>
          <a:noFill/>
          <a:ln>
            <a:miter lim="800000"/>
            <a:headEnd/>
            <a:tailEnd/>
          </a:ln>
        </p:spPr>
        <p:txBody>
          <a:bodyPr/>
          <a:lstStyle/>
          <a:p>
            <a:r>
              <a:rPr lang="en-GB" dirty="0" smtClean="0">
                <a:solidFill>
                  <a:srgbClr val="FF0000"/>
                </a:solidFill>
              </a:rPr>
              <a:t/>
            </a:r>
            <a:br>
              <a:rPr lang="en-GB" dirty="0" smtClean="0">
                <a:solidFill>
                  <a:srgbClr val="FF0000"/>
                </a:solidFill>
              </a:rPr>
            </a:br>
            <a:r>
              <a:rPr lang="en-GB" sz="1800" dirty="0" smtClean="0"/>
              <a:t/>
            </a:r>
            <a:br>
              <a:rPr lang="en-GB" sz="1800" dirty="0" smtClean="0"/>
            </a:br>
            <a:r>
              <a:rPr lang="en-GB" sz="1800" dirty="0" smtClean="0"/>
              <a:t/>
            </a:r>
            <a:br>
              <a:rPr lang="en-GB" sz="1800" dirty="0" smtClean="0"/>
            </a:br>
            <a:r>
              <a:rPr lang="en-GB" sz="1800" dirty="0" smtClean="0"/>
              <a:t/>
            </a:r>
            <a:br>
              <a:rPr lang="en-GB" sz="1800" dirty="0" smtClean="0"/>
            </a:br>
            <a:endParaRPr lang="en-GB" sz="1800" dirty="0" smtClean="0"/>
          </a:p>
        </p:txBody>
      </p:sp>
      <p:sp>
        <p:nvSpPr>
          <p:cNvPr id="577540" name="Rectangle 4"/>
          <p:cNvSpPr>
            <a:spLocks noGrp="1" noChangeArrowheads="1"/>
          </p:cNvSpPr>
          <p:nvPr>
            <p:ph type="subTitle" idx="4294967295"/>
            <p:custDataLst>
              <p:tags r:id="rId3"/>
            </p:custDataLst>
          </p:nvPr>
        </p:nvSpPr>
        <p:spPr>
          <a:xfrm>
            <a:off x="787400" y="1643051"/>
            <a:ext cx="7499376" cy="3357586"/>
          </a:xfrm>
          <a:prstGeom prst="rect">
            <a:avLst/>
          </a:prstGeom>
        </p:spPr>
        <p:txBody>
          <a:bodyPr/>
          <a:lstStyle/>
          <a:p>
            <a:pPr>
              <a:buNone/>
              <a:defRPr/>
            </a:pPr>
            <a:r>
              <a:rPr lang="en-US" sz="5400" b="1" dirty="0" smtClean="0"/>
              <a:t>ENGAGE FOR SUCCESS</a:t>
            </a:r>
          </a:p>
          <a:p>
            <a:pPr>
              <a:buNone/>
              <a:defRPr/>
            </a:pPr>
            <a:r>
              <a:rPr lang="en-GB" sz="5400" dirty="0" smtClean="0"/>
              <a:t>EMPLOYEE ENGAGEMENT IN THE WORKPLACE</a:t>
            </a:r>
            <a:endParaRPr lang="en-GB" sz="5400" dirty="0"/>
          </a:p>
        </p:txBody>
      </p:sp>
      <p:sp>
        <p:nvSpPr>
          <p:cNvPr id="1029" name="Rectangle 7"/>
          <p:cNvSpPr>
            <a:spLocks noChangeArrowheads="1"/>
          </p:cNvSpPr>
          <p:nvPr/>
        </p:nvSpPr>
        <p:spPr bwMode="auto">
          <a:xfrm>
            <a:off x="4000496" y="6072206"/>
            <a:ext cx="3138488" cy="71438"/>
          </a:xfrm>
          <a:prstGeom prst="rect">
            <a:avLst/>
          </a:prstGeom>
          <a:solidFill>
            <a:schemeClr val="bg1"/>
          </a:solidFill>
          <a:ln w="9525" algn="ctr">
            <a:solidFill>
              <a:schemeClr val="bg1"/>
            </a:solidFill>
            <a:miter lim="800000"/>
            <a:headEnd/>
            <a:tailEnd/>
          </a:ln>
        </p:spPr>
        <p:txBody>
          <a:bodyPr wrap="none" lIns="72000" tIns="72000" rIns="72000" bIns="72000" anchor="ctr"/>
          <a:lstStyle/>
          <a:p>
            <a:endParaRPr lang="en-US">
              <a:solidFill>
                <a:schemeClr val="bg1"/>
              </a:solidFill>
            </a:endParaRPr>
          </a:p>
        </p:txBody>
      </p:sp>
      <p:sp>
        <p:nvSpPr>
          <p:cNvPr id="1030" name="Rectangle 9"/>
          <p:cNvSpPr>
            <a:spLocks noChangeArrowheads="1"/>
          </p:cNvSpPr>
          <p:nvPr/>
        </p:nvSpPr>
        <p:spPr bwMode="auto">
          <a:xfrm rot="-5400000">
            <a:off x="6459538" y="3159125"/>
            <a:ext cx="3400425" cy="295275"/>
          </a:xfrm>
          <a:prstGeom prst="rect">
            <a:avLst/>
          </a:prstGeom>
          <a:solidFill>
            <a:schemeClr val="bg1"/>
          </a:solidFill>
          <a:ln w="9525" algn="ctr">
            <a:solidFill>
              <a:schemeClr val="bg1"/>
            </a:solidFill>
            <a:miter lim="800000"/>
            <a:headEnd/>
            <a:tailEnd/>
          </a:ln>
        </p:spPr>
        <p:txBody>
          <a:bodyPr vert="eaVert" wrap="none" lIns="72000" tIns="72000" rIns="72000" bIns="72000" anchor="ctr"/>
          <a:lstStyle/>
          <a:p>
            <a:endParaRPr lang="en-US">
              <a:solidFill>
                <a:schemeClr val="bg1"/>
              </a:solidFill>
            </a:endParaRPr>
          </a:p>
        </p:txBody>
      </p:sp>
      <p:sp>
        <p:nvSpPr>
          <p:cNvPr id="1031" name="Rectangle 13"/>
          <p:cNvSpPr>
            <a:spLocks noChangeArrowheads="1"/>
          </p:cNvSpPr>
          <p:nvPr/>
        </p:nvSpPr>
        <p:spPr bwMode="auto">
          <a:xfrm>
            <a:off x="0" y="0"/>
            <a:ext cx="146050" cy="422275"/>
          </a:xfrm>
          <a:prstGeom prst="rect">
            <a:avLst/>
          </a:prstGeom>
          <a:noFill/>
          <a:ln w="9525" algn="ctr">
            <a:noFill/>
            <a:miter lim="800000"/>
            <a:headEnd/>
            <a:tailEnd/>
          </a:ln>
        </p:spPr>
        <p:txBody>
          <a:bodyPr wrap="none" lIns="72000" tIns="72000" rIns="72000" bIns="72000" anchor="ctr">
            <a:spAutoFit/>
          </a:bodyPr>
          <a:lstStyle/>
          <a:p>
            <a:endParaRPr lang="en-US"/>
          </a:p>
        </p:txBody>
      </p:sp>
      <p:pic>
        <p:nvPicPr>
          <p:cNvPr id="1033" name="Picture 5" descr="D:\Macra Logo.jpg"/>
          <p:cNvPicPr>
            <a:picLocks noChangeAspect="1" noChangeArrowheads="1"/>
          </p:cNvPicPr>
          <p:nvPr/>
        </p:nvPicPr>
        <p:blipFill>
          <a:blip r:embed="rId7"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87"/>
          </a:xfrm>
        </p:spPr>
        <p:txBody>
          <a:bodyPr/>
          <a:lstStyle/>
          <a:p>
            <a:pPr>
              <a:defRPr/>
            </a:pPr>
            <a:r>
              <a:rPr lang="en-ZA" sz="4800" dirty="0" smtClean="0"/>
              <a:t>STATISTICS AND BACKGROUND</a:t>
            </a:r>
            <a:endParaRPr lang="en-ZA" sz="4800" dirty="0"/>
          </a:p>
        </p:txBody>
      </p:sp>
      <p:sp>
        <p:nvSpPr>
          <p:cNvPr id="7171" name="Footer Placeholder 2"/>
          <p:cNvSpPr>
            <a:spLocks noGrp="1"/>
          </p:cNvSpPr>
          <p:nvPr>
            <p:ph type="ftr" sz="quarter" idx="10"/>
          </p:nvPr>
        </p:nvSpPr>
        <p:spPr bwMode="auto">
          <a:xfrm>
            <a:off x="3124200" y="6356350"/>
            <a:ext cx="2455863" cy="365125"/>
          </a:xfrm>
          <a:noFill/>
          <a:ln>
            <a:miter lim="800000"/>
            <a:headEnd/>
            <a:tailEnd/>
          </a:ln>
        </p:spPr>
        <p:txBody>
          <a:bodyPr vert="horz" wrap="square" lIns="91440" tIns="45720" rIns="91440" bIns="45720" numCol="1" anchor="t" anchorCtr="0" compatLnSpc="1">
            <a:prstTxWarp prst="textNoShape">
              <a:avLst/>
            </a:prstTxWarp>
          </a:bodyPr>
          <a:lstStyle/>
          <a:p>
            <a:r>
              <a:rPr lang="en-US" sz="1200" i="1" smtClean="0"/>
              <a:t>Promoting Universal ICT Access </a:t>
            </a:r>
          </a:p>
        </p:txBody>
      </p:sp>
      <p:sp>
        <p:nvSpPr>
          <p:cNvPr id="4" name="Rectangle 3"/>
          <p:cNvSpPr txBox="1">
            <a:spLocks/>
          </p:cNvSpPr>
          <p:nvPr/>
        </p:nvSpPr>
        <p:spPr>
          <a:xfrm>
            <a:off x="611188" y="1052513"/>
            <a:ext cx="7978775" cy="5184775"/>
          </a:xfrm>
          <a:prstGeom prst="rect">
            <a:avLst/>
          </a:prstGeom>
        </p:spPr>
        <p:txBody>
          <a:bodyPr>
            <a:normAutofit fontScale="25000" lnSpcReduction="20000"/>
          </a:bodyPr>
          <a:lstStyle/>
          <a:p>
            <a:pPr marL="342900" indent="-342900" algn="just" eaLnBrk="0" hangingPunct="0">
              <a:spcBef>
                <a:spcPct val="20000"/>
              </a:spcBef>
              <a:buFont typeface="Wingdings" pitchFamily="2" charset="2"/>
              <a:buChar char="v"/>
              <a:defRPr/>
            </a:pPr>
            <a:endParaRPr lang="en-US" sz="2800" dirty="0">
              <a:latin typeface="+mn-lt"/>
            </a:endParaRPr>
          </a:p>
          <a:p>
            <a:pPr marL="514350" indent="-514350" eaLnBrk="1" hangingPunct="1">
              <a:buFont typeface="+mj-lt"/>
              <a:buAutoNum type="arabicPeriod"/>
            </a:pPr>
            <a:r>
              <a:rPr lang="en-US" sz="11200" dirty="0" smtClean="0">
                <a:latin typeface="+mn-lt"/>
              </a:rPr>
              <a:t>A research conducted recently in the U.S. ,states that about </a:t>
            </a:r>
            <a:r>
              <a:rPr lang="en-US" sz="11200" b="1" dirty="0" smtClean="0">
                <a:latin typeface="+mn-lt"/>
              </a:rPr>
              <a:t>70 </a:t>
            </a:r>
            <a:r>
              <a:rPr lang="en-US" sz="11200" dirty="0" smtClean="0">
                <a:latin typeface="+mn-lt"/>
              </a:rPr>
              <a:t>percent of U.S. workers don’t like their job, creating an environment where many workers are emotionally disconnected from their workplace and less productive than engaged counterparts.</a:t>
            </a:r>
          </a:p>
          <a:p>
            <a:pPr marL="514350" indent="-514350" eaLnBrk="1" hangingPunct="1"/>
            <a:endParaRPr lang="en-US" sz="11200" dirty="0" smtClean="0">
              <a:latin typeface="+mn-lt"/>
            </a:endParaRPr>
          </a:p>
          <a:p>
            <a:pPr marL="514350" indent="-514350" eaLnBrk="1" hangingPunct="1">
              <a:buFont typeface="+mj-lt"/>
              <a:buAutoNum type="arabicPeriod" startAt="2"/>
            </a:pPr>
            <a:r>
              <a:rPr lang="en-US" sz="11200" dirty="0" smtClean="0">
                <a:latin typeface="+mn-lt"/>
              </a:rPr>
              <a:t>The research further states that these employees were careless – dropping equipment, wasting materials, and often not accepting any responsibility for their work. They showed up for work, did what they were told to do, and, at the end of their shift, went home; the same routine would be repeated the next day.</a:t>
            </a:r>
          </a:p>
          <a:p>
            <a:pPr marL="342900" indent="-342900" algn="just" eaLnBrk="0" hangingPunct="0">
              <a:spcBef>
                <a:spcPct val="20000"/>
              </a:spcBef>
              <a:defRPr/>
            </a:pPr>
            <a:endParaRPr lang="en-US" sz="2900" dirty="0">
              <a:latin typeface="+mn-lt"/>
            </a:endParaRPr>
          </a:p>
          <a:p>
            <a:pPr marL="342900" indent="-342900" algn="just" eaLnBrk="0" hangingPunct="0">
              <a:spcBef>
                <a:spcPct val="20000"/>
              </a:spcBef>
              <a:defRPr/>
            </a:pPr>
            <a:endParaRPr lang="en-US" sz="2900" dirty="0">
              <a:latin typeface="+mn-lt"/>
            </a:endParaRPr>
          </a:p>
          <a:p>
            <a:pPr marL="342900" indent="-342900" algn="just" eaLnBrk="0" hangingPunct="0">
              <a:spcBef>
                <a:spcPct val="20000"/>
              </a:spcBef>
              <a:defRPr/>
            </a:pPr>
            <a:r>
              <a:rPr lang="en-US" sz="2900" dirty="0">
                <a:latin typeface="+mn-lt"/>
              </a:rPr>
              <a:t>	</a:t>
            </a:r>
          </a:p>
          <a:p>
            <a:pPr marL="342900" indent="-342900" eaLnBrk="0" hangingPunct="0">
              <a:spcBef>
                <a:spcPct val="20000"/>
              </a:spcBef>
              <a:buFont typeface="Wingdings" pitchFamily="2" charset="2"/>
              <a:buChar char="v"/>
              <a:defRPr/>
            </a:pPr>
            <a:endParaRPr lang="en-US" sz="2900" dirty="0">
              <a:latin typeface="+mn-lt"/>
            </a:endParaRPr>
          </a:p>
          <a:p>
            <a:pPr marL="342900" indent="-342900" eaLnBrk="0" hangingPunct="0">
              <a:spcBef>
                <a:spcPct val="20000"/>
              </a:spcBef>
              <a:buFont typeface="Arial" charset="0"/>
              <a:buChar char="•"/>
              <a:defRPr/>
            </a:pPr>
            <a:endParaRPr lang="en-US" sz="4800" dirty="0">
              <a:effectLst>
                <a:outerShdw blurRad="38100" dist="38100" dir="2700000" algn="tl">
                  <a:srgbClr val="C0C0C0"/>
                </a:outerShdw>
              </a:effectLst>
              <a:latin typeface="+mn-lt"/>
            </a:endParaRPr>
          </a:p>
          <a:p>
            <a:pPr marL="342900" indent="-342900" eaLnBrk="0" hangingPunct="0">
              <a:spcBef>
                <a:spcPct val="20000"/>
              </a:spcBef>
              <a:buFont typeface="Arial" charset="0"/>
              <a:buNone/>
              <a:defRPr/>
            </a:pPr>
            <a:endParaRPr lang="en-US" sz="2400" dirty="0">
              <a:effectLst>
                <a:outerShdw blurRad="38100" dist="38100" dir="2700000" algn="tl">
                  <a:srgbClr val="C0C0C0"/>
                </a:outerShdw>
              </a:effectLst>
              <a:latin typeface="+mn-lt"/>
            </a:endParaRPr>
          </a:p>
          <a:p>
            <a:pPr marL="342900" indent="-342900" eaLnBrk="0" hangingPunct="0">
              <a:spcBef>
                <a:spcPct val="20000"/>
              </a:spcBef>
              <a:buFont typeface="Wingdings" pitchFamily="2" charset="2"/>
              <a:buNone/>
              <a:defRPr/>
            </a:pPr>
            <a:endParaRPr lang="en-US" sz="2400" dirty="0">
              <a:latin typeface="+mn-lt"/>
            </a:endParaRPr>
          </a:p>
        </p:txBody>
      </p:sp>
      <p:pic>
        <p:nvPicPr>
          <p:cNvPr id="7173"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bwMode="auto">
          <a:xfrm>
            <a:off x="457200" y="274638"/>
            <a:ext cx="8229600" cy="725487"/>
          </a:xfrm>
        </p:spPr>
        <p:txBody>
          <a:bodyPr/>
          <a:lstStyle/>
          <a:p>
            <a:pPr marL="342900" indent="-342900">
              <a:spcBef>
                <a:spcPct val="20000"/>
              </a:spcBef>
              <a:defRPr/>
            </a:pPr>
            <a:r>
              <a:rPr lang="en-US" sz="4800" b="1" dirty="0" smtClean="0">
                <a:effectLst>
                  <a:outerShdw blurRad="38100" dist="38100" dir="2700000" algn="tl">
                    <a:srgbClr val="000000">
                      <a:alpha val="43137"/>
                    </a:srgbClr>
                  </a:outerShdw>
                </a:effectLst>
              </a:rPr>
              <a:t> </a:t>
            </a:r>
            <a:endParaRPr lang="en-US" sz="4800" b="1" dirty="0">
              <a:effectLst>
                <a:outerShdw blurRad="38100" dist="38100" dir="2700000" algn="tl">
                  <a:srgbClr val="000000">
                    <a:alpha val="43137"/>
                  </a:srgbClr>
                </a:outerShdw>
              </a:effectLst>
            </a:endParaRPr>
          </a:p>
        </p:txBody>
      </p:sp>
      <p:sp>
        <p:nvSpPr>
          <p:cNvPr id="8195" name="Footer Placeholder 6"/>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ZA" sz="1200" i="1" smtClean="0"/>
              <a:t>Promoting Universal ICT Access </a:t>
            </a:r>
          </a:p>
        </p:txBody>
      </p:sp>
      <p:sp>
        <p:nvSpPr>
          <p:cNvPr id="98307" name="Rectangle 3"/>
          <p:cNvSpPr>
            <a:spLocks noGrp="1"/>
          </p:cNvSpPr>
          <p:nvPr>
            <p:ph type="subTitle" idx="4294967295"/>
          </p:nvPr>
        </p:nvSpPr>
        <p:spPr>
          <a:xfrm>
            <a:off x="684213" y="1052513"/>
            <a:ext cx="7978775" cy="5329237"/>
          </a:xfrm>
          <a:prstGeom prst="rect">
            <a:avLst/>
          </a:prstGeom>
        </p:spPr>
        <p:txBody>
          <a:bodyPr/>
          <a:lstStyle/>
          <a:p>
            <a:pPr>
              <a:buFont typeface="Arial" pitchFamily="34" charset="0"/>
              <a:buChar char="•"/>
              <a:defRPr/>
            </a:pPr>
            <a:endParaRPr lang="en-US" sz="1600" dirty="0" smtClean="0"/>
          </a:p>
          <a:p>
            <a:pPr marL="514350" indent="-514350" eaLnBrk="1" hangingPunct="1">
              <a:buFont typeface="+mj-lt"/>
              <a:buAutoNum type="arabicPeriod" startAt="3"/>
            </a:pPr>
            <a:r>
              <a:rPr lang="en-US" dirty="0" smtClean="0"/>
              <a:t>Yet within the same U.S., there are companies which are getting it right. Companies like Google, </a:t>
            </a:r>
            <a:r>
              <a:rPr lang="en-US" dirty="0" err="1" smtClean="0"/>
              <a:t>Facebook</a:t>
            </a:r>
            <a:r>
              <a:rPr lang="en-US" dirty="0" smtClean="0"/>
              <a:t>, Apple, and Coca-Cola.</a:t>
            </a:r>
          </a:p>
          <a:p>
            <a:pPr marL="514350" indent="-514350" eaLnBrk="1" hangingPunct="1">
              <a:buFont typeface="+mj-lt"/>
              <a:buAutoNum type="arabicPeriod" startAt="3"/>
            </a:pPr>
            <a:r>
              <a:rPr lang="en-US" dirty="0" smtClean="0"/>
              <a:t>These companies earning keep growing and beating investors expectations.</a:t>
            </a:r>
          </a:p>
          <a:p>
            <a:pPr marL="514350" indent="-514350" eaLnBrk="1" hangingPunct="1">
              <a:buFont typeface="+mj-lt"/>
              <a:buAutoNum type="arabicPeriod" startAt="3"/>
            </a:pPr>
            <a:r>
              <a:rPr lang="en-US" dirty="0" smtClean="0"/>
              <a:t>What differentiates them is the commitment of their employees.</a:t>
            </a:r>
          </a:p>
          <a:p>
            <a:pPr marL="514350" indent="-514350" eaLnBrk="1" hangingPunct="1">
              <a:buFont typeface="+mj-lt"/>
              <a:buAutoNum type="arabicPeriod" startAt="3"/>
            </a:pPr>
            <a:r>
              <a:rPr lang="en-US" dirty="0" smtClean="0"/>
              <a:t>Their employ engagement levels.</a:t>
            </a:r>
          </a:p>
          <a:p>
            <a:pPr>
              <a:buFont typeface="Wingdings" pitchFamily="2" charset="2"/>
              <a:buChar char="v"/>
              <a:defRPr/>
            </a:pPr>
            <a:endParaRPr lang="en-US" sz="1600" dirty="0" smtClean="0"/>
          </a:p>
          <a:p>
            <a:pPr algn="just">
              <a:buFont typeface="Arial" charset="0"/>
              <a:buNone/>
              <a:defRPr/>
            </a:pPr>
            <a:endParaRPr lang="en-US" sz="1600" dirty="0" smtClean="0"/>
          </a:p>
          <a:p>
            <a:pPr algn="just">
              <a:buFont typeface="Arial" charset="0"/>
              <a:buNone/>
              <a:defRPr/>
            </a:pPr>
            <a:endParaRPr lang="en-US" sz="1600" dirty="0" smtClean="0"/>
          </a:p>
          <a:p>
            <a:pPr algn="just">
              <a:buFont typeface="Arial" charset="0"/>
              <a:buNone/>
              <a:defRPr/>
            </a:pPr>
            <a:r>
              <a:rPr lang="en-US" sz="1600" dirty="0" smtClean="0"/>
              <a:t>	</a:t>
            </a:r>
            <a:endParaRPr lang="en-US" sz="1600" dirty="0" smtClean="0">
              <a:effectLst>
                <a:outerShdw blurRad="38100" dist="38100" dir="2700000" algn="tl">
                  <a:srgbClr val="C0C0C0"/>
                </a:outerShdw>
              </a:effectLst>
            </a:endParaRPr>
          </a:p>
          <a:p>
            <a:pPr>
              <a:buFont typeface="Arial" charset="0"/>
              <a:buNone/>
              <a:defRPr/>
            </a:pPr>
            <a:endParaRPr lang="en-US" sz="1600" dirty="0" smtClean="0">
              <a:effectLst>
                <a:outerShdw blurRad="38100" dist="38100" dir="2700000" algn="tl">
                  <a:srgbClr val="C0C0C0"/>
                </a:outerShdw>
              </a:effectLst>
            </a:endParaRPr>
          </a:p>
          <a:p>
            <a:pPr>
              <a:buFont typeface="Wingdings" pitchFamily="2" charset="2"/>
              <a:buNone/>
              <a:defRPr/>
            </a:pPr>
            <a:endParaRPr lang="en-US" sz="1600" dirty="0" smtClean="0"/>
          </a:p>
        </p:txBody>
      </p:sp>
      <p:pic>
        <p:nvPicPr>
          <p:cNvPr id="8197"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bwMode="auto">
          <a:xfrm>
            <a:off x="457200" y="274638"/>
            <a:ext cx="8229600" cy="725487"/>
          </a:xfrm>
        </p:spPr>
        <p:txBody>
          <a:bodyPr/>
          <a:lstStyle/>
          <a:p>
            <a:pPr marL="342900" indent="-342900">
              <a:spcBef>
                <a:spcPct val="20000"/>
              </a:spcBef>
              <a:defRPr/>
            </a:pPr>
            <a:r>
              <a:rPr lang="en-US" sz="3600" dirty="0" smtClean="0"/>
              <a:t>WHAT IS EMPLOYEE ENGAGEMENT</a:t>
            </a:r>
            <a:endParaRPr lang="en-US" sz="3600" b="1" dirty="0">
              <a:effectLst>
                <a:outerShdw blurRad="38100" dist="38100" dir="2700000" algn="tl">
                  <a:srgbClr val="000000">
                    <a:alpha val="43137"/>
                  </a:srgbClr>
                </a:outerShdw>
              </a:effectLst>
            </a:endParaRPr>
          </a:p>
        </p:txBody>
      </p:sp>
      <p:sp>
        <p:nvSpPr>
          <p:cNvPr id="9219" name="Footer Placeholder 6"/>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ZA" sz="1200" i="1" smtClean="0"/>
              <a:t>Promoting Universal ICT Access </a:t>
            </a:r>
          </a:p>
        </p:txBody>
      </p:sp>
      <p:sp>
        <p:nvSpPr>
          <p:cNvPr id="98307" name="Rectangle 3"/>
          <p:cNvSpPr>
            <a:spLocks noGrp="1"/>
          </p:cNvSpPr>
          <p:nvPr>
            <p:ph type="subTitle" idx="4294967295"/>
          </p:nvPr>
        </p:nvSpPr>
        <p:spPr>
          <a:xfrm>
            <a:off x="684213" y="1052513"/>
            <a:ext cx="7978775" cy="5329237"/>
          </a:xfrm>
          <a:prstGeom prst="rect">
            <a:avLst/>
          </a:prstGeom>
        </p:spPr>
        <p:txBody>
          <a:bodyPr/>
          <a:lstStyle/>
          <a:p>
            <a:pPr>
              <a:buFont typeface="Arial" charset="0"/>
              <a:buNone/>
              <a:defRPr/>
            </a:pPr>
            <a:endParaRPr lang="en-US" sz="2300" dirty="0" smtClean="0">
              <a:effectLst>
                <a:outerShdw blurRad="38100" dist="38100" dir="2700000" algn="tl">
                  <a:srgbClr val="C0C0C0"/>
                </a:outerShdw>
              </a:effectLst>
            </a:endParaRPr>
          </a:p>
          <a:p>
            <a:pPr eaLnBrk="1" hangingPunct="1"/>
            <a:r>
              <a:rPr lang="en-US" sz="2300" dirty="0" smtClean="0"/>
              <a:t>being positively present during the performance of work by willingly contributing intellectual effort, experiencing positive emotions and meaningful connections to others (CIPD).</a:t>
            </a:r>
          </a:p>
          <a:p>
            <a:pPr eaLnBrk="1" hangingPunct="1"/>
            <a:r>
              <a:rPr lang="en-US" sz="2300" dirty="0" smtClean="0">
                <a:cs typeface="Arial" charset="0"/>
              </a:rPr>
              <a:t>Employees’ willingness and ability to contribute to company success.’ (Towers Perrin)</a:t>
            </a:r>
          </a:p>
          <a:p>
            <a:pPr eaLnBrk="1" hangingPunct="1"/>
            <a:r>
              <a:rPr lang="en-US" sz="2300" dirty="0" smtClean="0">
                <a:cs typeface="Arial" charset="0"/>
              </a:rPr>
              <a:t>‘Staff commitment and a sense of belonging to the organization.’ (Hewitt)</a:t>
            </a:r>
          </a:p>
          <a:p>
            <a:pPr eaLnBrk="1" hangingPunct="1"/>
            <a:r>
              <a:rPr lang="en-US" sz="2300" dirty="0" smtClean="0">
                <a:cs typeface="Arial" charset="0"/>
              </a:rPr>
              <a:t>‘Employees’ commitment to the organization and motivation to contribute to the organization’s success.’ (Mercer)</a:t>
            </a:r>
          </a:p>
          <a:p>
            <a:pPr eaLnBrk="1" hangingPunct="1"/>
            <a:r>
              <a:rPr lang="en-US" sz="2300" dirty="0" smtClean="0">
                <a:cs typeface="Arial" charset="0"/>
              </a:rPr>
              <a:t>‘Employees’ exertion of “discretionary effort”…going beyond meeting the minimum standards of the job.’ (Hay)</a:t>
            </a:r>
          </a:p>
          <a:p>
            <a:pPr>
              <a:buFont typeface="Wingdings" pitchFamily="2" charset="2"/>
              <a:buNone/>
              <a:defRPr/>
            </a:pPr>
            <a:endParaRPr lang="en-US" sz="1600" dirty="0" smtClean="0"/>
          </a:p>
        </p:txBody>
      </p:sp>
      <p:pic>
        <p:nvPicPr>
          <p:cNvPr id="9221"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87"/>
          </a:xfrm>
        </p:spPr>
        <p:txBody>
          <a:bodyPr/>
          <a:lstStyle/>
          <a:p>
            <a:pPr>
              <a:defRPr/>
            </a:pPr>
            <a:r>
              <a:rPr lang="en-US" sz="4000" b="1" dirty="0" smtClean="0">
                <a:effectLst>
                  <a:outerShdw blurRad="38100" dist="38100" dir="2700000" algn="tl">
                    <a:srgbClr val="000000">
                      <a:alpha val="43137"/>
                    </a:srgbClr>
                  </a:outerShdw>
                </a:effectLst>
              </a:rPr>
              <a:t>WHAT IS ENGAGEMENT – cont’d </a:t>
            </a:r>
            <a:endParaRPr lang="en-ZA" sz="4000" b="1" dirty="0">
              <a:effectLst>
                <a:outerShdw blurRad="38100" dist="38100" dir="2700000" algn="tl">
                  <a:srgbClr val="000000">
                    <a:alpha val="43137"/>
                  </a:srgbClr>
                </a:outerShdw>
              </a:effectLst>
            </a:endParaRPr>
          </a:p>
        </p:txBody>
      </p:sp>
      <p:sp>
        <p:nvSpPr>
          <p:cNvPr id="10243" name="Footer Placeholder 2"/>
          <p:cNvSpPr>
            <a:spLocks noGrp="1"/>
          </p:cNvSpPr>
          <p:nvPr>
            <p:ph type="ftr" sz="quarter" idx="10"/>
          </p:nvPr>
        </p:nvSpPr>
        <p:spPr bwMode="auto">
          <a:xfrm>
            <a:off x="3124200" y="6356350"/>
            <a:ext cx="2384425" cy="365125"/>
          </a:xfrm>
          <a:noFill/>
          <a:ln>
            <a:miter lim="800000"/>
            <a:headEnd/>
            <a:tailEnd/>
          </a:ln>
        </p:spPr>
        <p:txBody>
          <a:bodyPr vert="horz" wrap="square" lIns="91440" tIns="45720" rIns="91440" bIns="45720" numCol="1" anchor="t" anchorCtr="0" compatLnSpc="1">
            <a:prstTxWarp prst="textNoShape">
              <a:avLst/>
            </a:prstTxWarp>
          </a:bodyPr>
          <a:lstStyle/>
          <a:p>
            <a:r>
              <a:rPr lang="en-US" sz="1200" i="1" smtClean="0"/>
              <a:t>Promoting Universal ICT Access </a:t>
            </a:r>
          </a:p>
        </p:txBody>
      </p:sp>
      <p:sp>
        <p:nvSpPr>
          <p:cNvPr id="5" name="Rectangle 3"/>
          <p:cNvSpPr txBox="1">
            <a:spLocks/>
          </p:cNvSpPr>
          <p:nvPr/>
        </p:nvSpPr>
        <p:spPr>
          <a:xfrm>
            <a:off x="611188" y="1125538"/>
            <a:ext cx="8064500" cy="5327650"/>
          </a:xfrm>
          <a:prstGeom prst="rect">
            <a:avLst/>
          </a:prstGeom>
        </p:spPr>
        <p:txBody>
          <a:bodyPr>
            <a:normAutofit/>
          </a:bodyPr>
          <a:lstStyle/>
          <a:p>
            <a:pPr eaLnBrk="1" fontAlgn="auto" hangingPunct="1">
              <a:spcAft>
                <a:spcPts val="0"/>
              </a:spcAft>
              <a:buFont typeface="Arial" pitchFamily="34" charset="0"/>
              <a:buChar char="•"/>
              <a:defRPr/>
            </a:pPr>
            <a:r>
              <a:rPr lang="en-US" sz="2350" dirty="0">
                <a:cs typeface="Arial" pitchFamily="34" charset="0"/>
              </a:rPr>
              <a:t>‘Creating a sense that individuals are a part of a greater entity.’ (Best Practices, LLC)</a:t>
            </a:r>
          </a:p>
          <a:p>
            <a:pPr eaLnBrk="1" fontAlgn="auto" hangingPunct="1">
              <a:spcAft>
                <a:spcPts val="0"/>
              </a:spcAft>
              <a:buFont typeface="Arial" pitchFamily="34" charset="0"/>
              <a:buChar char="•"/>
              <a:defRPr/>
            </a:pPr>
            <a:r>
              <a:rPr lang="en-US" sz="2350" dirty="0">
                <a:cs typeface="Arial" pitchFamily="34" charset="0"/>
              </a:rPr>
              <a:t>‘Engagement represents the energy, effort, and initiative employees bring to their jobs’ (Harvard Business Review)</a:t>
            </a:r>
          </a:p>
          <a:p>
            <a:pPr eaLnBrk="1" fontAlgn="auto" hangingPunct="1">
              <a:spcAft>
                <a:spcPts val="0"/>
              </a:spcAft>
              <a:buFont typeface="Arial" pitchFamily="34" charset="0"/>
              <a:buChar char="•"/>
              <a:defRPr/>
            </a:pPr>
            <a:r>
              <a:rPr lang="en-US" sz="2350" dirty="0">
                <a:cs typeface="Arial" pitchFamily="34" charset="0"/>
              </a:rPr>
              <a:t>Engagement is about motivating employees to go the extra mile in the workplace. It is about encouraging employees to have a passion for their work, and identifying the organization as more than a place to earn money</a:t>
            </a:r>
          </a:p>
          <a:p>
            <a:pPr eaLnBrk="1" fontAlgn="auto" hangingPunct="1">
              <a:spcAft>
                <a:spcPts val="0"/>
              </a:spcAft>
              <a:buFont typeface="Arial" pitchFamily="34" charset="0"/>
              <a:buChar char="•"/>
              <a:defRPr/>
            </a:pPr>
            <a:r>
              <a:rPr lang="en-US" sz="2350" dirty="0">
                <a:cs typeface="Arial" pitchFamily="34" charset="0"/>
              </a:rPr>
              <a:t>Employee engagement is a workplace approach designed to ensure that employees are committed to their organization's goals and values, motivated to contribute to organizational success, and are able at the same time to enhance their own sense of well-being.</a:t>
            </a:r>
          </a:p>
          <a:p>
            <a:pPr algn="just">
              <a:defRPr/>
            </a:pPr>
            <a:endParaRPr lang="en-US" sz="4800" dirty="0">
              <a:latin typeface="+mn-lt"/>
            </a:endParaRPr>
          </a:p>
          <a:p>
            <a:pPr marL="342900" indent="-342900" eaLnBrk="0" hangingPunct="0">
              <a:spcBef>
                <a:spcPct val="20000"/>
              </a:spcBef>
              <a:buFont typeface="Arial" charset="0"/>
              <a:buChar char="•"/>
              <a:defRPr/>
            </a:pPr>
            <a:endParaRPr lang="en-US" sz="4800" dirty="0">
              <a:effectLst>
                <a:outerShdw blurRad="38100" dist="38100" dir="2700000" algn="tl">
                  <a:srgbClr val="C0C0C0"/>
                </a:outerShdw>
              </a:effectLst>
              <a:latin typeface="+mn-lt"/>
            </a:endParaRPr>
          </a:p>
          <a:p>
            <a:pPr marL="342900" indent="-342900" eaLnBrk="0" hangingPunct="0">
              <a:spcBef>
                <a:spcPct val="20000"/>
              </a:spcBef>
              <a:buFont typeface="Arial" charset="0"/>
              <a:buNone/>
              <a:defRPr/>
            </a:pPr>
            <a:endParaRPr lang="en-US" sz="2400" dirty="0">
              <a:effectLst>
                <a:outerShdw blurRad="38100" dist="38100" dir="2700000" algn="tl">
                  <a:srgbClr val="C0C0C0"/>
                </a:outerShdw>
              </a:effectLst>
              <a:latin typeface="+mn-lt"/>
            </a:endParaRPr>
          </a:p>
          <a:p>
            <a:pPr marL="342900" indent="-342900" eaLnBrk="0" hangingPunct="0">
              <a:spcBef>
                <a:spcPct val="20000"/>
              </a:spcBef>
              <a:buFont typeface="Wingdings" pitchFamily="2" charset="2"/>
              <a:buNone/>
              <a:defRPr/>
            </a:pPr>
            <a:endParaRPr lang="en-US" sz="2400" dirty="0">
              <a:latin typeface="+mn-lt"/>
            </a:endParaRPr>
          </a:p>
        </p:txBody>
      </p:sp>
      <p:pic>
        <p:nvPicPr>
          <p:cNvPr id="10245"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6"/>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ZA" sz="1200" i="1" smtClean="0"/>
              <a:t>Promoting Universal ICT Access </a:t>
            </a:r>
          </a:p>
        </p:txBody>
      </p:sp>
      <p:sp>
        <p:nvSpPr>
          <p:cNvPr id="98307" name="Rectangle 3"/>
          <p:cNvSpPr>
            <a:spLocks noGrp="1"/>
          </p:cNvSpPr>
          <p:nvPr>
            <p:ph type="subTitle" idx="4294967295"/>
          </p:nvPr>
        </p:nvSpPr>
        <p:spPr>
          <a:xfrm>
            <a:off x="468313" y="1052513"/>
            <a:ext cx="8229600" cy="5184775"/>
          </a:xfrm>
          <a:prstGeom prst="rect">
            <a:avLst/>
          </a:prstGeom>
        </p:spPr>
        <p:txBody>
          <a:bodyPr>
            <a:normAutofit/>
          </a:bodyPr>
          <a:lstStyle/>
          <a:p>
            <a:pPr algn="just">
              <a:buNone/>
              <a:defRPr/>
            </a:pPr>
            <a:endParaRPr lang="en-US" sz="2400" dirty="0" smtClean="0"/>
          </a:p>
          <a:p>
            <a:pPr eaLnBrk="1" hangingPunct="1"/>
            <a:r>
              <a:rPr lang="en-US" dirty="0" smtClean="0"/>
              <a:t>In all these definitions, three dimensions are evident, these are;</a:t>
            </a:r>
          </a:p>
          <a:p>
            <a:pPr lvl="1" eaLnBrk="1" hangingPunct="1"/>
            <a:r>
              <a:rPr lang="en-US" b="1" dirty="0" smtClean="0"/>
              <a:t>Intellectual engagement</a:t>
            </a:r>
            <a:r>
              <a:rPr lang="en-US" dirty="0" smtClean="0"/>
              <a:t> – thinking hard about the job and how to do it better</a:t>
            </a:r>
          </a:p>
          <a:p>
            <a:pPr lvl="1" eaLnBrk="1" hangingPunct="1"/>
            <a:r>
              <a:rPr lang="en-US" b="1" dirty="0" smtClean="0"/>
              <a:t>Affective engagement</a:t>
            </a:r>
            <a:r>
              <a:rPr lang="en-US" dirty="0" smtClean="0"/>
              <a:t> – feeling positively about doing a good job</a:t>
            </a:r>
          </a:p>
          <a:p>
            <a:pPr lvl="1" eaLnBrk="1" hangingPunct="1"/>
            <a:r>
              <a:rPr lang="en-US" b="1" dirty="0" smtClean="0"/>
              <a:t>Social engagement</a:t>
            </a:r>
            <a:r>
              <a:rPr lang="en-US" dirty="0" smtClean="0"/>
              <a:t> – actively taking opportunities to discuss work-related improvements with others at work. </a:t>
            </a:r>
          </a:p>
          <a:p>
            <a:pPr>
              <a:defRPr/>
            </a:pPr>
            <a:endParaRPr lang="en-US" sz="4800" dirty="0" smtClean="0"/>
          </a:p>
          <a:p>
            <a:pPr>
              <a:defRPr/>
            </a:pPr>
            <a:endParaRPr lang="en-US" sz="4800" dirty="0" smtClean="0">
              <a:effectLst>
                <a:outerShdw blurRad="38100" dist="38100" dir="2700000" algn="tl">
                  <a:srgbClr val="C0C0C0"/>
                </a:outerShdw>
              </a:effectLst>
            </a:endParaRPr>
          </a:p>
          <a:p>
            <a:pPr>
              <a:buFont typeface="Arial" charset="0"/>
              <a:buNone/>
              <a:defRPr/>
            </a:pPr>
            <a:endParaRPr lang="en-US" sz="2400" dirty="0" smtClean="0">
              <a:effectLst>
                <a:outerShdw blurRad="38100" dist="38100" dir="2700000" algn="tl">
                  <a:srgbClr val="C0C0C0"/>
                </a:outerShdw>
              </a:effectLst>
            </a:endParaRPr>
          </a:p>
          <a:p>
            <a:pPr>
              <a:buFont typeface="Wingdings" pitchFamily="2" charset="2"/>
              <a:buNone/>
              <a:defRPr/>
            </a:pPr>
            <a:endParaRPr lang="en-US" sz="2400" dirty="0" smtClean="0"/>
          </a:p>
        </p:txBody>
      </p:sp>
      <p:pic>
        <p:nvPicPr>
          <p:cNvPr id="11268"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
        <p:nvSpPr>
          <p:cNvPr id="8" name="Title 1"/>
          <p:cNvSpPr>
            <a:spLocks noGrp="1"/>
          </p:cNvSpPr>
          <p:nvPr>
            <p:ph type="title"/>
          </p:nvPr>
        </p:nvSpPr>
        <p:spPr>
          <a:xfrm>
            <a:off x="457200" y="274638"/>
            <a:ext cx="8229600" cy="725487"/>
          </a:xfrm>
        </p:spPr>
        <p:txBody>
          <a:bodyPr/>
          <a:lstStyle/>
          <a:p>
            <a:pPr>
              <a:defRPr/>
            </a:pPr>
            <a:endParaRPr lang="en-ZA" sz="36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6"/>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ZA" sz="1200" i="1" smtClean="0"/>
              <a:t>Promoting Universal ICT Access </a:t>
            </a:r>
          </a:p>
        </p:txBody>
      </p:sp>
      <p:sp>
        <p:nvSpPr>
          <p:cNvPr id="98307" name="Rectangle 3"/>
          <p:cNvSpPr>
            <a:spLocks noGrp="1"/>
          </p:cNvSpPr>
          <p:nvPr>
            <p:ph type="subTitle" idx="4294967295"/>
          </p:nvPr>
        </p:nvSpPr>
        <p:spPr>
          <a:xfrm>
            <a:off x="468313" y="1052513"/>
            <a:ext cx="8229600" cy="5184775"/>
          </a:xfrm>
          <a:prstGeom prst="rect">
            <a:avLst/>
          </a:prstGeom>
        </p:spPr>
        <p:txBody>
          <a:bodyPr>
            <a:normAutofit fontScale="92500" lnSpcReduction="20000"/>
          </a:bodyPr>
          <a:lstStyle/>
          <a:p>
            <a:pPr eaLnBrk="1" fontAlgn="auto" hangingPunct="1">
              <a:spcAft>
                <a:spcPts val="0"/>
              </a:spcAft>
              <a:buFont typeface="Arial" pitchFamily="34" charset="0"/>
              <a:buChar char="•"/>
              <a:defRPr/>
            </a:pPr>
            <a:r>
              <a:rPr lang="en-US" dirty="0" smtClean="0"/>
              <a:t> It is generally seen as an internal state of being – both physical, mental and emotional.</a:t>
            </a:r>
            <a:endParaRPr lang="en-US" dirty="0" smtClean="0">
              <a:solidFill>
                <a:srgbClr val="FF0000"/>
              </a:solidFill>
            </a:endParaRPr>
          </a:p>
          <a:p>
            <a:pPr eaLnBrk="1" fontAlgn="auto" hangingPunct="1">
              <a:spcAft>
                <a:spcPts val="0"/>
              </a:spcAft>
              <a:buFont typeface="Arial" pitchFamily="34" charset="0"/>
              <a:buChar char="•"/>
              <a:defRPr/>
            </a:pPr>
            <a:r>
              <a:rPr lang="en-US" dirty="0" smtClean="0"/>
              <a:t>  “in the zone” “attaining flow”  “optimal experience”. These are typical phrases used in employee engagement writing include discretionary effort, going the extra mile, feeling valued and passion for work.</a:t>
            </a:r>
          </a:p>
          <a:p>
            <a:pPr eaLnBrk="1" fontAlgn="auto" hangingPunct="1">
              <a:spcAft>
                <a:spcPts val="0"/>
              </a:spcAft>
              <a:buFont typeface="Arial" pitchFamily="34" charset="0"/>
              <a:buChar char="•"/>
              <a:defRPr/>
            </a:pPr>
            <a:r>
              <a:rPr lang="en-US" dirty="0" smtClean="0"/>
              <a:t>Another element of employee engagement that is often considered essential is being aware of business context, or understanding the line of sight between one’s own job role and the purpose and objectives of the organization.</a:t>
            </a:r>
          </a:p>
          <a:p>
            <a:pPr algn="just">
              <a:buFont typeface="Arial" charset="0"/>
              <a:buNone/>
              <a:defRPr/>
            </a:pPr>
            <a:endParaRPr lang="en-US" dirty="0" smtClean="0"/>
          </a:p>
          <a:p>
            <a:pPr algn="just">
              <a:buNone/>
              <a:defRPr/>
            </a:pPr>
            <a:endParaRPr lang="en-US" dirty="0" smtClean="0"/>
          </a:p>
          <a:p>
            <a:pPr>
              <a:buFont typeface="Arial" pitchFamily="34" charset="0"/>
              <a:buChar char="•"/>
              <a:defRPr/>
            </a:pPr>
            <a:endParaRPr lang="en-US" dirty="0" smtClean="0"/>
          </a:p>
          <a:p>
            <a:pPr algn="just">
              <a:buFont typeface="Wingdings" pitchFamily="2" charset="2"/>
              <a:buChar char="v"/>
              <a:defRPr/>
            </a:pPr>
            <a:endParaRPr lang="en-US" sz="2400" dirty="0" smtClean="0"/>
          </a:p>
          <a:p>
            <a:pPr>
              <a:defRPr/>
            </a:pPr>
            <a:endParaRPr lang="en-US" sz="4800" dirty="0" smtClean="0"/>
          </a:p>
          <a:p>
            <a:pPr>
              <a:defRPr/>
            </a:pPr>
            <a:endParaRPr lang="en-US" sz="4800" dirty="0" smtClean="0">
              <a:effectLst>
                <a:outerShdw blurRad="38100" dist="38100" dir="2700000" algn="tl">
                  <a:srgbClr val="C0C0C0"/>
                </a:outerShdw>
              </a:effectLst>
            </a:endParaRPr>
          </a:p>
          <a:p>
            <a:pPr>
              <a:buFont typeface="Arial" charset="0"/>
              <a:buNone/>
              <a:defRPr/>
            </a:pPr>
            <a:endParaRPr lang="en-US" sz="2400" dirty="0" smtClean="0">
              <a:effectLst>
                <a:outerShdw blurRad="38100" dist="38100" dir="2700000" algn="tl">
                  <a:srgbClr val="C0C0C0"/>
                </a:outerShdw>
              </a:effectLst>
            </a:endParaRPr>
          </a:p>
          <a:p>
            <a:pPr>
              <a:buFont typeface="Wingdings" pitchFamily="2" charset="2"/>
              <a:buNone/>
              <a:defRPr/>
            </a:pPr>
            <a:endParaRPr lang="en-US" sz="2400" dirty="0" smtClean="0"/>
          </a:p>
        </p:txBody>
      </p:sp>
      <p:pic>
        <p:nvPicPr>
          <p:cNvPr id="12292"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
        <p:nvSpPr>
          <p:cNvPr id="8" name="Title 1"/>
          <p:cNvSpPr>
            <a:spLocks noGrp="1"/>
          </p:cNvSpPr>
          <p:nvPr>
            <p:ph type="title"/>
          </p:nvPr>
        </p:nvSpPr>
        <p:spPr>
          <a:xfrm>
            <a:off x="457200" y="274638"/>
            <a:ext cx="8229600" cy="725487"/>
          </a:xfrm>
        </p:spPr>
        <p:txBody>
          <a:bodyPr/>
          <a:lstStyle/>
          <a:p>
            <a:pPr>
              <a:defRPr/>
            </a:pPr>
            <a:r>
              <a:rPr lang="en-US" sz="3600" b="1" dirty="0" smtClean="0">
                <a:effectLst>
                  <a:outerShdw blurRad="38100" dist="38100" dir="2700000" algn="tl">
                    <a:srgbClr val="000000">
                      <a:alpha val="43137"/>
                    </a:srgbClr>
                  </a:outerShdw>
                </a:effectLst>
              </a:rPr>
              <a:t> </a:t>
            </a:r>
            <a:endParaRPr lang="en-ZA" sz="36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337"/>
          </a:xfrm>
        </p:spPr>
        <p:txBody>
          <a:bodyPr/>
          <a:lstStyle/>
          <a:p>
            <a:pPr>
              <a:defRPr/>
            </a:pPr>
            <a:r>
              <a:rPr lang="en-US" sz="4000" dirty="0" smtClean="0"/>
              <a:t>WHY EMPLOYEE ENGAGEMENT</a:t>
            </a:r>
            <a:br>
              <a:rPr lang="en-US" sz="4000" dirty="0" smtClean="0"/>
            </a:br>
            <a:endParaRPr lang="en-ZA" sz="4000" dirty="0"/>
          </a:p>
        </p:txBody>
      </p:sp>
      <p:sp>
        <p:nvSpPr>
          <p:cNvPr id="14339" name="Footer Placeholder 2"/>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1200" i="1" dirty="0" smtClean="0"/>
              <a:t>Promoting Universal ICT Access </a:t>
            </a:r>
          </a:p>
        </p:txBody>
      </p:sp>
      <p:sp>
        <p:nvSpPr>
          <p:cNvPr id="5" name="Rectangle 3"/>
          <p:cNvSpPr txBox="1">
            <a:spLocks/>
          </p:cNvSpPr>
          <p:nvPr/>
        </p:nvSpPr>
        <p:spPr>
          <a:xfrm>
            <a:off x="611188" y="1268413"/>
            <a:ext cx="7761287" cy="4924425"/>
          </a:xfrm>
          <a:prstGeom prst="rect">
            <a:avLst/>
          </a:prstGeom>
        </p:spPr>
        <p:txBody>
          <a:bodyPr>
            <a:normAutofit/>
          </a:bodyPr>
          <a:lstStyle/>
          <a:p>
            <a:pPr eaLnBrk="1" fontAlgn="auto" hangingPunct="1">
              <a:spcAft>
                <a:spcPts val="0"/>
              </a:spcAft>
              <a:buFont typeface="Arial" pitchFamily="34" charset="0"/>
              <a:buChar char="•"/>
              <a:defRPr/>
            </a:pPr>
            <a:r>
              <a:rPr lang="en-US" sz="2400" dirty="0"/>
              <a:t>Employers want engaged employees because, as well as being happier, healthier and more fulfilled, they deliver improved business performance. </a:t>
            </a:r>
          </a:p>
          <a:p>
            <a:pPr eaLnBrk="1" fontAlgn="auto" hangingPunct="1">
              <a:spcAft>
                <a:spcPts val="0"/>
              </a:spcAft>
              <a:buFont typeface="Arial" pitchFamily="34" charset="0"/>
              <a:buChar char="•"/>
              <a:defRPr/>
            </a:pPr>
            <a:r>
              <a:rPr lang="en-US" sz="2400" dirty="0"/>
              <a:t>Research has repeatedly demonstrated a relationship between how people are managed, employee attitudes and business performance. There are nuances in the drivers and outcomes of employee engagement, but this basic link holds true across different sectors and job roles.</a:t>
            </a:r>
          </a:p>
          <a:p>
            <a:pPr eaLnBrk="1" fontAlgn="auto" hangingPunct="1">
              <a:spcAft>
                <a:spcPts val="0"/>
              </a:spcAft>
              <a:buFont typeface="Arial" pitchFamily="34" charset="0"/>
              <a:buChar char="•"/>
              <a:defRPr/>
            </a:pPr>
            <a:r>
              <a:rPr lang="en-US" sz="2400" dirty="0"/>
              <a:t> Positive relationships are evidenced with profit, revenue growth, customer satisfaction, productivity, innovation, staff retention, efficiency and health and safety performance. </a:t>
            </a:r>
          </a:p>
          <a:p>
            <a:pPr algn="just">
              <a:buFont typeface="Wingdings" pitchFamily="2" charset="2"/>
              <a:buChar char="v"/>
              <a:defRPr/>
            </a:pPr>
            <a:endParaRPr lang="en-US" sz="2200" dirty="0">
              <a:latin typeface="+mn-lt"/>
            </a:endParaRPr>
          </a:p>
          <a:p>
            <a:pPr marL="342900" indent="-342900" eaLnBrk="0" hangingPunct="0">
              <a:spcBef>
                <a:spcPct val="20000"/>
              </a:spcBef>
              <a:defRPr/>
            </a:pPr>
            <a:endParaRPr lang="en-US" sz="4800" dirty="0">
              <a:latin typeface="+mn-lt"/>
            </a:endParaRPr>
          </a:p>
          <a:p>
            <a:pPr marL="342900" indent="-342900" eaLnBrk="0" hangingPunct="0">
              <a:spcBef>
                <a:spcPct val="20000"/>
              </a:spcBef>
              <a:buFont typeface="Arial" charset="0"/>
              <a:buChar char="•"/>
              <a:defRPr/>
            </a:pPr>
            <a:endParaRPr lang="en-US" sz="4800" dirty="0">
              <a:effectLst>
                <a:outerShdw blurRad="38100" dist="38100" dir="2700000" algn="tl">
                  <a:srgbClr val="C0C0C0"/>
                </a:outerShdw>
              </a:effectLst>
              <a:latin typeface="+mn-lt"/>
            </a:endParaRPr>
          </a:p>
          <a:p>
            <a:pPr marL="342900" indent="-342900" eaLnBrk="0" hangingPunct="0">
              <a:spcBef>
                <a:spcPct val="20000"/>
              </a:spcBef>
              <a:buFont typeface="Arial" charset="0"/>
              <a:buNone/>
              <a:defRPr/>
            </a:pPr>
            <a:endParaRPr lang="en-US" sz="2400" dirty="0">
              <a:effectLst>
                <a:outerShdw blurRad="38100" dist="38100" dir="2700000" algn="tl">
                  <a:srgbClr val="C0C0C0"/>
                </a:outerShdw>
              </a:effectLst>
              <a:latin typeface="+mn-lt"/>
            </a:endParaRPr>
          </a:p>
          <a:p>
            <a:pPr marL="342900" indent="-342900" eaLnBrk="0" hangingPunct="0">
              <a:spcBef>
                <a:spcPct val="20000"/>
              </a:spcBef>
              <a:buFont typeface="Wingdings" pitchFamily="2" charset="2"/>
              <a:buNone/>
              <a:defRPr/>
            </a:pPr>
            <a:endParaRPr lang="en-US" sz="2400" dirty="0">
              <a:latin typeface="+mn-lt"/>
            </a:endParaRPr>
          </a:p>
        </p:txBody>
      </p:sp>
      <p:pic>
        <p:nvPicPr>
          <p:cNvPr id="14341"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337"/>
          </a:xfrm>
        </p:spPr>
        <p:txBody>
          <a:bodyPr/>
          <a:lstStyle/>
          <a:p>
            <a:pPr>
              <a:defRPr/>
            </a:pPr>
            <a:r>
              <a:rPr lang="en-US" sz="4000" b="1" dirty="0" smtClean="0">
                <a:effectLst>
                  <a:outerShdw blurRad="38100" dist="38100" dir="2700000" algn="tl">
                    <a:srgbClr val="000000">
                      <a:alpha val="43137"/>
                    </a:srgbClr>
                  </a:outerShdw>
                </a:effectLst>
              </a:rPr>
              <a:t>  </a:t>
            </a:r>
            <a:r>
              <a:rPr lang="en-US" sz="4000" dirty="0" smtClean="0"/>
              <a:t/>
            </a:r>
            <a:br>
              <a:rPr lang="en-US" sz="4000" dirty="0" smtClean="0"/>
            </a:br>
            <a:endParaRPr lang="en-ZA" sz="4000" dirty="0"/>
          </a:p>
        </p:txBody>
      </p:sp>
      <p:sp>
        <p:nvSpPr>
          <p:cNvPr id="15363" name="Footer Placeholder 2"/>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1200" i="1" smtClean="0"/>
              <a:t>Promoting Universal ICT Access </a:t>
            </a:r>
          </a:p>
        </p:txBody>
      </p:sp>
      <p:sp>
        <p:nvSpPr>
          <p:cNvPr id="5" name="Rectangle 3"/>
          <p:cNvSpPr txBox="1">
            <a:spLocks/>
          </p:cNvSpPr>
          <p:nvPr/>
        </p:nvSpPr>
        <p:spPr>
          <a:xfrm>
            <a:off x="611188" y="1268413"/>
            <a:ext cx="7761287" cy="4924425"/>
          </a:xfrm>
          <a:prstGeom prst="rect">
            <a:avLst/>
          </a:prstGeom>
        </p:spPr>
        <p:txBody>
          <a:bodyPr>
            <a:normAutofit/>
          </a:bodyPr>
          <a:lstStyle/>
          <a:p>
            <a:pPr algn="just">
              <a:defRPr/>
            </a:pPr>
            <a:endParaRPr lang="en-US" sz="2000" dirty="0">
              <a:latin typeface="+mn-lt"/>
            </a:endParaRPr>
          </a:p>
          <a:p>
            <a:pPr eaLnBrk="1" fontAlgn="auto" hangingPunct="1">
              <a:spcAft>
                <a:spcPts val="0"/>
              </a:spcAft>
              <a:buFont typeface="Arial" pitchFamily="34" charset="0"/>
              <a:buChar char="•"/>
              <a:defRPr/>
            </a:pPr>
            <a:r>
              <a:rPr lang="en-US" sz="2000" dirty="0"/>
              <a:t>Organisations also increasingly </a:t>
            </a:r>
            <a:r>
              <a:rPr lang="en-US" sz="2000" dirty="0" err="1"/>
              <a:t>recognise</a:t>
            </a:r>
            <a:r>
              <a:rPr lang="en-US" sz="2000" dirty="0"/>
              <a:t> the importance of their brand and reputation. Engaged employees will be stronger advocates of their organisations and help protect the employer from the reputational risks associated with poor service levels or product quality.</a:t>
            </a:r>
          </a:p>
          <a:p>
            <a:pPr eaLnBrk="1" fontAlgn="auto" hangingPunct="1">
              <a:spcAft>
                <a:spcPts val="0"/>
              </a:spcAft>
              <a:buFont typeface="Arial" pitchFamily="34" charset="0"/>
              <a:buChar char="•"/>
              <a:defRPr/>
            </a:pPr>
            <a:r>
              <a:rPr lang="en-US" sz="2000" dirty="0"/>
              <a:t>Conversely, having a disengaged workforce brings huge risks. As well as productivity losses, organisations may lose their best people and face huge difficulties when embedding </a:t>
            </a:r>
            <a:r>
              <a:rPr lang="en-US" sz="2000" dirty="0" err="1"/>
              <a:t>organisational</a:t>
            </a:r>
            <a:r>
              <a:rPr lang="en-US" sz="2000" dirty="0"/>
              <a:t> change if employees are not on board.</a:t>
            </a:r>
          </a:p>
          <a:p>
            <a:pPr eaLnBrk="1" fontAlgn="auto" hangingPunct="1">
              <a:spcAft>
                <a:spcPts val="0"/>
              </a:spcAft>
              <a:buFont typeface="Arial" pitchFamily="34" charset="0"/>
              <a:buChar char="•"/>
              <a:defRPr/>
            </a:pPr>
            <a:r>
              <a:rPr lang="en-US" sz="2000" dirty="0"/>
              <a:t> Disengagement also threatens effective collaboration, innovation and human capital management, as employees will not be inclined to use their tacit knowledge and skills for the good of the organisation.</a:t>
            </a:r>
          </a:p>
          <a:p>
            <a:pPr algn="just">
              <a:defRPr/>
            </a:pPr>
            <a:endParaRPr lang="en-US" sz="2000" dirty="0">
              <a:latin typeface="+mn-lt"/>
            </a:endParaRPr>
          </a:p>
          <a:p>
            <a:pPr algn="just">
              <a:buFont typeface="Wingdings" pitchFamily="2" charset="2"/>
              <a:buChar char="v"/>
              <a:defRPr/>
            </a:pPr>
            <a:endParaRPr lang="en-US" sz="2400" dirty="0">
              <a:latin typeface="+mn-lt"/>
            </a:endParaRPr>
          </a:p>
          <a:p>
            <a:pPr algn="just">
              <a:defRPr/>
            </a:pPr>
            <a:endParaRPr lang="en-US" sz="2400" dirty="0">
              <a:latin typeface="+mn-lt"/>
            </a:endParaRPr>
          </a:p>
          <a:p>
            <a:pPr algn="just">
              <a:buFont typeface="Wingdings" pitchFamily="2" charset="2"/>
              <a:buChar char="v"/>
              <a:defRPr/>
            </a:pPr>
            <a:endParaRPr lang="en-US" sz="3200" dirty="0">
              <a:latin typeface="+mn-lt"/>
            </a:endParaRPr>
          </a:p>
          <a:p>
            <a:pPr marL="342900" indent="-342900" eaLnBrk="0" hangingPunct="0">
              <a:spcBef>
                <a:spcPct val="20000"/>
              </a:spcBef>
              <a:buFont typeface="Arial" charset="0"/>
              <a:buChar char="•"/>
              <a:defRPr/>
            </a:pPr>
            <a:endParaRPr lang="en-US" sz="3200" dirty="0">
              <a:latin typeface="+mn-lt"/>
            </a:endParaRPr>
          </a:p>
          <a:p>
            <a:pPr marL="342900" indent="-342900" eaLnBrk="0" hangingPunct="0">
              <a:spcBef>
                <a:spcPct val="20000"/>
              </a:spcBef>
              <a:buFont typeface="Arial" charset="0"/>
              <a:buChar char="•"/>
              <a:defRPr/>
            </a:pPr>
            <a:endParaRPr lang="en-US" sz="4800" dirty="0">
              <a:latin typeface="+mn-lt"/>
            </a:endParaRPr>
          </a:p>
          <a:p>
            <a:pPr marL="342900" indent="-342900" eaLnBrk="0" hangingPunct="0">
              <a:spcBef>
                <a:spcPct val="20000"/>
              </a:spcBef>
              <a:buFont typeface="Arial" charset="0"/>
              <a:buChar char="•"/>
              <a:defRPr/>
            </a:pPr>
            <a:endParaRPr lang="en-US" sz="4800" dirty="0">
              <a:effectLst>
                <a:outerShdw blurRad="38100" dist="38100" dir="2700000" algn="tl">
                  <a:srgbClr val="C0C0C0"/>
                </a:outerShdw>
              </a:effectLst>
              <a:latin typeface="+mn-lt"/>
            </a:endParaRPr>
          </a:p>
          <a:p>
            <a:pPr marL="342900" indent="-342900" eaLnBrk="0" hangingPunct="0">
              <a:spcBef>
                <a:spcPct val="20000"/>
              </a:spcBef>
              <a:buFont typeface="Arial" charset="0"/>
              <a:buNone/>
              <a:defRPr/>
            </a:pPr>
            <a:endParaRPr lang="en-US" sz="2400" dirty="0">
              <a:effectLst>
                <a:outerShdw blurRad="38100" dist="38100" dir="2700000" algn="tl">
                  <a:srgbClr val="C0C0C0"/>
                </a:outerShdw>
              </a:effectLst>
              <a:latin typeface="+mn-lt"/>
            </a:endParaRPr>
          </a:p>
          <a:p>
            <a:pPr marL="342900" indent="-342900" eaLnBrk="0" hangingPunct="0">
              <a:spcBef>
                <a:spcPct val="20000"/>
              </a:spcBef>
              <a:buFont typeface="Wingdings" pitchFamily="2" charset="2"/>
              <a:buNone/>
              <a:defRPr/>
            </a:pPr>
            <a:endParaRPr lang="en-US" sz="2400" dirty="0">
              <a:latin typeface="+mn-lt"/>
            </a:endParaRPr>
          </a:p>
        </p:txBody>
      </p:sp>
      <p:pic>
        <p:nvPicPr>
          <p:cNvPr id="15365"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725470"/>
          </a:xfrm>
        </p:spPr>
        <p:txBody>
          <a:bodyPr/>
          <a:lstStyle/>
          <a:p>
            <a:pPr>
              <a:defRPr/>
            </a:pPr>
            <a:r>
              <a:rPr lang="en-US" sz="4000" b="1" dirty="0" smtClean="0">
                <a:effectLst>
                  <a:outerShdw blurRad="38100" dist="38100" dir="2700000" algn="tl">
                    <a:srgbClr val="000000">
                      <a:alpha val="43137"/>
                    </a:srgbClr>
                  </a:outerShdw>
                </a:effectLst>
              </a:rPr>
              <a:t>  </a:t>
            </a:r>
            <a:r>
              <a:rPr lang="en-US" sz="4000" dirty="0" smtClean="0"/>
              <a:t/>
            </a:r>
            <a:br>
              <a:rPr lang="en-US" sz="4000" dirty="0" smtClean="0"/>
            </a:br>
            <a:endParaRPr lang="en-ZA" sz="4000" dirty="0"/>
          </a:p>
        </p:txBody>
      </p:sp>
      <p:sp>
        <p:nvSpPr>
          <p:cNvPr id="16387" name="Footer Placeholder 2"/>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1200" i="1" smtClean="0"/>
              <a:t>Promoting Universal ICT Access </a:t>
            </a:r>
          </a:p>
        </p:txBody>
      </p:sp>
      <p:sp>
        <p:nvSpPr>
          <p:cNvPr id="5" name="Rectangle 3"/>
          <p:cNvSpPr txBox="1">
            <a:spLocks/>
          </p:cNvSpPr>
          <p:nvPr/>
        </p:nvSpPr>
        <p:spPr>
          <a:xfrm>
            <a:off x="611188" y="1268413"/>
            <a:ext cx="7761287" cy="4924425"/>
          </a:xfrm>
          <a:prstGeom prst="rect">
            <a:avLst/>
          </a:prstGeom>
        </p:spPr>
        <p:txBody>
          <a:bodyPr>
            <a:normAutofit/>
          </a:bodyPr>
          <a:lstStyle/>
          <a:p>
            <a:pPr algn="just">
              <a:defRPr/>
            </a:pPr>
            <a:endParaRPr lang="en-US" sz="2000" dirty="0">
              <a:latin typeface="+mn-lt"/>
            </a:endParaRPr>
          </a:p>
          <a:p>
            <a:pPr algn="just">
              <a:defRPr/>
            </a:pPr>
            <a:endParaRPr lang="en-US" sz="2000" dirty="0">
              <a:latin typeface="+mn-lt"/>
            </a:endParaRPr>
          </a:p>
          <a:p>
            <a:pPr>
              <a:buFont typeface="Wingdings" pitchFamily="2" charset="2"/>
              <a:buChar char="v"/>
              <a:defRPr/>
            </a:pPr>
            <a:endParaRPr lang="en-US" sz="2400" dirty="0"/>
          </a:p>
          <a:p>
            <a:pPr>
              <a:defRPr/>
            </a:pPr>
            <a:endParaRPr lang="en-US" sz="2400" dirty="0"/>
          </a:p>
          <a:p>
            <a:pPr algn="just">
              <a:buFont typeface="Wingdings" pitchFamily="2" charset="2"/>
              <a:buChar char="v"/>
              <a:defRPr/>
            </a:pPr>
            <a:endParaRPr lang="en-US" sz="3200" dirty="0">
              <a:latin typeface="+mn-lt"/>
            </a:endParaRPr>
          </a:p>
          <a:p>
            <a:pPr marL="342900" indent="-342900" eaLnBrk="0" hangingPunct="0">
              <a:spcBef>
                <a:spcPct val="20000"/>
              </a:spcBef>
              <a:buFont typeface="Arial" charset="0"/>
              <a:buChar char="•"/>
              <a:defRPr/>
            </a:pPr>
            <a:endParaRPr lang="en-US" sz="3200" dirty="0">
              <a:latin typeface="+mn-lt"/>
            </a:endParaRPr>
          </a:p>
          <a:p>
            <a:pPr marL="342900" indent="-342900" eaLnBrk="0" hangingPunct="0">
              <a:spcBef>
                <a:spcPct val="20000"/>
              </a:spcBef>
              <a:buFont typeface="Arial" charset="0"/>
              <a:buChar char="•"/>
              <a:defRPr/>
            </a:pPr>
            <a:endParaRPr lang="en-US" sz="4800" dirty="0">
              <a:latin typeface="+mn-lt"/>
            </a:endParaRPr>
          </a:p>
          <a:p>
            <a:pPr marL="342900" indent="-342900" eaLnBrk="0" hangingPunct="0">
              <a:spcBef>
                <a:spcPct val="20000"/>
              </a:spcBef>
              <a:buFont typeface="Arial" charset="0"/>
              <a:buChar char="•"/>
              <a:defRPr/>
            </a:pPr>
            <a:endParaRPr lang="en-US" sz="4800" dirty="0">
              <a:effectLst>
                <a:outerShdw blurRad="38100" dist="38100" dir="2700000" algn="tl">
                  <a:srgbClr val="C0C0C0"/>
                </a:outerShdw>
              </a:effectLst>
              <a:latin typeface="+mn-lt"/>
            </a:endParaRPr>
          </a:p>
          <a:p>
            <a:pPr marL="342900" indent="-342900" eaLnBrk="0" hangingPunct="0">
              <a:spcBef>
                <a:spcPct val="20000"/>
              </a:spcBef>
              <a:buFont typeface="Arial" charset="0"/>
              <a:buNone/>
              <a:defRPr/>
            </a:pPr>
            <a:endParaRPr lang="en-US" sz="2400" dirty="0">
              <a:effectLst>
                <a:outerShdw blurRad="38100" dist="38100" dir="2700000" algn="tl">
                  <a:srgbClr val="C0C0C0"/>
                </a:outerShdw>
              </a:effectLst>
              <a:latin typeface="+mn-lt"/>
            </a:endParaRPr>
          </a:p>
          <a:p>
            <a:pPr marL="342900" indent="-342900" eaLnBrk="0" hangingPunct="0">
              <a:spcBef>
                <a:spcPct val="20000"/>
              </a:spcBef>
              <a:buFont typeface="Wingdings" pitchFamily="2" charset="2"/>
              <a:buNone/>
              <a:defRPr/>
            </a:pPr>
            <a:endParaRPr lang="en-US" sz="2400" dirty="0">
              <a:latin typeface="+mn-lt"/>
            </a:endParaRPr>
          </a:p>
        </p:txBody>
      </p:sp>
      <p:pic>
        <p:nvPicPr>
          <p:cNvPr id="16389"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
        <p:nvSpPr>
          <p:cNvPr id="7" name="Rectangle 6"/>
          <p:cNvSpPr/>
          <p:nvPr/>
        </p:nvSpPr>
        <p:spPr>
          <a:xfrm>
            <a:off x="642910" y="889844"/>
            <a:ext cx="7929618" cy="4693593"/>
          </a:xfrm>
          <a:prstGeom prst="rect">
            <a:avLst/>
          </a:prstGeom>
        </p:spPr>
        <p:txBody>
          <a:bodyPr wrap="square">
            <a:spAutoFit/>
          </a:bodyPr>
          <a:lstStyle/>
          <a:p>
            <a:pPr eaLnBrk="1" fontAlgn="auto" hangingPunct="1">
              <a:spcAft>
                <a:spcPts val="0"/>
              </a:spcAft>
              <a:buFont typeface="Arial" pitchFamily="34" charset="0"/>
              <a:buChar char="•"/>
              <a:defRPr/>
            </a:pPr>
            <a:r>
              <a:rPr lang="en-US" sz="2300" dirty="0"/>
              <a:t>Organisations also increasingly </a:t>
            </a:r>
            <a:r>
              <a:rPr lang="en-US" sz="2300" dirty="0" err="1"/>
              <a:t>recognise</a:t>
            </a:r>
            <a:r>
              <a:rPr lang="en-US" sz="2300" dirty="0"/>
              <a:t> the importance of their brand and reputation. Engaged employees will be stronger advocates of their organisations and help protect the employer from the reputational risks associated with poor service levels or product quality.</a:t>
            </a:r>
          </a:p>
          <a:p>
            <a:pPr eaLnBrk="1" fontAlgn="auto" hangingPunct="1">
              <a:spcAft>
                <a:spcPts val="0"/>
              </a:spcAft>
              <a:buFont typeface="Arial" pitchFamily="34" charset="0"/>
              <a:buChar char="•"/>
              <a:defRPr/>
            </a:pPr>
            <a:r>
              <a:rPr lang="en-US" sz="2300" dirty="0"/>
              <a:t>Conversely, having a disengaged workforce brings huge risks. As well as productivity losses, organisations may lose their best people and face huge difficulties when embedding </a:t>
            </a:r>
            <a:r>
              <a:rPr lang="en-US" sz="2300" dirty="0" err="1"/>
              <a:t>organisational</a:t>
            </a:r>
            <a:r>
              <a:rPr lang="en-US" sz="2300" dirty="0"/>
              <a:t> change if employees are not on board.</a:t>
            </a:r>
          </a:p>
          <a:p>
            <a:pPr eaLnBrk="1" fontAlgn="auto" hangingPunct="1">
              <a:spcAft>
                <a:spcPts val="0"/>
              </a:spcAft>
              <a:buFont typeface="Arial" pitchFamily="34" charset="0"/>
              <a:buChar char="•"/>
              <a:defRPr/>
            </a:pPr>
            <a:r>
              <a:rPr lang="en-US" sz="2300" dirty="0"/>
              <a:t> Disengagement also threatens effective collaboration, innovation and human capital management, as employees will not be inclined to use their tacit knowledge and skills for the good of the organisation.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87"/>
          </a:xfrm>
        </p:spPr>
        <p:txBody>
          <a:bodyPr/>
          <a:lstStyle/>
          <a:p>
            <a:pPr>
              <a:defRPr/>
            </a:pPr>
            <a:r>
              <a:rPr lang="en-US" sz="4000" dirty="0" smtClean="0"/>
              <a:t>OLD WINE IN NEW BOTTLES?</a:t>
            </a:r>
            <a:endParaRPr lang="en-ZA" sz="4000" dirty="0"/>
          </a:p>
        </p:txBody>
      </p:sp>
      <p:sp>
        <p:nvSpPr>
          <p:cNvPr id="17411" name="Footer Placeholder 2"/>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1200" i="1" smtClean="0"/>
              <a:t>Promoting Universal ICT Access </a:t>
            </a:r>
          </a:p>
        </p:txBody>
      </p:sp>
      <p:sp>
        <p:nvSpPr>
          <p:cNvPr id="5" name="Rectangle 3"/>
          <p:cNvSpPr txBox="1">
            <a:spLocks/>
          </p:cNvSpPr>
          <p:nvPr/>
        </p:nvSpPr>
        <p:spPr>
          <a:xfrm>
            <a:off x="684213" y="1125538"/>
            <a:ext cx="7761287" cy="4895850"/>
          </a:xfrm>
          <a:prstGeom prst="rect">
            <a:avLst/>
          </a:prstGeom>
        </p:spPr>
        <p:txBody>
          <a:bodyPr>
            <a:normAutofit fontScale="77500" lnSpcReduction="20000"/>
          </a:bodyPr>
          <a:lstStyle/>
          <a:p>
            <a:pPr algn="just">
              <a:defRPr/>
            </a:pPr>
            <a:endParaRPr lang="en-US" sz="2400" dirty="0">
              <a:latin typeface="+mn-lt"/>
            </a:endParaRPr>
          </a:p>
          <a:p>
            <a:pPr eaLnBrk="1" hangingPunct="1"/>
            <a:r>
              <a:rPr lang="en-US" sz="3200" dirty="0" smtClean="0"/>
              <a:t>But is employee engagement something new, or simply old wine  in new bottles? Is it just the latest management fad?</a:t>
            </a:r>
          </a:p>
          <a:p>
            <a:pPr eaLnBrk="1" hangingPunct="1"/>
            <a:r>
              <a:rPr lang="en-US" sz="3200" dirty="0" smtClean="0"/>
              <a:t> </a:t>
            </a:r>
          </a:p>
          <a:p>
            <a:pPr eaLnBrk="1" hangingPunct="1">
              <a:buFont typeface="Arial" pitchFamily="34" charset="0"/>
              <a:buChar char="•"/>
            </a:pPr>
            <a:r>
              <a:rPr lang="en-US" sz="3200" dirty="0" smtClean="0"/>
              <a:t>The consensus is that it does have clear overlaps with commitment, ‘</a:t>
            </a:r>
            <a:r>
              <a:rPr lang="en-US" sz="3200" dirty="0" err="1" smtClean="0"/>
              <a:t>organisational</a:t>
            </a:r>
            <a:r>
              <a:rPr lang="en-US" sz="3200" dirty="0" smtClean="0"/>
              <a:t> citizenship </a:t>
            </a:r>
            <a:r>
              <a:rPr lang="en-US" sz="3200" dirty="0" err="1" smtClean="0"/>
              <a:t>behaviour</a:t>
            </a:r>
            <a:r>
              <a:rPr lang="en-US" sz="3200" dirty="0" smtClean="0"/>
              <a:t>’, job involvement and job satisfaction.</a:t>
            </a:r>
          </a:p>
          <a:p>
            <a:pPr eaLnBrk="1" hangingPunct="1">
              <a:buFont typeface="Arial" pitchFamily="34" charset="0"/>
              <a:buChar char="•"/>
            </a:pPr>
            <a:endParaRPr lang="en-US" sz="3200" dirty="0" smtClean="0"/>
          </a:p>
          <a:p>
            <a:pPr eaLnBrk="1" hangingPunct="1">
              <a:buFont typeface="Arial" pitchFamily="34" charset="0"/>
              <a:buChar char="•"/>
            </a:pPr>
            <a:r>
              <a:rPr lang="en-US" sz="3200" dirty="0" smtClean="0"/>
              <a:t> </a:t>
            </a:r>
            <a:r>
              <a:rPr lang="en-US" sz="3200" dirty="0"/>
              <a:t>T</a:t>
            </a:r>
            <a:r>
              <a:rPr lang="en-US" sz="3200" dirty="0" smtClean="0"/>
              <a:t>here is a crucial difference, engagement is two way: organisations must work to engage the employee. who in turn has a choice about the level of engagement to offer the employer. Each reinforces the other.</a:t>
            </a:r>
          </a:p>
          <a:p>
            <a:pPr algn="just">
              <a:defRPr/>
            </a:pPr>
            <a:endParaRPr lang="en-US" sz="3200" dirty="0">
              <a:latin typeface="+mn-lt"/>
            </a:endParaRPr>
          </a:p>
          <a:p>
            <a:pPr>
              <a:defRPr/>
            </a:pPr>
            <a:endParaRPr lang="en-US" sz="3200" dirty="0">
              <a:latin typeface="+mn-lt"/>
            </a:endParaRPr>
          </a:p>
          <a:p>
            <a:pPr marL="342900" indent="-342900" eaLnBrk="0" hangingPunct="0">
              <a:spcBef>
                <a:spcPct val="20000"/>
              </a:spcBef>
              <a:buFont typeface="Wingdings" pitchFamily="2" charset="2"/>
              <a:buChar char="v"/>
              <a:defRPr/>
            </a:pPr>
            <a:endParaRPr lang="en-US" sz="3200" dirty="0">
              <a:latin typeface="+mn-lt"/>
            </a:endParaRPr>
          </a:p>
          <a:p>
            <a:pPr marL="342900" indent="-342900" eaLnBrk="0" hangingPunct="0">
              <a:spcBef>
                <a:spcPct val="20000"/>
              </a:spcBef>
              <a:buFont typeface="Arial" charset="0"/>
              <a:buChar char="•"/>
              <a:defRPr/>
            </a:pPr>
            <a:endParaRPr lang="en-US" sz="3200" dirty="0">
              <a:latin typeface="+mn-lt"/>
            </a:endParaRPr>
          </a:p>
          <a:p>
            <a:pPr marL="342900" indent="-342900" eaLnBrk="0" hangingPunct="0">
              <a:spcBef>
                <a:spcPct val="20000"/>
              </a:spcBef>
              <a:buFont typeface="Arial" charset="0"/>
              <a:buChar char="•"/>
              <a:defRPr/>
            </a:pPr>
            <a:endParaRPr lang="en-US" sz="4800" dirty="0">
              <a:latin typeface="+mn-lt"/>
            </a:endParaRPr>
          </a:p>
          <a:p>
            <a:pPr marL="342900" indent="-342900" eaLnBrk="0" hangingPunct="0">
              <a:spcBef>
                <a:spcPct val="20000"/>
              </a:spcBef>
              <a:buFont typeface="Arial" charset="0"/>
              <a:buChar char="•"/>
              <a:defRPr/>
            </a:pPr>
            <a:endParaRPr lang="en-US" sz="4800" dirty="0">
              <a:effectLst>
                <a:outerShdw blurRad="38100" dist="38100" dir="2700000" algn="tl">
                  <a:srgbClr val="C0C0C0"/>
                </a:outerShdw>
              </a:effectLst>
              <a:latin typeface="+mn-lt"/>
            </a:endParaRPr>
          </a:p>
          <a:p>
            <a:pPr marL="342900" indent="-342900" eaLnBrk="0" hangingPunct="0">
              <a:spcBef>
                <a:spcPct val="20000"/>
              </a:spcBef>
              <a:buFont typeface="Arial" charset="0"/>
              <a:buNone/>
              <a:defRPr/>
            </a:pPr>
            <a:endParaRPr lang="en-US" sz="2400" dirty="0">
              <a:effectLst>
                <a:outerShdw blurRad="38100" dist="38100" dir="2700000" algn="tl">
                  <a:srgbClr val="C0C0C0"/>
                </a:outerShdw>
              </a:effectLst>
              <a:latin typeface="+mn-lt"/>
            </a:endParaRPr>
          </a:p>
          <a:p>
            <a:pPr marL="342900" indent="-342900" eaLnBrk="0" hangingPunct="0">
              <a:spcBef>
                <a:spcPct val="20000"/>
              </a:spcBef>
              <a:buFont typeface="Wingdings" pitchFamily="2" charset="2"/>
              <a:buNone/>
              <a:defRPr/>
            </a:pPr>
            <a:endParaRPr lang="en-US" sz="2400" dirty="0">
              <a:latin typeface="+mn-lt"/>
            </a:endParaRPr>
          </a:p>
        </p:txBody>
      </p:sp>
      <p:pic>
        <p:nvPicPr>
          <p:cNvPr id="17413"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bwMode="auto">
          <a:xfrm>
            <a:off x="457200" y="274638"/>
            <a:ext cx="8229600" cy="725487"/>
          </a:xfrm>
        </p:spPr>
        <p:txBody>
          <a:bodyPr/>
          <a:lstStyle/>
          <a:p>
            <a:pPr marL="342900" indent="-342900">
              <a:spcBef>
                <a:spcPct val="20000"/>
              </a:spcBef>
              <a:defRPr/>
            </a:pPr>
            <a:r>
              <a:rPr lang="en-US" sz="4000" b="1" dirty="0" smtClean="0">
                <a:effectLst>
                  <a:outerShdw blurRad="38100" dist="38100" dir="2700000" algn="tl">
                    <a:srgbClr val="000000">
                      <a:alpha val="43137"/>
                    </a:srgbClr>
                  </a:outerShdw>
                </a:effectLst>
              </a:rPr>
              <a:t>  </a:t>
            </a:r>
            <a:endParaRPr lang="en-US" sz="3600" b="1" dirty="0">
              <a:effectLst>
                <a:outerShdw blurRad="38100" dist="38100" dir="2700000" algn="tl">
                  <a:srgbClr val="000000">
                    <a:alpha val="43137"/>
                  </a:srgbClr>
                </a:outerShdw>
              </a:effectLst>
            </a:endParaRPr>
          </a:p>
        </p:txBody>
      </p:sp>
      <p:sp>
        <p:nvSpPr>
          <p:cNvPr id="18435" name="Footer Placeholder 6"/>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ZA" sz="1200" i="1" smtClean="0"/>
              <a:t>Promoting Universal ICT Access </a:t>
            </a:r>
          </a:p>
        </p:txBody>
      </p:sp>
      <p:sp>
        <p:nvSpPr>
          <p:cNvPr id="98307" name="Rectangle 3"/>
          <p:cNvSpPr>
            <a:spLocks noGrp="1"/>
          </p:cNvSpPr>
          <p:nvPr>
            <p:ph type="subTitle" idx="4294967295"/>
          </p:nvPr>
        </p:nvSpPr>
        <p:spPr>
          <a:xfrm>
            <a:off x="611188" y="1341438"/>
            <a:ext cx="7978775" cy="4389437"/>
          </a:xfrm>
          <a:prstGeom prst="rect">
            <a:avLst/>
          </a:prstGeom>
        </p:spPr>
        <p:txBody>
          <a:bodyPr>
            <a:normAutofit/>
          </a:bodyPr>
          <a:lstStyle/>
          <a:p>
            <a:pPr eaLnBrk="1" hangingPunct="1"/>
            <a:r>
              <a:rPr lang="en-US" sz="2800" dirty="0" smtClean="0"/>
              <a:t>An engaged employee experiences a blend of job satisfaction, </a:t>
            </a:r>
            <a:r>
              <a:rPr lang="en-US" sz="2800" dirty="0" err="1" smtClean="0"/>
              <a:t>organisational</a:t>
            </a:r>
            <a:r>
              <a:rPr lang="en-US" sz="2800" dirty="0" smtClean="0"/>
              <a:t> commitment, job involvement and feelings of empowerment. It is a concept that is greater than the sum of its parts.</a:t>
            </a:r>
          </a:p>
        </p:txBody>
      </p:sp>
      <p:pic>
        <p:nvPicPr>
          <p:cNvPr id="18437"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bwMode="auto">
          <a:xfrm>
            <a:off x="457200" y="274638"/>
            <a:ext cx="8229600" cy="725487"/>
          </a:xfrm>
        </p:spPr>
        <p:txBody>
          <a:bodyPr/>
          <a:lstStyle/>
          <a:p>
            <a:pPr marL="342900" indent="-342900">
              <a:spcBef>
                <a:spcPct val="20000"/>
              </a:spcBef>
              <a:defRPr/>
            </a:pPr>
            <a:r>
              <a:rPr lang="en-US" sz="4000" dirty="0" smtClean="0"/>
              <a:t>HOW? EMPLOYEE ENGAGEMENT</a:t>
            </a:r>
            <a:r>
              <a:rPr lang="en-US" sz="4000" b="1" dirty="0" smtClean="0">
                <a:effectLst>
                  <a:outerShdw blurRad="38100" dist="38100" dir="2700000" algn="tl">
                    <a:srgbClr val="000000">
                      <a:alpha val="43137"/>
                    </a:srgbClr>
                  </a:outerShdw>
                </a:effectLst>
              </a:rPr>
              <a:t>  </a:t>
            </a:r>
            <a:endParaRPr lang="en-US" sz="3600" b="1" dirty="0">
              <a:effectLst>
                <a:outerShdw blurRad="38100" dist="38100" dir="2700000" algn="tl">
                  <a:srgbClr val="000000">
                    <a:alpha val="43137"/>
                  </a:srgbClr>
                </a:outerShdw>
              </a:effectLst>
            </a:endParaRPr>
          </a:p>
        </p:txBody>
      </p:sp>
      <p:sp>
        <p:nvSpPr>
          <p:cNvPr id="19459" name="Footer Placeholder 6"/>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ZA" sz="1200" i="1" smtClean="0"/>
              <a:t>Promoting Universal ICT Access </a:t>
            </a:r>
          </a:p>
        </p:txBody>
      </p:sp>
      <p:sp>
        <p:nvSpPr>
          <p:cNvPr id="98307" name="Rectangle 3"/>
          <p:cNvSpPr>
            <a:spLocks noGrp="1"/>
          </p:cNvSpPr>
          <p:nvPr>
            <p:ph type="subTitle" idx="4294967295"/>
          </p:nvPr>
        </p:nvSpPr>
        <p:spPr>
          <a:xfrm>
            <a:off x="611188" y="1341438"/>
            <a:ext cx="7978775" cy="4389437"/>
          </a:xfrm>
          <a:prstGeom prst="rect">
            <a:avLst/>
          </a:prstGeom>
        </p:spPr>
        <p:txBody>
          <a:bodyPr>
            <a:normAutofit/>
          </a:bodyPr>
          <a:lstStyle/>
          <a:p>
            <a:pPr eaLnBrk="1" fontAlgn="auto" hangingPunct="1">
              <a:spcAft>
                <a:spcPts val="0"/>
              </a:spcAft>
              <a:buFont typeface="Arial" pitchFamily="34" charset="0"/>
              <a:buNone/>
              <a:defRPr/>
            </a:pPr>
            <a:r>
              <a:rPr lang="en-US" sz="2000" dirty="0" smtClean="0"/>
              <a:t>While there are no right and fast way to engage employee, the following factors have been found to have a positive impact on engagement and engagement levels within an organisation.</a:t>
            </a:r>
          </a:p>
          <a:p>
            <a:pPr eaLnBrk="1" fontAlgn="auto" hangingPunct="1">
              <a:spcAft>
                <a:spcPts val="0"/>
              </a:spcAft>
              <a:buFont typeface="Arial" pitchFamily="34" charset="0"/>
              <a:buNone/>
              <a:defRPr/>
            </a:pPr>
            <a:endParaRPr lang="en-US" sz="2000" dirty="0" smtClean="0"/>
          </a:p>
          <a:p>
            <a:pPr eaLnBrk="1" fontAlgn="auto" hangingPunct="1">
              <a:spcAft>
                <a:spcPts val="0"/>
              </a:spcAft>
              <a:buNone/>
              <a:defRPr/>
            </a:pPr>
            <a:r>
              <a:rPr lang="en-US" sz="2000" b="1" dirty="0" smtClean="0"/>
              <a:t>1. Connect</a:t>
            </a:r>
            <a:r>
              <a:rPr lang="en-US" sz="2000" dirty="0" smtClean="0"/>
              <a:t>: Leaders must show that they value employees. when they proclaim that, “Our employees are our most valuable employees asset.”-focused initiatives such as profit sharing and implementing work–life balance initiatives are important. However, if employees’ relationship with their managers is fractured, then no amount of perks will persuade employees to perform at top levels. Employee engagement is a direct reflection of how employees feel about their relationship with the boss. Employees look at whether organizations and their leader walk the talk</a:t>
            </a:r>
          </a:p>
        </p:txBody>
      </p:sp>
      <p:pic>
        <p:nvPicPr>
          <p:cNvPr id="19461"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bwMode="auto">
          <a:xfrm>
            <a:off x="457200" y="274638"/>
            <a:ext cx="8229600" cy="725487"/>
          </a:xfrm>
        </p:spPr>
        <p:txBody>
          <a:bodyPr/>
          <a:lstStyle/>
          <a:p>
            <a:pPr marL="342900" indent="-342900">
              <a:spcBef>
                <a:spcPct val="20000"/>
              </a:spcBef>
              <a:defRPr/>
            </a:pPr>
            <a:r>
              <a:rPr lang="en-US" sz="4000" b="1" dirty="0" smtClean="0">
                <a:effectLst>
                  <a:outerShdw blurRad="38100" dist="38100" dir="2700000" algn="tl">
                    <a:srgbClr val="000000">
                      <a:alpha val="43137"/>
                    </a:srgbClr>
                  </a:outerShdw>
                </a:effectLst>
              </a:rPr>
              <a:t>HOW   </a:t>
            </a:r>
            <a:endParaRPr lang="en-US" sz="3600" b="1" dirty="0">
              <a:effectLst>
                <a:outerShdw blurRad="38100" dist="38100" dir="2700000" algn="tl">
                  <a:srgbClr val="000000">
                    <a:alpha val="43137"/>
                  </a:srgbClr>
                </a:outerShdw>
              </a:effectLst>
            </a:endParaRPr>
          </a:p>
        </p:txBody>
      </p:sp>
      <p:sp>
        <p:nvSpPr>
          <p:cNvPr id="20483" name="Footer Placeholder 6"/>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ZA" sz="1200" i="1" smtClean="0"/>
              <a:t>Promoting Universal ICT Access </a:t>
            </a:r>
          </a:p>
        </p:txBody>
      </p:sp>
      <p:sp>
        <p:nvSpPr>
          <p:cNvPr id="98307" name="Rectangle 3"/>
          <p:cNvSpPr>
            <a:spLocks noGrp="1"/>
          </p:cNvSpPr>
          <p:nvPr>
            <p:ph type="subTitle" idx="4294967295"/>
          </p:nvPr>
        </p:nvSpPr>
        <p:spPr>
          <a:xfrm>
            <a:off x="611188" y="1341438"/>
            <a:ext cx="7978775" cy="4389437"/>
          </a:xfrm>
          <a:prstGeom prst="rect">
            <a:avLst/>
          </a:prstGeom>
        </p:spPr>
        <p:txBody>
          <a:bodyPr>
            <a:normAutofit lnSpcReduction="10000"/>
          </a:bodyPr>
          <a:lstStyle/>
          <a:p>
            <a:pPr algn="just">
              <a:buNone/>
              <a:defRPr/>
            </a:pPr>
            <a:r>
              <a:rPr lang="en-US" sz="2400" b="1" dirty="0" smtClean="0"/>
              <a:t>2. Career</a:t>
            </a:r>
            <a:r>
              <a:rPr lang="en-US" sz="2400" dirty="0" smtClean="0"/>
              <a:t>: Leaders should provide challenging and meaningful work with opportunities for career advancement. Most people want to do new things in their job. For example, do organizations provide job rotation for their top talent? Are people assigned stretch goals? Do leaders hold people accountable for progress? Are jobs enriched in duties and responsibilities? Good leaders challenge employees; but at the same time, they must instill the confidence that the challenges can be met. Not giving people the knowledge and tools to be successful is unethical and de-motivating; it is also likely to lead to stress, frustration, and, ultimately, lack of engagement.</a:t>
            </a:r>
          </a:p>
          <a:p>
            <a:pPr algn="just">
              <a:buNone/>
              <a:defRPr/>
            </a:pPr>
            <a:endParaRPr lang="en-US" sz="2400" dirty="0" smtClean="0"/>
          </a:p>
          <a:p>
            <a:pPr>
              <a:buFont typeface="Arial" charset="0"/>
              <a:buNone/>
              <a:defRPr/>
            </a:pPr>
            <a:endParaRPr lang="en-US" dirty="0" smtClean="0"/>
          </a:p>
          <a:p>
            <a:pPr>
              <a:defRPr/>
            </a:pPr>
            <a:endParaRPr lang="en-US" sz="1200" dirty="0" smtClean="0"/>
          </a:p>
          <a:p>
            <a:pPr>
              <a:defRPr/>
            </a:pPr>
            <a:endParaRPr lang="en-US" sz="4800" dirty="0" smtClean="0">
              <a:effectLst>
                <a:outerShdw blurRad="38100" dist="38100" dir="2700000" algn="tl">
                  <a:srgbClr val="C0C0C0"/>
                </a:outerShdw>
              </a:effectLst>
            </a:endParaRPr>
          </a:p>
          <a:p>
            <a:pPr>
              <a:buFont typeface="Arial" charset="0"/>
              <a:buNone/>
              <a:defRPr/>
            </a:pPr>
            <a:endParaRPr lang="en-US" sz="2400" dirty="0" smtClean="0">
              <a:effectLst>
                <a:outerShdw blurRad="38100" dist="38100" dir="2700000" algn="tl">
                  <a:srgbClr val="C0C0C0"/>
                </a:outerShdw>
              </a:effectLst>
            </a:endParaRPr>
          </a:p>
          <a:p>
            <a:pPr>
              <a:buFont typeface="Wingdings" pitchFamily="2" charset="2"/>
              <a:buNone/>
              <a:defRPr/>
            </a:pPr>
            <a:endParaRPr lang="en-US" sz="2400" dirty="0" smtClean="0"/>
          </a:p>
        </p:txBody>
      </p:sp>
      <p:pic>
        <p:nvPicPr>
          <p:cNvPr id="20485"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bwMode="auto">
          <a:xfrm>
            <a:off x="457200" y="274638"/>
            <a:ext cx="8229600" cy="725487"/>
          </a:xfrm>
        </p:spPr>
        <p:txBody>
          <a:bodyPr/>
          <a:lstStyle/>
          <a:p>
            <a:pPr marL="342900" indent="-342900">
              <a:spcBef>
                <a:spcPct val="20000"/>
              </a:spcBef>
              <a:defRPr/>
            </a:pPr>
            <a:r>
              <a:rPr lang="en-US" sz="4000" b="1" dirty="0" smtClean="0">
                <a:effectLst>
                  <a:outerShdw blurRad="38100" dist="38100" dir="2700000" algn="tl">
                    <a:srgbClr val="000000">
                      <a:alpha val="43137"/>
                    </a:srgbClr>
                  </a:outerShdw>
                </a:effectLst>
              </a:rPr>
              <a:t>HOW</a:t>
            </a:r>
            <a:endParaRPr lang="en-US" sz="3600" b="1" dirty="0">
              <a:effectLst>
                <a:outerShdw blurRad="38100" dist="38100" dir="2700000" algn="tl">
                  <a:srgbClr val="000000">
                    <a:alpha val="43137"/>
                  </a:srgbClr>
                </a:outerShdw>
              </a:effectLst>
            </a:endParaRPr>
          </a:p>
        </p:txBody>
      </p:sp>
      <p:sp>
        <p:nvSpPr>
          <p:cNvPr id="21507" name="Footer Placeholder 6"/>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ZA" sz="1200" i="1" smtClean="0"/>
              <a:t>Promoting Universal ICT Access </a:t>
            </a:r>
          </a:p>
        </p:txBody>
      </p:sp>
      <p:sp>
        <p:nvSpPr>
          <p:cNvPr id="98307" name="Rectangle 3"/>
          <p:cNvSpPr>
            <a:spLocks noGrp="1"/>
          </p:cNvSpPr>
          <p:nvPr>
            <p:ph type="subTitle" idx="4294967295"/>
          </p:nvPr>
        </p:nvSpPr>
        <p:spPr>
          <a:xfrm>
            <a:off x="611188" y="1341438"/>
            <a:ext cx="7978775" cy="4679950"/>
          </a:xfrm>
          <a:prstGeom prst="rect">
            <a:avLst/>
          </a:prstGeom>
        </p:spPr>
        <p:txBody>
          <a:bodyPr>
            <a:normAutofit/>
          </a:bodyPr>
          <a:lstStyle/>
          <a:p>
            <a:pPr>
              <a:buNone/>
              <a:defRPr/>
            </a:pPr>
            <a:r>
              <a:rPr lang="en-US" sz="2400" b="1" dirty="0" smtClean="0"/>
              <a:t>3. Clarity</a:t>
            </a:r>
            <a:r>
              <a:rPr lang="en-US" sz="2400" dirty="0" smtClean="0"/>
              <a:t>: Leaders must communicate a clear vision. People want to understand the vision that senior leadership has for the organization, and the goals that leaders or departmental heads have for the division, unit, or team. Success in life and organizations is, to a great extent, determined by how clear individuals are about their goals and what they really want to achieve. In sum, employees need to understand what the organization’s goals are, why they are important, and how the goals can best be attained. Clarity about what the organization stands for, what it wants to achieve, and how people can contribute to the organization’s success is not always evident.</a:t>
            </a:r>
          </a:p>
          <a:p>
            <a:pPr>
              <a:buNone/>
              <a:defRPr/>
            </a:pPr>
            <a:endParaRPr lang="en-US" sz="2400" dirty="0" smtClean="0"/>
          </a:p>
          <a:p>
            <a:pPr algn="just">
              <a:buFont typeface="Wingdings" pitchFamily="2" charset="2"/>
              <a:buChar char="v"/>
              <a:defRPr/>
            </a:pPr>
            <a:endParaRPr lang="en-US" sz="2400" dirty="0" smtClean="0"/>
          </a:p>
          <a:p>
            <a:pPr algn="just">
              <a:buFont typeface="Wingdings" pitchFamily="2" charset="2"/>
              <a:buChar char="v"/>
              <a:defRPr/>
            </a:pPr>
            <a:endParaRPr lang="en-US" sz="2400" dirty="0" smtClean="0"/>
          </a:p>
          <a:p>
            <a:pPr>
              <a:buFont typeface="Arial" charset="0"/>
              <a:buNone/>
              <a:defRPr/>
            </a:pPr>
            <a:endParaRPr lang="en-US" dirty="0" smtClean="0"/>
          </a:p>
          <a:p>
            <a:pPr>
              <a:defRPr/>
            </a:pPr>
            <a:endParaRPr lang="en-US" sz="1200" dirty="0" smtClean="0"/>
          </a:p>
          <a:p>
            <a:pPr>
              <a:defRPr/>
            </a:pPr>
            <a:endParaRPr lang="en-US" sz="4800" dirty="0" smtClean="0">
              <a:effectLst>
                <a:outerShdw blurRad="38100" dist="38100" dir="2700000" algn="tl">
                  <a:srgbClr val="C0C0C0"/>
                </a:outerShdw>
              </a:effectLst>
            </a:endParaRPr>
          </a:p>
          <a:p>
            <a:pPr>
              <a:buFont typeface="Arial" charset="0"/>
              <a:buNone/>
              <a:defRPr/>
            </a:pPr>
            <a:endParaRPr lang="en-US" sz="2400" dirty="0" smtClean="0">
              <a:effectLst>
                <a:outerShdw blurRad="38100" dist="38100" dir="2700000" algn="tl">
                  <a:srgbClr val="C0C0C0"/>
                </a:outerShdw>
              </a:effectLst>
            </a:endParaRPr>
          </a:p>
          <a:p>
            <a:pPr>
              <a:buFont typeface="Wingdings" pitchFamily="2" charset="2"/>
              <a:buNone/>
              <a:defRPr/>
            </a:pPr>
            <a:endParaRPr lang="en-US" sz="2400" dirty="0" smtClean="0"/>
          </a:p>
        </p:txBody>
      </p:sp>
      <p:pic>
        <p:nvPicPr>
          <p:cNvPr id="21509"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bwMode="auto">
          <a:xfrm>
            <a:off x="457200" y="274638"/>
            <a:ext cx="8229600" cy="725487"/>
          </a:xfrm>
        </p:spPr>
        <p:txBody>
          <a:bodyPr/>
          <a:lstStyle/>
          <a:p>
            <a:pPr marL="342900" indent="-342900">
              <a:spcBef>
                <a:spcPct val="20000"/>
              </a:spcBef>
              <a:defRPr/>
            </a:pPr>
            <a:r>
              <a:rPr lang="en-US" sz="4000" b="1" dirty="0" smtClean="0">
                <a:effectLst>
                  <a:outerShdw blurRad="38100" dist="38100" dir="2700000" algn="tl">
                    <a:srgbClr val="000000">
                      <a:alpha val="43137"/>
                    </a:srgbClr>
                  </a:outerShdw>
                </a:effectLst>
              </a:rPr>
              <a:t>HOW……… </a:t>
            </a:r>
            <a:endParaRPr lang="en-US" sz="3600" b="1" dirty="0">
              <a:effectLst>
                <a:outerShdw blurRad="38100" dist="38100" dir="2700000" algn="tl">
                  <a:srgbClr val="000000">
                    <a:alpha val="43137"/>
                  </a:srgbClr>
                </a:outerShdw>
              </a:effectLst>
            </a:endParaRPr>
          </a:p>
        </p:txBody>
      </p:sp>
      <p:sp>
        <p:nvSpPr>
          <p:cNvPr id="22531" name="Footer Placeholder 6"/>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ZA" sz="1200" i="1" smtClean="0"/>
              <a:t>Promoting Universal ICT Access </a:t>
            </a:r>
          </a:p>
        </p:txBody>
      </p:sp>
      <p:sp>
        <p:nvSpPr>
          <p:cNvPr id="98307" name="Rectangle 3"/>
          <p:cNvSpPr>
            <a:spLocks noGrp="1"/>
          </p:cNvSpPr>
          <p:nvPr>
            <p:ph type="subTitle" idx="4294967295"/>
          </p:nvPr>
        </p:nvSpPr>
        <p:spPr>
          <a:xfrm>
            <a:off x="611188" y="1341438"/>
            <a:ext cx="7978775" cy="4389437"/>
          </a:xfrm>
          <a:prstGeom prst="rect">
            <a:avLst/>
          </a:prstGeom>
        </p:spPr>
        <p:txBody>
          <a:bodyPr>
            <a:normAutofit/>
          </a:bodyPr>
          <a:lstStyle/>
          <a:p>
            <a:pPr marL="457200" indent="-457200" eaLnBrk="1" hangingPunct="1">
              <a:buFont typeface="+mj-lt"/>
              <a:buAutoNum type="arabicPeriod" startAt="4"/>
            </a:pPr>
            <a:r>
              <a:rPr lang="en-US" sz="2000" b="1" dirty="0" smtClean="0"/>
              <a:t> Control</a:t>
            </a:r>
            <a:r>
              <a:rPr lang="en-US" sz="2000" dirty="0" smtClean="0"/>
              <a:t>: Employees value control over the flow and pace of their jobs and leaders can create opportunities for employees to exercise this control. Do leaders consult with their employees with regard to their needs? Do leaders involve employees in decision-making, particularly when employees will be directly affected by the decision? Do employees have a say in setting goals or milestones that are deemed important? Are employees able to voice their ideas, and does leadership show that contributions are valued? </a:t>
            </a:r>
          </a:p>
          <a:p>
            <a:pPr eaLnBrk="1" hangingPunct="1"/>
            <a:endParaRPr lang="en-US" sz="2000" dirty="0" smtClean="0"/>
          </a:p>
          <a:p>
            <a:pPr marL="457200" indent="-457200" eaLnBrk="1" hangingPunct="1">
              <a:buFont typeface="+mj-lt"/>
              <a:buAutoNum type="arabicPeriod" startAt="5"/>
            </a:pPr>
            <a:r>
              <a:rPr lang="en-US" sz="2000" b="1" dirty="0" smtClean="0"/>
              <a:t> Collaborate:</a:t>
            </a:r>
            <a:r>
              <a:rPr lang="en-US" sz="2000" dirty="0" smtClean="0"/>
              <a:t> when employees work in teams and have the trust and cooperation of their team members, they outperform individuals and teams which lack good relationships. Great leaders are team builders; they create an environment that fosters trust and collaboration. </a:t>
            </a:r>
          </a:p>
          <a:p>
            <a:pPr algn="just">
              <a:buNone/>
              <a:defRPr/>
            </a:pPr>
            <a:endParaRPr lang="en-US" sz="2200" dirty="0" smtClean="0"/>
          </a:p>
          <a:p>
            <a:pPr>
              <a:buFont typeface="Wingdings" pitchFamily="2" charset="2"/>
              <a:buChar char="v"/>
              <a:defRPr/>
            </a:pPr>
            <a:endParaRPr lang="en-US" sz="2400" dirty="0" smtClean="0"/>
          </a:p>
          <a:p>
            <a:pPr>
              <a:buFont typeface="Wingdings" pitchFamily="2" charset="2"/>
              <a:buChar char="v"/>
              <a:defRPr/>
            </a:pPr>
            <a:endParaRPr lang="en-US" sz="2400" dirty="0" smtClean="0"/>
          </a:p>
          <a:p>
            <a:pPr algn="just">
              <a:buFont typeface="Wingdings" pitchFamily="2" charset="2"/>
              <a:buChar char="v"/>
              <a:defRPr/>
            </a:pPr>
            <a:endParaRPr lang="en-US" sz="2400" dirty="0" smtClean="0"/>
          </a:p>
          <a:p>
            <a:pPr algn="just">
              <a:buFont typeface="Wingdings" pitchFamily="2" charset="2"/>
              <a:buChar char="v"/>
              <a:defRPr/>
            </a:pPr>
            <a:endParaRPr lang="en-US" sz="2400" dirty="0" smtClean="0"/>
          </a:p>
          <a:p>
            <a:pPr>
              <a:buFont typeface="Arial" charset="0"/>
              <a:buNone/>
              <a:defRPr/>
            </a:pPr>
            <a:endParaRPr lang="en-US" dirty="0" smtClean="0"/>
          </a:p>
          <a:p>
            <a:pPr>
              <a:defRPr/>
            </a:pPr>
            <a:endParaRPr lang="en-US" sz="1200" dirty="0" smtClean="0"/>
          </a:p>
          <a:p>
            <a:pPr>
              <a:defRPr/>
            </a:pPr>
            <a:endParaRPr lang="en-US" sz="4800" dirty="0" smtClean="0">
              <a:effectLst>
                <a:outerShdw blurRad="38100" dist="38100" dir="2700000" algn="tl">
                  <a:srgbClr val="C0C0C0"/>
                </a:outerShdw>
              </a:effectLst>
            </a:endParaRPr>
          </a:p>
          <a:p>
            <a:pPr>
              <a:buFont typeface="Arial" charset="0"/>
              <a:buNone/>
              <a:defRPr/>
            </a:pPr>
            <a:endParaRPr lang="en-US" sz="2400" dirty="0" smtClean="0">
              <a:effectLst>
                <a:outerShdw blurRad="38100" dist="38100" dir="2700000" algn="tl">
                  <a:srgbClr val="C0C0C0"/>
                </a:outerShdw>
              </a:effectLst>
            </a:endParaRPr>
          </a:p>
          <a:p>
            <a:pPr>
              <a:buFont typeface="Wingdings" pitchFamily="2" charset="2"/>
              <a:buNone/>
              <a:defRPr/>
            </a:pPr>
            <a:endParaRPr lang="en-US" sz="2400" dirty="0" smtClean="0"/>
          </a:p>
        </p:txBody>
      </p:sp>
      <p:pic>
        <p:nvPicPr>
          <p:cNvPr id="22533"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bwMode="auto">
          <a:xfrm>
            <a:off x="457200" y="274638"/>
            <a:ext cx="8229600" cy="725487"/>
          </a:xfrm>
        </p:spPr>
        <p:txBody>
          <a:bodyPr/>
          <a:lstStyle/>
          <a:p>
            <a:pPr marL="342900" indent="-342900">
              <a:spcBef>
                <a:spcPct val="20000"/>
              </a:spcBef>
              <a:defRPr/>
            </a:pPr>
            <a:r>
              <a:rPr lang="en-US" sz="4000" b="1" dirty="0" smtClean="0">
                <a:effectLst>
                  <a:outerShdw blurRad="38100" dist="38100" dir="2700000" algn="tl">
                    <a:srgbClr val="000000">
                      <a:alpha val="43137"/>
                    </a:srgbClr>
                  </a:outerShdw>
                </a:effectLst>
              </a:rPr>
              <a:t>HOW……… </a:t>
            </a:r>
            <a:endParaRPr lang="en-US" sz="3600" b="1" dirty="0">
              <a:effectLst>
                <a:outerShdw blurRad="38100" dist="38100" dir="2700000" algn="tl">
                  <a:srgbClr val="000000">
                    <a:alpha val="43137"/>
                  </a:srgbClr>
                </a:outerShdw>
              </a:effectLst>
            </a:endParaRPr>
          </a:p>
        </p:txBody>
      </p:sp>
      <p:sp>
        <p:nvSpPr>
          <p:cNvPr id="22531" name="Footer Placeholder 6"/>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ZA" sz="1200" i="1" smtClean="0"/>
              <a:t>Promoting Universal ICT Access </a:t>
            </a:r>
          </a:p>
        </p:txBody>
      </p:sp>
      <p:sp>
        <p:nvSpPr>
          <p:cNvPr id="98307" name="Rectangle 3"/>
          <p:cNvSpPr>
            <a:spLocks noGrp="1"/>
          </p:cNvSpPr>
          <p:nvPr>
            <p:ph type="subTitle" idx="4294967295"/>
          </p:nvPr>
        </p:nvSpPr>
        <p:spPr>
          <a:xfrm>
            <a:off x="611188" y="1341438"/>
            <a:ext cx="7978775" cy="4389437"/>
          </a:xfrm>
          <a:prstGeom prst="rect">
            <a:avLst/>
          </a:prstGeom>
        </p:spPr>
        <p:txBody>
          <a:bodyPr>
            <a:normAutofit/>
          </a:bodyPr>
          <a:lstStyle/>
          <a:p>
            <a:pPr marL="457200" indent="-457200" eaLnBrk="1" hangingPunct="1">
              <a:buFont typeface="+mj-lt"/>
              <a:buAutoNum type="arabicPeriod" startAt="6"/>
            </a:pPr>
            <a:r>
              <a:rPr lang="en-US" sz="2400" b="1" dirty="0" smtClean="0"/>
              <a:t>Credibility:</a:t>
            </a:r>
            <a:r>
              <a:rPr lang="en-US" sz="2400" dirty="0" smtClean="0"/>
              <a:t> Leaders should strive to maintain </a:t>
            </a:r>
            <a:r>
              <a:rPr lang="en-US" sz="2400" dirty="0" smtClean="0"/>
              <a:t>a company’s </a:t>
            </a:r>
            <a:r>
              <a:rPr lang="en-US" sz="2400" dirty="0" smtClean="0"/>
              <a:t>reputation and demonstrate high ethical standards. People want to be proud of their jobs, their performance, and their organization. </a:t>
            </a:r>
            <a:endParaRPr lang="en-US" sz="2400" b="1" dirty="0" smtClean="0"/>
          </a:p>
          <a:p>
            <a:pPr marL="457200" indent="-457200" eaLnBrk="1" hangingPunct="1">
              <a:buFont typeface="+mj-lt"/>
              <a:buAutoNum type="arabicPeriod" startAt="6"/>
            </a:pPr>
            <a:r>
              <a:rPr lang="en-US" sz="2400" b="1" dirty="0" smtClean="0"/>
              <a:t> Confidence:</a:t>
            </a:r>
            <a:r>
              <a:rPr lang="en-US" sz="2400" dirty="0" smtClean="0"/>
              <a:t> Good leaders help create confidence in a company by being exemplars of high ethical and performance standards.</a:t>
            </a:r>
          </a:p>
          <a:p>
            <a:pPr eaLnBrk="1" hangingPunct="1">
              <a:buNone/>
            </a:pPr>
            <a:endParaRPr lang="en-US" sz="2400" dirty="0" smtClean="0"/>
          </a:p>
          <a:p>
            <a:pPr algn="just">
              <a:buFont typeface="Wingdings" pitchFamily="2" charset="2"/>
              <a:buChar char="v"/>
              <a:defRPr/>
            </a:pPr>
            <a:endParaRPr lang="en-US" sz="2400" dirty="0" smtClean="0"/>
          </a:p>
          <a:p>
            <a:pPr>
              <a:buFont typeface="Arial" charset="0"/>
              <a:buNone/>
              <a:defRPr/>
            </a:pPr>
            <a:endParaRPr lang="en-US" dirty="0" smtClean="0"/>
          </a:p>
          <a:p>
            <a:pPr>
              <a:defRPr/>
            </a:pPr>
            <a:endParaRPr lang="en-US" sz="1200" dirty="0" smtClean="0"/>
          </a:p>
          <a:p>
            <a:pPr>
              <a:defRPr/>
            </a:pPr>
            <a:endParaRPr lang="en-US" sz="4800" dirty="0" smtClean="0">
              <a:effectLst>
                <a:outerShdw blurRad="38100" dist="38100" dir="2700000" algn="tl">
                  <a:srgbClr val="C0C0C0"/>
                </a:outerShdw>
              </a:effectLst>
            </a:endParaRPr>
          </a:p>
          <a:p>
            <a:pPr>
              <a:buFont typeface="Arial" charset="0"/>
              <a:buNone/>
              <a:defRPr/>
            </a:pPr>
            <a:endParaRPr lang="en-US" sz="2400" dirty="0" smtClean="0">
              <a:effectLst>
                <a:outerShdw blurRad="38100" dist="38100" dir="2700000" algn="tl">
                  <a:srgbClr val="C0C0C0"/>
                </a:outerShdw>
              </a:effectLst>
            </a:endParaRPr>
          </a:p>
          <a:p>
            <a:pPr>
              <a:buFont typeface="Wingdings" pitchFamily="2" charset="2"/>
              <a:buNone/>
              <a:defRPr/>
            </a:pPr>
            <a:endParaRPr lang="en-US" sz="2400" dirty="0" smtClean="0"/>
          </a:p>
        </p:txBody>
      </p:sp>
      <p:pic>
        <p:nvPicPr>
          <p:cNvPr id="22533"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bwMode="auto">
          <a:xfrm>
            <a:off x="457200" y="274638"/>
            <a:ext cx="8229600" cy="725487"/>
          </a:xfrm>
        </p:spPr>
        <p:txBody>
          <a:bodyPr/>
          <a:lstStyle/>
          <a:p>
            <a:pPr marL="342900" indent="-342900">
              <a:spcBef>
                <a:spcPct val="20000"/>
              </a:spcBef>
              <a:defRPr/>
            </a:pPr>
            <a:r>
              <a:rPr lang="en-US" sz="4000" b="1" dirty="0" smtClean="0">
                <a:effectLst>
                  <a:outerShdw blurRad="38100" dist="38100" dir="2700000" algn="tl">
                    <a:srgbClr val="000000">
                      <a:alpha val="43137"/>
                    </a:srgbClr>
                  </a:outerShdw>
                </a:effectLst>
              </a:rPr>
              <a:t>WHAT ARE OUR PEOPLE FEELING? </a:t>
            </a:r>
            <a:endParaRPr lang="en-US" sz="3600" b="1" dirty="0">
              <a:effectLst>
                <a:outerShdw blurRad="38100" dist="38100" dir="2700000" algn="tl">
                  <a:srgbClr val="000000">
                    <a:alpha val="43137"/>
                  </a:srgbClr>
                </a:outerShdw>
              </a:effectLst>
            </a:endParaRPr>
          </a:p>
        </p:txBody>
      </p:sp>
      <p:sp>
        <p:nvSpPr>
          <p:cNvPr id="23555" name="Footer Placeholder 6"/>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ZA" sz="1200" i="1" smtClean="0"/>
              <a:t>Promoting Universal ICT Access </a:t>
            </a:r>
          </a:p>
        </p:txBody>
      </p:sp>
      <p:sp>
        <p:nvSpPr>
          <p:cNvPr id="98307" name="Rectangle 3"/>
          <p:cNvSpPr>
            <a:spLocks noGrp="1"/>
          </p:cNvSpPr>
          <p:nvPr>
            <p:ph type="subTitle" idx="4294967295"/>
          </p:nvPr>
        </p:nvSpPr>
        <p:spPr>
          <a:xfrm>
            <a:off x="611188" y="1341438"/>
            <a:ext cx="7978775" cy="4389437"/>
          </a:xfrm>
          <a:prstGeom prst="rect">
            <a:avLst/>
          </a:prstGeom>
        </p:spPr>
        <p:txBody>
          <a:bodyPr>
            <a:normAutofit/>
          </a:bodyPr>
          <a:lstStyle/>
          <a:p>
            <a:r>
              <a:rPr lang="en-US" sz="2400" dirty="0" smtClean="0"/>
              <a:t>How  do we find out what or how our employees are thinking or feeling about the organisation?</a:t>
            </a:r>
          </a:p>
          <a:p>
            <a:r>
              <a:rPr lang="en-US" sz="2400" dirty="0" smtClean="0"/>
              <a:t>In the first a survey is needed to establish the level of engagement.</a:t>
            </a:r>
          </a:p>
          <a:p>
            <a:r>
              <a:rPr lang="en-US" sz="2400" dirty="0" smtClean="0"/>
              <a:t>Fundamental to managing engagement as a process is ensuring that action is taken on the findings of employee attitude surveys</a:t>
            </a:r>
          </a:p>
          <a:p>
            <a:pPr>
              <a:buNone/>
              <a:defRPr/>
            </a:pPr>
            <a:endParaRPr lang="en-US" sz="2400" dirty="0" smtClean="0"/>
          </a:p>
          <a:p>
            <a:pPr algn="just">
              <a:buFont typeface="Wingdings" pitchFamily="2" charset="2"/>
              <a:buChar char="v"/>
              <a:defRPr/>
            </a:pPr>
            <a:endParaRPr lang="en-US" sz="2400" dirty="0" smtClean="0"/>
          </a:p>
          <a:p>
            <a:pPr algn="just">
              <a:buFont typeface="Wingdings" pitchFamily="2" charset="2"/>
              <a:buChar char="v"/>
              <a:defRPr/>
            </a:pPr>
            <a:endParaRPr lang="en-US" sz="2400" dirty="0" smtClean="0"/>
          </a:p>
          <a:p>
            <a:pPr>
              <a:buFont typeface="Arial" charset="0"/>
              <a:buNone/>
              <a:defRPr/>
            </a:pPr>
            <a:endParaRPr lang="en-US" dirty="0" smtClean="0"/>
          </a:p>
          <a:p>
            <a:pPr>
              <a:defRPr/>
            </a:pPr>
            <a:endParaRPr lang="en-US" sz="1200" dirty="0" smtClean="0"/>
          </a:p>
          <a:p>
            <a:pPr>
              <a:defRPr/>
            </a:pPr>
            <a:endParaRPr lang="en-US" sz="4800" dirty="0" smtClean="0">
              <a:effectLst>
                <a:outerShdw blurRad="38100" dist="38100" dir="2700000" algn="tl">
                  <a:srgbClr val="C0C0C0"/>
                </a:outerShdw>
              </a:effectLst>
            </a:endParaRPr>
          </a:p>
          <a:p>
            <a:pPr>
              <a:buFont typeface="Arial" charset="0"/>
              <a:buNone/>
              <a:defRPr/>
            </a:pPr>
            <a:endParaRPr lang="en-US" sz="2400" dirty="0" smtClean="0">
              <a:effectLst>
                <a:outerShdw blurRad="38100" dist="38100" dir="2700000" algn="tl">
                  <a:srgbClr val="C0C0C0"/>
                </a:outerShdw>
              </a:effectLst>
            </a:endParaRPr>
          </a:p>
          <a:p>
            <a:pPr>
              <a:buFont typeface="Wingdings" pitchFamily="2" charset="2"/>
              <a:buNone/>
              <a:defRPr/>
            </a:pPr>
            <a:endParaRPr lang="en-US" sz="2400" dirty="0" smtClean="0"/>
          </a:p>
        </p:txBody>
      </p:sp>
      <p:pic>
        <p:nvPicPr>
          <p:cNvPr id="23557"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bwMode="auto">
          <a:xfrm>
            <a:off x="457200" y="274638"/>
            <a:ext cx="8229600" cy="868346"/>
          </a:xfrm>
        </p:spPr>
        <p:txBody>
          <a:bodyPr/>
          <a:lstStyle/>
          <a:p>
            <a:pPr marL="342900" indent="-342900" algn="l">
              <a:spcBef>
                <a:spcPct val="20000"/>
              </a:spcBef>
              <a:defRPr/>
            </a:pPr>
            <a:r>
              <a:rPr lang="en-US" sz="3200" b="1" dirty="0" smtClean="0"/>
              <a:t>What should you do as a manager or business?...continued</a:t>
            </a:r>
            <a:r>
              <a:rPr lang="en-US" sz="3200" b="1" dirty="0" smtClean="0">
                <a:effectLst>
                  <a:outerShdw blurRad="38100" dist="38100" dir="2700000" algn="tl">
                    <a:srgbClr val="000000">
                      <a:alpha val="43137"/>
                    </a:srgbClr>
                  </a:outerShdw>
                </a:effectLst>
              </a:rPr>
              <a:t> </a:t>
            </a:r>
            <a:endParaRPr lang="en-US" sz="3200" b="1" dirty="0">
              <a:effectLst>
                <a:outerShdw blurRad="38100" dist="38100" dir="2700000" algn="tl">
                  <a:srgbClr val="000000">
                    <a:alpha val="43137"/>
                  </a:srgbClr>
                </a:outerShdw>
              </a:effectLst>
            </a:endParaRPr>
          </a:p>
        </p:txBody>
      </p:sp>
      <p:sp>
        <p:nvSpPr>
          <p:cNvPr id="23555" name="Footer Placeholder 6"/>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ZA" sz="1200" i="1" smtClean="0"/>
              <a:t>Promoting Universal ICT Access </a:t>
            </a:r>
          </a:p>
        </p:txBody>
      </p:sp>
      <p:sp>
        <p:nvSpPr>
          <p:cNvPr id="98307" name="Rectangle 3"/>
          <p:cNvSpPr>
            <a:spLocks noGrp="1"/>
          </p:cNvSpPr>
          <p:nvPr>
            <p:ph type="subTitle" idx="4294967295"/>
          </p:nvPr>
        </p:nvSpPr>
        <p:spPr>
          <a:xfrm>
            <a:off x="611188" y="1214422"/>
            <a:ext cx="7978775" cy="4516453"/>
          </a:xfrm>
          <a:prstGeom prst="rect">
            <a:avLst/>
          </a:prstGeom>
        </p:spPr>
        <p:txBody>
          <a:bodyPr>
            <a:normAutofit lnSpcReduction="10000"/>
          </a:bodyPr>
          <a:lstStyle/>
          <a:p>
            <a:pPr>
              <a:buNone/>
            </a:pPr>
            <a:endParaRPr lang="en-US" sz="2400" dirty="0" smtClean="0"/>
          </a:p>
          <a:p>
            <a:pPr>
              <a:buNone/>
            </a:pPr>
            <a:r>
              <a:rPr lang="en-US" sz="2400" dirty="0" smtClean="0"/>
              <a:t>CIPD </a:t>
            </a:r>
            <a:r>
              <a:rPr lang="en-US" sz="2400" dirty="0" smtClean="0"/>
              <a:t>research into employee attitudes found that the main drivers of employee engagement were: </a:t>
            </a:r>
          </a:p>
          <a:p>
            <a:r>
              <a:rPr lang="en-US" sz="2400" dirty="0" smtClean="0"/>
              <a:t>having opportunities to feed your views upwards </a:t>
            </a:r>
          </a:p>
          <a:p>
            <a:r>
              <a:rPr lang="en-US" sz="2400" dirty="0" smtClean="0"/>
              <a:t>feeling well-informed about what is happening in the organisation </a:t>
            </a:r>
          </a:p>
          <a:p>
            <a:r>
              <a:rPr lang="en-US" sz="2400" dirty="0" smtClean="0"/>
              <a:t>believing that your manager is committed to your organisation. </a:t>
            </a:r>
          </a:p>
          <a:p>
            <a:pPr>
              <a:buNone/>
            </a:pPr>
            <a:r>
              <a:rPr lang="en-US" sz="2400" dirty="0" smtClean="0"/>
              <a:t>Similarly the Institute of Employment Studies (IES) has concluded that the main driver of engagement is a sense of feeling valued and involved. The main components of this are said to be:</a:t>
            </a:r>
          </a:p>
          <a:p>
            <a:pPr algn="just">
              <a:buNone/>
              <a:defRPr/>
            </a:pPr>
            <a:endParaRPr lang="en-US" sz="2400" dirty="0" smtClean="0"/>
          </a:p>
          <a:p>
            <a:pPr algn="just">
              <a:buFont typeface="Wingdings" pitchFamily="2" charset="2"/>
              <a:buChar char="v"/>
              <a:defRPr/>
            </a:pPr>
            <a:endParaRPr lang="en-US" sz="2400" dirty="0" smtClean="0"/>
          </a:p>
          <a:p>
            <a:pPr>
              <a:buFont typeface="Arial" charset="0"/>
              <a:buNone/>
              <a:defRPr/>
            </a:pPr>
            <a:endParaRPr lang="en-US" dirty="0" smtClean="0"/>
          </a:p>
          <a:p>
            <a:pPr>
              <a:defRPr/>
            </a:pPr>
            <a:endParaRPr lang="en-US" sz="1200" dirty="0" smtClean="0"/>
          </a:p>
          <a:p>
            <a:pPr>
              <a:defRPr/>
            </a:pPr>
            <a:endParaRPr lang="en-US" sz="4800" dirty="0" smtClean="0">
              <a:effectLst>
                <a:outerShdw blurRad="38100" dist="38100" dir="2700000" algn="tl">
                  <a:srgbClr val="C0C0C0"/>
                </a:outerShdw>
              </a:effectLst>
            </a:endParaRPr>
          </a:p>
          <a:p>
            <a:pPr>
              <a:buFont typeface="Arial" charset="0"/>
              <a:buNone/>
              <a:defRPr/>
            </a:pPr>
            <a:endParaRPr lang="en-US" sz="2400" dirty="0" smtClean="0">
              <a:effectLst>
                <a:outerShdw blurRad="38100" dist="38100" dir="2700000" algn="tl">
                  <a:srgbClr val="C0C0C0"/>
                </a:outerShdw>
              </a:effectLst>
            </a:endParaRPr>
          </a:p>
          <a:p>
            <a:pPr>
              <a:buFont typeface="Wingdings" pitchFamily="2" charset="2"/>
              <a:buNone/>
              <a:defRPr/>
            </a:pPr>
            <a:endParaRPr lang="en-US" sz="2400" dirty="0" smtClean="0"/>
          </a:p>
        </p:txBody>
      </p:sp>
      <p:pic>
        <p:nvPicPr>
          <p:cNvPr id="23557"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bwMode="auto">
          <a:xfrm>
            <a:off x="457200" y="274638"/>
            <a:ext cx="8229600" cy="868346"/>
          </a:xfrm>
        </p:spPr>
        <p:txBody>
          <a:bodyPr/>
          <a:lstStyle/>
          <a:p>
            <a:pPr marL="342900" indent="-342900" algn="l">
              <a:spcBef>
                <a:spcPct val="20000"/>
              </a:spcBef>
              <a:defRPr/>
            </a:pPr>
            <a:r>
              <a:rPr lang="en-US" sz="3200" b="1" dirty="0" smtClean="0"/>
              <a:t>What should you do as a manager or business?</a:t>
            </a:r>
            <a:r>
              <a:rPr lang="en-US" sz="3200" b="1" dirty="0" smtClean="0">
                <a:effectLst>
                  <a:outerShdw blurRad="38100" dist="38100" dir="2700000" algn="tl">
                    <a:srgbClr val="000000">
                      <a:alpha val="43137"/>
                    </a:srgbClr>
                  </a:outerShdw>
                </a:effectLst>
              </a:rPr>
              <a:t> </a:t>
            </a:r>
            <a:endParaRPr lang="en-US" sz="3200" b="1" dirty="0">
              <a:effectLst>
                <a:outerShdw blurRad="38100" dist="38100" dir="2700000" algn="tl">
                  <a:srgbClr val="000000">
                    <a:alpha val="43137"/>
                  </a:srgbClr>
                </a:outerShdw>
              </a:effectLst>
            </a:endParaRPr>
          </a:p>
        </p:txBody>
      </p:sp>
      <p:sp>
        <p:nvSpPr>
          <p:cNvPr id="23555" name="Footer Placeholder 6"/>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ZA" sz="1200" i="1" smtClean="0"/>
              <a:t>Promoting Universal ICT Access </a:t>
            </a:r>
          </a:p>
        </p:txBody>
      </p:sp>
      <p:sp>
        <p:nvSpPr>
          <p:cNvPr id="98307" name="Rectangle 3"/>
          <p:cNvSpPr>
            <a:spLocks noGrp="1"/>
          </p:cNvSpPr>
          <p:nvPr>
            <p:ph type="subTitle" idx="4294967295"/>
          </p:nvPr>
        </p:nvSpPr>
        <p:spPr>
          <a:xfrm>
            <a:off x="611188" y="1214422"/>
            <a:ext cx="7978775" cy="4516453"/>
          </a:xfrm>
          <a:prstGeom prst="rect">
            <a:avLst/>
          </a:prstGeom>
        </p:spPr>
        <p:txBody>
          <a:bodyPr>
            <a:normAutofit/>
          </a:bodyPr>
          <a:lstStyle/>
          <a:p>
            <a:r>
              <a:rPr lang="en-US" sz="2800" dirty="0" smtClean="0"/>
              <a:t>involvement in decision-making. </a:t>
            </a:r>
          </a:p>
          <a:p>
            <a:r>
              <a:rPr lang="en-US" sz="2800" dirty="0" smtClean="0"/>
              <a:t>freedom to voice ideas, to which managers listen. </a:t>
            </a:r>
          </a:p>
          <a:p>
            <a:r>
              <a:rPr lang="en-US" sz="2800" dirty="0" smtClean="0"/>
              <a:t>feeling enabled to perform well. </a:t>
            </a:r>
          </a:p>
          <a:p>
            <a:r>
              <a:rPr lang="en-US" sz="2800" dirty="0" smtClean="0"/>
              <a:t>having opportunities to develop the job. </a:t>
            </a:r>
          </a:p>
          <a:p>
            <a:r>
              <a:rPr lang="en-US" sz="2800" dirty="0" smtClean="0"/>
              <a:t>feeling the organisation is concerned for employees’ health and well-being. </a:t>
            </a:r>
          </a:p>
          <a:p>
            <a:pPr algn="just">
              <a:buNone/>
              <a:defRPr/>
            </a:pPr>
            <a:endParaRPr lang="en-US" sz="2400" dirty="0" smtClean="0"/>
          </a:p>
          <a:p>
            <a:pPr algn="just">
              <a:buFont typeface="Wingdings" pitchFamily="2" charset="2"/>
              <a:buChar char="v"/>
              <a:defRPr/>
            </a:pPr>
            <a:endParaRPr lang="en-US" sz="2400" dirty="0" smtClean="0"/>
          </a:p>
          <a:p>
            <a:pPr>
              <a:buFont typeface="Arial" charset="0"/>
              <a:buNone/>
              <a:defRPr/>
            </a:pPr>
            <a:endParaRPr lang="en-US" dirty="0" smtClean="0"/>
          </a:p>
          <a:p>
            <a:pPr>
              <a:defRPr/>
            </a:pPr>
            <a:endParaRPr lang="en-US" sz="1200" dirty="0" smtClean="0"/>
          </a:p>
          <a:p>
            <a:pPr>
              <a:defRPr/>
            </a:pPr>
            <a:endParaRPr lang="en-US" sz="4800" dirty="0" smtClean="0">
              <a:effectLst>
                <a:outerShdw blurRad="38100" dist="38100" dir="2700000" algn="tl">
                  <a:srgbClr val="C0C0C0"/>
                </a:outerShdw>
              </a:effectLst>
            </a:endParaRPr>
          </a:p>
          <a:p>
            <a:pPr>
              <a:buFont typeface="Arial" charset="0"/>
              <a:buNone/>
              <a:defRPr/>
            </a:pPr>
            <a:endParaRPr lang="en-US" sz="2400" dirty="0" smtClean="0">
              <a:effectLst>
                <a:outerShdw blurRad="38100" dist="38100" dir="2700000" algn="tl">
                  <a:srgbClr val="C0C0C0"/>
                </a:outerShdw>
              </a:effectLst>
            </a:endParaRPr>
          </a:p>
          <a:p>
            <a:pPr>
              <a:buFont typeface="Wingdings" pitchFamily="2" charset="2"/>
              <a:buNone/>
              <a:defRPr/>
            </a:pPr>
            <a:endParaRPr lang="en-US" sz="2400" dirty="0" smtClean="0"/>
          </a:p>
        </p:txBody>
      </p:sp>
      <p:pic>
        <p:nvPicPr>
          <p:cNvPr id="23557"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bwMode="auto">
          <a:xfrm>
            <a:off x="457200" y="274638"/>
            <a:ext cx="8229600" cy="868346"/>
          </a:xfrm>
        </p:spPr>
        <p:txBody>
          <a:bodyPr/>
          <a:lstStyle/>
          <a:p>
            <a:pPr marL="342900" indent="-342900" algn="l">
              <a:spcBef>
                <a:spcPct val="20000"/>
              </a:spcBef>
              <a:defRPr/>
            </a:pPr>
            <a:r>
              <a:rPr lang="en-US" sz="3200" b="1" dirty="0" smtClean="0"/>
              <a:t>What should you do as a manager or business?...continued.</a:t>
            </a:r>
            <a:r>
              <a:rPr lang="en-US" sz="3200" b="1" dirty="0" smtClean="0">
                <a:effectLst>
                  <a:outerShdw blurRad="38100" dist="38100" dir="2700000" algn="tl">
                    <a:srgbClr val="000000">
                      <a:alpha val="43137"/>
                    </a:srgbClr>
                  </a:outerShdw>
                </a:effectLst>
              </a:rPr>
              <a:t> </a:t>
            </a:r>
            <a:endParaRPr lang="en-US" sz="3200" b="1" dirty="0">
              <a:effectLst>
                <a:outerShdw blurRad="38100" dist="38100" dir="2700000" algn="tl">
                  <a:srgbClr val="000000">
                    <a:alpha val="43137"/>
                  </a:srgbClr>
                </a:outerShdw>
              </a:effectLst>
            </a:endParaRPr>
          </a:p>
        </p:txBody>
      </p:sp>
      <p:sp>
        <p:nvSpPr>
          <p:cNvPr id="23555" name="Footer Placeholder 6"/>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ZA" sz="1200" i="1" smtClean="0"/>
              <a:t>Promoting Universal ICT Access </a:t>
            </a:r>
          </a:p>
        </p:txBody>
      </p:sp>
      <p:sp>
        <p:nvSpPr>
          <p:cNvPr id="98307" name="Rectangle 3"/>
          <p:cNvSpPr>
            <a:spLocks noGrp="1"/>
          </p:cNvSpPr>
          <p:nvPr>
            <p:ph type="subTitle" idx="4294967295"/>
          </p:nvPr>
        </p:nvSpPr>
        <p:spPr>
          <a:xfrm>
            <a:off x="611188" y="1214422"/>
            <a:ext cx="7978775" cy="4516453"/>
          </a:xfrm>
          <a:prstGeom prst="rect">
            <a:avLst/>
          </a:prstGeom>
        </p:spPr>
        <p:txBody>
          <a:bodyPr>
            <a:normAutofit fontScale="92500"/>
          </a:bodyPr>
          <a:lstStyle/>
          <a:p>
            <a:pPr marL="457200" indent="-457200" eaLnBrk="1" hangingPunct="1">
              <a:buFont typeface="Calibri" pitchFamily="34" charset="0"/>
              <a:buAutoNum type="arabicPeriod"/>
              <a:defRPr/>
            </a:pPr>
            <a:endParaRPr lang="en-US" sz="2400" dirty="0" smtClean="0">
              <a:latin typeface="Arial" charset="0"/>
              <a:cs typeface="Arial" charset="0"/>
            </a:endParaRPr>
          </a:p>
          <a:p>
            <a:pPr marL="457200" indent="-457200" eaLnBrk="1" hangingPunct="1">
              <a:buFont typeface="Calibri" pitchFamily="34" charset="0"/>
              <a:buAutoNum type="arabicPeriod"/>
              <a:defRPr/>
            </a:pPr>
            <a:r>
              <a:rPr lang="en-US" sz="2400" dirty="0" smtClean="0">
                <a:latin typeface="Arial" charset="0"/>
                <a:cs typeface="Arial" charset="0"/>
              </a:rPr>
              <a:t>Employees </a:t>
            </a:r>
            <a:r>
              <a:rPr lang="en-US" sz="2400" dirty="0" smtClean="0">
                <a:latin typeface="Arial" charset="0"/>
                <a:cs typeface="Arial" charset="0"/>
              </a:rPr>
              <a:t>are seeking to gain </a:t>
            </a:r>
            <a:r>
              <a:rPr lang="en-US" sz="2400" b="1" dirty="0" smtClean="0">
                <a:latin typeface="Arial" charset="0"/>
                <a:cs typeface="Arial" charset="0"/>
              </a:rPr>
              <a:t>more than just money</a:t>
            </a:r>
            <a:r>
              <a:rPr lang="en-US" sz="2400" dirty="0" smtClean="0">
                <a:latin typeface="Arial" charset="0"/>
                <a:cs typeface="Arial" charset="0"/>
              </a:rPr>
              <a:t> from their job and career. By working with a company they hope to gain both professional and personal skills.</a:t>
            </a:r>
          </a:p>
          <a:p>
            <a:pPr marL="457200" indent="-457200" eaLnBrk="1" hangingPunct="1">
              <a:buFont typeface="Calibri" pitchFamily="34" charset="0"/>
              <a:buAutoNum type="arabicPeriod"/>
              <a:defRPr/>
            </a:pPr>
            <a:r>
              <a:rPr lang="en-US" sz="2400" dirty="0" smtClean="0">
                <a:latin typeface="Arial" charset="0"/>
                <a:cs typeface="Arial" charset="0"/>
              </a:rPr>
              <a:t>Engage employees through </a:t>
            </a:r>
            <a:r>
              <a:rPr lang="en-US" sz="2400" b="1" dirty="0" smtClean="0">
                <a:latin typeface="Arial" charset="0"/>
                <a:cs typeface="Arial" charset="0"/>
              </a:rPr>
              <a:t>direct communication</a:t>
            </a:r>
            <a:r>
              <a:rPr lang="en-US" sz="2400" dirty="0" smtClean="0">
                <a:latin typeface="Arial" charset="0"/>
                <a:cs typeface="Arial" charset="0"/>
              </a:rPr>
              <a:t> by involving them in important decisions and keeping them informed of new developments or changes within the company.</a:t>
            </a:r>
          </a:p>
          <a:p>
            <a:pPr marL="457200" indent="-457200" eaLnBrk="1" hangingPunct="1">
              <a:buFont typeface="Calibri" pitchFamily="34" charset="0"/>
              <a:buAutoNum type="arabicPeriod"/>
              <a:defRPr/>
            </a:pPr>
            <a:r>
              <a:rPr lang="en-US" sz="2400" b="1" dirty="0" smtClean="0">
                <a:latin typeface="Arial" charset="0"/>
                <a:cs typeface="Arial" charset="0"/>
              </a:rPr>
              <a:t>Get to know your employees</a:t>
            </a:r>
            <a:r>
              <a:rPr lang="en-US" sz="2400" dirty="0" smtClean="0">
                <a:latin typeface="Arial" charset="0"/>
                <a:cs typeface="Arial" charset="0"/>
              </a:rPr>
              <a:t> as well as their goals and aspirations, so that together you can develop a clear path for advancement and opportunities for growth.</a:t>
            </a:r>
          </a:p>
        </p:txBody>
      </p:sp>
      <p:pic>
        <p:nvPicPr>
          <p:cNvPr id="23557"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bwMode="auto">
          <a:xfrm>
            <a:off x="457200" y="274638"/>
            <a:ext cx="8229600" cy="868346"/>
          </a:xfrm>
        </p:spPr>
        <p:txBody>
          <a:bodyPr/>
          <a:lstStyle/>
          <a:p>
            <a:pPr marL="342900" indent="-342900" algn="l">
              <a:spcBef>
                <a:spcPct val="20000"/>
              </a:spcBef>
              <a:defRPr/>
            </a:pPr>
            <a:r>
              <a:rPr lang="en-US" sz="3200" b="1" dirty="0" smtClean="0"/>
              <a:t>What should you do as a manager or business?......continued.</a:t>
            </a:r>
            <a:r>
              <a:rPr lang="en-US" sz="3200" b="1" dirty="0" smtClean="0">
                <a:effectLst>
                  <a:outerShdw blurRad="38100" dist="38100" dir="2700000" algn="tl">
                    <a:srgbClr val="000000">
                      <a:alpha val="43137"/>
                    </a:srgbClr>
                  </a:outerShdw>
                </a:effectLst>
              </a:rPr>
              <a:t> </a:t>
            </a:r>
            <a:endParaRPr lang="en-US" sz="3200" b="1" dirty="0">
              <a:effectLst>
                <a:outerShdw blurRad="38100" dist="38100" dir="2700000" algn="tl">
                  <a:srgbClr val="000000">
                    <a:alpha val="43137"/>
                  </a:srgbClr>
                </a:outerShdw>
              </a:effectLst>
            </a:endParaRPr>
          </a:p>
        </p:txBody>
      </p:sp>
      <p:sp>
        <p:nvSpPr>
          <p:cNvPr id="23555" name="Footer Placeholder 6"/>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ZA" sz="1200" i="1" smtClean="0"/>
              <a:t>Promoting Universal ICT Access </a:t>
            </a:r>
          </a:p>
        </p:txBody>
      </p:sp>
      <p:sp>
        <p:nvSpPr>
          <p:cNvPr id="98307" name="Rectangle 3"/>
          <p:cNvSpPr>
            <a:spLocks noGrp="1"/>
          </p:cNvSpPr>
          <p:nvPr>
            <p:ph type="subTitle" idx="4294967295"/>
          </p:nvPr>
        </p:nvSpPr>
        <p:spPr>
          <a:xfrm>
            <a:off x="611188" y="1214422"/>
            <a:ext cx="7978775" cy="4516453"/>
          </a:xfrm>
          <a:prstGeom prst="rect">
            <a:avLst/>
          </a:prstGeom>
        </p:spPr>
        <p:txBody>
          <a:bodyPr>
            <a:normAutofit fontScale="92500"/>
          </a:bodyPr>
          <a:lstStyle/>
          <a:p>
            <a:pPr marL="457200" indent="-457200" eaLnBrk="1" hangingPunct="1">
              <a:buFont typeface="+mj-lt"/>
              <a:buAutoNum type="arabicPeriod" startAt="4"/>
              <a:defRPr/>
            </a:pPr>
            <a:r>
              <a:rPr lang="en-US" sz="2400" dirty="0" smtClean="0">
                <a:latin typeface="Arial" pitchFamily="34" charset="0"/>
                <a:cs typeface="Arial" pitchFamily="34" charset="0"/>
              </a:rPr>
              <a:t>Develop a </a:t>
            </a:r>
            <a:r>
              <a:rPr lang="en-US" sz="2400" b="1" dirty="0" smtClean="0">
                <a:latin typeface="Arial" pitchFamily="34" charset="0"/>
                <a:cs typeface="Arial" pitchFamily="34" charset="0"/>
              </a:rPr>
              <a:t>strong employee-manager relationship</a:t>
            </a:r>
            <a:r>
              <a:rPr lang="en-US" sz="2400" dirty="0" smtClean="0">
                <a:latin typeface="Arial" pitchFamily="34" charset="0"/>
                <a:cs typeface="Arial" pitchFamily="34" charset="0"/>
              </a:rPr>
              <a:t>. It is often true that when employees leave an organization, they are in fact leaving their manager.</a:t>
            </a:r>
          </a:p>
          <a:p>
            <a:pPr eaLnBrk="1" hangingPunct="1">
              <a:buNone/>
              <a:defRPr/>
            </a:pPr>
            <a:r>
              <a:rPr lang="en-US" sz="2400" dirty="0" smtClean="0">
                <a:latin typeface="Arial" pitchFamily="34" charset="0"/>
                <a:cs typeface="Arial" pitchFamily="34" charset="0"/>
              </a:rPr>
              <a:t>5 	 Provide </a:t>
            </a:r>
            <a:r>
              <a:rPr lang="en-US" sz="2400" b="1" dirty="0" smtClean="0">
                <a:latin typeface="Arial" pitchFamily="34" charset="0"/>
                <a:cs typeface="Arial" pitchFamily="34" charset="0"/>
              </a:rPr>
              <a:t>efficient and ongoing training</a:t>
            </a:r>
            <a:r>
              <a:rPr lang="en-US" sz="2400" dirty="0" smtClean="0">
                <a:latin typeface="Arial" pitchFamily="34" charset="0"/>
                <a:cs typeface="Arial" pitchFamily="34" charset="0"/>
              </a:rPr>
              <a:t> for new and experienced employees as well as offering </a:t>
            </a:r>
            <a:r>
              <a:rPr lang="en-US" sz="2400" b="1" dirty="0" smtClean="0">
                <a:latin typeface="Arial" pitchFamily="34" charset="0"/>
                <a:cs typeface="Arial" pitchFamily="34" charset="0"/>
              </a:rPr>
              <a:t>rewards and recognition</a:t>
            </a:r>
            <a:r>
              <a:rPr lang="en-US" sz="2400" dirty="0" smtClean="0">
                <a:latin typeface="Arial" pitchFamily="34" charset="0"/>
                <a:cs typeface="Arial" pitchFamily="34" charset="0"/>
              </a:rPr>
              <a:t> for employees who excel and/or demonstrate a strong passion for their work and organization. Studies show that the main driver of engagement is a sense of feeling valued and involved.</a:t>
            </a:r>
          </a:p>
          <a:p>
            <a:pPr marL="457200" indent="-457200" eaLnBrk="1" hangingPunct="1">
              <a:buFont typeface="+mj-lt"/>
              <a:buAutoNum type="arabicPeriod" startAt="6"/>
              <a:defRPr/>
            </a:pPr>
            <a:r>
              <a:rPr lang="en-US" sz="2400" b="1" dirty="0" smtClean="0">
                <a:latin typeface="Arial" pitchFamily="34" charset="0"/>
                <a:cs typeface="Arial" pitchFamily="34" charset="0"/>
              </a:rPr>
              <a:t>Listen to employees</a:t>
            </a:r>
            <a:r>
              <a:rPr lang="en-US" sz="2400" dirty="0" smtClean="0">
                <a:latin typeface="Arial" pitchFamily="34" charset="0"/>
                <a:cs typeface="Arial" pitchFamily="34" charset="0"/>
              </a:rPr>
              <a:t> and act on their suggestions. Just listening and not acknowledging, responding or acting on what is being heard can damage credibility and morale. </a:t>
            </a:r>
          </a:p>
        </p:txBody>
      </p:sp>
      <p:pic>
        <p:nvPicPr>
          <p:cNvPr id="23557"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bwMode="auto">
          <a:xfrm>
            <a:off x="457200" y="274638"/>
            <a:ext cx="8229600" cy="868346"/>
          </a:xfrm>
        </p:spPr>
        <p:txBody>
          <a:bodyPr/>
          <a:lstStyle/>
          <a:p>
            <a:pPr marL="342900" indent="-342900" algn="l">
              <a:spcBef>
                <a:spcPct val="20000"/>
              </a:spcBef>
              <a:defRPr/>
            </a:pPr>
            <a:r>
              <a:rPr lang="en-US" sz="3200" b="1" dirty="0" smtClean="0"/>
              <a:t>What should you do as a manager or business?....continued</a:t>
            </a:r>
            <a:r>
              <a:rPr lang="en-US" sz="3200" b="1" dirty="0" smtClean="0">
                <a:effectLst>
                  <a:outerShdw blurRad="38100" dist="38100" dir="2700000" algn="tl">
                    <a:srgbClr val="000000">
                      <a:alpha val="43137"/>
                    </a:srgbClr>
                  </a:outerShdw>
                </a:effectLst>
              </a:rPr>
              <a:t> </a:t>
            </a:r>
            <a:endParaRPr lang="en-US" sz="3200" b="1" dirty="0">
              <a:effectLst>
                <a:outerShdw blurRad="38100" dist="38100" dir="2700000" algn="tl">
                  <a:srgbClr val="000000">
                    <a:alpha val="43137"/>
                  </a:srgbClr>
                </a:outerShdw>
              </a:effectLst>
            </a:endParaRPr>
          </a:p>
        </p:txBody>
      </p:sp>
      <p:sp>
        <p:nvSpPr>
          <p:cNvPr id="23555" name="Footer Placeholder 6"/>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ZA" sz="1200" i="1" smtClean="0"/>
              <a:t>Promoting Universal ICT Access </a:t>
            </a:r>
          </a:p>
        </p:txBody>
      </p:sp>
      <p:sp>
        <p:nvSpPr>
          <p:cNvPr id="98307" name="Rectangle 3"/>
          <p:cNvSpPr>
            <a:spLocks noGrp="1"/>
          </p:cNvSpPr>
          <p:nvPr>
            <p:ph type="subTitle" idx="4294967295"/>
          </p:nvPr>
        </p:nvSpPr>
        <p:spPr>
          <a:xfrm>
            <a:off x="611188" y="1214422"/>
            <a:ext cx="7978775" cy="4516453"/>
          </a:xfrm>
          <a:prstGeom prst="rect">
            <a:avLst/>
          </a:prstGeom>
        </p:spPr>
        <p:txBody>
          <a:bodyPr>
            <a:normAutofit/>
          </a:bodyPr>
          <a:lstStyle/>
          <a:p>
            <a:pPr marL="514350" indent="-514350">
              <a:buFont typeface="+mj-lt"/>
              <a:buAutoNum type="arabicPeriod" startAt="7"/>
              <a:defRPr/>
            </a:pPr>
            <a:r>
              <a:rPr lang="en-US" sz="2800" dirty="0" smtClean="0">
                <a:latin typeface="Arial" pitchFamily="34" charset="0"/>
                <a:cs typeface="Arial" pitchFamily="34" charset="0"/>
              </a:rPr>
              <a:t>Remain supportive of the engagement initiative while </a:t>
            </a:r>
            <a:r>
              <a:rPr lang="en-US" sz="2800" b="1" dirty="0" smtClean="0">
                <a:latin typeface="Arial" pitchFamily="34" charset="0"/>
                <a:cs typeface="Arial" pitchFamily="34" charset="0"/>
              </a:rPr>
              <a:t>monitoring the work-life balance</a:t>
            </a:r>
            <a:r>
              <a:rPr lang="en-US" sz="2800" dirty="0" smtClean="0">
                <a:latin typeface="Arial" pitchFamily="34" charset="0"/>
                <a:cs typeface="Arial" pitchFamily="34" charset="0"/>
              </a:rPr>
              <a:t> of employees. Highly engaged people run the risk of burnout by becoming too eager and too passionate about their work.</a:t>
            </a:r>
          </a:p>
          <a:p>
            <a:pPr>
              <a:buFont typeface="Arial" charset="0"/>
              <a:buNone/>
              <a:defRPr/>
            </a:pPr>
            <a:endParaRPr lang="en-US" dirty="0" smtClean="0"/>
          </a:p>
          <a:p>
            <a:pPr>
              <a:defRPr/>
            </a:pPr>
            <a:endParaRPr lang="en-US" sz="1200" dirty="0" smtClean="0"/>
          </a:p>
          <a:p>
            <a:pPr>
              <a:defRPr/>
            </a:pPr>
            <a:endParaRPr lang="en-US" sz="4800" dirty="0" smtClean="0">
              <a:effectLst>
                <a:outerShdw blurRad="38100" dist="38100" dir="2700000" algn="tl">
                  <a:srgbClr val="C0C0C0"/>
                </a:outerShdw>
              </a:effectLst>
            </a:endParaRPr>
          </a:p>
          <a:p>
            <a:pPr>
              <a:buFont typeface="Arial" charset="0"/>
              <a:buNone/>
              <a:defRPr/>
            </a:pPr>
            <a:endParaRPr lang="en-US" sz="2400" dirty="0" smtClean="0">
              <a:effectLst>
                <a:outerShdw blurRad="38100" dist="38100" dir="2700000" algn="tl">
                  <a:srgbClr val="C0C0C0"/>
                </a:outerShdw>
              </a:effectLst>
            </a:endParaRPr>
          </a:p>
          <a:p>
            <a:pPr>
              <a:buFont typeface="Wingdings" pitchFamily="2" charset="2"/>
              <a:buNone/>
              <a:defRPr/>
            </a:pPr>
            <a:endParaRPr lang="en-US" sz="2400" dirty="0" smtClean="0"/>
          </a:p>
        </p:txBody>
      </p:sp>
      <p:pic>
        <p:nvPicPr>
          <p:cNvPr id="23557"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bwMode="auto">
          <a:xfrm>
            <a:off x="457200" y="274638"/>
            <a:ext cx="8229600" cy="868346"/>
          </a:xfrm>
        </p:spPr>
        <p:txBody>
          <a:bodyPr/>
          <a:lstStyle/>
          <a:p>
            <a:pPr marL="342900" indent="-342900">
              <a:spcBef>
                <a:spcPct val="20000"/>
              </a:spcBef>
              <a:defRPr/>
            </a:pPr>
            <a:r>
              <a:rPr lang="en-US" sz="3200" b="1" dirty="0" smtClean="0">
                <a:effectLst>
                  <a:outerShdw blurRad="38100" dist="38100" dir="2700000" algn="tl">
                    <a:srgbClr val="000000">
                      <a:alpha val="43137"/>
                    </a:srgbClr>
                  </a:outerShdw>
                </a:effectLst>
              </a:rPr>
              <a:t>CONCLUSION</a:t>
            </a:r>
            <a:endParaRPr lang="en-US" sz="3200" b="1" dirty="0">
              <a:effectLst>
                <a:outerShdw blurRad="38100" dist="38100" dir="2700000" algn="tl">
                  <a:srgbClr val="000000">
                    <a:alpha val="43137"/>
                  </a:srgbClr>
                </a:outerShdw>
              </a:effectLst>
            </a:endParaRPr>
          </a:p>
        </p:txBody>
      </p:sp>
      <p:sp>
        <p:nvSpPr>
          <p:cNvPr id="23555" name="Footer Placeholder 6"/>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ZA" sz="1200" i="1" smtClean="0"/>
              <a:t>Promoting Universal ICT Access </a:t>
            </a:r>
          </a:p>
        </p:txBody>
      </p:sp>
      <p:sp>
        <p:nvSpPr>
          <p:cNvPr id="98307" name="Rectangle 3"/>
          <p:cNvSpPr>
            <a:spLocks noGrp="1"/>
          </p:cNvSpPr>
          <p:nvPr>
            <p:ph type="subTitle" idx="4294967295"/>
          </p:nvPr>
        </p:nvSpPr>
        <p:spPr>
          <a:xfrm>
            <a:off x="611188" y="1214422"/>
            <a:ext cx="7978775" cy="4516453"/>
          </a:xfrm>
          <a:prstGeom prst="rect">
            <a:avLst/>
          </a:prstGeom>
        </p:spPr>
        <p:txBody>
          <a:bodyPr>
            <a:normAutofit lnSpcReduction="10000"/>
          </a:bodyPr>
          <a:lstStyle/>
          <a:p>
            <a:pPr eaLnBrk="1" hangingPunct="1"/>
            <a:r>
              <a:rPr lang="en-US" sz="2400" dirty="0" smtClean="0"/>
              <a:t>Engaged employees have the power to transform the organization from mediocre performance to a stellar performance.</a:t>
            </a:r>
          </a:p>
          <a:p>
            <a:pPr eaLnBrk="1" hangingPunct="1"/>
            <a:r>
              <a:rPr lang="en-US" sz="2400" dirty="0" smtClean="0"/>
              <a:t>Leaders and mangers in all functions and at all levels should pay close attention to building employee engagement.</a:t>
            </a:r>
          </a:p>
          <a:p>
            <a:pPr eaLnBrk="1" hangingPunct="1"/>
            <a:r>
              <a:rPr lang="en-US" sz="2400" dirty="0" smtClean="0"/>
              <a:t>Employee engagement sets a focus on employee satisfaction and well-being with a focus on performance for the good of the employee and the good of the organisation.</a:t>
            </a:r>
          </a:p>
          <a:p>
            <a:pPr eaLnBrk="1" hangingPunct="1"/>
            <a:r>
              <a:rPr lang="en-US" sz="2400" dirty="0" smtClean="0"/>
              <a:t>Therefore it makes sense to ensure that our people are engaged to contribute effectively to the organisations mission and vision.</a:t>
            </a:r>
          </a:p>
          <a:p>
            <a:pPr algn="ctr" eaLnBrk="1" hangingPunct="1">
              <a:buNone/>
            </a:pPr>
            <a:r>
              <a:rPr lang="en-US" sz="2400" b="1" dirty="0" smtClean="0"/>
              <a:t>THANK YOU FOR YOUR ATTENTION</a:t>
            </a:r>
          </a:p>
          <a:p>
            <a:pPr>
              <a:buNone/>
              <a:defRPr/>
            </a:pPr>
            <a:endParaRPr lang="en-US" sz="2400" dirty="0" smtClean="0">
              <a:effectLst>
                <a:outerShdw blurRad="38100" dist="38100" dir="2700000" algn="tl">
                  <a:srgbClr val="C0C0C0"/>
                </a:outerShdw>
              </a:effectLst>
            </a:endParaRPr>
          </a:p>
          <a:p>
            <a:pPr>
              <a:buFont typeface="Arial" charset="0"/>
              <a:buNone/>
              <a:defRPr/>
            </a:pPr>
            <a:endParaRPr lang="en-US" sz="2400" dirty="0" smtClean="0">
              <a:effectLst>
                <a:outerShdw blurRad="38100" dist="38100" dir="2700000" algn="tl">
                  <a:srgbClr val="C0C0C0"/>
                </a:outerShdw>
              </a:effectLst>
            </a:endParaRPr>
          </a:p>
          <a:p>
            <a:pPr>
              <a:buFont typeface="Wingdings" pitchFamily="2" charset="2"/>
              <a:buNone/>
              <a:defRPr/>
            </a:pPr>
            <a:endParaRPr lang="en-US" sz="2400" dirty="0" smtClean="0"/>
          </a:p>
        </p:txBody>
      </p:sp>
      <p:pic>
        <p:nvPicPr>
          <p:cNvPr id="23557" name="Picture 5" descr="D:\Macra Logo.jpg"/>
          <p:cNvPicPr>
            <a:picLocks noChangeAspect="1" noChangeArrowheads="1"/>
          </p:cNvPicPr>
          <p:nvPr/>
        </p:nvPicPr>
        <p:blipFill>
          <a:blip r:embed="rId3" cstate="print"/>
          <a:srcRect/>
          <a:stretch>
            <a:fillRect/>
          </a:stretch>
        </p:blipFill>
        <p:spPr bwMode="auto">
          <a:xfrm>
            <a:off x="468313" y="6021388"/>
            <a:ext cx="809625" cy="83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3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9yrEKLPPD0qheW68_EIn2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WBK59eHGwEGB_OEcwf1rm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b_D7i9ePwUavqYriHk3bj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9yrEKLPPD0qheW68_EIn2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WBK59eHGwEGB_OEcwf1rm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b_D7i9ePwUavqYriHk3bj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_S2LQS1ZG0ugps_oRVXa2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5SBDAjTZf0eGWTZDanB2a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_S2LQS1ZG0ugps_oRVXa2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5SBDAjTZf0eGWTZDanB2ag"/>
</p:tagLst>
</file>

<file path=ppt/theme/theme1.xml><?xml version="1.0" encoding="utf-8"?>
<a:theme xmlns:a="http://schemas.openxmlformats.org/drawingml/2006/main" name="2_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4380</TotalTime>
  <Words>2256</Words>
  <Application>Microsoft Office PowerPoint</Application>
  <PresentationFormat>On-screen Show (4:3)</PresentationFormat>
  <Paragraphs>273</Paragraphs>
  <Slides>25</Slides>
  <Notes>25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2_Office Theme</vt:lpstr>
      <vt:lpstr>think-cell Slide</vt:lpstr>
      <vt:lpstr>Malawi Communications Regulatory Authority (MACRA)     </vt:lpstr>
      <vt:lpstr>    </vt:lpstr>
      <vt:lpstr>STATISTICS AND BACKGROUND</vt:lpstr>
      <vt:lpstr> </vt:lpstr>
      <vt:lpstr>WHAT IS EMPLOYEE ENGAGEMENT</vt:lpstr>
      <vt:lpstr>WHAT IS ENGAGEMENT – cont’d </vt:lpstr>
      <vt:lpstr>Slide 7</vt:lpstr>
      <vt:lpstr> </vt:lpstr>
      <vt:lpstr>WHY EMPLOYEE ENGAGEMENT </vt:lpstr>
      <vt:lpstr>   </vt:lpstr>
      <vt:lpstr>   </vt:lpstr>
      <vt:lpstr>OLD WINE IN NEW BOTTLES?</vt:lpstr>
      <vt:lpstr>  </vt:lpstr>
      <vt:lpstr>HOW? EMPLOYEE ENGAGEMENT  </vt:lpstr>
      <vt:lpstr>HOW   </vt:lpstr>
      <vt:lpstr>HOW</vt:lpstr>
      <vt:lpstr>HOW……… </vt:lpstr>
      <vt:lpstr>HOW……… </vt:lpstr>
      <vt:lpstr>WHAT ARE OUR PEOPLE FEELING? </vt:lpstr>
      <vt:lpstr>What should you do as a manager or business?...continued </vt:lpstr>
      <vt:lpstr>What should you do as a manager or business? </vt:lpstr>
      <vt:lpstr>What should you do as a manager or business?...continued. </vt:lpstr>
      <vt:lpstr>What should you do as a manager or business?......continued. </vt:lpstr>
      <vt:lpstr>What should you do as a manager or business?....continued </vt:lpstr>
      <vt:lpstr>CONCLUSION</vt:lpstr>
    </vt:vector>
  </TitlesOfParts>
  <Company>ICASA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Techniques in Broadcasting</dc:title>
  <dc:creator>ICASA</dc:creator>
  <cp:lastModifiedBy>Jonathan</cp:lastModifiedBy>
  <cp:revision>177</cp:revision>
  <dcterms:created xsi:type="dcterms:W3CDTF">2009-02-04T03:10:48Z</dcterms:created>
  <dcterms:modified xsi:type="dcterms:W3CDTF">2014-02-26T15:36:36Z</dcterms:modified>
</cp:coreProperties>
</file>