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4"/>
  </p:notesMasterIdLst>
  <p:sldIdLst>
    <p:sldId id="256" r:id="rId2"/>
    <p:sldId id="284" r:id="rId3"/>
    <p:sldId id="282" r:id="rId4"/>
    <p:sldId id="257" r:id="rId5"/>
    <p:sldId id="285" r:id="rId6"/>
    <p:sldId id="286" r:id="rId7"/>
    <p:sldId id="258" r:id="rId8"/>
    <p:sldId id="287" r:id="rId9"/>
    <p:sldId id="288" r:id="rId10"/>
    <p:sldId id="259" r:id="rId11"/>
    <p:sldId id="289" r:id="rId12"/>
    <p:sldId id="290" r:id="rId13"/>
    <p:sldId id="291" r:id="rId14"/>
    <p:sldId id="260" r:id="rId15"/>
    <p:sldId id="292" r:id="rId16"/>
    <p:sldId id="261" r:id="rId17"/>
    <p:sldId id="336" r:id="rId18"/>
    <p:sldId id="338" r:id="rId19"/>
    <p:sldId id="339" r:id="rId20"/>
    <p:sldId id="341" r:id="rId21"/>
    <p:sldId id="342" r:id="rId22"/>
    <p:sldId id="343" r:id="rId23"/>
    <p:sldId id="344" r:id="rId24"/>
    <p:sldId id="345" r:id="rId25"/>
    <p:sldId id="346" r:id="rId26"/>
    <p:sldId id="348" r:id="rId27"/>
    <p:sldId id="350" r:id="rId28"/>
    <p:sldId id="351" r:id="rId29"/>
    <p:sldId id="352" r:id="rId30"/>
    <p:sldId id="354" r:id="rId31"/>
    <p:sldId id="355" r:id="rId32"/>
    <p:sldId id="356" r:id="rId33"/>
    <p:sldId id="357" r:id="rId34"/>
    <p:sldId id="293" r:id="rId35"/>
    <p:sldId id="294" r:id="rId36"/>
    <p:sldId id="262" r:id="rId37"/>
    <p:sldId id="295" r:id="rId38"/>
    <p:sldId id="296" r:id="rId39"/>
    <p:sldId id="263" r:id="rId40"/>
    <p:sldId id="269" r:id="rId41"/>
    <p:sldId id="311" r:id="rId42"/>
    <p:sldId id="312" r:id="rId43"/>
    <p:sldId id="270" r:id="rId44"/>
    <p:sldId id="313" r:id="rId45"/>
    <p:sldId id="316" r:id="rId46"/>
    <p:sldId id="271" r:id="rId47"/>
    <p:sldId id="317" r:id="rId48"/>
    <p:sldId id="318" r:id="rId49"/>
    <p:sldId id="272" r:id="rId50"/>
    <p:sldId id="319" r:id="rId51"/>
    <p:sldId id="273" r:id="rId52"/>
    <p:sldId id="320" r:id="rId53"/>
    <p:sldId id="274" r:id="rId54"/>
    <p:sldId id="321" r:id="rId55"/>
    <p:sldId id="322" r:id="rId56"/>
    <p:sldId id="281" r:id="rId57"/>
    <p:sldId id="275" r:id="rId58"/>
    <p:sldId id="323" r:id="rId59"/>
    <p:sldId id="324" r:id="rId60"/>
    <p:sldId id="325" r:id="rId61"/>
    <p:sldId id="276" r:id="rId62"/>
    <p:sldId id="326" r:id="rId63"/>
    <p:sldId id="277" r:id="rId64"/>
    <p:sldId id="327" r:id="rId65"/>
    <p:sldId id="328" r:id="rId66"/>
    <p:sldId id="278" r:id="rId67"/>
    <p:sldId id="329" r:id="rId68"/>
    <p:sldId id="330" r:id="rId69"/>
    <p:sldId id="279" r:id="rId70"/>
    <p:sldId id="331" r:id="rId71"/>
    <p:sldId id="332" r:id="rId72"/>
    <p:sldId id="280"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p:scale>
          <a:sx n="60" d="100"/>
          <a:sy n="60" d="100"/>
        </p:scale>
        <p:origin x="-1656" y="-2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E54756-8B37-4E8B-BCCC-2B473B1E872D}" type="datetimeFigureOut">
              <a:rPr lang="en-ZW" smtClean="0"/>
              <a:pPr/>
              <a:t>2/25/2014</a:t>
            </a:fld>
            <a:endParaRPr lang="en-Z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C5D9D3-DFB7-48B6-A186-DFA710B420A1}" type="slidenum">
              <a:rPr lang="en-ZW" smtClean="0"/>
              <a:pPr/>
              <a:t>‹#›</a:t>
            </a:fld>
            <a:endParaRPr lang="en-ZW"/>
          </a:p>
        </p:txBody>
      </p:sp>
    </p:spTree>
    <p:extLst>
      <p:ext uri="{BB962C8B-B14F-4D97-AF65-F5344CB8AC3E}">
        <p14:creationId xmlns:p14="http://schemas.microsoft.com/office/powerpoint/2010/main" xmlns="" val="3356100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10"/>
          </p:nvPr>
        </p:nvSpPr>
        <p:spPr/>
        <p:txBody>
          <a:bodyPr/>
          <a:lstStyle/>
          <a:p>
            <a:fld id="{1DC5D9D3-DFB7-48B6-A186-DFA710B420A1}" type="slidenum">
              <a:rPr lang="en-ZW" smtClean="0"/>
              <a:pPr/>
              <a:t>61</a:t>
            </a:fld>
            <a:endParaRPr lang="en-ZW"/>
          </a:p>
        </p:txBody>
      </p:sp>
    </p:spTree>
    <p:extLst>
      <p:ext uri="{BB962C8B-B14F-4D97-AF65-F5344CB8AC3E}">
        <p14:creationId xmlns:p14="http://schemas.microsoft.com/office/powerpoint/2010/main" xmlns="" val="74247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W"/>
          </a:p>
        </p:txBody>
      </p:sp>
      <p:sp>
        <p:nvSpPr>
          <p:cNvPr id="4" name="Date Placeholder 3"/>
          <p:cNvSpPr>
            <a:spLocks noGrp="1"/>
          </p:cNvSpPr>
          <p:nvPr>
            <p:ph type="dt" sz="half" idx="10"/>
          </p:nvPr>
        </p:nvSpPr>
        <p:spPr/>
        <p:txBody>
          <a:bodyPr/>
          <a:lstStyle/>
          <a:p>
            <a:fld id="{A9E86994-D7C0-4D05-B884-33D55A8FFBBC}" type="datetime1">
              <a:rPr lang="en-ZW" smtClean="0"/>
              <a:pPr/>
              <a:t>2/25/2014</a:t>
            </a:fld>
            <a:endParaRPr lang="en-ZW" dirty="0"/>
          </a:p>
        </p:txBody>
      </p:sp>
      <p:sp>
        <p:nvSpPr>
          <p:cNvPr id="5" name="Footer Placeholder 4"/>
          <p:cNvSpPr>
            <a:spLocks noGrp="1"/>
          </p:cNvSpPr>
          <p:nvPr>
            <p:ph type="ftr" sz="quarter" idx="11"/>
          </p:nvPr>
        </p:nvSpPr>
        <p:spPr/>
        <p:txBody>
          <a:bodyPr/>
          <a:lstStyle/>
          <a:p>
            <a:endParaRPr lang="en-ZW" dirty="0"/>
          </a:p>
        </p:txBody>
      </p:sp>
      <p:sp>
        <p:nvSpPr>
          <p:cNvPr id="6" name="Slide Number Placeholder 5"/>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246506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10"/>
          </p:nvPr>
        </p:nvSpPr>
        <p:spPr/>
        <p:txBody>
          <a:bodyPr/>
          <a:lstStyle/>
          <a:p>
            <a:fld id="{13AB097F-8B64-440E-8B4A-BA9670E7836B}" type="datetime1">
              <a:rPr lang="en-ZW" smtClean="0"/>
              <a:pPr/>
              <a:t>2/25/2014</a:t>
            </a:fld>
            <a:endParaRPr lang="en-ZW" dirty="0"/>
          </a:p>
        </p:txBody>
      </p:sp>
      <p:sp>
        <p:nvSpPr>
          <p:cNvPr id="5" name="Footer Placeholder 4"/>
          <p:cNvSpPr>
            <a:spLocks noGrp="1"/>
          </p:cNvSpPr>
          <p:nvPr>
            <p:ph type="ftr" sz="quarter" idx="11"/>
          </p:nvPr>
        </p:nvSpPr>
        <p:spPr/>
        <p:txBody>
          <a:bodyPr/>
          <a:lstStyle/>
          <a:p>
            <a:endParaRPr lang="en-ZW" dirty="0"/>
          </a:p>
        </p:txBody>
      </p:sp>
      <p:sp>
        <p:nvSpPr>
          <p:cNvPr id="6" name="Slide Number Placeholder 5"/>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245978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2761BE-562A-4B6A-AEF6-FBEBA11DB1C5}" type="datetime1">
              <a:rPr lang="en-ZW" smtClean="0"/>
              <a:pPr/>
              <a:t>2/25/2014</a:t>
            </a:fld>
            <a:endParaRPr lang="en-ZW" dirty="0"/>
          </a:p>
        </p:txBody>
      </p:sp>
      <p:sp>
        <p:nvSpPr>
          <p:cNvPr id="5" name="Footer Placeholder 4"/>
          <p:cNvSpPr>
            <a:spLocks noGrp="1"/>
          </p:cNvSpPr>
          <p:nvPr>
            <p:ph type="ftr" sz="quarter" idx="11"/>
          </p:nvPr>
        </p:nvSpPr>
        <p:spPr/>
        <p:txBody>
          <a:bodyPr/>
          <a:lstStyle/>
          <a:p>
            <a:endParaRPr lang="en-ZW" dirty="0"/>
          </a:p>
        </p:txBody>
      </p:sp>
      <p:sp>
        <p:nvSpPr>
          <p:cNvPr id="6" name="Slide Number Placeholder 5"/>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33143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5" name="Date Placeholder 4"/>
          <p:cNvSpPr>
            <a:spLocks noGrp="1"/>
          </p:cNvSpPr>
          <p:nvPr>
            <p:ph type="dt" sz="half" idx="10"/>
          </p:nvPr>
        </p:nvSpPr>
        <p:spPr/>
        <p:txBody>
          <a:bodyPr/>
          <a:lstStyle/>
          <a:p>
            <a:fld id="{CE48FF9D-E8D8-45EE-A48F-F8E3CB329F69}" type="datetime1">
              <a:rPr lang="en-ZW" smtClean="0"/>
              <a:pPr/>
              <a:t>2/25/2014</a:t>
            </a:fld>
            <a:endParaRPr lang="en-ZW" dirty="0"/>
          </a:p>
        </p:txBody>
      </p:sp>
      <p:sp>
        <p:nvSpPr>
          <p:cNvPr id="6" name="Footer Placeholder 5"/>
          <p:cNvSpPr>
            <a:spLocks noGrp="1"/>
          </p:cNvSpPr>
          <p:nvPr>
            <p:ph type="ftr" sz="quarter" idx="11"/>
          </p:nvPr>
        </p:nvSpPr>
        <p:spPr/>
        <p:txBody>
          <a:bodyPr/>
          <a:lstStyle/>
          <a:p>
            <a:endParaRPr lang="en-ZW" dirty="0"/>
          </a:p>
        </p:txBody>
      </p:sp>
      <p:sp>
        <p:nvSpPr>
          <p:cNvPr id="7" name="Slide Number Placeholder 6"/>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422491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7" name="Date Placeholder 6"/>
          <p:cNvSpPr>
            <a:spLocks noGrp="1"/>
          </p:cNvSpPr>
          <p:nvPr>
            <p:ph type="dt" sz="half" idx="10"/>
          </p:nvPr>
        </p:nvSpPr>
        <p:spPr/>
        <p:txBody>
          <a:bodyPr/>
          <a:lstStyle/>
          <a:p>
            <a:fld id="{B848BE07-9245-4001-9E90-CDFCDE9EF989}" type="datetime1">
              <a:rPr lang="en-ZW" smtClean="0"/>
              <a:pPr/>
              <a:t>2/25/2014</a:t>
            </a:fld>
            <a:endParaRPr lang="en-ZW" dirty="0"/>
          </a:p>
        </p:txBody>
      </p:sp>
      <p:sp>
        <p:nvSpPr>
          <p:cNvPr id="8" name="Footer Placeholder 7"/>
          <p:cNvSpPr>
            <a:spLocks noGrp="1"/>
          </p:cNvSpPr>
          <p:nvPr>
            <p:ph type="ftr" sz="quarter" idx="11"/>
          </p:nvPr>
        </p:nvSpPr>
        <p:spPr/>
        <p:txBody>
          <a:bodyPr/>
          <a:lstStyle/>
          <a:p>
            <a:endParaRPr lang="en-ZW" dirty="0"/>
          </a:p>
        </p:txBody>
      </p:sp>
      <p:sp>
        <p:nvSpPr>
          <p:cNvPr id="9" name="Slide Number Placeholder 8"/>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4214096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Date Placeholder 2"/>
          <p:cNvSpPr>
            <a:spLocks noGrp="1"/>
          </p:cNvSpPr>
          <p:nvPr>
            <p:ph type="dt" sz="half" idx="10"/>
          </p:nvPr>
        </p:nvSpPr>
        <p:spPr/>
        <p:txBody>
          <a:bodyPr/>
          <a:lstStyle/>
          <a:p>
            <a:fld id="{8B397F4F-F543-4B7B-B9FE-15076D3BCE2B}" type="datetime1">
              <a:rPr lang="en-ZW" smtClean="0"/>
              <a:pPr/>
              <a:t>2/25/2014</a:t>
            </a:fld>
            <a:endParaRPr lang="en-ZW" dirty="0"/>
          </a:p>
        </p:txBody>
      </p:sp>
      <p:sp>
        <p:nvSpPr>
          <p:cNvPr id="4" name="Footer Placeholder 3"/>
          <p:cNvSpPr>
            <a:spLocks noGrp="1"/>
          </p:cNvSpPr>
          <p:nvPr>
            <p:ph type="ftr" sz="quarter" idx="11"/>
          </p:nvPr>
        </p:nvSpPr>
        <p:spPr/>
        <p:txBody>
          <a:bodyPr/>
          <a:lstStyle/>
          <a:p>
            <a:endParaRPr lang="en-ZW" dirty="0"/>
          </a:p>
        </p:txBody>
      </p:sp>
      <p:sp>
        <p:nvSpPr>
          <p:cNvPr id="5" name="Slide Number Placeholder 4"/>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3642560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9FE6F-9972-4AEB-8C49-539DC34F5A5D}" type="datetime1">
              <a:rPr lang="en-ZW" smtClean="0"/>
              <a:pPr/>
              <a:t>2/25/2014</a:t>
            </a:fld>
            <a:endParaRPr lang="en-ZW" dirty="0"/>
          </a:p>
        </p:txBody>
      </p:sp>
      <p:sp>
        <p:nvSpPr>
          <p:cNvPr id="3" name="Footer Placeholder 2"/>
          <p:cNvSpPr>
            <a:spLocks noGrp="1"/>
          </p:cNvSpPr>
          <p:nvPr>
            <p:ph type="ftr" sz="quarter" idx="11"/>
          </p:nvPr>
        </p:nvSpPr>
        <p:spPr/>
        <p:txBody>
          <a:bodyPr/>
          <a:lstStyle/>
          <a:p>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1579002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8F5A7F-47CA-4B84-8DA1-1AFFFB92CBA3}" type="datetime1">
              <a:rPr lang="en-ZW" smtClean="0"/>
              <a:pPr/>
              <a:t>2/25/2014</a:t>
            </a:fld>
            <a:endParaRPr lang="en-ZW" dirty="0"/>
          </a:p>
        </p:txBody>
      </p:sp>
      <p:sp>
        <p:nvSpPr>
          <p:cNvPr id="6" name="Footer Placeholder 5"/>
          <p:cNvSpPr>
            <a:spLocks noGrp="1"/>
          </p:cNvSpPr>
          <p:nvPr>
            <p:ph type="ftr" sz="quarter" idx="11"/>
          </p:nvPr>
        </p:nvSpPr>
        <p:spPr/>
        <p:txBody>
          <a:bodyPr/>
          <a:lstStyle/>
          <a:p>
            <a:endParaRPr lang="en-ZW" dirty="0"/>
          </a:p>
        </p:txBody>
      </p:sp>
      <p:sp>
        <p:nvSpPr>
          <p:cNvPr id="7" name="Slide Number Placeholder 6"/>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3785212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W"/>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46F00F-505A-4706-B22B-55F08AC68F9D}" type="datetime1">
              <a:rPr lang="en-ZW" smtClean="0"/>
              <a:pPr/>
              <a:t>2/25/2014</a:t>
            </a:fld>
            <a:endParaRPr lang="en-ZW" dirty="0"/>
          </a:p>
        </p:txBody>
      </p:sp>
      <p:sp>
        <p:nvSpPr>
          <p:cNvPr id="6" name="Footer Placeholder 5"/>
          <p:cNvSpPr>
            <a:spLocks noGrp="1"/>
          </p:cNvSpPr>
          <p:nvPr>
            <p:ph type="ftr" sz="quarter" idx="11"/>
          </p:nvPr>
        </p:nvSpPr>
        <p:spPr/>
        <p:txBody>
          <a:bodyPr/>
          <a:lstStyle/>
          <a:p>
            <a:endParaRPr lang="en-ZW" dirty="0"/>
          </a:p>
        </p:txBody>
      </p:sp>
      <p:sp>
        <p:nvSpPr>
          <p:cNvPr id="7" name="Slide Number Placeholder 6"/>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399761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10"/>
          </p:nvPr>
        </p:nvSpPr>
        <p:spPr/>
        <p:txBody>
          <a:bodyPr/>
          <a:lstStyle/>
          <a:p>
            <a:fld id="{57F26CBB-EF7C-49E3-BB89-877ED8959B0D}" type="datetime1">
              <a:rPr lang="en-ZW" smtClean="0"/>
              <a:pPr/>
              <a:t>2/25/2014</a:t>
            </a:fld>
            <a:endParaRPr lang="en-ZW" dirty="0"/>
          </a:p>
        </p:txBody>
      </p:sp>
      <p:sp>
        <p:nvSpPr>
          <p:cNvPr id="5" name="Footer Placeholder 4"/>
          <p:cNvSpPr>
            <a:spLocks noGrp="1"/>
          </p:cNvSpPr>
          <p:nvPr>
            <p:ph type="ftr" sz="quarter" idx="11"/>
          </p:nvPr>
        </p:nvSpPr>
        <p:spPr/>
        <p:txBody>
          <a:bodyPr/>
          <a:lstStyle/>
          <a:p>
            <a:endParaRPr lang="en-ZW" dirty="0"/>
          </a:p>
        </p:txBody>
      </p:sp>
      <p:sp>
        <p:nvSpPr>
          <p:cNvPr id="6" name="Slide Number Placeholder 5"/>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1015924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10"/>
          </p:nvPr>
        </p:nvSpPr>
        <p:spPr/>
        <p:txBody>
          <a:bodyPr/>
          <a:lstStyle/>
          <a:p>
            <a:fld id="{EB738C4E-66A9-42A1-AA78-12C2AE89B5CC}" type="datetime1">
              <a:rPr lang="en-ZW" smtClean="0"/>
              <a:pPr/>
              <a:t>2/25/2014</a:t>
            </a:fld>
            <a:endParaRPr lang="en-ZW" dirty="0"/>
          </a:p>
        </p:txBody>
      </p:sp>
      <p:sp>
        <p:nvSpPr>
          <p:cNvPr id="5" name="Footer Placeholder 4"/>
          <p:cNvSpPr>
            <a:spLocks noGrp="1"/>
          </p:cNvSpPr>
          <p:nvPr>
            <p:ph type="ftr" sz="quarter" idx="11"/>
          </p:nvPr>
        </p:nvSpPr>
        <p:spPr/>
        <p:txBody>
          <a:bodyPr/>
          <a:lstStyle/>
          <a:p>
            <a:endParaRPr lang="en-ZW" dirty="0"/>
          </a:p>
        </p:txBody>
      </p:sp>
      <p:sp>
        <p:nvSpPr>
          <p:cNvPr id="6" name="Slide Number Placeholder 5"/>
          <p:cNvSpPr>
            <a:spLocks noGrp="1"/>
          </p:cNvSpPr>
          <p:nvPr>
            <p:ph type="sldNum" sz="quarter" idx="12"/>
          </p:nvPr>
        </p:nvSpPr>
        <p:spPr/>
        <p:txBody>
          <a:body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3526318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W"/>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BBC2C-44FC-4C2A-9662-9285417E4818}" type="datetime1">
              <a:rPr lang="en-ZW" smtClean="0"/>
              <a:pPr/>
              <a:t>2/25/2014</a:t>
            </a:fld>
            <a:endParaRPr lang="en-ZW"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09936-707C-4944-BCD3-9A85F3D399D9}" type="slidenum">
              <a:rPr lang="en-ZW" smtClean="0"/>
              <a:pPr/>
              <a:t>‹#›</a:t>
            </a:fld>
            <a:endParaRPr lang="en-ZW" dirty="0"/>
          </a:p>
        </p:txBody>
      </p:sp>
    </p:spTree>
    <p:extLst>
      <p:ext uri="{BB962C8B-B14F-4D97-AF65-F5344CB8AC3E}">
        <p14:creationId xmlns:p14="http://schemas.microsoft.com/office/powerpoint/2010/main" xmlns="" val="4282684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image001.jpg@01CEA4AF.79884990"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www.eap4u/"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www.businessperform.com/"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www.ehow.com/about_5462307_process-change-organization.html"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hyperlink" Target="http://www.ehow.com/info_8033603_advantages-disadvantages-change-organization.html"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hyperlink" Target="http://www.ehow.com/info"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458200" cy="1828800"/>
          </a:xfrm>
        </p:spPr>
        <p:txBody>
          <a:bodyPr>
            <a:normAutofit fontScale="90000"/>
          </a:bodyPr>
          <a:lstStyle/>
          <a:p>
            <a:r>
              <a:rPr lang="en-US" dirty="0" smtClean="0"/>
              <a:t/>
            </a:r>
            <a:br>
              <a:rPr lang="en-US" dirty="0" smtClean="0"/>
            </a:br>
            <a:r>
              <a:rPr lang="en-US" dirty="0" smtClean="0"/>
              <a:t> </a:t>
            </a:r>
            <a:br>
              <a:rPr lang="en-US" dirty="0" smtClean="0"/>
            </a:br>
            <a:r>
              <a:rPr lang="en-US" dirty="0" smtClean="0"/>
              <a:t/>
            </a:r>
            <a:br>
              <a:rPr lang="en-US" dirty="0" smtClean="0"/>
            </a:br>
            <a:endParaRPr lang="en-ZW" dirty="0"/>
          </a:p>
        </p:txBody>
      </p:sp>
      <p:sp>
        <p:nvSpPr>
          <p:cNvPr id="3" name="Subtitle 2"/>
          <p:cNvSpPr>
            <a:spLocks noGrp="1"/>
          </p:cNvSpPr>
          <p:nvPr>
            <p:ph type="subTitle" idx="1"/>
          </p:nvPr>
        </p:nvSpPr>
        <p:spPr/>
        <p:txBody>
          <a:bodyPr>
            <a:normAutofit fontScale="47500" lnSpcReduction="20000"/>
          </a:bodyPr>
          <a:lstStyle/>
          <a:p>
            <a:r>
              <a:rPr lang="en-US" dirty="0" smtClean="0"/>
              <a:t> </a:t>
            </a:r>
          </a:p>
          <a:p>
            <a:endParaRPr lang="en-US" dirty="0" smtClean="0"/>
          </a:p>
          <a:p>
            <a:r>
              <a:rPr lang="en-US" dirty="0" smtClean="0"/>
              <a:t> </a:t>
            </a:r>
            <a:br>
              <a:rPr lang="en-US" dirty="0" smtClean="0"/>
            </a:br>
            <a:r>
              <a:rPr lang="en-US" dirty="0" smtClean="0"/>
              <a:t/>
            </a:r>
            <a:br>
              <a:rPr lang="en-US" dirty="0" smtClean="0"/>
            </a:br>
            <a:r>
              <a:rPr lang="en-ZW" dirty="0" smtClean="0"/>
              <a:t/>
            </a:r>
            <a:br>
              <a:rPr lang="en-ZW" dirty="0" smtClean="0"/>
            </a:br>
            <a:r>
              <a:rPr lang="en-US" dirty="0" smtClean="0"/>
              <a:t/>
            </a:r>
            <a:br>
              <a:rPr lang="en-US" dirty="0" smtClean="0"/>
            </a:br>
            <a:r>
              <a:rPr lang="en-US" dirty="0" smtClean="0"/>
              <a:t/>
            </a:r>
            <a:br>
              <a:rPr lang="en-US" dirty="0" smtClean="0"/>
            </a:br>
            <a:endParaRPr lang="en-ZW" dirty="0"/>
          </a:p>
        </p:txBody>
      </p:sp>
      <p:sp>
        <p:nvSpPr>
          <p:cNvPr id="4" name="Rectangle 3"/>
          <p:cNvSpPr/>
          <p:nvPr/>
        </p:nvSpPr>
        <p:spPr>
          <a:xfrm>
            <a:off x="533400" y="1600200"/>
            <a:ext cx="8077200" cy="4154984"/>
          </a:xfrm>
          <a:prstGeom prst="rect">
            <a:avLst/>
          </a:prstGeom>
        </p:spPr>
        <p:txBody>
          <a:bodyPr wrap="square">
            <a:spAutoFit/>
          </a:bodyPr>
          <a:lstStyle/>
          <a:p>
            <a:pPr algn="ctr"/>
            <a:r>
              <a:rPr lang="en-US" sz="4400" b="1" dirty="0" smtClean="0">
                <a:cs typeface="Arial" pitchFamily="34" charset="0"/>
              </a:rPr>
              <a:t>HUMAN </a:t>
            </a:r>
            <a:r>
              <a:rPr lang="en-US" sz="4400" b="1" dirty="0">
                <a:cs typeface="Arial" pitchFamily="34" charset="0"/>
              </a:rPr>
              <a:t>CAPITAL </a:t>
            </a:r>
            <a:r>
              <a:rPr lang="en-US" sz="4400" b="1" dirty="0" smtClean="0">
                <a:cs typeface="Arial" pitchFamily="34" charset="0"/>
              </a:rPr>
              <a:t>DEVELOPMENT FORUM IN ICT </a:t>
            </a:r>
            <a:endParaRPr lang="en-US" sz="4400" b="1" dirty="0">
              <a:cs typeface="Arial" pitchFamily="34" charset="0"/>
            </a:endParaRPr>
          </a:p>
          <a:p>
            <a:pPr algn="ctr"/>
            <a:r>
              <a:rPr lang="en-US" sz="4400" b="1" dirty="0">
                <a:cs typeface="Arial" pitchFamily="34" charset="0"/>
              </a:rPr>
              <a:t/>
            </a:r>
            <a:br>
              <a:rPr lang="en-US" sz="4400" b="1" dirty="0">
                <a:cs typeface="Arial" pitchFamily="34" charset="0"/>
              </a:rPr>
            </a:br>
            <a:r>
              <a:rPr lang="en-US" sz="4400" b="1" dirty="0">
                <a:cs typeface="Arial" pitchFamily="34" charset="0"/>
              </a:rPr>
              <a:t>     </a:t>
            </a:r>
            <a:r>
              <a:rPr lang="en-US" sz="4400" b="1" dirty="0" smtClean="0">
                <a:cs typeface="Arial" pitchFamily="34" charset="0"/>
              </a:rPr>
              <a:t>24</a:t>
            </a:r>
            <a:r>
              <a:rPr lang="en-US" sz="4400" b="1" baseline="30000" dirty="0" smtClean="0">
                <a:cs typeface="Arial" pitchFamily="34" charset="0"/>
              </a:rPr>
              <a:t>TH</a:t>
            </a:r>
            <a:r>
              <a:rPr lang="en-US" sz="4400" b="1" dirty="0" smtClean="0">
                <a:cs typeface="Arial" pitchFamily="34" charset="0"/>
              </a:rPr>
              <a:t>  TO 26</a:t>
            </a:r>
            <a:r>
              <a:rPr lang="en-US" sz="4400" b="1" baseline="30000" dirty="0" smtClean="0">
                <a:cs typeface="Arial" pitchFamily="34" charset="0"/>
              </a:rPr>
              <a:t>TH</a:t>
            </a:r>
            <a:r>
              <a:rPr lang="en-US" sz="4400" b="1" dirty="0" smtClean="0">
                <a:cs typeface="Arial" pitchFamily="34" charset="0"/>
              </a:rPr>
              <a:t>  </a:t>
            </a:r>
            <a:r>
              <a:rPr lang="en-US" sz="4400" b="1" dirty="0">
                <a:cs typeface="Arial" pitchFamily="34" charset="0"/>
              </a:rPr>
              <a:t>FEBRUARY 2014</a:t>
            </a:r>
          </a:p>
          <a:p>
            <a:pPr algn="ctr"/>
            <a:endParaRPr lang="en-US" sz="4400" b="1" dirty="0">
              <a:cs typeface="Arial" pitchFamily="34" charset="0"/>
            </a:endParaRPr>
          </a:p>
          <a:p>
            <a:pPr algn="ctr"/>
            <a:r>
              <a:rPr lang="en-US" sz="4400" b="1" dirty="0" smtClean="0">
                <a:cs typeface="Arial" pitchFamily="34" charset="0"/>
              </a:rPr>
              <a:t>LILONGWE, </a:t>
            </a:r>
            <a:r>
              <a:rPr lang="en-US" sz="4400" b="1" dirty="0">
                <a:cs typeface="Arial" pitchFamily="34" charset="0"/>
              </a:rPr>
              <a:t>MALAWI </a:t>
            </a:r>
            <a:r>
              <a:rPr lang="en-US" sz="3000" b="1" dirty="0">
                <a:cs typeface="Arial" pitchFamily="34" charset="0"/>
              </a:rPr>
              <a:t>   </a:t>
            </a:r>
            <a:endParaRPr lang="en-ZW" sz="3000" b="1" dirty="0">
              <a:cs typeface="Arial" pitchFamily="34" charset="0"/>
            </a:endParaRPr>
          </a:p>
        </p:txBody>
      </p:sp>
      <p:pic>
        <p:nvPicPr>
          <p:cNvPr id="6" name="Picture 5" descr="Description: Description: Description: Description: Description: Description: D:\Documents\POTRAZ Logo\logo.jpg"/>
          <p:cNvPicPr/>
          <p:nvPr/>
        </p:nvPicPr>
        <p:blipFill>
          <a:blip r:embed="rId2" r:link="rId3" cstate="print">
            <a:extLst>
              <a:ext uri="{28A0092B-C50C-407E-A947-70E740481C1C}">
                <a14:useLocalDpi xmlns:a14="http://schemas.microsoft.com/office/drawing/2010/main" xmlns="" val="0"/>
              </a:ext>
            </a:extLst>
          </a:blip>
          <a:srcRect/>
          <a:stretch>
            <a:fillRect/>
          </a:stretch>
        </p:blipFill>
        <p:spPr bwMode="auto">
          <a:xfrm>
            <a:off x="3956366" y="0"/>
            <a:ext cx="1190625" cy="1390650"/>
          </a:xfrm>
          <a:prstGeom prst="rect">
            <a:avLst/>
          </a:prstGeom>
          <a:noFill/>
          <a:ln>
            <a:noFill/>
          </a:ln>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57600" y="1390650"/>
            <a:ext cx="5718175"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Slide Number Placeholder 7"/>
          <p:cNvSpPr>
            <a:spLocks noGrp="1"/>
          </p:cNvSpPr>
          <p:nvPr>
            <p:ph type="sldNum" sz="quarter" idx="12"/>
          </p:nvPr>
        </p:nvSpPr>
        <p:spPr/>
        <p:txBody>
          <a:bodyPr/>
          <a:lstStyle/>
          <a:p>
            <a:fld id="{3EF09936-707C-4944-BCD3-9A85F3D399D9}" type="slidenum">
              <a:rPr lang="en-ZW" smtClean="0"/>
              <a:pPr/>
              <a:t>1</a:t>
            </a:fld>
            <a:endParaRPr lang="en-ZW" dirty="0"/>
          </a:p>
        </p:txBody>
      </p:sp>
    </p:spTree>
    <p:extLst>
      <p:ext uri="{BB962C8B-B14F-4D97-AF65-F5344CB8AC3E}">
        <p14:creationId xmlns:p14="http://schemas.microsoft.com/office/powerpoint/2010/main" xmlns="" val="1013926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b="1" dirty="0" smtClean="0">
                <a:latin typeface="Arial" pitchFamily="34" charset="0"/>
                <a:cs typeface="Arial" pitchFamily="34" charset="0"/>
              </a:rPr>
              <a:t>“</a:t>
            </a:r>
            <a:r>
              <a:rPr lang="en-US" sz="3600" b="1" dirty="0">
                <a:latin typeface="Arial" pitchFamily="34" charset="0"/>
                <a:cs typeface="Arial" pitchFamily="34" charset="0"/>
              </a:rPr>
              <a:t>HOW TO DEAL WITH CHANGE AT WORK”.</a:t>
            </a:r>
            <a:endParaRPr lang="en-ZW" sz="3600" dirty="0"/>
          </a:p>
        </p:txBody>
      </p:sp>
      <p:sp>
        <p:nvSpPr>
          <p:cNvPr id="3" name="Content Placeholder 2"/>
          <p:cNvSpPr>
            <a:spLocks noGrp="1"/>
          </p:cNvSpPr>
          <p:nvPr>
            <p:ph idx="1"/>
          </p:nvPr>
        </p:nvSpPr>
        <p:spPr/>
        <p:txBody>
          <a:bodyPr>
            <a:normAutofit lnSpcReduction="10000"/>
          </a:bodyPr>
          <a:lstStyle/>
          <a:p>
            <a:pPr marL="914400" lvl="2" indent="0">
              <a:buNone/>
            </a:pPr>
            <a:r>
              <a:rPr lang="en-US" b="1" dirty="0" smtClean="0">
                <a:latin typeface="Arial" pitchFamily="34" charset="0"/>
                <a:cs typeface="Arial" pitchFamily="34" charset="0"/>
              </a:rPr>
              <a:t>                     </a:t>
            </a:r>
          </a:p>
          <a:p>
            <a:pPr marL="2286000" lvl="5" indent="0">
              <a:buNone/>
            </a:pPr>
            <a:r>
              <a:rPr lang="en-US" b="1" dirty="0" smtClean="0">
                <a:latin typeface="Arial" pitchFamily="34" charset="0"/>
                <a:cs typeface="Arial" pitchFamily="34" charset="0"/>
              </a:rPr>
              <a:t>       	</a:t>
            </a:r>
            <a:r>
              <a:rPr lang="en-US" sz="2800" dirty="0" smtClean="0">
                <a:latin typeface="Arial" pitchFamily="34" charset="0"/>
                <a:cs typeface="Arial" pitchFamily="34" charset="0"/>
              </a:rPr>
              <a:t>BY </a:t>
            </a:r>
          </a:p>
          <a:p>
            <a:pPr marL="2286000" lvl="5" indent="0">
              <a:buNone/>
            </a:pPr>
            <a:endParaRPr lang="en-US" sz="2800" dirty="0">
              <a:latin typeface="Arial" pitchFamily="34" charset="0"/>
              <a:cs typeface="Arial" pitchFamily="34" charset="0"/>
            </a:endParaRPr>
          </a:p>
          <a:p>
            <a:pPr marL="0" lvl="5" indent="0" algn="ctr">
              <a:buNone/>
            </a:pPr>
            <a:r>
              <a:rPr lang="en-US" sz="2800" dirty="0" smtClean="0">
                <a:latin typeface="Arial" pitchFamily="34" charset="0"/>
                <a:cs typeface="Arial" pitchFamily="34" charset="0"/>
              </a:rPr>
              <a:t>AVILLA </a:t>
            </a:r>
            <a:r>
              <a:rPr lang="en-US" sz="2800" dirty="0">
                <a:latin typeface="Arial" pitchFamily="34" charset="0"/>
                <a:cs typeface="Arial" pitchFamily="34" charset="0"/>
              </a:rPr>
              <a:t>DOROROSA GOBA</a:t>
            </a:r>
          </a:p>
          <a:p>
            <a:pPr algn="ctr"/>
            <a:endParaRPr lang="en-US" sz="2800" dirty="0">
              <a:latin typeface="Arial" pitchFamily="34" charset="0"/>
              <a:cs typeface="Arial" pitchFamily="34" charset="0"/>
            </a:endParaRPr>
          </a:p>
          <a:p>
            <a:pPr marL="0" indent="0" algn="ctr">
              <a:buNone/>
            </a:pPr>
            <a:r>
              <a:rPr lang="en-US" sz="2800" dirty="0" smtClean="0">
                <a:latin typeface="Arial" pitchFamily="34" charset="0"/>
                <a:cs typeface="Arial" pitchFamily="34" charset="0"/>
              </a:rPr>
              <a:t>HEAD </a:t>
            </a:r>
            <a:r>
              <a:rPr lang="en-US" sz="2800" dirty="0">
                <a:latin typeface="Arial" pitchFamily="34" charset="0"/>
                <a:cs typeface="Arial" pitchFamily="34" charset="0"/>
              </a:rPr>
              <a:t>CORPORATE SERVICES  </a:t>
            </a:r>
            <a:endParaRPr lang="en-US" sz="2800" dirty="0" smtClean="0">
              <a:latin typeface="Arial" pitchFamily="34" charset="0"/>
              <a:cs typeface="Arial" pitchFamily="34" charset="0"/>
            </a:endParaRPr>
          </a:p>
          <a:p>
            <a:pPr marL="0" indent="0">
              <a:buNone/>
            </a:pPr>
            <a:r>
              <a:rPr lang="en-US" sz="2800" dirty="0">
                <a:latin typeface="Arial" pitchFamily="34" charset="0"/>
                <a:cs typeface="Arial" pitchFamily="34" charset="0"/>
              </a:rPr>
              <a:t>	</a:t>
            </a:r>
            <a:r>
              <a:rPr lang="en-US" sz="2800" dirty="0" smtClean="0">
                <a:latin typeface="Arial" pitchFamily="34" charset="0"/>
                <a:cs typeface="Arial" pitchFamily="34" charset="0"/>
              </a:rPr>
              <a:t>			</a:t>
            </a:r>
          </a:p>
          <a:p>
            <a:pPr marL="0" indent="0" algn="ctr">
              <a:buNone/>
            </a:pPr>
            <a:r>
              <a:rPr lang="en-US" sz="2800" dirty="0" smtClean="0">
                <a:latin typeface="Arial" pitchFamily="34" charset="0"/>
                <a:cs typeface="Arial" pitchFamily="34" charset="0"/>
              </a:rPr>
              <a:t>POTRAZ</a:t>
            </a:r>
            <a:endParaRPr lang="en-US" sz="2800" dirty="0">
              <a:latin typeface="Arial" pitchFamily="34" charset="0"/>
              <a:cs typeface="Arial" pitchFamily="34" charset="0"/>
            </a:endParaRPr>
          </a:p>
          <a:p>
            <a:pPr marL="0" indent="0">
              <a:buNone/>
            </a:pPr>
            <a:r>
              <a:rPr lang="en-US" sz="2800" dirty="0">
                <a:latin typeface="Arial" pitchFamily="34" charset="0"/>
                <a:cs typeface="Arial" pitchFamily="34" charset="0"/>
              </a:rPr>
              <a:t> </a:t>
            </a:r>
          </a:p>
        </p:txBody>
      </p:sp>
      <p:sp>
        <p:nvSpPr>
          <p:cNvPr id="5" name="Slide Number Placeholder 4"/>
          <p:cNvSpPr>
            <a:spLocks noGrp="1"/>
          </p:cNvSpPr>
          <p:nvPr>
            <p:ph type="sldNum" sz="quarter" idx="12"/>
          </p:nvPr>
        </p:nvSpPr>
        <p:spPr/>
        <p:txBody>
          <a:bodyPr/>
          <a:lstStyle/>
          <a:p>
            <a:fld id="{3EF09936-707C-4944-BCD3-9A85F3D399D9}" type="slidenum">
              <a:rPr lang="en-ZW" smtClean="0"/>
              <a:pPr/>
              <a:t>2</a:t>
            </a:fld>
            <a:endParaRPr lang="en-ZW" dirty="0"/>
          </a:p>
        </p:txBody>
      </p:sp>
    </p:spTree>
    <p:extLst>
      <p:ext uri="{BB962C8B-B14F-4D97-AF65-F5344CB8AC3E}">
        <p14:creationId xmlns:p14="http://schemas.microsoft.com/office/powerpoint/2010/main" xmlns="" val="3303941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229600" cy="5105400"/>
          </a:xfrm>
        </p:spPr>
        <p:txBody>
          <a:bodyPr>
            <a:normAutofit fontScale="25000" lnSpcReduction="20000"/>
          </a:bodyPr>
          <a:lstStyle/>
          <a:p>
            <a:pPr marL="0" indent="0" algn="just">
              <a:buNone/>
            </a:pPr>
            <a:r>
              <a:rPr lang="en-US" sz="12800" b="1" dirty="0" smtClean="0">
                <a:cs typeface="Arial" pitchFamily="34" charset="0"/>
              </a:rPr>
              <a:t>AGENDA</a:t>
            </a:r>
            <a:endParaRPr lang="en-ZW" sz="12800" dirty="0">
              <a:cs typeface="Arial" pitchFamily="34" charset="0"/>
            </a:endParaRPr>
          </a:p>
          <a:p>
            <a:pPr algn="just"/>
            <a:endParaRPr lang="en-ZW" sz="12800" dirty="0">
              <a:cs typeface="Arial" pitchFamily="34" charset="0"/>
            </a:endParaRPr>
          </a:p>
          <a:p>
            <a:pPr lvl="0" algn="just"/>
            <a:r>
              <a:rPr lang="en-US" sz="12800" dirty="0" smtClean="0">
                <a:cs typeface="Arial" pitchFamily="34" charset="0"/>
              </a:rPr>
              <a:t>Introduction</a:t>
            </a:r>
          </a:p>
          <a:p>
            <a:pPr lvl="0" algn="just"/>
            <a:r>
              <a:rPr lang="en-US" sz="12800" dirty="0" smtClean="0">
                <a:cs typeface="Arial" pitchFamily="34" charset="0"/>
              </a:rPr>
              <a:t>Causes and effects of </a:t>
            </a:r>
            <a:r>
              <a:rPr lang="en-US" sz="12800" dirty="0">
                <a:cs typeface="Arial" pitchFamily="34" charset="0"/>
              </a:rPr>
              <a:t>Change </a:t>
            </a:r>
            <a:endParaRPr lang="en-US" sz="12800" dirty="0" smtClean="0">
              <a:cs typeface="Arial" pitchFamily="34" charset="0"/>
            </a:endParaRPr>
          </a:p>
          <a:p>
            <a:pPr lvl="0" algn="just"/>
            <a:r>
              <a:rPr lang="en-US" sz="12800" dirty="0" smtClean="0">
                <a:cs typeface="Arial" pitchFamily="34" charset="0"/>
              </a:rPr>
              <a:t>Strategies </a:t>
            </a:r>
            <a:r>
              <a:rPr lang="en-US" sz="12800" dirty="0">
                <a:cs typeface="Arial" pitchFamily="34" charset="0"/>
              </a:rPr>
              <a:t>and Methods for effective implementation of change in the workplace </a:t>
            </a:r>
          </a:p>
          <a:p>
            <a:pPr lvl="0" algn="just"/>
            <a:r>
              <a:rPr lang="en-US" sz="12800" dirty="0" smtClean="0">
                <a:cs typeface="Arial" pitchFamily="34" charset="0"/>
              </a:rPr>
              <a:t>Managing </a:t>
            </a:r>
            <a:r>
              <a:rPr lang="en-US" sz="12800" dirty="0">
                <a:cs typeface="Arial" pitchFamily="34" charset="0"/>
              </a:rPr>
              <a:t>resistance/acceptance </a:t>
            </a:r>
            <a:r>
              <a:rPr lang="en-US" sz="12800" dirty="0" smtClean="0">
                <a:cs typeface="Arial" pitchFamily="34" charset="0"/>
              </a:rPr>
              <a:t>to </a:t>
            </a:r>
            <a:r>
              <a:rPr lang="en-US" sz="12800" dirty="0">
                <a:cs typeface="Arial" pitchFamily="34" charset="0"/>
              </a:rPr>
              <a:t>change </a:t>
            </a:r>
          </a:p>
          <a:p>
            <a:pPr lvl="0" algn="just"/>
            <a:r>
              <a:rPr lang="en-US" sz="12800" dirty="0" smtClean="0">
                <a:cs typeface="Arial" pitchFamily="34" charset="0"/>
              </a:rPr>
              <a:t>The </a:t>
            </a:r>
            <a:r>
              <a:rPr lang="en-US" sz="12800" dirty="0">
                <a:cs typeface="Arial" pitchFamily="34" charset="0"/>
              </a:rPr>
              <a:t>Case of Postal &amp; </a:t>
            </a:r>
            <a:r>
              <a:rPr lang="en-US" sz="12800" dirty="0" smtClean="0">
                <a:cs typeface="Arial" pitchFamily="34" charset="0"/>
              </a:rPr>
              <a:t>Telecommunications </a:t>
            </a:r>
            <a:r>
              <a:rPr lang="en-US" sz="12800" dirty="0">
                <a:cs typeface="Arial" pitchFamily="34" charset="0"/>
              </a:rPr>
              <a:t>regulatory authority of  Zimbabwe (POTRAZ) </a:t>
            </a:r>
          </a:p>
          <a:p>
            <a:pPr lvl="0" algn="just"/>
            <a:r>
              <a:rPr lang="en-US" sz="12800" dirty="0" smtClean="0">
                <a:cs typeface="Arial" pitchFamily="34" charset="0"/>
              </a:rPr>
              <a:t>Recommendations/conclusion</a:t>
            </a:r>
          </a:p>
          <a:p>
            <a:pPr marL="0" lvl="0" indent="0" algn="just">
              <a:buNone/>
            </a:pPr>
            <a:endParaRPr lang="en-ZW" sz="12800" dirty="0">
              <a:cs typeface="Arial" pitchFamily="34" charset="0"/>
            </a:endParaRPr>
          </a:p>
          <a:p>
            <a:endParaRPr lang="en-ZW" dirty="0">
              <a:latin typeface="Arial" pitchFamily="34" charset="0"/>
              <a:cs typeface="Arial" pitchFamily="34" charset="0"/>
            </a:endParaRPr>
          </a:p>
          <a:p>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3</a:t>
            </a:fld>
            <a:endParaRPr lang="en-ZW" dirty="0"/>
          </a:p>
        </p:txBody>
      </p:sp>
    </p:spTree>
    <p:extLst>
      <p:ext uri="{BB962C8B-B14F-4D97-AF65-F5344CB8AC3E}">
        <p14:creationId xmlns:p14="http://schemas.microsoft.com/office/powerpoint/2010/main" xmlns="" val="2834049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97346"/>
            <a:ext cx="7848600" cy="7232749"/>
          </a:xfrm>
          <a:prstGeom prst="rect">
            <a:avLst/>
          </a:prstGeom>
        </p:spPr>
        <p:txBody>
          <a:bodyPr wrap="square">
            <a:spAutoFit/>
          </a:bodyPr>
          <a:lstStyle/>
          <a:p>
            <a:endParaRPr lang="en-US" b="1" u="sng" dirty="0" smtClean="0"/>
          </a:p>
          <a:p>
            <a:pPr algn="just"/>
            <a:r>
              <a:rPr lang="en-US" sz="4000" b="1" dirty="0" smtClean="0"/>
              <a:t>Introduction</a:t>
            </a:r>
          </a:p>
          <a:p>
            <a:pPr algn="just"/>
            <a:endParaRPr lang="en-ZW" dirty="0"/>
          </a:p>
          <a:p>
            <a:pPr algn="just"/>
            <a:r>
              <a:rPr lang="en-ZW" sz="3200" b="1" dirty="0">
                <a:solidFill>
                  <a:srgbClr val="FF0000"/>
                </a:solidFill>
              </a:rPr>
              <a:t>Change management</a:t>
            </a:r>
            <a:r>
              <a:rPr lang="en-ZW" sz="3200" dirty="0">
                <a:solidFill>
                  <a:srgbClr val="FF0000"/>
                </a:solidFill>
              </a:rPr>
              <a:t> </a:t>
            </a:r>
            <a:r>
              <a:rPr lang="en-ZW" sz="3200" dirty="0"/>
              <a:t>is a structured approach to transitioning individuals, teams, and organizations from a current state to a desired future state. </a:t>
            </a:r>
            <a:endParaRPr lang="en-ZW" sz="3200" dirty="0" smtClean="0"/>
          </a:p>
          <a:p>
            <a:pPr lvl="0"/>
            <a:r>
              <a:rPr lang="en-ZW" sz="3200" dirty="0" smtClean="0"/>
              <a:t>There are at </a:t>
            </a:r>
            <a:r>
              <a:rPr lang="en-ZW" sz="3200" dirty="0"/>
              <a:t>least three different </a:t>
            </a:r>
            <a:r>
              <a:rPr lang="en-ZW" sz="3200" dirty="0" smtClean="0"/>
              <a:t>aspects to change management which are,  </a:t>
            </a:r>
            <a:r>
              <a:rPr lang="en-ZW" sz="3200" dirty="0" smtClean="0">
                <a:solidFill>
                  <a:srgbClr val="92D050"/>
                </a:solidFill>
              </a:rPr>
              <a:t>adapting </a:t>
            </a:r>
            <a:r>
              <a:rPr lang="en-ZW" sz="3200" dirty="0"/>
              <a:t>to change, </a:t>
            </a:r>
            <a:r>
              <a:rPr lang="en-ZW" sz="3200" dirty="0">
                <a:solidFill>
                  <a:srgbClr val="92D050"/>
                </a:solidFill>
              </a:rPr>
              <a:t>controlling </a:t>
            </a:r>
            <a:r>
              <a:rPr lang="en-ZW" sz="3200" dirty="0"/>
              <a:t>change</a:t>
            </a:r>
            <a:r>
              <a:rPr lang="en-ZW" sz="3200" dirty="0">
                <a:solidFill>
                  <a:srgbClr val="92D050"/>
                </a:solidFill>
              </a:rPr>
              <a:t> </a:t>
            </a:r>
            <a:r>
              <a:rPr lang="en-ZW" sz="3200" dirty="0"/>
              <a:t>and </a:t>
            </a:r>
            <a:r>
              <a:rPr lang="en-ZW" sz="3200" dirty="0">
                <a:solidFill>
                  <a:srgbClr val="92D050"/>
                </a:solidFill>
              </a:rPr>
              <a:t>effecting</a:t>
            </a:r>
            <a:r>
              <a:rPr lang="en-ZW" sz="3200" dirty="0"/>
              <a:t> change. </a:t>
            </a:r>
            <a:endParaRPr lang="en-ZW" sz="3200" dirty="0" smtClean="0"/>
          </a:p>
          <a:p>
            <a:pPr lvl="0"/>
            <a:r>
              <a:rPr lang="en-ZW" sz="3200" dirty="0" smtClean="0">
                <a:solidFill>
                  <a:prstClr val="black"/>
                </a:solidFill>
              </a:rPr>
              <a:t>A </a:t>
            </a:r>
            <a:r>
              <a:rPr lang="en-ZW" sz="3200" dirty="0">
                <a:solidFill>
                  <a:srgbClr val="00B050"/>
                </a:solidFill>
              </a:rPr>
              <a:t>proactive approach </a:t>
            </a:r>
            <a:r>
              <a:rPr lang="en-ZW" sz="3200" dirty="0">
                <a:solidFill>
                  <a:prstClr val="black"/>
                </a:solidFill>
              </a:rPr>
              <a:t>to dealing with change is at the core of all three aspects. </a:t>
            </a:r>
          </a:p>
          <a:p>
            <a:endParaRPr lang="en-ZW" sz="3200" dirty="0"/>
          </a:p>
          <a:p>
            <a:endParaRPr lang="en-US" dirty="0"/>
          </a:p>
          <a:p>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4</a:t>
            </a:fld>
            <a:endParaRPr lang="en-ZW" dirty="0"/>
          </a:p>
        </p:txBody>
      </p:sp>
    </p:spTree>
    <p:extLst>
      <p:ext uri="{BB962C8B-B14F-4D97-AF65-F5344CB8AC3E}">
        <p14:creationId xmlns:p14="http://schemas.microsoft.com/office/powerpoint/2010/main" xmlns="" val="532505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762000"/>
            <a:ext cx="7620000" cy="4524315"/>
          </a:xfrm>
          <a:prstGeom prst="rect">
            <a:avLst/>
          </a:prstGeom>
        </p:spPr>
        <p:txBody>
          <a:bodyPr wrap="square">
            <a:spAutoFit/>
          </a:bodyPr>
          <a:lstStyle/>
          <a:p>
            <a:pPr lvl="0" algn="just"/>
            <a:endParaRPr lang="en-US" sz="3200" dirty="0" smtClean="0">
              <a:solidFill>
                <a:prstClr val="black"/>
              </a:solidFill>
            </a:endParaRPr>
          </a:p>
          <a:p>
            <a:pPr lvl="0" algn="just"/>
            <a:endParaRPr lang="en-US" sz="3200" dirty="0">
              <a:solidFill>
                <a:prstClr val="black"/>
              </a:solidFill>
            </a:endParaRPr>
          </a:p>
          <a:p>
            <a:pPr lvl="0" algn="just"/>
            <a:r>
              <a:rPr lang="en-US" sz="3200" dirty="0" smtClean="0">
                <a:solidFill>
                  <a:prstClr val="black"/>
                </a:solidFill>
              </a:rPr>
              <a:t>During </a:t>
            </a:r>
            <a:r>
              <a:rPr lang="en-US" sz="3200" dirty="0">
                <a:solidFill>
                  <a:prstClr val="black"/>
                </a:solidFill>
              </a:rPr>
              <a:t>times of </a:t>
            </a:r>
            <a:r>
              <a:rPr lang="en-US" sz="3200" b="1" dirty="0">
                <a:solidFill>
                  <a:prstClr val="black"/>
                </a:solidFill>
              </a:rPr>
              <a:t>economic instability</a:t>
            </a:r>
            <a:r>
              <a:rPr lang="en-US" sz="3200" dirty="0">
                <a:solidFill>
                  <a:prstClr val="black"/>
                </a:solidFill>
              </a:rPr>
              <a:t>, organizational change is inevitable. </a:t>
            </a:r>
            <a:r>
              <a:rPr lang="en-US" sz="3200" b="1" dirty="0" smtClean="0">
                <a:solidFill>
                  <a:prstClr val="black"/>
                </a:solidFill>
              </a:rPr>
              <a:t>Uncertainty </a:t>
            </a:r>
            <a:r>
              <a:rPr lang="en-US" sz="3200" b="1" dirty="0">
                <a:solidFill>
                  <a:prstClr val="black"/>
                </a:solidFill>
              </a:rPr>
              <a:t>and survival </a:t>
            </a:r>
            <a:r>
              <a:rPr lang="en-US" sz="3200" dirty="0">
                <a:solidFill>
                  <a:prstClr val="black"/>
                </a:solidFill>
              </a:rPr>
              <a:t>can cause employees to brace themselves for impending changes and a natural </a:t>
            </a:r>
            <a:r>
              <a:rPr lang="en-US" sz="3200" b="1" dirty="0">
                <a:solidFill>
                  <a:prstClr val="black"/>
                </a:solidFill>
              </a:rPr>
              <a:t>resistance </a:t>
            </a:r>
            <a:r>
              <a:rPr lang="en-US" sz="3200" dirty="0">
                <a:solidFill>
                  <a:prstClr val="black"/>
                </a:solidFill>
              </a:rPr>
              <a:t>can be fully formed by the time the changes are communicated. </a:t>
            </a:r>
            <a:endParaRPr lang="en-ZW" sz="3200" dirty="0">
              <a:solidFill>
                <a:prstClr val="black"/>
              </a:solidFill>
            </a:endParaRPr>
          </a:p>
        </p:txBody>
      </p:sp>
      <p:sp>
        <p:nvSpPr>
          <p:cNvPr id="3" name="Title 2"/>
          <p:cNvSpPr>
            <a:spLocks noGrp="1"/>
          </p:cNvSpPr>
          <p:nvPr>
            <p:ph type="title"/>
          </p:nvPr>
        </p:nvSpPr>
        <p:spPr>
          <a:xfrm>
            <a:off x="1295400" y="0"/>
            <a:ext cx="7391400" cy="1417638"/>
          </a:xfrm>
        </p:spPr>
        <p:txBody>
          <a:bodyPr>
            <a:normAutofit fontScale="90000"/>
          </a:bodyPr>
          <a:lstStyle/>
          <a:p>
            <a:pPr algn="l"/>
            <a:r>
              <a:rPr lang="en-ZW" b="1" dirty="0" smtClean="0"/>
              <a:t/>
            </a:r>
            <a:br>
              <a:rPr lang="en-ZW" b="1" dirty="0" smtClean="0"/>
            </a:br>
            <a:r>
              <a:rPr lang="en-ZW" b="1" dirty="0"/>
              <a:t/>
            </a:r>
            <a:br>
              <a:rPr lang="en-ZW" b="1" dirty="0"/>
            </a:br>
            <a:r>
              <a:rPr lang="en-ZW" b="1" dirty="0" smtClean="0"/>
              <a:t>INTRODUCTION CONT.</a:t>
            </a:r>
            <a:r>
              <a:rPr lang="en-ZW" b="1" dirty="0"/>
              <a:t/>
            </a:r>
            <a:br>
              <a:rPr lang="en-ZW" b="1" dirty="0"/>
            </a:br>
            <a:r>
              <a:rPr lang="en-ZW" b="1" dirty="0"/>
              <a:t/>
            </a:r>
            <a:br>
              <a:rPr lang="en-ZW" b="1" dirty="0"/>
            </a:br>
            <a:r>
              <a:rPr lang="en-ZW" dirty="0" smtClean="0"/>
              <a:t/>
            </a:r>
            <a:br>
              <a:rPr lang="en-ZW" dirty="0" smtClean="0"/>
            </a:br>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5</a:t>
            </a:fld>
            <a:endParaRPr lang="en-ZW" dirty="0"/>
          </a:p>
        </p:txBody>
      </p:sp>
    </p:spTree>
    <p:extLst>
      <p:ext uri="{BB962C8B-B14F-4D97-AF65-F5344CB8AC3E}">
        <p14:creationId xmlns:p14="http://schemas.microsoft.com/office/powerpoint/2010/main" xmlns="" val="376121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74400"/>
            <a:ext cx="7467600" cy="6494085"/>
          </a:xfrm>
          <a:prstGeom prst="rect">
            <a:avLst/>
          </a:prstGeom>
        </p:spPr>
        <p:txBody>
          <a:bodyPr wrap="square">
            <a:spAutoFit/>
          </a:bodyPr>
          <a:lstStyle/>
          <a:p>
            <a:pPr lvl="0" algn="just"/>
            <a:endParaRPr lang="en-US" sz="3200" dirty="0" smtClean="0">
              <a:solidFill>
                <a:prstClr val="black"/>
              </a:solidFill>
            </a:endParaRPr>
          </a:p>
          <a:p>
            <a:pPr lvl="0" algn="just"/>
            <a:endParaRPr lang="en-US" sz="3200" dirty="0" smtClean="0">
              <a:solidFill>
                <a:prstClr val="black"/>
              </a:solidFill>
            </a:endParaRPr>
          </a:p>
          <a:p>
            <a:pPr lvl="0" algn="just"/>
            <a:r>
              <a:rPr lang="en-US" sz="3200" dirty="0" smtClean="0">
                <a:solidFill>
                  <a:prstClr val="black"/>
                </a:solidFill>
              </a:rPr>
              <a:t>Change </a:t>
            </a:r>
            <a:r>
              <a:rPr lang="en-US" sz="3200" dirty="0">
                <a:solidFill>
                  <a:prstClr val="black"/>
                </a:solidFill>
              </a:rPr>
              <a:t>in a workplace is often </a:t>
            </a:r>
            <a:r>
              <a:rPr lang="en-US" sz="3200" b="1" dirty="0">
                <a:solidFill>
                  <a:prstClr val="black"/>
                </a:solidFill>
              </a:rPr>
              <a:t>stressful</a:t>
            </a:r>
            <a:r>
              <a:rPr lang="en-US" sz="3200" dirty="0">
                <a:solidFill>
                  <a:prstClr val="black"/>
                </a:solidFill>
              </a:rPr>
              <a:t> and it creates feelings of distrust. </a:t>
            </a:r>
            <a:endParaRPr lang="en-US" sz="3200" dirty="0" smtClean="0">
              <a:solidFill>
                <a:prstClr val="black"/>
              </a:solidFill>
            </a:endParaRPr>
          </a:p>
          <a:p>
            <a:pPr lvl="0" algn="just"/>
            <a:endParaRPr lang="en-US" sz="3200" dirty="0">
              <a:solidFill>
                <a:prstClr val="black"/>
              </a:solidFill>
            </a:endParaRPr>
          </a:p>
          <a:p>
            <a:pPr lvl="0" algn="just"/>
            <a:r>
              <a:rPr lang="en-US" sz="3200" dirty="0" smtClean="0">
                <a:solidFill>
                  <a:prstClr val="black"/>
                </a:solidFill>
              </a:rPr>
              <a:t>Rumors </a:t>
            </a:r>
            <a:r>
              <a:rPr lang="en-US" sz="3200" dirty="0">
                <a:solidFill>
                  <a:prstClr val="black"/>
                </a:solidFill>
              </a:rPr>
              <a:t>and myths crop in and the whole atmosphere in the workplace is </a:t>
            </a:r>
            <a:r>
              <a:rPr lang="en-US" sz="3200" dirty="0">
                <a:solidFill>
                  <a:srgbClr val="00B050"/>
                </a:solidFill>
              </a:rPr>
              <a:t>demoralizing</a:t>
            </a:r>
            <a:r>
              <a:rPr lang="en-US" sz="3200" dirty="0">
                <a:solidFill>
                  <a:prstClr val="black"/>
                </a:solidFill>
              </a:rPr>
              <a:t> and if not checked, this could results in negative energy and production is affected. </a:t>
            </a:r>
            <a:endParaRPr lang="en-US" sz="3200" dirty="0" smtClean="0">
              <a:solidFill>
                <a:prstClr val="black"/>
              </a:solidFill>
            </a:endParaRPr>
          </a:p>
          <a:p>
            <a:pPr lvl="0"/>
            <a:endParaRPr lang="en-US" sz="3200" dirty="0">
              <a:solidFill>
                <a:prstClr val="black"/>
              </a:solidFill>
            </a:endParaRPr>
          </a:p>
          <a:p>
            <a:pPr lvl="0"/>
            <a:endParaRPr lang="en-US" sz="3200" dirty="0" smtClean="0">
              <a:solidFill>
                <a:prstClr val="black"/>
              </a:solidFill>
            </a:endParaRPr>
          </a:p>
          <a:p>
            <a:pPr lvl="0"/>
            <a:endParaRPr lang="en-US" sz="3200" dirty="0">
              <a:solidFill>
                <a:prstClr val="black"/>
              </a:solidFill>
            </a:endParaRPr>
          </a:p>
        </p:txBody>
      </p:sp>
      <p:sp>
        <p:nvSpPr>
          <p:cNvPr id="3" name="Title 2"/>
          <p:cNvSpPr>
            <a:spLocks noGrp="1"/>
          </p:cNvSpPr>
          <p:nvPr>
            <p:ph type="title"/>
          </p:nvPr>
        </p:nvSpPr>
        <p:spPr>
          <a:xfrm>
            <a:off x="838200" y="274638"/>
            <a:ext cx="7848600" cy="1143000"/>
          </a:xfrm>
        </p:spPr>
        <p:txBody>
          <a:bodyPr/>
          <a:lstStyle/>
          <a:p>
            <a:pPr algn="l"/>
            <a:r>
              <a:rPr lang="en-ZW" dirty="0" smtClean="0"/>
              <a:t>Introduction cont. </a:t>
            </a:r>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6</a:t>
            </a:fld>
            <a:endParaRPr lang="en-ZW" dirty="0"/>
          </a:p>
        </p:txBody>
      </p:sp>
    </p:spTree>
    <p:extLst>
      <p:ext uri="{BB962C8B-B14F-4D97-AF65-F5344CB8AC3E}">
        <p14:creationId xmlns:p14="http://schemas.microsoft.com/office/powerpoint/2010/main" xmlns="" val="35892058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066800"/>
            <a:ext cx="8077200" cy="5663089"/>
          </a:xfrm>
          <a:prstGeom prst="rect">
            <a:avLst/>
          </a:prstGeom>
        </p:spPr>
        <p:txBody>
          <a:bodyPr wrap="square">
            <a:spAutoFit/>
          </a:bodyPr>
          <a:lstStyle/>
          <a:p>
            <a:endParaRPr lang="en-US" sz="1200" i="1" dirty="0">
              <a:latin typeface="Arial" pitchFamily="34" charset="0"/>
              <a:cs typeface="Arial" pitchFamily="34" charset="0"/>
            </a:endParaRPr>
          </a:p>
          <a:p>
            <a:pPr>
              <a:spcBef>
                <a:spcPct val="0"/>
              </a:spcBef>
            </a:pPr>
            <a:r>
              <a:rPr lang="en-ZW" sz="4400" dirty="0">
                <a:latin typeface="+mj-lt"/>
                <a:ea typeface="+mj-ea"/>
                <a:cs typeface="+mj-cs"/>
              </a:rPr>
              <a:t>Introduction cont. </a:t>
            </a:r>
            <a:endParaRPr lang="en-US" sz="4400" dirty="0">
              <a:latin typeface="+mj-lt"/>
              <a:ea typeface="+mj-ea"/>
              <a:cs typeface="+mj-cs"/>
            </a:endParaRPr>
          </a:p>
          <a:p>
            <a:pPr algn="just"/>
            <a:endParaRPr lang="en-US" sz="3200" i="1" dirty="0">
              <a:latin typeface="Arial" pitchFamily="34" charset="0"/>
              <a:cs typeface="Arial" pitchFamily="34" charset="0"/>
            </a:endParaRPr>
          </a:p>
          <a:p>
            <a:pPr algn="just"/>
            <a:r>
              <a:rPr lang="en-US" sz="3200" i="1" dirty="0" smtClean="0">
                <a:latin typeface="Arial" pitchFamily="34" charset="0"/>
                <a:cs typeface="Arial" pitchFamily="34" charset="0"/>
              </a:rPr>
              <a:t>Terry </a:t>
            </a:r>
            <a:r>
              <a:rPr lang="en-US" sz="3200" i="1" dirty="0">
                <a:latin typeface="Arial" pitchFamily="34" charset="0"/>
                <a:cs typeface="Arial" pitchFamily="34" charset="0"/>
              </a:rPr>
              <a:t>Paulson</a:t>
            </a:r>
            <a:r>
              <a:rPr lang="en-US" sz="3200" dirty="0">
                <a:latin typeface="Arial" pitchFamily="34" charset="0"/>
                <a:cs typeface="Arial" pitchFamily="34" charset="0"/>
              </a:rPr>
              <a:t>, the Author of Paulson on change, quotes uncles’s advice </a:t>
            </a:r>
            <a:r>
              <a:rPr lang="en-US" sz="3200" b="1" i="1" dirty="0">
                <a:latin typeface="Arial" pitchFamily="34" charset="0"/>
                <a:cs typeface="Arial" pitchFamily="34" charset="0"/>
              </a:rPr>
              <a:t>“It’s easiest to ride a horse in the direction it is going”</a:t>
            </a:r>
            <a:r>
              <a:rPr lang="en-US" sz="3200" dirty="0">
                <a:latin typeface="Arial" pitchFamily="34" charset="0"/>
                <a:cs typeface="Arial" pitchFamily="34" charset="0"/>
              </a:rPr>
              <a:t> </a:t>
            </a:r>
            <a:endParaRPr lang="en-US" sz="3200" dirty="0" smtClean="0">
              <a:latin typeface="Arial" pitchFamily="34" charset="0"/>
              <a:cs typeface="Arial" pitchFamily="34" charset="0"/>
            </a:endParaRPr>
          </a:p>
          <a:p>
            <a:pPr algn="just"/>
            <a:r>
              <a:rPr lang="en-US" sz="3200" dirty="0" smtClean="0">
                <a:latin typeface="Arial" pitchFamily="34" charset="0"/>
                <a:cs typeface="Arial" pitchFamily="34" charset="0"/>
              </a:rPr>
              <a:t>In </a:t>
            </a:r>
            <a:r>
              <a:rPr lang="en-US" sz="3200" dirty="0">
                <a:latin typeface="Arial" pitchFamily="34" charset="0"/>
                <a:cs typeface="Arial" pitchFamily="34" charset="0"/>
              </a:rPr>
              <a:t>other words, </a:t>
            </a:r>
            <a:r>
              <a:rPr lang="en-US" sz="3200" dirty="0" smtClean="0">
                <a:latin typeface="Arial" pitchFamily="34" charset="0"/>
                <a:cs typeface="Arial" pitchFamily="34" charset="0"/>
              </a:rPr>
              <a:t>like water flowing in a river, do not swim against the tide. </a:t>
            </a:r>
          </a:p>
          <a:p>
            <a:pPr algn="just"/>
            <a:r>
              <a:rPr lang="en-US" sz="3200" dirty="0" smtClean="0">
                <a:latin typeface="Arial" pitchFamily="34" charset="0"/>
                <a:cs typeface="Arial" pitchFamily="34" charset="0"/>
              </a:rPr>
              <a:t>Learn </a:t>
            </a:r>
            <a:r>
              <a:rPr lang="en-US" sz="3200" dirty="0">
                <a:latin typeface="Arial" pitchFamily="34" charset="0"/>
                <a:cs typeface="Arial" pitchFamily="34" charset="0"/>
              </a:rPr>
              <a:t>to </a:t>
            </a:r>
            <a:r>
              <a:rPr lang="en-US" sz="3200" dirty="0" smtClean="0">
                <a:latin typeface="Arial" pitchFamily="34" charset="0"/>
                <a:cs typeface="Arial" pitchFamily="34" charset="0"/>
              </a:rPr>
              <a:t>use change to </a:t>
            </a:r>
            <a:r>
              <a:rPr lang="en-US" sz="3200" dirty="0">
                <a:latin typeface="Arial" pitchFamily="34" charset="0"/>
                <a:cs typeface="Arial" pitchFamily="34" charset="0"/>
              </a:rPr>
              <a:t>your advantage. </a:t>
            </a:r>
            <a:endParaRPr lang="en-ZW" sz="3200" i="1" dirty="0">
              <a:latin typeface="Arial" pitchFamily="34" charset="0"/>
              <a:cs typeface="Arial" pitchFamily="34" charset="0"/>
            </a:endParaRPr>
          </a:p>
          <a:p>
            <a:r>
              <a:rPr lang="en-US" sz="3200" b="1" dirty="0">
                <a:latin typeface="Arial" pitchFamily="34" charset="0"/>
                <a:cs typeface="Arial" pitchFamily="34" charset="0"/>
              </a:rPr>
              <a:t> </a:t>
            </a:r>
            <a:endParaRPr lang="en-ZW" sz="3200" dirty="0">
              <a:latin typeface="Arial" pitchFamily="34" charset="0"/>
              <a:cs typeface="Arial" pitchFamily="34" charset="0"/>
            </a:endParaRPr>
          </a:p>
          <a:p>
            <a:pPr lvl="0"/>
            <a:endParaRPr lang="en-ZW"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7</a:t>
            </a:fld>
            <a:endParaRPr lang="en-ZW" dirty="0"/>
          </a:p>
        </p:txBody>
      </p:sp>
    </p:spTree>
    <p:extLst>
      <p:ext uri="{BB962C8B-B14F-4D97-AF65-F5344CB8AC3E}">
        <p14:creationId xmlns:p14="http://schemas.microsoft.com/office/powerpoint/2010/main" xmlns="" val="2260685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727493"/>
            <a:ext cx="7391400" cy="5016758"/>
          </a:xfrm>
          <a:prstGeom prst="rect">
            <a:avLst/>
          </a:prstGeom>
        </p:spPr>
        <p:txBody>
          <a:bodyPr wrap="square">
            <a:spAutoFit/>
          </a:bodyPr>
          <a:lstStyle/>
          <a:p>
            <a:pPr algn="just"/>
            <a:r>
              <a:rPr lang="en-US" sz="3200" b="1" dirty="0" smtClean="0">
                <a:solidFill>
                  <a:srgbClr val="FF0000"/>
                </a:solidFill>
                <a:latin typeface="Arial" pitchFamily="34" charset="0"/>
                <a:cs typeface="Arial" pitchFamily="34" charset="0"/>
              </a:rPr>
              <a:t>Examining Causes </a:t>
            </a:r>
            <a:r>
              <a:rPr lang="en-US" sz="3200" b="1" dirty="0">
                <a:solidFill>
                  <a:srgbClr val="FF0000"/>
                </a:solidFill>
                <a:latin typeface="Arial" pitchFamily="34" charset="0"/>
                <a:cs typeface="Arial" pitchFamily="34" charset="0"/>
              </a:rPr>
              <a:t>and effects</a:t>
            </a:r>
          </a:p>
          <a:p>
            <a:pPr lvl="0" algn="just"/>
            <a:r>
              <a:rPr lang="en-US" sz="3200" b="1" dirty="0" smtClean="0">
                <a:solidFill>
                  <a:srgbClr val="FF0000"/>
                </a:solidFill>
                <a:latin typeface="Arial" pitchFamily="34" charset="0"/>
                <a:cs typeface="Arial" pitchFamily="34" charset="0"/>
              </a:rPr>
              <a:t>of Change</a:t>
            </a:r>
          </a:p>
          <a:p>
            <a:pPr lvl="0" algn="just"/>
            <a:endParaRPr lang="en-ZW" sz="3200" dirty="0">
              <a:solidFill>
                <a:prstClr val="black"/>
              </a:solidFill>
              <a:latin typeface="Arial" pitchFamily="34" charset="0"/>
              <a:cs typeface="Arial" pitchFamily="34" charset="0"/>
            </a:endParaRPr>
          </a:p>
          <a:p>
            <a:pPr lvl="0" algn="just"/>
            <a:r>
              <a:rPr lang="en-US" sz="3200" b="1" dirty="0">
                <a:solidFill>
                  <a:srgbClr val="00B0F0"/>
                </a:solidFill>
                <a:latin typeface="Arial" pitchFamily="34" charset="0"/>
                <a:cs typeface="Arial" pitchFamily="34" charset="0"/>
              </a:rPr>
              <a:t>End-of-Life Products</a:t>
            </a:r>
            <a:endParaRPr lang="en-ZW" sz="3200" dirty="0">
              <a:solidFill>
                <a:srgbClr val="00B0F0"/>
              </a:solidFill>
              <a:latin typeface="Arial" pitchFamily="34" charset="0"/>
              <a:cs typeface="Arial" pitchFamily="34" charset="0"/>
            </a:endParaRPr>
          </a:p>
          <a:p>
            <a:pPr lvl="0" algn="just"/>
            <a:r>
              <a:rPr lang="en-US" sz="3200" dirty="0">
                <a:solidFill>
                  <a:prstClr val="black"/>
                </a:solidFill>
                <a:latin typeface="Arial" pitchFamily="34" charset="0"/>
                <a:cs typeface="Arial" pitchFamily="34" charset="0"/>
              </a:rPr>
              <a:t>market demand for a company's product may diminish after some time. This will then cause the company's </a:t>
            </a:r>
            <a:r>
              <a:rPr lang="en-US" sz="3200" dirty="0">
                <a:solidFill>
                  <a:srgbClr val="00B050"/>
                </a:solidFill>
                <a:latin typeface="Arial" pitchFamily="34" charset="0"/>
                <a:cs typeface="Arial" pitchFamily="34" charset="0"/>
              </a:rPr>
              <a:t>profits to drop, </a:t>
            </a:r>
            <a:r>
              <a:rPr lang="en-US" sz="3200" dirty="0">
                <a:solidFill>
                  <a:prstClr val="black"/>
                </a:solidFill>
                <a:latin typeface="Arial" pitchFamily="34" charset="0"/>
                <a:cs typeface="Arial" pitchFamily="34" charset="0"/>
              </a:rPr>
              <a:t>and ultimately force the company to abandon the product for a newer source of revenue. </a:t>
            </a:r>
          </a:p>
        </p:txBody>
      </p:sp>
      <p:sp>
        <p:nvSpPr>
          <p:cNvPr id="4" name="Slide Number Placeholder 3"/>
          <p:cNvSpPr>
            <a:spLocks noGrp="1"/>
          </p:cNvSpPr>
          <p:nvPr>
            <p:ph type="sldNum" sz="quarter" idx="12"/>
          </p:nvPr>
        </p:nvSpPr>
        <p:spPr/>
        <p:txBody>
          <a:bodyPr/>
          <a:lstStyle/>
          <a:p>
            <a:fld id="{3EF09936-707C-4944-BCD3-9A85F3D399D9}" type="slidenum">
              <a:rPr lang="en-ZW" smtClean="0"/>
              <a:pPr/>
              <a:t>8</a:t>
            </a:fld>
            <a:endParaRPr lang="en-ZW" dirty="0"/>
          </a:p>
        </p:txBody>
      </p:sp>
    </p:spTree>
    <p:extLst>
      <p:ext uri="{BB962C8B-B14F-4D97-AF65-F5344CB8AC3E}">
        <p14:creationId xmlns:p14="http://schemas.microsoft.com/office/powerpoint/2010/main" xmlns="" val="788683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838200"/>
            <a:ext cx="7467600" cy="5509200"/>
          </a:xfrm>
          <a:prstGeom prst="rect">
            <a:avLst/>
          </a:prstGeom>
        </p:spPr>
        <p:txBody>
          <a:bodyPr wrap="square">
            <a:spAutoFit/>
          </a:bodyPr>
          <a:lstStyle/>
          <a:p>
            <a:pPr lvl="0" algn="just"/>
            <a:r>
              <a:rPr lang="en-US" sz="3200" dirty="0">
                <a:solidFill>
                  <a:prstClr val="black"/>
                </a:solidFill>
                <a:latin typeface="Arial" pitchFamily="34" charset="0"/>
                <a:cs typeface="Arial" pitchFamily="34" charset="0"/>
              </a:rPr>
              <a:t>In other words, when a product reaches the end of its life, the company discontinues it and moves on to something new. </a:t>
            </a:r>
            <a:endParaRPr lang="en-US" sz="3200" dirty="0" smtClean="0">
              <a:solidFill>
                <a:prstClr val="black"/>
              </a:solidFill>
              <a:latin typeface="Arial" pitchFamily="34" charset="0"/>
              <a:cs typeface="Arial" pitchFamily="34" charset="0"/>
            </a:endParaRPr>
          </a:p>
          <a:p>
            <a:pPr lvl="0" algn="just"/>
            <a:r>
              <a:rPr lang="en-US" sz="3200" dirty="0" smtClean="0">
                <a:solidFill>
                  <a:prstClr val="black"/>
                </a:solidFill>
                <a:latin typeface="Arial" pitchFamily="34" charset="0"/>
                <a:cs typeface="Arial" pitchFamily="34" charset="0"/>
              </a:rPr>
              <a:t>When </a:t>
            </a:r>
            <a:r>
              <a:rPr lang="en-US" sz="3200" dirty="0">
                <a:solidFill>
                  <a:prstClr val="black"/>
                </a:solidFill>
                <a:latin typeface="Arial" pitchFamily="34" charset="0"/>
                <a:cs typeface="Arial" pitchFamily="34" charset="0"/>
              </a:rPr>
              <a:t>this happens, the company </a:t>
            </a:r>
            <a:r>
              <a:rPr lang="en-US" sz="3200" dirty="0">
                <a:solidFill>
                  <a:srgbClr val="00B050"/>
                </a:solidFill>
                <a:latin typeface="Arial" pitchFamily="34" charset="0"/>
                <a:cs typeface="Arial" pitchFamily="34" charset="0"/>
              </a:rPr>
              <a:t>transfers labor and funding </a:t>
            </a:r>
            <a:r>
              <a:rPr lang="en-US" sz="3200" dirty="0">
                <a:solidFill>
                  <a:prstClr val="black"/>
                </a:solidFill>
                <a:latin typeface="Arial" pitchFamily="34" charset="0"/>
                <a:cs typeface="Arial" pitchFamily="34" charset="0"/>
              </a:rPr>
              <a:t>to the new product, which may impact </a:t>
            </a:r>
            <a:r>
              <a:rPr lang="en-US" sz="3200" dirty="0" smtClean="0">
                <a:solidFill>
                  <a:prstClr val="black"/>
                </a:solidFill>
                <a:latin typeface="Arial" pitchFamily="34" charset="0"/>
                <a:cs typeface="Arial" pitchFamily="34" charset="0"/>
              </a:rPr>
              <a:t>on the </a:t>
            </a:r>
            <a:r>
              <a:rPr lang="en-US" sz="3200" dirty="0">
                <a:solidFill>
                  <a:prstClr val="black"/>
                </a:solidFill>
                <a:latin typeface="Arial" pitchFamily="34" charset="0"/>
                <a:cs typeface="Arial" pitchFamily="34" charset="0"/>
              </a:rPr>
              <a:t>type of work the company </a:t>
            </a:r>
            <a:r>
              <a:rPr lang="en-US" sz="3200" dirty="0" smtClean="0">
                <a:solidFill>
                  <a:prstClr val="black"/>
                </a:solidFill>
                <a:latin typeface="Arial" pitchFamily="34" charset="0"/>
                <a:cs typeface="Arial" pitchFamily="34" charset="0"/>
              </a:rPr>
              <a:t>performs </a:t>
            </a:r>
            <a:r>
              <a:rPr lang="en-US" sz="3200" dirty="0">
                <a:solidFill>
                  <a:prstClr val="black"/>
                </a:solidFill>
                <a:latin typeface="Arial" pitchFamily="34" charset="0"/>
                <a:cs typeface="Arial" pitchFamily="34" charset="0"/>
              </a:rPr>
              <a:t>and how </a:t>
            </a:r>
            <a:r>
              <a:rPr lang="en-US" sz="3200" dirty="0" smtClean="0">
                <a:solidFill>
                  <a:prstClr val="black"/>
                </a:solidFill>
                <a:latin typeface="Arial" pitchFamily="34" charset="0"/>
                <a:cs typeface="Arial" pitchFamily="34" charset="0"/>
              </a:rPr>
              <a:t>it operates going forward.</a:t>
            </a:r>
          </a:p>
          <a:p>
            <a:pPr lvl="0" algn="just"/>
            <a:endParaRPr lang="en-US" sz="3200" dirty="0">
              <a:solidFill>
                <a:prstClr val="black"/>
              </a:solidFill>
              <a:latin typeface="Arial" pitchFamily="34" charset="0"/>
              <a:cs typeface="Arial" pitchFamily="34" charset="0"/>
            </a:endParaRPr>
          </a:p>
          <a:p>
            <a:pPr lvl="0" algn="just"/>
            <a:endParaRPr lang="en-US" sz="3200" dirty="0">
              <a:solidFill>
                <a:prstClr val="black"/>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9</a:t>
            </a:fld>
            <a:endParaRPr lang="en-ZW" dirty="0"/>
          </a:p>
        </p:txBody>
      </p:sp>
    </p:spTree>
    <p:extLst>
      <p:ext uri="{BB962C8B-B14F-4D97-AF65-F5344CB8AC3E}">
        <p14:creationId xmlns:p14="http://schemas.microsoft.com/office/powerpoint/2010/main" xmlns="" val="203801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74345"/>
            <a:ext cx="7924800" cy="4801314"/>
          </a:xfrm>
          <a:prstGeom prst="rect">
            <a:avLst/>
          </a:prstGeom>
        </p:spPr>
        <p:txBody>
          <a:bodyPr wrap="square">
            <a:spAutoFit/>
          </a:bodyPr>
          <a:lstStyle/>
          <a:p>
            <a:endParaRPr lang="en-US" b="1" dirty="0" smtClean="0">
              <a:latin typeface="Arial" pitchFamily="34" charset="0"/>
              <a:cs typeface="Arial" pitchFamily="34" charset="0"/>
            </a:endParaRPr>
          </a:p>
          <a:p>
            <a:pPr algn="just"/>
            <a:r>
              <a:rPr lang="en-US" sz="3200" b="1" dirty="0" smtClean="0">
                <a:solidFill>
                  <a:srgbClr val="00B0F0"/>
                </a:solidFill>
                <a:latin typeface="+mj-lt"/>
                <a:cs typeface="Arial" pitchFamily="34" charset="0"/>
              </a:rPr>
              <a:t>Government Change</a:t>
            </a:r>
          </a:p>
          <a:p>
            <a:pPr algn="just"/>
            <a:endParaRPr lang="en-ZW" sz="3200" dirty="0" smtClean="0">
              <a:latin typeface="+mj-lt"/>
              <a:cs typeface="Arial" pitchFamily="34" charset="0"/>
            </a:endParaRPr>
          </a:p>
          <a:p>
            <a:pPr lvl="0"/>
            <a:r>
              <a:rPr lang="en-US" sz="3200" dirty="0" smtClean="0">
                <a:latin typeface="+mj-lt"/>
                <a:cs typeface="Arial" pitchFamily="34" charset="0"/>
              </a:rPr>
              <a:t>Government employees may find that when a change in government takes place for example, when a new president is elected and consequently a new administration, the new administration may stop certain existing projects. A new government may mean a new political agenda. </a:t>
            </a:r>
            <a:endParaRPr lang="en-ZW"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10</a:t>
            </a:fld>
            <a:endParaRPr lang="en-ZW" dirty="0"/>
          </a:p>
        </p:txBody>
      </p:sp>
    </p:spTree>
    <p:extLst>
      <p:ext uri="{BB962C8B-B14F-4D97-AF65-F5344CB8AC3E}">
        <p14:creationId xmlns:p14="http://schemas.microsoft.com/office/powerpoint/2010/main" xmlns="" val="7758101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04800"/>
            <a:ext cx="7543800" cy="6001643"/>
          </a:xfrm>
          <a:prstGeom prst="rect">
            <a:avLst/>
          </a:prstGeom>
        </p:spPr>
        <p:txBody>
          <a:bodyPr wrap="square">
            <a:spAutoFit/>
          </a:bodyPr>
          <a:lstStyle/>
          <a:p>
            <a:pPr lvl="0" algn="just"/>
            <a:r>
              <a:rPr lang="en-US" sz="3200" dirty="0">
                <a:solidFill>
                  <a:prstClr val="black"/>
                </a:solidFill>
                <a:cs typeface="Arial" pitchFamily="34" charset="0"/>
              </a:rPr>
              <a:t>As a result, </a:t>
            </a:r>
            <a:r>
              <a:rPr lang="en-US" sz="3200" dirty="0" smtClean="0">
                <a:solidFill>
                  <a:prstClr val="black"/>
                </a:solidFill>
                <a:cs typeface="Arial" pitchFamily="34" charset="0"/>
              </a:rPr>
              <a:t>one of the </a:t>
            </a:r>
            <a:r>
              <a:rPr lang="en-US" sz="3200" dirty="0">
                <a:solidFill>
                  <a:prstClr val="black"/>
                </a:solidFill>
                <a:cs typeface="Arial" pitchFamily="34" charset="0"/>
              </a:rPr>
              <a:t>biggest </a:t>
            </a:r>
            <a:r>
              <a:rPr lang="en-US" sz="3200" dirty="0" smtClean="0">
                <a:solidFill>
                  <a:prstClr val="black"/>
                </a:solidFill>
                <a:cs typeface="Arial" pitchFamily="34" charset="0"/>
              </a:rPr>
              <a:t>challenges is </a:t>
            </a:r>
            <a:r>
              <a:rPr lang="en-US" sz="3200" dirty="0">
                <a:solidFill>
                  <a:prstClr val="black"/>
                </a:solidFill>
                <a:cs typeface="Arial" pitchFamily="34" charset="0"/>
              </a:rPr>
              <a:t>that this can completely warp the way the governmental organization conducts </a:t>
            </a:r>
            <a:r>
              <a:rPr lang="en-US" sz="3200" dirty="0" smtClean="0">
                <a:solidFill>
                  <a:prstClr val="black"/>
                </a:solidFill>
                <a:cs typeface="Arial" pitchFamily="34" charset="0"/>
              </a:rPr>
              <a:t>its affairs. Such a move may </a:t>
            </a:r>
            <a:r>
              <a:rPr lang="en-US" sz="3200" dirty="0">
                <a:solidFill>
                  <a:prstClr val="black"/>
                </a:solidFill>
                <a:cs typeface="Arial" pitchFamily="34" charset="0"/>
              </a:rPr>
              <a:t>even result in </a:t>
            </a:r>
            <a:r>
              <a:rPr lang="en-US" sz="3200" dirty="0">
                <a:solidFill>
                  <a:srgbClr val="00B050"/>
                </a:solidFill>
                <a:cs typeface="Arial" pitchFamily="34" charset="0"/>
              </a:rPr>
              <a:t>layoffs or redundancies</a:t>
            </a:r>
            <a:r>
              <a:rPr lang="en-US" sz="3200" dirty="0">
                <a:solidFill>
                  <a:prstClr val="black"/>
                </a:solidFill>
                <a:cs typeface="Arial" pitchFamily="34" charset="0"/>
              </a:rPr>
              <a:t>, </a:t>
            </a:r>
            <a:r>
              <a:rPr lang="en-US" sz="3200" dirty="0" smtClean="0">
                <a:solidFill>
                  <a:prstClr val="black"/>
                </a:solidFill>
                <a:cs typeface="Arial" pitchFamily="34" charset="0"/>
              </a:rPr>
              <a:t>if  two </a:t>
            </a:r>
            <a:r>
              <a:rPr lang="en-US" sz="3200" dirty="0">
                <a:solidFill>
                  <a:prstClr val="black"/>
                </a:solidFill>
                <a:cs typeface="Arial" pitchFamily="34" charset="0"/>
              </a:rPr>
              <a:t>departments </a:t>
            </a:r>
            <a:r>
              <a:rPr lang="en-US" sz="3200" dirty="0" smtClean="0">
                <a:solidFill>
                  <a:prstClr val="black"/>
                </a:solidFill>
                <a:cs typeface="Arial" pitchFamily="34" charset="0"/>
              </a:rPr>
              <a:t>are perceived to be doing </a:t>
            </a:r>
            <a:r>
              <a:rPr lang="en-US" sz="3200" dirty="0">
                <a:solidFill>
                  <a:prstClr val="black"/>
                </a:solidFill>
                <a:cs typeface="Arial" pitchFamily="34" charset="0"/>
              </a:rPr>
              <a:t>the same thing.</a:t>
            </a:r>
          </a:p>
          <a:p>
            <a:pPr lvl="0" algn="just"/>
            <a:endParaRPr lang="en-ZW" sz="3200" dirty="0">
              <a:solidFill>
                <a:prstClr val="black"/>
              </a:solidFill>
              <a:cs typeface="Arial" pitchFamily="34" charset="0"/>
            </a:endParaRPr>
          </a:p>
          <a:p>
            <a:pPr lvl="0" algn="just"/>
            <a:r>
              <a:rPr lang="en-US" sz="3200" b="1" dirty="0">
                <a:solidFill>
                  <a:srgbClr val="00B0F0"/>
                </a:solidFill>
                <a:cs typeface="Arial" pitchFamily="34" charset="0"/>
              </a:rPr>
              <a:t>Mergers and Acquisitions</a:t>
            </a:r>
            <a:endParaRPr lang="en-ZW" sz="3200" dirty="0">
              <a:solidFill>
                <a:srgbClr val="00B0F0"/>
              </a:solidFill>
              <a:cs typeface="Arial" pitchFamily="34" charset="0"/>
            </a:endParaRPr>
          </a:p>
          <a:p>
            <a:pPr lvl="0" algn="just"/>
            <a:r>
              <a:rPr lang="en-US" sz="3200" dirty="0">
                <a:solidFill>
                  <a:prstClr val="black"/>
                </a:solidFill>
                <a:cs typeface="Arial" pitchFamily="34" charset="0"/>
              </a:rPr>
              <a:t>Mergers and acquisitions </a:t>
            </a:r>
            <a:r>
              <a:rPr lang="en-US" sz="3200" dirty="0" smtClean="0">
                <a:solidFill>
                  <a:prstClr val="black"/>
                </a:solidFill>
                <a:cs typeface="Arial" pitchFamily="34" charset="0"/>
              </a:rPr>
              <a:t>also cause  </a:t>
            </a:r>
            <a:r>
              <a:rPr lang="en-US" sz="3200" dirty="0">
                <a:solidFill>
                  <a:prstClr val="black"/>
                </a:solidFill>
                <a:cs typeface="Arial" pitchFamily="34" charset="0"/>
              </a:rPr>
              <a:t>organizational </a:t>
            </a:r>
            <a:r>
              <a:rPr lang="en-US" sz="3200" dirty="0" smtClean="0">
                <a:solidFill>
                  <a:prstClr val="black"/>
                </a:solidFill>
                <a:cs typeface="Arial" pitchFamily="34" charset="0"/>
              </a:rPr>
              <a:t>change. </a:t>
            </a:r>
            <a:r>
              <a:rPr lang="en-US" sz="3200" dirty="0">
                <a:solidFill>
                  <a:prstClr val="black"/>
                </a:solidFill>
                <a:cs typeface="Arial" pitchFamily="34" charset="0"/>
              </a:rPr>
              <a:t>When two companies come together, </a:t>
            </a:r>
            <a:r>
              <a:rPr lang="en-US" sz="3200" dirty="0" smtClean="0">
                <a:solidFill>
                  <a:prstClr val="black"/>
                </a:solidFill>
                <a:cs typeface="Arial" pitchFamily="34" charset="0"/>
              </a:rPr>
              <a:t>this usually creates new  a structure. </a:t>
            </a:r>
            <a:endParaRPr lang="en-US" dirty="0">
              <a:solidFill>
                <a:prstClr val="black"/>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11</a:t>
            </a:fld>
            <a:endParaRPr lang="en-ZW" dirty="0"/>
          </a:p>
        </p:txBody>
      </p:sp>
    </p:spTree>
    <p:extLst>
      <p:ext uri="{BB962C8B-B14F-4D97-AF65-F5344CB8AC3E}">
        <p14:creationId xmlns:p14="http://schemas.microsoft.com/office/powerpoint/2010/main" xmlns="" val="2676559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66800"/>
            <a:ext cx="7239000" cy="6278642"/>
          </a:xfrm>
          <a:prstGeom prst="rect">
            <a:avLst/>
          </a:prstGeom>
        </p:spPr>
        <p:txBody>
          <a:bodyPr wrap="square">
            <a:spAutoFit/>
          </a:bodyPr>
          <a:lstStyle/>
          <a:p>
            <a:pPr lvl="0" algn="just"/>
            <a:r>
              <a:rPr lang="en-US" sz="3200" dirty="0">
                <a:solidFill>
                  <a:prstClr val="black"/>
                </a:solidFill>
                <a:cs typeface="Arial" pitchFamily="34" charset="0"/>
              </a:rPr>
              <a:t>The acquiring organization may wish to </a:t>
            </a:r>
            <a:r>
              <a:rPr lang="en-US" sz="3200" dirty="0" smtClean="0">
                <a:solidFill>
                  <a:prstClr val="black"/>
                </a:solidFill>
                <a:cs typeface="Arial" pitchFamily="34" charset="0"/>
              </a:rPr>
              <a:t>cut the salary bill through </a:t>
            </a:r>
            <a:r>
              <a:rPr lang="en-US" sz="3200" dirty="0" smtClean="0">
                <a:solidFill>
                  <a:srgbClr val="00B050"/>
                </a:solidFill>
                <a:cs typeface="Arial" pitchFamily="34" charset="0"/>
              </a:rPr>
              <a:t>layoffs </a:t>
            </a:r>
            <a:r>
              <a:rPr lang="en-US" sz="3200" dirty="0" smtClean="0">
                <a:solidFill>
                  <a:prstClr val="black"/>
                </a:solidFill>
                <a:cs typeface="Arial" pitchFamily="34" charset="0"/>
              </a:rPr>
              <a:t>and this is also a change issue that affects employees.</a:t>
            </a:r>
            <a:r>
              <a:rPr lang="en-US" sz="3200" b="1" dirty="0" smtClean="0">
                <a:solidFill>
                  <a:prstClr val="black"/>
                </a:solidFill>
              </a:rPr>
              <a:t> </a:t>
            </a:r>
          </a:p>
          <a:p>
            <a:pPr lvl="0" algn="just"/>
            <a:endParaRPr lang="en-US" sz="3200" b="1" dirty="0">
              <a:solidFill>
                <a:prstClr val="black"/>
              </a:solidFill>
            </a:endParaRPr>
          </a:p>
          <a:p>
            <a:pPr lvl="0" algn="just"/>
            <a:r>
              <a:rPr lang="en-US" sz="3200" b="1" dirty="0" smtClean="0">
                <a:solidFill>
                  <a:srgbClr val="00B0F0"/>
                </a:solidFill>
              </a:rPr>
              <a:t>Strategy </a:t>
            </a:r>
            <a:r>
              <a:rPr lang="en-US" sz="3200" b="1" dirty="0">
                <a:solidFill>
                  <a:srgbClr val="00B0F0"/>
                </a:solidFill>
              </a:rPr>
              <a:t>Change</a:t>
            </a:r>
            <a:endParaRPr lang="en-ZW" sz="3200" dirty="0">
              <a:solidFill>
                <a:srgbClr val="00B0F0"/>
              </a:solidFill>
            </a:endParaRPr>
          </a:p>
          <a:p>
            <a:pPr lvl="0"/>
            <a:r>
              <a:rPr lang="en-US" sz="3200" dirty="0">
                <a:solidFill>
                  <a:prstClr val="black"/>
                </a:solidFill>
              </a:rPr>
              <a:t>Pressures for change may also arise from a sources </a:t>
            </a:r>
            <a:r>
              <a:rPr lang="en-US" sz="3200" b="1" dirty="0">
                <a:solidFill>
                  <a:srgbClr val="00B050"/>
                </a:solidFill>
              </a:rPr>
              <a:t>within</a:t>
            </a:r>
            <a:r>
              <a:rPr lang="en-US" sz="3200" b="1" dirty="0">
                <a:solidFill>
                  <a:prstClr val="black"/>
                </a:solidFill>
              </a:rPr>
              <a:t> </a:t>
            </a:r>
            <a:r>
              <a:rPr lang="en-US" sz="3200" dirty="0">
                <a:solidFill>
                  <a:prstClr val="black"/>
                </a:solidFill>
              </a:rPr>
              <a:t>the organization </a:t>
            </a:r>
            <a:r>
              <a:rPr lang="en-US" sz="3200" dirty="0" smtClean="0">
                <a:solidFill>
                  <a:prstClr val="black"/>
                </a:solidFill>
              </a:rPr>
              <a:t>such as adoption of  </a:t>
            </a:r>
            <a:r>
              <a:rPr lang="en-US" sz="3200" b="1" dirty="0">
                <a:solidFill>
                  <a:srgbClr val="00B050"/>
                </a:solidFill>
              </a:rPr>
              <a:t>new strategies </a:t>
            </a:r>
            <a:r>
              <a:rPr lang="en-US" sz="3200" dirty="0">
                <a:solidFill>
                  <a:prstClr val="black"/>
                </a:solidFill>
              </a:rPr>
              <a:t>and  </a:t>
            </a:r>
            <a:r>
              <a:rPr lang="en-US" sz="3200" b="1" dirty="0">
                <a:solidFill>
                  <a:srgbClr val="00B050"/>
                </a:solidFill>
              </a:rPr>
              <a:t>technologies</a:t>
            </a:r>
            <a:r>
              <a:rPr lang="en-US" sz="3200" dirty="0">
                <a:solidFill>
                  <a:prstClr val="black"/>
                </a:solidFill>
              </a:rPr>
              <a:t>. Sometimes, a company may change its priorities. </a:t>
            </a:r>
            <a:endParaRPr lang="en-US" sz="3200" dirty="0" smtClean="0">
              <a:solidFill>
                <a:prstClr val="black"/>
              </a:solidFill>
              <a:cs typeface="Arial" pitchFamily="34" charset="0"/>
            </a:endParaRPr>
          </a:p>
          <a:p>
            <a:endParaRPr lang="en-US" sz="3200" dirty="0">
              <a:solidFill>
                <a:prstClr val="black"/>
              </a:solidFill>
              <a:cs typeface="Arial" pitchFamily="34" charset="0"/>
            </a:endParaRPr>
          </a:p>
          <a:p>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12</a:t>
            </a:fld>
            <a:endParaRPr lang="en-ZW" dirty="0"/>
          </a:p>
        </p:txBody>
      </p:sp>
    </p:spTree>
    <p:extLst>
      <p:ext uri="{BB962C8B-B14F-4D97-AF65-F5344CB8AC3E}">
        <p14:creationId xmlns:p14="http://schemas.microsoft.com/office/powerpoint/2010/main" xmlns="" val="625161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990600"/>
            <a:ext cx="7391400" cy="4031873"/>
          </a:xfrm>
          <a:prstGeom prst="rect">
            <a:avLst/>
          </a:prstGeom>
        </p:spPr>
        <p:txBody>
          <a:bodyPr wrap="square">
            <a:spAutoFit/>
          </a:bodyPr>
          <a:lstStyle/>
          <a:p>
            <a:pPr lvl="0" algn="just"/>
            <a:r>
              <a:rPr lang="en-US" sz="3200" dirty="0">
                <a:solidFill>
                  <a:prstClr val="black"/>
                </a:solidFill>
              </a:rPr>
              <a:t>For example, an organization might decide to move from focusing on a product to focusing on a service. </a:t>
            </a:r>
            <a:endParaRPr lang="en-US" sz="3200" dirty="0" smtClean="0">
              <a:solidFill>
                <a:prstClr val="black"/>
              </a:solidFill>
            </a:endParaRPr>
          </a:p>
          <a:p>
            <a:pPr lvl="0" algn="just"/>
            <a:endParaRPr lang="en-US" sz="3200" dirty="0" smtClean="0">
              <a:solidFill>
                <a:prstClr val="black"/>
              </a:solidFill>
            </a:endParaRPr>
          </a:p>
          <a:p>
            <a:pPr lvl="0" algn="just"/>
            <a:r>
              <a:rPr lang="en-US" sz="3200" dirty="0" smtClean="0">
                <a:solidFill>
                  <a:prstClr val="black"/>
                </a:solidFill>
              </a:rPr>
              <a:t>This </a:t>
            </a:r>
            <a:r>
              <a:rPr lang="en-US" sz="3200" dirty="0">
                <a:solidFill>
                  <a:prstClr val="black"/>
                </a:solidFill>
              </a:rPr>
              <a:t>will create a demand for </a:t>
            </a:r>
            <a:r>
              <a:rPr lang="en-US" sz="3200" b="1" dirty="0">
                <a:solidFill>
                  <a:srgbClr val="00B050"/>
                </a:solidFill>
              </a:rPr>
              <a:t>new types of marketing and production,</a:t>
            </a:r>
            <a:r>
              <a:rPr lang="en-US" sz="3200" dirty="0">
                <a:solidFill>
                  <a:prstClr val="black"/>
                </a:solidFill>
              </a:rPr>
              <a:t> while at the same time requiring a shift in strategy. </a:t>
            </a:r>
            <a:endParaRPr lang="en-US" sz="3200" dirty="0" smtClean="0">
              <a:solidFill>
                <a:prstClr val="black"/>
              </a:solidFill>
            </a:endParaRPr>
          </a:p>
          <a:p>
            <a:pPr lvl="0" algn="just"/>
            <a:endParaRPr lang="en-US" sz="3200" dirty="0" smtClean="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13</a:t>
            </a:fld>
            <a:endParaRPr lang="en-ZW" dirty="0"/>
          </a:p>
        </p:txBody>
      </p:sp>
    </p:spTree>
    <p:extLst>
      <p:ext uri="{BB962C8B-B14F-4D97-AF65-F5344CB8AC3E}">
        <p14:creationId xmlns:p14="http://schemas.microsoft.com/office/powerpoint/2010/main" xmlns="" val="3890165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1"/>
            <a:ext cx="7696200" cy="5570756"/>
          </a:xfrm>
          <a:prstGeom prst="rect">
            <a:avLst/>
          </a:prstGeom>
        </p:spPr>
        <p:txBody>
          <a:bodyPr wrap="square">
            <a:spAutoFit/>
          </a:bodyPr>
          <a:lstStyle/>
          <a:p>
            <a:pPr algn="just"/>
            <a:endParaRPr lang="en-US" b="1" dirty="0" smtClean="0"/>
          </a:p>
          <a:p>
            <a:pPr lvl="0" algn="just"/>
            <a:r>
              <a:rPr lang="en-US" sz="3200" dirty="0" smtClean="0"/>
              <a:t>Changes </a:t>
            </a:r>
            <a:r>
              <a:rPr lang="en-US" sz="3200" dirty="0"/>
              <a:t>to the business environment can sometimes dramatically impact the way a company makes money.</a:t>
            </a:r>
            <a:endParaRPr lang="en-ZW" sz="3200" dirty="0"/>
          </a:p>
          <a:p>
            <a:pPr algn="just"/>
            <a:r>
              <a:rPr lang="en-US" sz="3200" b="1" dirty="0"/>
              <a:t> </a:t>
            </a:r>
            <a:endParaRPr lang="en-US" sz="3200" b="1" dirty="0" smtClean="0"/>
          </a:p>
          <a:p>
            <a:pPr algn="just"/>
            <a:r>
              <a:rPr lang="en-US" sz="3200" b="1" dirty="0" smtClean="0">
                <a:solidFill>
                  <a:srgbClr val="00B0F0"/>
                </a:solidFill>
              </a:rPr>
              <a:t>Structural </a:t>
            </a:r>
            <a:r>
              <a:rPr lang="en-US" sz="3200" b="1" dirty="0">
                <a:solidFill>
                  <a:srgbClr val="00B0F0"/>
                </a:solidFill>
              </a:rPr>
              <a:t>Change</a:t>
            </a:r>
            <a:endParaRPr lang="en-ZW" sz="3200" dirty="0">
              <a:solidFill>
                <a:srgbClr val="00B0F0"/>
              </a:solidFill>
            </a:endParaRPr>
          </a:p>
          <a:p>
            <a:pPr lvl="0" algn="just"/>
            <a:r>
              <a:rPr lang="en-US" sz="3200" dirty="0"/>
              <a:t>There will come a time when an organization overhauls its </a:t>
            </a:r>
            <a:r>
              <a:rPr lang="en-US" sz="3200" dirty="0" smtClean="0"/>
              <a:t>structure where, </a:t>
            </a:r>
            <a:r>
              <a:rPr lang="en-US" sz="3200" dirty="0"/>
              <a:t>the managers and human resources professionals change the way they organize the </a:t>
            </a:r>
            <a:r>
              <a:rPr lang="en-US" sz="3200" dirty="0" smtClean="0"/>
              <a:t>business resulting in a new structure. </a:t>
            </a:r>
            <a:r>
              <a:rPr lang="en-US" dirty="0"/>
              <a:t> </a:t>
            </a:r>
            <a:endParaRPr lang="en-ZW" dirty="0"/>
          </a:p>
          <a:p>
            <a:endParaRPr lang="en-US"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14</a:t>
            </a:fld>
            <a:endParaRPr lang="en-ZW" dirty="0"/>
          </a:p>
        </p:txBody>
      </p:sp>
    </p:spTree>
    <p:extLst>
      <p:ext uri="{BB962C8B-B14F-4D97-AF65-F5344CB8AC3E}">
        <p14:creationId xmlns:p14="http://schemas.microsoft.com/office/powerpoint/2010/main" xmlns="" val="42813731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467600" cy="5509200"/>
          </a:xfrm>
          <a:prstGeom prst="rect">
            <a:avLst/>
          </a:prstGeom>
        </p:spPr>
        <p:txBody>
          <a:bodyPr wrap="square">
            <a:spAutoFit/>
          </a:bodyPr>
          <a:lstStyle/>
          <a:p>
            <a:pPr lvl="0" algn="just"/>
            <a:r>
              <a:rPr lang="en-US" sz="3200" b="1" dirty="0" smtClean="0">
                <a:solidFill>
                  <a:prstClr val="black"/>
                </a:solidFill>
              </a:rPr>
              <a:t>New </a:t>
            </a:r>
            <a:r>
              <a:rPr lang="en-US" sz="3200" b="1" dirty="0">
                <a:solidFill>
                  <a:prstClr val="black"/>
                </a:solidFill>
              </a:rPr>
              <a:t>methods </a:t>
            </a:r>
            <a:r>
              <a:rPr lang="en-US" sz="3200" dirty="0">
                <a:solidFill>
                  <a:prstClr val="black"/>
                </a:solidFill>
              </a:rPr>
              <a:t>of </a:t>
            </a:r>
            <a:r>
              <a:rPr lang="en-US" sz="3200" dirty="0" smtClean="0">
                <a:solidFill>
                  <a:prstClr val="black"/>
                </a:solidFill>
              </a:rPr>
              <a:t>accounting, </a:t>
            </a:r>
            <a:r>
              <a:rPr lang="en-US" sz="3200" dirty="0">
                <a:solidFill>
                  <a:prstClr val="black"/>
                </a:solidFill>
              </a:rPr>
              <a:t>such as going from paper files to </a:t>
            </a:r>
            <a:r>
              <a:rPr lang="en-US" sz="3200" dirty="0" smtClean="0">
                <a:solidFill>
                  <a:prstClr val="black"/>
                </a:solidFill>
              </a:rPr>
              <a:t>electronic  files or updating </a:t>
            </a:r>
            <a:r>
              <a:rPr lang="en-US" sz="3200" dirty="0">
                <a:solidFill>
                  <a:prstClr val="black"/>
                </a:solidFill>
              </a:rPr>
              <a:t>software, will </a:t>
            </a:r>
            <a:r>
              <a:rPr lang="en-US" sz="3200" dirty="0" smtClean="0">
                <a:solidFill>
                  <a:prstClr val="black"/>
                </a:solidFill>
              </a:rPr>
              <a:t>no doubt, cause </a:t>
            </a:r>
            <a:r>
              <a:rPr lang="en-US" sz="3200" dirty="0">
                <a:solidFill>
                  <a:prstClr val="black"/>
                </a:solidFill>
              </a:rPr>
              <a:t>some change </a:t>
            </a:r>
            <a:r>
              <a:rPr lang="en-US" sz="3200" dirty="0" smtClean="0">
                <a:solidFill>
                  <a:prstClr val="black"/>
                </a:solidFill>
              </a:rPr>
              <a:t>to be introduced. </a:t>
            </a:r>
          </a:p>
          <a:p>
            <a:pPr lvl="0" algn="just"/>
            <a:r>
              <a:rPr lang="en-US" sz="3200" dirty="0" smtClean="0">
                <a:solidFill>
                  <a:prstClr val="black"/>
                </a:solidFill>
              </a:rPr>
              <a:t>This </a:t>
            </a:r>
            <a:r>
              <a:rPr lang="en-US" sz="3200" dirty="0">
                <a:solidFill>
                  <a:prstClr val="black"/>
                </a:solidFill>
              </a:rPr>
              <a:t>would require massive </a:t>
            </a:r>
            <a:r>
              <a:rPr lang="en-US" sz="3200" b="1" dirty="0">
                <a:solidFill>
                  <a:srgbClr val="00B050"/>
                </a:solidFill>
              </a:rPr>
              <a:t>retraining</a:t>
            </a:r>
            <a:r>
              <a:rPr lang="en-US" sz="3200" dirty="0">
                <a:solidFill>
                  <a:srgbClr val="00B050"/>
                </a:solidFill>
              </a:rPr>
              <a:t> </a:t>
            </a:r>
            <a:r>
              <a:rPr lang="en-US" sz="3200" dirty="0">
                <a:solidFill>
                  <a:prstClr val="black"/>
                </a:solidFill>
              </a:rPr>
              <a:t>for all employees involved. </a:t>
            </a:r>
            <a:endParaRPr lang="en-ZW" sz="3200" dirty="0">
              <a:solidFill>
                <a:prstClr val="black"/>
              </a:solidFill>
            </a:endParaRPr>
          </a:p>
          <a:p>
            <a:pPr algn="just"/>
            <a:r>
              <a:rPr lang="en-US" sz="3200" dirty="0">
                <a:solidFill>
                  <a:prstClr val="black"/>
                </a:solidFill>
              </a:rPr>
              <a:t>The above examples of change can be grouped as coming from both </a:t>
            </a:r>
            <a:r>
              <a:rPr lang="en-US" sz="3200" b="1" dirty="0">
                <a:solidFill>
                  <a:prstClr val="black"/>
                </a:solidFill>
              </a:rPr>
              <a:t>External and Internal forces.</a:t>
            </a:r>
            <a:r>
              <a:rPr lang="en-US" sz="3200" dirty="0">
                <a:solidFill>
                  <a:prstClr val="black"/>
                </a:solidFill>
              </a:rPr>
              <a:t> All of these factors combined can trigger </a:t>
            </a:r>
            <a:r>
              <a:rPr lang="en-US" sz="3200" b="1" dirty="0">
                <a:solidFill>
                  <a:prstClr val="black"/>
                </a:solidFill>
              </a:rPr>
              <a:t>massive change.</a:t>
            </a:r>
            <a:endParaRPr lang="en-ZW" sz="3200" b="1" dirty="0">
              <a:solidFill>
                <a:prstClr val="black"/>
              </a:solidFill>
            </a:endParaRPr>
          </a:p>
          <a:p>
            <a:pPr lvl="0" algn="just"/>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15</a:t>
            </a:fld>
            <a:endParaRPr lang="en-ZW" dirty="0"/>
          </a:p>
        </p:txBody>
      </p:sp>
    </p:spTree>
    <p:extLst>
      <p:ext uri="{BB962C8B-B14F-4D97-AF65-F5344CB8AC3E}">
        <p14:creationId xmlns:p14="http://schemas.microsoft.com/office/powerpoint/2010/main" xmlns="" val="26847211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229600" cy="7509748"/>
          </a:xfrm>
          <a:prstGeom prst="rect">
            <a:avLst/>
          </a:prstGeom>
        </p:spPr>
        <p:txBody>
          <a:bodyPr wrap="square">
            <a:spAutoFit/>
          </a:bodyPr>
          <a:lstStyle/>
          <a:p>
            <a:pPr algn="just"/>
            <a:endParaRPr lang="en-US" sz="1000" dirty="0" smtClean="0"/>
          </a:p>
          <a:p>
            <a:pPr algn="just"/>
            <a:r>
              <a:rPr lang="en-US" sz="3200" dirty="0" smtClean="0"/>
              <a:t>However, when change results in </a:t>
            </a:r>
            <a:r>
              <a:rPr lang="en-US" sz="3200" b="1" dirty="0" smtClean="0"/>
              <a:t>major reorganization,  </a:t>
            </a:r>
            <a:r>
              <a:rPr lang="en-US" sz="3200" dirty="0" smtClean="0"/>
              <a:t>plans can be </a:t>
            </a:r>
            <a:r>
              <a:rPr lang="en-US" sz="3200" b="1" dirty="0" smtClean="0"/>
              <a:t>traumatic</a:t>
            </a:r>
            <a:r>
              <a:rPr lang="en-US" sz="3200" dirty="0" smtClean="0"/>
              <a:t>. </a:t>
            </a:r>
          </a:p>
          <a:p>
            <a:pPr lvl="0" algn="just"/>
            <a:r>
              <a:rPr lang="en-US" sz="3200" dirty="0" smtClean="0">
                <a:solidFill>
                  <a:prstClr val="black"/>
                </a:solidFill>
              </a:rPr>
              <a:t>Managers have </a:t>
            </a:r>
            <a:r>
              <a:rPr lang="en-US" sz="3200" dirty="0">
                <a:solidFill>
                  <a:prstClr val="black"/>
                </a:solidFill>
              </a:rPr>
              <a:t>been known to </a:t>
            </a:r>
            <a:r>
              <a:rPr lang="en-US" sz="3200" dirty="0">
                <a:solidFill>
                  <a:srgbClr val="FF0000"/>
                </a:solidFill>
              </a:rPr>
              <a:t>respond</a:t>
            </a:r>
            <a:r>
              <a:rPr lang="en-US" sz="3200" dirty="0">
                <a:solidFill>
                  <a:prstClr val="black"/>
                </a:solidFill>
              </a:rPr>
              <a:t> to pressures </a:t>
            </a:r>
            <a:r>
              <a:rPr lang="en-US" sz="3200" dirty="0" smtClean="0">
                <a:solidFill>
                  <a:prstClr val="black"/>
                </a:solidFill>
              </a:rPr>
              <a:t>from change, </a:t>
            </a:r>
            <a:r>
              <a:rPr lang="en-US" sz="3200" dirty="0">
                <a:solidFill>
                  <a:prstClr val="black"/>
                </a:solidFill>
              </a:rPr>
              <a:t>in ways that are ultimately destructive for example, by </a:t>
            </a:r>
            <a:endParaRPr lang="en-US" sz="3200" dirty="0" smtClean="0">
              <a:solidFill>
                <a:prstClr val="black"/>
              </a:solidFill>
            </a:endParaRPr>
          </a:p>
          <a:p>
            <a:pPr lvl="0" algn="just"/>
            <a:endParaRPr lang="en-US" sz="3200" dirty="0">
              <a:solidFill>
                <a:prstClr val="black"/>
              </a:solidFill>
            </a:endParaRPr>
          </a:p>
          <a:p>
            <a:pPr marL="457200" lvl="0" indent="-457200" algn="just">
              <a:buFont typeface="Arial" pitchFamily="34" charset="0"/>
              <a:buChar char="•"/>
            </a:pPr>
            <a:r>
              <a:rPr lang="en-US" sz="3200" b="1" dirty="0" smtClean="0">
                <a:solidFill>
                  <a:srgbClr val="00B050"/>
                </a:solidFill>
              </a:rPr>
              <a:t>Denying</a:t>
            </a:r>
            <a:r>
              <a:rPr lang="en-US" sz="3200" dirty="0" smtClean="0">
                <a:solidFill>
                  <a:prstClr val="black"/>
                </a:solidFill>
              </a:rPr>
              <a:t> </a:t>
            </a:r>
            <a:r>
              <a:rPr lang="en-US" sz="3200" dirty="0">
                <a:solidFill>
                  <a:prstClr val="black"/>
                </a:solidFill>
              </a:rPr>
              <a:t>that </a:t>
            </a:r>
            <a:r>
              <a:rPr lang="en-US" sz="3200" dirty="0" smtClean="0">
                <a:solidFill>
                  <a:prstClr val="black"/>
                </a:solidFill>
              </a:rPr>
              <a:t>the </a:t>
            </a:r>
            <a:r>
              <a:rPr lang="en-US" sz="3200" dirty="0">
                <a:solidFill>
                  <a:prstClr val="black"/>
                </a:solidFill>
              </a:rPr>
              <a:t>change exists</a:t>
            </a:r>
          </a:p>
          <a:p>
            <a:pPr lvl="0" algn="just"/>
            <a:endParaRPr lang="en-ZW" sz="1200" dirty="0">
              <a:solidFill>
                <a:prstClr val="black"/>
              </a:solidFill>
            </a:endParaRPr>
          </a:p>
          <a:p>
            <a:pPr marL="285750" lvl="0" indent="-285750" algn="just">
              <a:buFont typeface="Arial" pitchFamily="34" charset="0"/>
              <a:buChar char="•"/>
            </a:pPr>
            <a:r>
              <a:rPr lang="en-US" sz="3200" b="1" dirty="0" smtClean="0">
                <a:solidFill>
                  <a:prstClr val="black"/>
                </a:solidFill>
              </a:rPr>
              <a:t>  </a:t>
            </a:r>
            <a:r>
              <a:rPr lang="en-US" sz="3200" b="1" dirty="0" smtClean="0">
                <a:solidFill>
                  <a:srgbClr val="00B050"/>
                </a:solidFill>
              </a:rPr>
              <a:t>Resisting</a:t>
            </a:r>
            <a:r>
              <a:rPr lang="en-US" sz="3200" b="1" dirty="0" smtClean="0">
                <a:solidFill>
                  <a:prstClr val="black"/>
                </a:solidFill>
              </a:rPr>
              <a:t> </a:t>
            </a:r>
            <a:r>
              <a:rPr lang="en-US" sz="3200" dirty="0">
                <a:solidFill>
                  <a:prstClr val="black"/>
                </a:solidFill>
              </a:rPr>
              <a:t>the change</a:t>
            </a:r>
          </a:p>
          <a:p>
            <a:pPr lvl="0" algn="just"/>
            <a:endParaRPr lang="en-ZW" sz="1200" dirty="0">
              <a:solidFill>
                <a:prstClr val="black"/>
              </a:solidFill>
            </a:endParaRPr>
          </a:p>
          <a:p>
            <a:pPr marL="285750" lvl="0" indent="-285750" algn="just">
              <a:buFont typeface="Arial" pitchFamily="34" charset="0"/>
              <a:buChar char="•"/>
            </a:pPr>
            <a:r>
              <a:rPr lang="en-US" sz="3200" b="1" dirty="0" smtClean="0">
                <a:solidFill>
                  <a:prstClr val="black"/>
                </a:solidFill>
              </a:rPr>
              <a:t>  </a:t>
            </a:r>
            <a:r>
              <a:rPr lang="en-US" sz="3200" b="1" dirty="0" smtClean="0">
                <a:solidFill>
                  <a:srgbClr val="00B050"/>
                </a:solidFill>
              </a:rPr>
              <a:t>Avoiding</a:t>
            </a:r>
            <a:r>
              <a:rPr lang="en-US" sz="3200" dirty="0" smtClean="0">
                <a:solidFill>
                  <a:prstClr val="black"/>
                </a:solidFill>
              </a:rPr>
              <a:t> </a:t>
            </a:r>
            <a:r>
              <a:rPr lang="en-US" sz="3200" dirty="0">
                <a:solidFill>
                  <a:prstClr val="black"/>
                </a:solidFill>
              </a:rPr>
              <a:t>the </a:t>
            </a:r>
            <a:r>
              <a:rPr lang="en-US" sz="3200" dirty="0" smtClean="0">
                <a:solidFill>
                  <a:prstClr val="black"/>
                </a:solidFill>
              </a:rPr>
              <a:t>change</a:t>
            </a:r>
          </a:p>
          <a:p>
            <a:pPr lvl="0" algn="just"/>
            <a:endParaRPr lang="en-US" sz="3200" dirty="0" smtClean="0">
              <a:solidFill>
                <a:prstClr val="black"/>
              </a:solidFill>
            </a:endParaRPr>
          </a:p>
          <a:p>
            <a:pPr marL="285750" lvl="0" indent="-285750" algn="just">
              <a:buFont typeface="Arial" pitchFamily="34" charset="0"/>
              <a:buChar char="•"/>
            </a:pPr>
            <a:endParaRPr lang="en-US" sz="3200" dirty="0" smtClean="0">
              <a:solidFill>
                <a:prstClr val="black"/>
              </a:solidFill>
            </a:endParaRPr>
          </a:p>
          <a:p>
            <a:pPr lvl="0" algn="just"/>
            <a:endParaRPr lang="en-US" sz="3200" dirty="0">
              <a:solidFill>
                <a:prstClr val="black"/>
              </a:solidFill>
            </a:endParaRPr>
          </a:p>
          <a:p>
            <a:pPr algn="just"/>
            <a:r>
              <a:rPr lang="en-US" sz="3200" b="1" dirty="0" smtClean="0">
                <a:solidFill>
                  <a:prstClr val="black"/>
                </a:solidFill>
              </a:rPr>
              <a:t> </a:t>
            </a:r>
            <a:endParaRPr lang="en-ZW" sz="3200" dirty="0">
              <a:solidFill>
                <a:prstClr val="black"/>
              </a:solidFill>
            </a:endParaRPr>
          </a:p>
          <a:p>
            <a:pPr lvl="0"/>
            <a:r>
              <a:rPr lang="en-US" sz="3200" b="1" dirty="0">
                <a:solidFill>
                  <a:prstClr val="black"/>
                </a:solidFill>
              </a:rPr>
              <a:t> </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16</a:t>
            </a:fld>
            <a:endParaRPr lang="en-ZW" dirty="0"/>
          </a:p>
        </p:txBody>
      </p:sp>
    </p:spTree>
    <p:extLst>
      <p:ext uri="{BB962C8B-B14F-4D97-AF65-F5344CB8AC3E}">
        <p14:creationId xmlns:p14="http://schemas.microsoft.com/office/powerpoint/2010/main" xmlns="" val="387065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17</a:t>
            </a:fld>
            <a:endParaRPr lang="en-ZW" dirty="0"/>
          </a:p>
        </p:txBody>
      </p:sp>
      <p:sp>
        <p:nvSpPr>
          <p:cNvPr id="3" name="Rectangle 2"/>
          <p:cNvSpPr/>
          <p:nvPr/>
        </p:nvSpPr>
        <p:spPr>
          <a:xfrm>
            <a:off x="990600" y="381000"/>
            <a:ext cx="7162800" cy="6494085"/>
          </a:xfrm>
          <a:prstGeom prst="rect">
            <a:avLst/>
          </a:prstGeom>
        </p:spPr>
        <p:txBody>
          <a:bodyPr wrap="square">
            <a:spAutoFit/>
          </a:bodyPr>
          <a:lstStyle/>
          <a:p>
            <a:pPr lvl="0" algn="just"/>
            <a:r>
              <a:rPr lang="en-US" sz="3200" dirty="0">
                <a:solidFill>
                  <a:prstClr val="black"/>
                </a:solidFill>
              </a:rPr>
              <a:t>Different stages of change </a:t>
            </a:r>
            <a:r>
              <a:rPr lang="en-US" sz="3200" dirty="0" smtClean="0">
                <a:solidFill>
                  <a:prstClr val="black"/>
                </a:solidFill>
              </a:rPr>
              <a:t>include </a:t>
            </a:r>
          </a:p>
          <a:p>
            <a:pPr marL="285750" lvl="0" indent="-285750" algn="just">
              <a:buFont typeface="Arial" pitchFamily="34" charset="0"/>
              <a:buChar char="•"/>
            </a:pPr>
            <a:r>
              <a:rPr lang="en-US" sz="3200" dirty="0" smtClean="0">
                <a:solidFill>
                  <a:srgbClr val="FF0000"/>
                </a:solidFill>
              </a:rPr>
              <a:t>Anger </a:t>
            </a:r>
            <a:r>
              <a:rPr lang="en-US" sz="3200" dirty="0" smtClean="0"/>
              <a:t>where there is realization that the usual way of doing things is no longer possible</a:t>
            </a:r>
          </a:p>
          <a:p>
            <a:pPr marL="285750" lvl="0" indent="-285750" algn="just">
              <a:buFont typeface="Arial" pitchFamily="34" charset="0"/>
              <a:buChar char="•"/>
            </a:pPr>
            <a:r>
              <a:rPr lang="en-US" sz="3200" dirty="0" smtClean="0">
                <a:solidFill>
                  <a:srgbClr val="FF0000"/>
                </a:solidFill>
              </a:rPr>
              <a:t>Insecurity </a:t>
            </a:r>
            <a:r>
              <a:rPr lang="en-US" sz="3200" dirty="0" smtClean="0"/>
              <a:t>where the usual territory has been invaded and the usual routine is affected, </a:t>
            </a:r>
          </a:p>
          <a:p>
            <a:pPr marL="285750" lvl="0" indent="-285750" algn="just">
              <a:buFont typeface="Arial" pitchFamily="34" charset="0"/>
              <a:buChar char="•"/>
            </a:pPr>
            <a:r>
              <a:rPr lang="en-US" sz="3200" dirty="0" smtClean="0">
                <a:solidFill>
                  <a:srgbClr val="FF0000"/>
                </a:solidFill>
              </a:rPr>
              <a:t>dejection</a:t>
            </a:r>
            <a:r>
              <a:rPr lang="en-US" sz="3200" dirty="0" smtClean="0">
                <a:solidFill>
                  <a:prstClr val="black"/>
                </a:solidFill>
              </a:rPr>
              <a:t> where there is feeling that there is no choice but to let go the old ways and conform</a:t>
            </a:r>
          </a:p>
          <a:p>
            <a:pPr marL="285750" lvl="0" indent="-285750" algn="just">
              <a:buFont typeface="Arial" pitchFamily="34" charset="0"/>
              <a:buChar char="•"/>
            </a:pPr>
            <a:r>
              <a:rPr lang="en-US" sz="3200" dirty="0" smtClean="0">
                <a:solidFill>
                  <a:srgbClr val="FF0000"/>
                </a:solidFill>
              </a:rPr>
              <a:t>Acceptance</a:t>
            </a:r>
            <a:r>
              <a:rPr lang="en-US" sz="3200" dirty="0" smtClean="0">
                <a:solidFill>
                  <a:prstClr val="black"/>
                </a:solidFill>
              </a:rPr>
              <a:t> where there is no other way but accept this change and begin to reflect on new ways of doing things</a:t>
            </a:r>
            <a:endParaRPr lang="en-US" sz="3200" dirty="0">
              <a:solidFill>
                <a:prstClr val="black"/>
              </a:solidFill>
            </a:endParaRPr>
          </a:p>
        </p:txBody>
      </p:sp>
    </p:spTree>
    <p:extLst>
      <p:ext uri="{BB962C8B-B14F-4D97-AF65-F5344CB8AC3E}">
        <p14:creationId xmlns:p14="http://schemas.microsoft.com/office/powerpoint/2010/main" xmlns="" val="18271149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18</a:t>
            </a:fld>
            <a:endParaRPr lang="en-ZW" dirty="0"/>
          </a:p>
        </p:txBody>
      </p:sp>
      <p:sp>
        <p:nvSpPr>
          <p:cNvPr id="3" name="Rectangle 2"/>
          <p:cNvSpPr/>
          <p:nvPr/>
        </p:nvSpPr>
        <p:spPr>
          <a:xfrm>
            <a:off x="914400" y="-64264"/>
            <a:ext cx="7391400" cy="4031873"/>
          </a:xfrm>
          <a:prstGeom prst="rect">
            <a:avLst/>
          </a:prstGeom>
        </p:spPr>
        <p:txBody>
          <a:bodyPr wrap="square">
            <a:spAutoFit/>
          </a:bodyPr>
          <a:lstStyle/>
          <a:p>
            <a:pPr lvl="0" algn="just"/>
            <a:r>
              <a:rPr lang="en-ZW" sz="3200" b="1" dirty="0" smtClean="0">
                <a:solidFill>
                  <a:srgbClr val="FF0000"/>
                </a:solidFill>
              </a:rPr>
              <a:t>Examining why  people </a:t>
            </a:r>
            <a:r>
              <a:rPr lang="en-ZW" sz="3200" b="1" dirty="0">
                <a:solidFill>
                  <a:srgbClr val="FF0000"/>
                </a:solidFill>
              </a:rPr>
              <a:t>Resist Change in an </a:t>
            </a:r>
            <a:r>
              <a:rPr lang="en-ZW" sz="3200" b="1" dirty="0" smtClean="0">
                <a:solidFill>
                  <a:srgbClr val="FF0000"/>
                </a:solidFill>
              </a:rPr>
              <a:t>Organization.</a:t>
            </a:r>
            <a:endParaRPr lang="en-ZW" sz="3200" b="1" dirty="0">
              <a:solidFill>
                <a:srgbClr val="FF0000"/>
              </a:solidFill>
            </a:endParaRPr>
          </a:p>
          <a:p>
            <a:pPr lvl="0" algn="just"/>
            <a:endParaRPr lang="en-ZW" sz="3200" b="1" dirty="0">
              <a:solidFill>
                <a:prstClr val="black"/>
              </a:solidFill>
            </a:endParaRPr>
          </a:p>
          <a:p>
            <a:pPr lvl="0" algn="just"/>
            <a:r>
              <a:rPr lang="en-ZW" sz="3200" dirty="0">
                <a:solidFill>
                  <a:prstClr val="black"/>
                </a:solidFill>
              </a:rPr>
              <a:t>According to by </a:t>
            </a:r>
            <a:r>
              <a:rPr lang="en-ZW" sz="3200" dirty="0" err="1">
                <a:solidFill>
                  <a:prstClr val="black"/>
                </a:solidFill>
              </a:rPr>
              <a:t>Rosabeth</a:t>
            </a:r>
            <a:r>
              <a:rPr lang="en-ZW" sz="3200" dirty="0">
                <a:solidFill>
                  <a:prstClr val="black"/>
                </a:solidFill>
              </a:rPr>
              <a:t> Moss </a:t>
            </a:r>
            <a:r>
              <a:rPr lang="en-ZW" sz="3200" dirty="0" err="1" smtClean="0">
                <a:solidFill>
                  <a:prstClr val="black"/>
                </a:solidFill>
              </a:rPr>
              <a:t>Kanter</a:t>
            </a:r>
            <a:endParaRPr lang="en-ZW" sz="3200" dirty="0" smtClean="0">
              <a:solidFill>
                <a:prstClr val="black"/>
              </a:solidFill>
            </a:endParaRPr>
          </a:p>
          <a:p>
            <a:pPr lvl="0" algn="just"/>
            <a:r>
              <a:rPr lang="en-ZW" sz="3200" dirty="0" smtClean="0">
                <a:solidFill>
                  <a:prstClr val="black"/>
                </a:solidFill>
              </a:rPr>
              <a:t>(2012</a:t>
            </a:r>
            <a:r>
              <a:rPr lang="en-ZW" sz="3200" dirty="0">
                <a:solidFill>
                  <a:prstClr val="black"/>
                </a:solidFill>
              </a:rPr>
              <a:t>) there are ten most common  Reasons People Resist Change and </a:t>
            </a:r>
            <a:r>
              <a:rPr lang="en-ZW" sz="3200" dirty="0" err="1">
                <a:solidFill>
                  <a:prstClr val="black"/>
                </a:solidFill>
              </a:rPr>
              <a:t>Rosabeth</a:t>
            </a:r>
            <a:r>
              <a:rPr lang="en-ZW" sz="3200" dirty="0">
                <a:solidFill>
                  <a:prstClr val="black"/>
                </a:solidFill>
              </a:rPr>
              <a:t> also gives possible  ways to manage the resistance.  </a:t>
            </a:r>
          </a:p>
        </p:txBody>
      </p:sp>
    </p:spTree>
    <p:extLst>
      <p:ext uri="{BB962C8B-B14F-4D97-AF65-F5344CB8AC3E}">
        <p14:creationId xmlns:p14="http://schemas.microsoft.com/office/powerpoint/2010/main" xmlns="" val="8686915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19</a:t>
            </a:fld>
            <a:endParaRPr lang="en-ZW" dirty="0"/>
          </a:p>
        </p:txBody>
      </p:sp>
      <p:sp>
        <p:nvSpPr>
          <p:cNvPr id="3" name="Rectangle 2"/>
          <p:cNvSpPr/>
          <p:nvPr/>
        </p:nvSpPr>
        <p:spPr>
          <a:xfrm>
            <a:off x="457200" y="762000"/>
            <a:ext cx="8458200" cy="6001643"/>
          </a:xfrm>
          <a:prstGeom prst="rect">
            <a:avLst/>
          </a:prstGeom>
        </p:spPr>
        <p:txBody>
          <a:bodyPr wrap="square">
            <a:spAutoFit/>
          </a:bodyPr>
          <a:lstStyle/>
          <a:p>
            <a:pPr marL="457200" indent="-457200" algn="just">
              <a:buFont typeface="Wingdings" pitchFamily="2" charset="2"/>
              <a:buChar char="ü"/>
            </a:pPr>
            <a:r>
              <a:rPr lang="en-ZW" sz="3200" b="1" dirty="0">
                <a:solidFill>
                  <a:prstClr val="black"/>
                </a:solidFill>
              </a:rPr>
              <a:t>Loss of control</a:t>
            </a:r>
          </a:p>
          <a:p>
            <a:pPr lvl="0" algn="just"/>
            <a:r>
              <a:rPr lang="en-ZW" sz="3200" dirty="0" smtClean="0">
                <a:solidFill>
                  <a:prstClr val="black"/>
                </a:solidFill>
              </a:rPr>
              <a:t>Change </a:t>
            </a:r>
            <a:r>
              <a:rPr lang="en-ZW" sz="3200" dirty="0">
                <a:solidFill>
                  <a:prstClr val="black"/>
                </a:solidFill>
              </a:rPr>
              <a:t>interferes with autonomy and can make people feel that they’ve lost control over their territory. </a:t>
            </a:r>
            <a:endParaRPr lang="en-ZW" sz="3200" dirty="0" smtClean="0">
              <a:solidFill>
                <a:prstClr val="black"/>
              </a:solidFill>
            </a:endParaRPr>
          </a:p>
          <a:p>
            <a:pPr algn="just"/>
            <a:r>
              <a:rPr lang="en-ZW" sz="3200" dirty="0" smtClean="0">
                <a:solidFill>
                  <a:prstClr val="black"/>
                </a:solidFill>
              </a:rPr>
              <a:t>It’s </a:t>
            </a:r>
            <a:r>
              <a:rPr lang="en-ZW" sz="3200" dirty="0">
                <a:solidFill>
                  <a:prstClr val="black"/>
                </a:solidFill>
              </a:rPr>
              <a:t>not just political, as in who has the power. Our sense of self-determination is often the first </a:t>
            </a:r>
            <a:r>
              <a:rPr lang="en-ZW" sz="3200" dirty="0" smtClean="0">
                <a:solidFill>
                  <a:prstClr val="black"/>
                </a:solidFill>
              </a:rPr>
              <a:t>thing </a:t>
            </a:r>
            <a:r>
              <a:rPr lang="en-ZW" sz="3200" dirty="0">
                <a:solidFill>
                  <a:prstClr val="black"/>
                </a:solidFill>
              </a:rPr>
              <a:t>to g</a:t>
            </a:r>
            <a:r>
              <a:rPr lang="en-ZW" sz="3200" dirty="0" smtClean="0">
                <a:solidFill>
                  <a:prstClr val="black"/>
                </a:solidFill>
              </a:rPr>
              <a:t>o </a:t>
            </a:r>
            <a:r>
              <a:rPr lang="en-ZW" sz="3200" dirty="0">
                <a:solidFill>
                  <a:prstClr val="black"/>
                </a:solidFill>
              </a:rPr>
              <a:t>when faced with a potential change coming from someone else. </a:t>
            </a:r>
            <a:r>
              <a:rPr lang="en-ZW" sz="3200" i="1" dirty="0">
                <a:solidFill>
                  <a:srgbClr val="00B050"/>
                </a:solidFill>
              </a:rPr>
              <a:t>Smart leaders leave room for those affected by change to make choices. They invite others into the planning, giving them ownership.</a:t>
            </a:r>
          </a:p>
          <a:p>
            <a:pPr lvl="0" algn="just"/>
            <a:endParaRPr lang="en-ZW" sz="3200" dirty="0">
              <a:solidFill>
                <a:prstClr val="black"/>
              </a:solidFill>
            </a:endParaRPr>
          </a:p>
        </p:txBody>
      </p:sp>
    </p:spTree>
    <p:extLst>
      <p:ext uri="{BB962C8B-B14F-4D97-AF65-F5344CB8AC3E}">
        <p14:creationId xmlns:p14="http://schemas.microsoft.com/office/powerpoint/2010/main" xmlns="" val="2625561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20</a:t>
            </a:fld>
            <a:endParaRPr lang="en-ZW" dirty="0"/>
          </a:p>
        </p:txBody>
      </p:sp>
      <p:sp>
        <p:nvSpPr>
          <p:cNvPr id="3" name="Rectangle 2"/>
          <p:cNvSpPr/>
          <p:nvPr/>
        </p:nvSpPr>
        <p:spPr>
          <a:xfrm>
            <a:off x="838200" y="152399"/>
            <a:ext cx="7239000" cy="4524315"/>
          </a:xfrm>
          <a:prstGeom prst="rect">
            <a:avLst/>
          </a:prstGeom>
        </p:spPr>
        <p:txBody>
          <a:bodyPr wrap="square">
            <a:spAutoFit/>
          </a:bodyPr>
          <a:lstStyle/>
          <a:p>
            <a:pPr marL="457200" lvl="0" indent="-457200" algn="just">
              <a:buFont typeface="Wingdings" pitchFamily="2" charset="2"/>
              <a:buChar char="ü"/>
            </a:pPr>
            <a:r>
              <a:rPr lang="en-ZW" sz="3200" b="1" dirty="0">
                <a:solidFill>
                  <a:prstClr val="black"/>
                </a:solidFill>
              </a:rPr>
              <a:t>Excess uncertainty</a:t>
            </a:r>
          </a:p>
          <a:p>
            <a:pPr lvl="0" algn="just"/>
            <a:r>
              <a:rPr lang="en-ZW" sz="3200" dirty="0" smtClean="0">
                <a:solidFill>
                  <a:prstClr val="black"/>
                </a:solidFill>
              </a:rPr>
              <a:t>When change </a:t>
            </a:r>
            <a:r>
              <a:rPr lang="en-ZW" sz="3200" dirty="0">
                <a:solidFill>
                  <a:prstClr val="black"/>
                </a:solidFill>
              </a:rPr>
              <a:t>feels like walking off a cliff blindfolded, then people will reject it. People will often prefer to remain mired in misery than to head toward an unknown. As the saying goes, </a:t>
            </a:r>
            <a:r>
              <a:rPr lang="en-ZW" sz="3200" i="1" dirty="0">
                <a:solidFill>
                  <a:srgbClr val="92D050"/>
                </a:solidFill>
              </a:rPr>
              <a:t>“Better the devil you know than the devil you don’t know.” </a:t>
            </a:r>
            <a:r>
              <a:rPr lang="en-ZW" sz="3200" dirty="0">
                <a:solidFill>
                  <a:prstClr val="black"/>
                </a:solidFill>
              </a:rPr>
              <a:t>To overcome inertia requires a sense of safety as well as an inspiring vision. </a:t>
            </a:r>
          </a:p>
        </p:txBody>
      </p:sp>
    </p:spTree>
    <p:extLst>
      <p:ext uri="{BB962C8B-B14F-4D97-AF65-F5344CB8AC3E}">
        <p14:creationId xmlns:p14="http://schemas.microsoft.com/office/powerpoint/2010/main" xmlns="" val="418387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21</a:t>
            </a:fld>
            <a:endParaRPr lang="en-ZW" dirty="0"/>
          </a:p>
        </p:txBody>
      </p:sp>
      <p:sp>
        <p:nvSpPr>
          <p:cNvPr id="3" name="Rectangle 2"/>
          <p:cNvSpPr/>
          <p:nvPr/>
        </p:nvSpPr>
        <p:spPr>
          <a:xfrm>
            <a:off x="533400" y="457200"/>
            <a:ext cx="7848600" cy="5016758"/>
          </a:xfrm>
          <a:prstGeom prst="rect">
            <a:avLst/>
          </a:prstGeom>
        </p:spPr>
        <p:txBody>
          <a:bodyPr wrap="square">
            <a:spAutoFit/>
          </a:bodyPr>
          <a:lstStyle/>
          <a:p>
            <a:pPr lvl="0" algn="just"/>
            <a:r>
              <a:rPr lang="en-ZW" sz="3200" i="1" dirty="0">
                <a:solidFill>
                  <a:srgbClr val="92D050"/>
                </a:solidFill>
              </a:rPr>
              <a:t>Leaders should create certainty of process, with clear, simple steps and timetables.</a:t>
            </a:r>
          </a:p>
          <a:p>
            <a:pPr lvl="0" algn="just"/>
            <a:r>
              <a:rPr lang="en-ZW" sz="3200" dirty="0" smtClean="0">
                <a:solidFill>
                  <a:srgbClr val="FF0000"/>
                </a:solidFill>
              </a:rPr>
              <a:t>Surprise</a:t>
            </a:r>
            <a:r>
              <a:rPr lang="en-ZW" sz="3200" dirty="0">
                <a:solidFill>
                  <a:srgbClr val="FF0000"/>
                </a:solidFill>
              </a:rPr>
              <a:t>, surprise! </a:t>
            </a:r>
          </a:p>
          <a:p>
            <a:pPr lvl="0" algn="just"/>
            <a:r>
              <a:rPr lang="en-US" sz="3200" dirty="0">
                <a:solidFill>
                  <a:prstClr val="black"/>
                </a:solidFill>
              </a:rPr>
              <a:t>Decisions imposed on people suddenly, with no time to get used to the idea or prepare for the consequences, are generally resisted. </a:t>
            </a:r>
            <a:endParaRPr lang="en-US" sz="3200" dirty="0" smtClean="0">
              <a:solidFill>
                <a:prstClr val="black"/>
              </a:solidFill>
            </a:endParaRPr>
          </a:p>
          <a:p>
            <a:pPr lvl="0" algn="just"/>
            <a:r>
              <a:rPr lang="en-US" sz="3200" dirty="0" smtClean="0">
                <a:solidFill>
                  <a:prstClr val="black"/>
                </a:solidFill>
              </a:rPr>
              <a:t>It’s </a:t>
            </a:r>
            <a:r>
              <a:rPr lang="en-US" sz="3200" dirty="0">
                <a:solidFill>
                  <a:prstClr val="black"/>
                </a:solidFill>
              </a:rPr>
              <a:t>always easier to say No than to say Yes. </a:t>
            </a:r>
            <a:r>
              <a:rPr lang="en-US" sz="3200" i="1" dirty="0">
                <a:solidFill>
                  <a:srgbClr val="92D050"/>
                </a:solidFill>
              </a:rPr>
              <a:t>Leaders should avoid the temptation to craft changes in secret and then announce them all at once. </a:t>
            </a:r>
          </a:p>
        </p:txBody>
      </p:sp>
    </p:spTree>
    <p:extLst>
      <p:ext uri="{BB962C8B-B14F-4D97-AF65-F5344CB8AC3E}">
        <p14:creationId xmlns:p14="http://schemas.microsoft.com/office/powerpoint/2010/main" xmlns="" val="30279454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22</a:t>
            </a:fld>
            <a:endParaRPr lang="en-ZW" dirty="0"/>
          </a:p>
        </p:txBody>
      </p:sp>
      <p:sp>
        <p:nvSpPr>
          <p:cNvPr id="3" name="Rectangle 2"/>
          <p:cNvSpPr/>
          <p:nvPr/>
        </p:nvSpPr>
        <p:spPr>
          <a:xfrm>
            <a:off x="914400" y="685801"/>
            <a:ext cx="7467600" cy="2554545"/>
          </a:xfrm>
          <a:prstGeom prst="rect">
            <a:avLst/>
          </a:prstGeom>
        </p:spPr>
        <p:txBody>
          <a:bodyPr wrap="square">
            <a:spAutoFit/>
          </a:bodyPr>
          <a:lstStyle/>
          <a:p>
            <a:pPr lvl="0" algn="just"/>
            <a:r>
              <a:rPr lang="en-ZW" sz="3200" b="1" i="1" dirty="0">
                <a:solidFill>
                  <a:srgbClr val="92D050"/>
                </a:solidFill>
              </a:rPr>
              <a:t>It’s better to plant seeds — that is, to sprinkle hints of what might be coming and seek input</a:t>
            </a:r>
            <a:r>
              <a:rPr lang="en-ZW" sz="3200" i="1" dirty="0" smtClean="0">
                <a:solidFill>
                  <a:srgbClr val="92D050"/>
                </a:solidFill>
              </a:rPr>
              <a:t>.</a:t>
            </a:r>
          </a:p>
          <a:p>
            <a:pPr lvl="0" algn="just"/>
            <a:endParaRPr lang="en-ZW" sz="3200" i="1" dirty="0">
              <a:solidFill>
                <a:srgbClr val="92D050"/>
              </a:solidFill>
            </a:endParaRPr>
          </a:p>
          <a:p>
            <a:pPr lvl="0" algn="just"/>
            <a:r>
              <a:rPr lang="en-ZW" sz="3200" dirty="0" smtClean="0"/>
              <a:t>So its better to avoid surprises </a:t>
            </a:r>
            <a:endParaRPr lang="en-ZW" sz="3200" dirty="0"/>
          </a:p>
        </p:txBody>
      </p:sp>
    </p:spTree>
    <p:extLst>
      <p:ext uri="{BB962C8B-B14F-4D97-AF65-F5344CB8AC3E}">
        <p14:creationId xmlns:p14="http://schemas.microsoft.com/office/powerpoint/2010/main" xmlns="" val="31038182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23</a:t>
            </a:fld>
            <a:endParaRPr lang="en-ZW" dirty="0"/>
          </a:p>
        </p:txBody>
      </p:sp>
      <p:sp>
        <p:nvSpPr>
          <p:cNvPr id="3" name="Rectangle 2"/>
          <p:cNvSpPr/>
          <p:nvPr/>
        </p:nvSpPr>
        <p:spPr>
          <a:xfrm>
            <a:off x="1066800" y="304800"/>
            <a:ext cx="7467600" cy="5509200"/>
          </a:xfrm>
          <a:prstGeom prst="rect">
            <a:avLst/>
          </a:prstGeom>
        </p:spPr>
        <p:txBody>
          <a:bodyPr wrap="square">
            <a:spAutoFit/>
          </a:bodyPr>
          <a:lstStyle/>
          <a:p>
            <a:pPr lvl="0"/>
            <a:r>
              <a:rPr lang="en-ZW" sz="3200" b="1" dirty="0">
                <a:solidFill>
                  <a:prstClr val="black"/>
                </a:solidFill>
              </a:rPr>
              <a:t>Everything seems different.</a:t>
            </a:r>
          </a:p>
          <a:p>
            <a:pPr lvl="0"/>
            <a:r>
              <a:rPr lang="en-US" sz="3200" dirty="0" smtClean="0">
                <a:solidFill>
                  <a:prstClr val="black"/>
                </a:solidFill>
              </a:rPr>
              <a:t>Change </a:t>
            </a:r>
            <a:r>
              <a:rPr lang="en-US" sz="3200" dirty="0">
                <a:solidFill>
                  <a:prstClr val="black"/>
                </a:solidFill>
              </a:rPr>
              <a:t>is meant to bring something different, but how different? We are creatures of habit. Routines become automatic, but change jolts us into consciousness, sometimes in uncomfortable ways. </a:t>
            </a:r>
            <a:r>
              <a:rPr lang="en-US" sz="3200" dirty="0">
                <a:solidFill>
                  <a:srgbClr val="FF0000"/>
                </a:solidFill>
              </a:rPr>
              <a:t>Too many differences can be distracting or confusing</a:t>
            </a:r>
            <a:r>
              <a:rPr lang="en-US" sz="3200" dirty="0">
                <a:solidFill>
                  <a:prstClr val="black"/>
                </a:solidFill>
              </a:rPr>
              <a:t>. </a:t>
            </a:r>
            <a:r>
              <a:rPr lang="en-US" sz="3200" i="1" dirty="0">
                <a:solidFill>
                  <a:srgbClr val="92D050"/>
                </a:solidFill>
              </a:rPr>
              <a:t>Leaders should </a:t>
            </a:r>
            <a:r>
              <a:rPr lang="en-US" sz="3200" i="1" dirty="0" smtClean="0">
                <a:solidFill>
                  <a:srgbClr val="92D050"/>
                </a:solidFill>
              </a:rPr>
              <a:t>therefore try </a:t>
            </a:r>
            <a:r>
              <a:rPr lang="en-US" sz="3200" i="1" dirty="0">
                <a:solidFill>
                  <a:srgbClr val="92D050"/>
                </a:solidFill>
              </a:rPr>
              <a:t>to minimize the number of unrelated differences introduced by a central change</a:t>
            </a:r>
            <a:endParaRPr lang="en-ZW" i="1" dirty="0">
              <a:solidFill>
                <a:srgbClr val="92D050"/>
              </a:solidFill>
            </a:endParaRPr>
          </a:p>
        </p:txBody>
      </p:sp>
    </p:spTree>
    <p:extLst>
      <p:ext uri="{BB962C8B-B14F-4D97-AF65-F5344CB8AC3E}">
        <p14:creationId xmlns:p14="http://schemas.microsoft.com/office/powerpoint/2010/main" xmlns="" val="3888549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24</a:t>
            </a:fld>
            <a:endParaRPr lang="en-ZW" dirty="0"/>
          </a:p>
        </p:txBody>
      </p:sp>
      <p:sp>
        <p:nvSpPr>
          <p:cNvPr id="3" name="Rectangle 2"/>
          <p:cNvSpPr/>
          <p:nvPr/>
        </p:nvSpPr>
        <p:spPr>
          <a:xfrm>
            <a:off x="762000" y="304799"/>
            <a:ext cx="7848600" cy="5016758"/>
          </a:xfrm>
          <a:prstGeom prst="rect">
            <a:avLst/>
          </a:prstGeom>
        </p:spPr>
        <p:txBody>
          <a:bodyPr wrap="square">
            <a:spAutoFit/>
          </a:bodyPr>
          <a:lstStyle/>
          <a:p>
            <a:pPr lvl="0" algn="just"/>
            <a:r>
              <a:rPr lang="en-ZW" sz="3200" i="1" dirty="0">
                <a:solidFill>
                  <a:srgbClr val="92D050"/>
                </a:solidFill>
              </a:rPr>
              <a:t>Wherever possible keep things familiar. Remain focused on the important things; avoid change for the sake of change.</a:t>
            </a:r>
          </a:p>
          <a:p>
            <a:pPr lvl="0" algn="just"/>
            <a:endParaRPr lang="en-ZW" sz="3200" dirty="0">
              <a:solidFill>
                <a:srgbClr val="92D050"/>
              </a:solidFill>
            </a:endParaRPr>
          </a:p>
          <a:p>
            <a:pPr marL="457200" lvl="0" indent="-457200" algn="just">
              <a:buFont typeface="Wingdings" pitchFamily="2" charset="2"/>
              <a:buChar char="ü"/>
            </a:pPr>
            <a:r>
              <a:rPr lang="en-ZW" sz="3200" b="1" dirty="0">
                <a:solidFill>
                  <a:prstClr val="black"/>
                </a:solidFill>
              </a:rPr>
              <a:t>Loss of face. </a:t>
            </a:r>
            <a:endParaRPr lang="en-ZW" sz="3200" dirty="0">
              <a:solidFill>
                <a:prstClr val="black"/>
              </a:solidFill>
            </a:endParaRPr>
          </a:p>
          <a:p>
            <a:pPr lvl="0" algn="just"/>
            <a:r>
              <a:rPr lang="en-US" sz="3200" dirty="0">
                <a:solidFill>
                  <a:prstClr val="black"/>
                </a:solidFill>
              </a:rPr>
              <a:t>By definition, change is a departure from the past. Those people associated with the last version — the one that didn’t work, or the one that’s being superseded — are likely to be defensive about it. </a:t>
            </a:r>
            <a:endParaRPr lang="en-ZW" sz="3200" dirty="0">
              <a:solidFill>
                <a:prstClr val="black"/>
              </a:solidFill>
            </a:endParaRPr>
          </a:p>
        </p:txBody>
      </p:sp>
    </p:spTree>
    <p:extLst>
      <p:ext uri="{BB962C8B-B14F-4D97-AF65-F5344CB8AC3E}">
        <p14:creationId xmlns:p14="http://schemas.microsoft.com/office/powerpoint/2010/main" xmlns="" val="24326404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25</a:t>
            </a:fld>
            <a:endParaRPr lang="en-ZW" dirty="0"/>
          </a:p>
        </p:txBody>
      </p:sp>
      <p:sp>
        <p:nvSpPr>
          <p:cNvPr id="3" name="Rectangle 2"/>
          <p:cNvSpPr/>
          <p:nvPr/>
        </p:nvSpPr>
        <p:spPr>
          <a:xfrm>
            <a:off x="457200" y="381000"/>
            <a:ext cx="8153400" cy="4524315"/>
          </a:xfrm>
          <a:prstGeom prst="rect">
            <a:avLst/>
          </a:prstGeom>
        </p:spPr>
        <p:txBody>
          <a:bodyPr wrap="square">
            <a:spAutoFit/>
          </a:bodyPr>
          <a:lstStyle/>
          <a:p>
            <a:pPr algn="just"/>
            <a:r>
              <a:rPr lang="en-US" sz="3200" dirty="0">
                <a:solidFill>
                  <a:prstClr val="black"/>
                </a:solidFill>
              </a:rPr>
              <a:t>When change involves a big shift of strategic direction, the people responsible for the previous direction dread the perception that they must have been wrong</a:t>
            </a:r>
            <a:r>
              <a:rPr lang="en-ZW" sz="3200" dirty="0">
                <a:solidFill>
                  <a:prstClr val="black"/>
                </a:solidFill>
              </a:rPr>
              <a:t>. </a:t>
            </a:r>
            <a:r>
              <a:rPr lang="en-ZW" sz="3200" i="1" dirty="0">
                <a:solidFill>
                  <a:srgbClr val="00B050"/>
                </a:solidFill>
              </a:rPr>
              <a:t>Leaders can help people maintain dignity by celebrating those elements of the past that are worth honouring, and making it clear that the world has changed. That makes it easier to let go and move on.</a:t>
            </a:r>
          </a:p>
          <a:p>
            <a:pPr lvl="0" algn="just"/>
            <a:endParaRPr lang="en-ZW" sz="3200" dirty="0">
              <a:solidFill>
                <a:prstClr val="black"/>
              </a:solidFill>
            </a:endParaRPr>
          </a:p>
        </p:txBody>
      </p:sp>
    </p:spTree>
    <p:extLst>
      <p:ext uri="{BB962C8B-B14F-4D97-AF65-F5344CB8AC3E}">
        <p14:creationId xmlns:p14="http://schemas.microsoft.com/office/powerpoint/2010/main" xmlns="" val="6531276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26</a:t>
            </a:fld>
            <a:endParaRPr lang="en-ZW" dirty="0"/>
          </a:p>
        </p:txBody>
      </p:sp>
      <p:sp>
        <p:nvSpPr>
          <p:cNvPr id="3" name="Rectangle 2"/>
          <p:cNvSpPr/>
          <p:nvPr/>
        </p:nvSpPr>
        <p:spPr>
          <a:xfrm>
            <a:off x="685800" y="304800"/>
            <a:ext cx="8229600" cy="6986528"/>
          </a:xfrm>
          <a:prstGeom prst="rect">
            <a:avLst/>
          </a:prstGeom>
        </p:spPr>
        <p:txBody>
          <a:bodyPr wrap="square">
            <a:spAutoFit/>
          </a:bodyPr>
          <a:lstStyle/>
          <a:p>
            <a:pPr marL="457200" lvl="0" indent="-457200">
              <a:buFont typeface="Wingdings" pitchFamily="2" charset="2"/>
              <a:buChar char="ü"/>
            </a:pPr>
            <a:r>
              <a:rPr lang="en-ZW" sz="3200" b="1" dirty="0">
                <a:solidFill>
                  <a:prstClr val="black"/>
                </a:solidFill>
              </a:rPr>
              <a:t>Concerns about competence. </a:t>
            </a:r>
          </a:p>
          <a:p>
            <a:pPr lvl="0"/>
            <a:endParaRPr lang="en-ZW" sz="3200" dirty="0">
              <a:solidFill>
                <a:prstClr val="black"/>
              </a:solidFill>
            </a:endParaRPr>
          </a:p>
          <a:p>
            <a:pPr algn="just"/>
            <a:r>
              <a:rPr lang="en-US" sz="3200" dirty="0">
                <a:solidFill>
                  <a:prstClr val="black"/>
                </a:solidFill>
              </a:rPr>
              <a:t>Can I do it? Change is resisted when it makes people feel stupid. They might express skepticism about whether the new software version will work or whether digital journalism is really an improvement, but deep down they are worried that their skills will be obsolete. </a:t>
            </a:r>
            <a:r>
              <a:rPr lang="en-ZW" sz="3200" i="1" dirty="0">
                <a:solidFill>
                  <a:srgbClr val="00B050"/>
                </a:solidFill>
              </a:rPr>
              <a:t>Leaders should over-invest in structural reassurance, providing abundant information, education, training, mentors, and support systems. </a:t>
            </a:r>
            <a:endParaRPr lang="en-ZW" sz="3200" i="1" dirty="0" smtClean="0">
              <a:solidFill>
                <a:srgbClr val="00B050"/>
              </a:solidFill>
            </a:endParaRPr>
          </a:p>
          <a:p>
            <a:pPr algn="just"/>
            <a:r>
              <a:rPr lang="en-ZW" sz="3200" i="1" dirty="0" smtClean="0">
                <a:solidFill>
                  <a:srgbClr val="FF0000"/>
                </a:solidFill>
              </a:rPr>
              <a:t>A period of running two systems simultaneously </a:t>
            </a:r>
            <a:r>
              <a:rPr lang="en-ZW" sz="3200" i="1" dirty="0">
                <a:solidFill>
                  <a:srgbClr val="FF0000"/>
                </a:solidFill>
              </a:rPr>
              <a:t>helps ease transitions</a:t>
            </a:r>
            <a:r>
              <a:rPr lang="en-ZW" sz="3200" i="1" dirty="0" smtClean="0">
                <a:solidFill>
                  <a:srgbClr val="FF0000"/>
                </a:solidFill>
              </a:rPr>
              <a:t>.</a:t>
            </a:r>
            <a:endParaRPr lang="en-ZW" sz="3200" i="1" dirty="0">
              <a:solidFill>
                <a:srgbClr val="FF0000"/>
              </a:solidFill>
            </a:endParaRPr>
          </a:p>
          <a:p>
            <a:pPr lvl="0" algn="just"/>
            <a:endParaRPr lang="en-ZW" sz="3200" dirty="0">
              <a:solidFill>
                <a:prstClr val="black"/>
              </a:solidFill>
            </a:endParaRPr>
          </a:p>
        </p:txBody>
      </p:sp>
    </p:spTree>
    <p:extLst>
      <p:ext uri="{BB962C8B-B14F-4D97-AF65-F5344CB8AC3E}">
        <p14:creationId xmlns:p14="http://schemas.microsoft.com/office/powerpoint/2010/main" xmlns="" val="3908798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27</a:t>
            </a:fld>
            <a:endParaRPr lang="en-ZW" dirty="0"/>
          </a:p>
        </p:txBody>
      </p:sp>
      <p:sp>
        <p:nvSpPr>
          <p:cNvPr id="3" name="Rectangle 2"/>
          <p:cNvSpPr/>
          <p:nvPr/>
        </p:nvSpPr>
        <p:spPr>
          <a:xfrm>
            <a:off x="1066800" y="-64264"/>
            <a:ext cx="7391400" cy="5016758"/>
          </a:xfrm>
          <a:prstGeom prst="rect">
            <a:avLst/>
          </a:prstGeom>
        </p:spPr>
        <p:txBody>
          <a:bodyPr wrap="square">
            <a:spAutoFit/>
          </a:bodyPr>
          <a:lstStyle/>
          <a:p>
            <a:pPr lvl="0"/>
            <a:endParaRPr lang="en-ZW" sz="3200" b="1" dirty="0" smtClean="0">
              <a:solidFill>
                <a:prstClr val="black"/>
              </a:solidFill>
            </a:endParaRPr>
          </a:p>
          <a:p>
            <a:pPr marL="457200" indent="-457200">
              <a:buFont typeface="Wingdings" pitchFamily="2" charset="2"/>
              <a:buChar char="ü"/>
            </a:pPr>
            <a:r>
              <a:rPr lang="en-ZW" sz="3200" b="1" dirty="0">
                <a:solidFill>
                  <a:prstClr val="black"/>
                </a:solidFill>
              </a:rPr>
              <a:t>More work</a:t>
            </a:r>
          </a:p>
          <a:p>
            <a:pPr lvl="0"/>
            <a:endParaRPr lang="en-ZW" sz="3200" b="1" dirty="0">
              <a:solidFill>
                <a:prstClr val="black"/>
              </a:solidFill>
            </a:endParaRPr>
          </a:p>
          <a:p>
            <a:pPr lvl="0" algn="just"/>
            <a:r>
              <a:rPr lang="en-US" sz="3200" dirty="0" smtClean="0">
                <a:solidFill>
                  <a:prstClr val="black"/>
                </a:solidFill>
              </a:rPr>
              <a:t>Change </a:t>
            </a:r>
            <a:r>
              <a:rPr lang="en-US" sz="3200" dirty="0">
                <a:solidFill>
                  <a:prstClr val="black"/>
                </a:solidFill>
              </a:rPr>
              <a:t>is indeed more work. Those closest to the change in terms of designing and testing it are often overloaded, in part because of the inevitable unanticipated glitches in the middle of change, per “</a:t>
            </a:r>
            <a:r>
              <a:rPr lang="en-US" sz="3200" dirty="0" err="1">
                <a:solidFill>
                  <a:prstClr val="black"/>
                </a:solidFill>
              </a:rPr>
              <a:t>Kanter’s</a:t>
            </a:r>
            <a:r>
              <a:rPr lang="en-US" sz="3200" dirty="0">
                <a:solidFill>
                  <a:prstClr val="black"/>
                </a:solidFill>
              </a:rPr>
              <a:t> Law” that “everything can look like a failure in the middle.” </a:t>
            </a:r>
            <a:endParaRPr lang="en-ZW" sz="3200" dirty="0">
              <a:solidFill>
                <a:prstClr val="black"/>
              </a:solidFill>
            </a:endParaRPr>
          </a:p>
        </p:txBody>
      </p:sp>
    </p:spTree>
    <p:extLst>
      <p:ext uri="{BB962C8B-B14F-4D97-AF65-F5344CB8AC3E}">
        <p14:creationId xmlns:p14="http://schemas.microsoft.com/office/powerpoint/2010/main" xmlns="" val="38273993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28</a:t>
            </a:fld>
            <a:endParaRPr lang="en-ZW" dirty="0"/>
          </a:p>
        </p:txBody>
      </p:sp>
      <p:sp>
        <p:nvSpPr>
          <p:cNvPr id="3" name="Rectangle 2"/>
          <p:cNvSpPr/>
          <p:nvPr/>
        </p:nvSpPr>
        <p:spPr>
          <a:xfrm>
            <a:off x="762000" y="228600"/>
            <a:ext cx="7696200" cy="4308872"/>
          </a:xfrm>
          <a:prstGeom prst="rect">
            <a:avLst/>
          </a:prstGeom>
        </p:spPr>
        <p:txBody>
          <a:bodyPr wrap="square">
            <a:spAutoFit/>
          </a:bodyPr>
          <a:lstStyle/>
          <a:p>
            <a:pPr lvl="0"/>
            <a:r>
              <a:rPr lang="en-ZW" sz="3200" i="1" dirty="0">
                <a:solidFill>
                  <a:srgbClr val="00B050"/>
                </a:solidFill>
              </a:rPr>
              <a:t>Leaders should acknowledge the hard work of change by allowing some people to focus exclusively on it, or adding extra </a:t>
            </a:r>
            <a:r>
              <a:rPr lang="en-ZW" sz="3200" i="1" dirty="0" smtClean="0">
                <a:solidFill>
                  <a:srgbClr val="00B050"/>
                </a:solidFill>
              </a:rPr>
              <a:t>pecks </a:t>
            </a:r>
            <a:r>
              <a:rPr lang="en-ZW" sz="3200" i="1" dirty="0">
                <a:solidFill>
                  <a:srgbClr val="00B050"/>
                </a:solidFill>
              </a:rPr>
              <a:t>for </a:t>
            </a:r>
            <a:r>
              <a:rPr lang="en-ZW" sz="3200" i="1" dirty="0" smtClean="0">
                <a:solidFill>
                  <a:srgbClr val="00B050"/>
                </a:solidFill>
              </a:rPr>
              <a:t>participants (meals?). </a:t>
            </a:r>
            <a:endParaRPr lang="en-ZW" sz="3200" i="1" dirty="0">
              <a:solidFill>
                <a:srgbClr val="00B050"/>
              </a:solidFill>
            </a:endParaRPr>
          </a:p>
          <a:p>
            <a:pPr lvl="0" algn="just"/>
            <a:endParaRPr lang="en-ZW" sz="3200" dirty="0">
              <a:solidFill>
                <a:prstClr val="black"/>
              </a:solidFill>
            </a:endParaRPr>
          </a:p>
          <a:p>
            <a:pPr lvl="0" algn="just"/>
            <a:r>
              <a:rPr lang="en-ZW" sz="3200" i="1" dirty="0">
                <a:solidFill>
                  <a:srgbClr val="00B050"/>
                </a:solidFill>
              </a:rPr>
              <a:t>Reward and recognize participants — and their families, too, who often make unseen sacrifices.</a:t>
            </a:r>
            <a:endParaRPr lang="en-ZW" sz="3200" dirty="0">
              <a:solidFill>
                <a:srgbClr val="00B050"/>
              </a:solidFill>
            </a:endParaRPr>
          </a:p>
          <a:p>
            <a:pPr lvl="0"/>
            <a:endParaRPr lang="en-ZW" b="1" dirty="0">
              <a:solidFill>
                <a:prstClr val="black"/>
              </a:solidFill>
            </a:endParaRPr>
          </a:p>
        </p:txBody>
      </p:sp>
    </p:spTree>
    <p:extLst>
      <p:ext uri="{BB962C8B-B14F-4D97-AF65-F5344CB8AC3E}">
        <p14:creationId xmlns:p14="http://schemas.microsoft.com/office/powerpoint/2010/main" xmlns="" val="2773187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29</a:t>
            </a:fld>
            <a:endParaRPr lang="en-ZW" dirty="0"/>
          </a:p>
        </p:txBody>
      </p:sp>
      <p:sp>
        <p:nvSpPr>
          <p:cNvPr id="3" name="Rectangle 2"/>
          <p:cNvSpPr/>
          <p:nvPr/>
        </p:nvSpPr>
        <p:spPr>
          <a:xfrm>
            <a:off x="762000" y="533401"/>
            <a:ext cx="7772400" cy="6494085"/>
          </a:xfrm>
          <a:prstGeom prst="rect">
            <a:avLst/>
          </a:prstGeom>
        </p:spPr>
        <p:txBody>
          <a:bodyPr wrap="square">
            <a:spAutoFit/>
          </a:bodyPr>
          <a:lstStyle/>
          <a:p>
            <a:pPr marL="285750" lvl="0" indent="-285750">
              <a:buFont typeface="Wingdings" pitchFamily="2" charset="2"/>
              <a:buChar char="ü"/>
            </a:pPr>
            <a:r>
              <a:rPr lang="en-ZW" sz="3200" b="1" dirty="0" smtClean="0">
                <a:solidFill>
                  <a:prstClr val="black"/>
                </a:solidFill>
              </a:rPr>
              <a:t>Ripple </a:t>
            </a:r>
            <a:r>
              <a:rPr lang="en-ZW" sz="3200" b="1" dirty="0">
                <a:solidFill>
                  <a:prstClr val="black"/>
                </a:solidFill>
              </a:rPr>
              <a:t>effects</a:t>
            </a:r>
          </a:p>
          <a:p>
            <a:pPr algn="just"/>
            <a:r>
              <a:rPr lang="en-US" sz="3200" dirty="0" smtClean="0">
                <a:solidFill>
                  <a:prstClr val="black"/>
                </a:solidFill>
              </a:rPr>
              <a:t>Change </a:t>
            </a:r>
            <a:r>
              <a:rPr lang="en-US" sz="3200" dirty="0">
                <a:solidFill>
                  <a:prstClr val="black"/>
                </a:solidFill>
              </a:rPr>
              <a:t>creates ripples, reaching distant spots in ever-widening circles. The ripples disrupt other departments, important customers, people well outside the venture or neighborhood, and they start to push back, rebelling against changes they had nothing to do with that interfere with their own activities. </a:t>
            </a:r>
            <a:r>
              <a:rPr lang="en-ZW" sz="3200" i="1" dirty="0">
                <a:solidFill>
                  <a:srgbClr val="00B050"/>
                </a:solidFill>
              </a:rPr>
              <a:t>Leaders should enlarge the circle of stakeholders. They must consider all affected parties, however distant, and work with them to minimize disruption.</a:t>
            </a:r>
          </a:p>
          <a:p>
            <a:pPr lvl="0" algn="just"/>
            <a:endParaRPr lang="en-ZW" sz="3200" dirty="0">
              <a:solidFill>
                <a:prstClr val="black"/>
              </a:solidFill>
            </a:endParaRPr>
          </a:p>
        </p:txBody>
      </p:sp>
    </p:spTree>
    <p:extLst>
      <p:ext uri="{BB962C8B-B14F-4D97-AF65-F5344CB8AC3E}">
        <p14:creationId xmlns:p14="http://schemas.microsoft.com/office/powerpoint/2010/main" xmlns="" val="12407852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30</a:t>
            </a:fld>
            <a:endParaRPr lang="en-ZW" dirty="0"/>
          </a:p>
        </p:txBody>
      </p:sp>
      <p:sp>
        <p:nvSpPr>
          <p:cNvPr id="3" name="Rectangle 2"/>
          <p:cNvSpPr/>
          <p:nvPr/>
        </p:nvSpPr>
        <p:spPr>
          <a:xfrm>
            <a:off x="685800" y="381000"/>
            <a:ext cx="7924800" cy="5715000"/>
          </a:xfrm>
          <a:prstGeom prst="rect">
            <a:avLst/>
          </a:prstGeom>
        </p:spPr>
        <p:txBody>
          <a:bodyPr wrap="square">
            <a:spAutoFit/>
          </a:bodyPr>
          <a:lstStyle/>
          <a:p>
            <a:pPr marL="457200" lvl="0" indent="-457200" algn="just">
              <a:buFont typeface="Wingdings" pitchFamily="2" charset="2"/>
              <a:buChar char="ü"/>
            </a:pPr>
            <a:r>
              <a:rPr lang="en-ZW" sz="3200" b="1" dirty="0">
                <a:solidFill>
                  <a:prstClr val="black"/>
                </a:solidFill>
              </a:rPr>
              <a:t>Past resentments</a:t>
            </a:r>
          </a:p>
          <a:p>
            <a:pPr lvl="0" algn="just"/>
            <a:r>
              <a:rPr lang="en-US" sz="3200" dirty="0" smtClean="0">
                <a:solidFill>
                  <a:prstClr val="black"/>
                </a:solidFill>
              </a:rPr>
              <a:t>The </a:t>
            </a:r>
            <a:r>
              <a:rPr lang="en-US" sz="3200" dirty="0">
                <a:solidFill>
                  <a:prstClr val="black"/>
                </a:solidFill>
              </a:rPr>
              <a:t>ghosts of the past are always lying in wait to haunt us. As long as everything is steady state, they remain out of sight. But the minute you need cooperation for something new or different, the ghosts spring into action. Old wounds reopen, historic resentments are remembered — sometimes going back many generations. </a:t>
            </a:r>
          </a:p>
          <a:p>
            <a:pPr lvl="0" algn="just"/>
            <a:r>
              <a:rPr lang="en-ZW" sz="3200" i="1" dirty="0" smtClean="0">
                <a:solidFill>
                  <a:srgbClr val="00B050"/>
                </a:solidFill>
              </a:rPr>
              <a:t>Leaders </a:t>
            </a:r>
            <a:r>
              <a:rPr lang="en-ZW" sz="3200" i="1" dirty="0">
                <a:solidFill>
                  <a:srgbClr val="00B050"/>
                </a:solidFill>
              </a:rPr>
              <a:t>should consider gestures to heal the past before sailing into the future.</a:t>
            </a:r>
          </a:p>
        </p:txBody>
      </p:sp>
    </p:spTree>
    <p:extLst>
      <p:ext uri="{BB962C8B-B14F-4D97-AF65-F5344CB8AC3E}">
        <p14:creationId xmlns:p14="http://schemas.microsoft.com/office/powerpoint/2010/main" xmlns="" val="2374166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31</a:t>
            </a:fld>
            <a:endParaRPr lang="en-ZW" dirty="0"/>
          </a:p>
        </p:txBody>
      </p:sp>
      <p:sp>
        <p:nvSpPr>
          <p:cNvPr id="3" name="Rectangle 2"/>
          <p:cNvSpPr/>
          <p:nvPr/>
        </p:nvSpPr>
        <p:spPr>
          <a:xfrm>
            <a:off x="609600" y="304800"/>
            <a:ext cx="8001000" cy="6001643"/>
          </a:xfrm>
          <a:prstGeom prst="rect">
            <a:avLst/>
          </a:prstGeom>
        </p:spPr>
        <p:txBody>
          <a:bodyPr wrap="square">
            <a:spAutoFit/>
          </a:bodyPr>
          <a:lstStyle/>
          <a:p>
            <a:pPr lvl="0" algn="just"/>
            <a:r>
              <a:rPr lang="en-ZW" sz="3200" b="1" dirty="0">
                <a:solidFill>
                  <a:srgbClr val="FF0000"/>
                </a:solidFill>
              </a:rPr>
              <a:t>Sometimes the threat is real. </a:t>
            </a:r>
          </a:p>
          <a:p>
            <a:pPr lvl="0" algn="just"/>
            <a:r>
              <a:rPr lang="en-US" sz="3200" dirty="0" smtClean="0">
                <a:solidFill>
                  <a:prstClr val="black"/>
                </a:solidFill>
              </a:rPr>
              <a:t>Now </a:t>
            </a:r>
            <a:r>
              <a:rPr lang="en-US" sz="3200" dirty="0">
                <a:solidFill>
                  <a:prstClr val="black"/>
                </a:solidFill>
              </a:rPr>
              <a:t>we get to true pain and politics. Change is resisted because it can hurt. When new technologies displace old ones, jobs can be lost; prices can be cut; investments can be wiped out. </a:t>
            </a:r>
            <a:endParaRPr lang="en-ZW" sz="3200" dirty="0">
              <a:solidFill>
                <a:prstClr val="black"/>
              </a:solidFill>
            </a:endParaRPr>
          </a:p>
          <a:p>
            <a:pPr lvl="0" algn="just"/>
            <a:r>
              <a:rPr lang="en-ZW" sz="3200" i="1" dirty="0">
                <a:solidFill>
                  <a:srgbClr val="00B050"/>
                </a:solidFill>
              </a:rPr>
              <a:t>The best thing leaders can do when the changes they seek pose significant threat is to be honest, transparent, fast, and fair. For example, one big layoff with strong transition assistance is better than successive waves of cuts.</a:t>
            </a:r>
          </a:p>
        </p:txBody>
      </p:sp>
    </p:spTree>
    <p:extLst>
      <p:ext uri="{BB962C8B-B14F-4D97-AF65-F5344CB8AC3E}">
        <p14:creationId xmlns:p14="http://schemas.microsoft.com/office/powerpoint/2010/main" xmlns="" val="19751354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32</a:t>
            </a:fld>
            <a:endParaRPr lang="en-ZW" dirty="0"/>
          </a:p>
        </p:txBody>
      </p:sp>
      <p:sp>
        <p:nvSpPr>
          <p:cNvPr id="3" name="Rectangle 2"/>
          <p:cNvSpPr/>
          <p:nvPr/>
        </p:nvSpPr>
        <p:spPr>
          <a:xfrm>
            <a:off x="990600" y="457200"/>
            <a:ext cx="7239000" cy="5509200"/>
          </a:xfrm>
          <a:prstGeom prst="rect">
            <a:avLst/>
          </a:prstGeom>
        </p:spPr>
        <p:txBody>
          <a:bodyPr wrap="square">
            <a:spAutoFit/>
          </a:bodyPr>
          <a:lstStyle/>
          <a:p>
            <a:pPr lvl="0" algn="just"/>
            <a:r>
              <a:rPr lang="en-US" sz="3200" b="1" dirty="0">
                <a:solidFill>
                  <a:srgbClr val="FF0000"/>
                </a:solidFill>
              </a:rPr>
              <a:t>Effects of Change in an organization </a:t>
            </a:r>
            <a:endParaRPr lang="en-ZW" sz="3200" dirty="0">
              <a:solidFill>
                <a:srgbClr val="FF0000"/>
              </a:solidFill>
            </a:endParaRPr>
          </a:p>
          <a:p>
            <a:pPr lvl="0" algn="just"/>
            <a:r>
              <a:rPr lang="en-US" sz="3200" dirty="0">
                <a:solidFill>
                  <a:prstClr val="black"/>
                </a:solidFill>
              </a:rPr>
              <a:t>Change affects workers in different ways. Some common responses are as follows:</a:t>
            </a:r>
          </a:p>
          <a:p>
            <a:pPr marL="285750" lvl="0" indent="-285750" algn="just">
              <a:buFont typeface="Arial" pitchFamily="34" charset="0"/>
              <a:buChar char="•"/>
            </a:pPr>
            <a:r>
              <a:rPr lang="en-ZW" sz="3200" b="1" dirty="0" smtClean="0">
                <a:solidFill>
                  <a:srgbClr val="0070C0"/>
                </a:solidFill>
              </a:rPr>
              <a:t>Loss </a:t>
            </a:r>
            <a:r>
              <a:rPr lang="en-ZW" sz="3200" b="1" dirty="0">
                <a:solidFill>
                  <a:srgbClr val="0070C0"/>
                </a:solidFill>
              </a:rPr>
              <a:t>of Self –confidence </a:t>
            </a:r>
            <a:endParaRPr lang="en-ZW" sz="3200" dirty="0">
              <a:solidFill>
                <a:srgbClr val="0070C0"/>
              </a:solidFill>
            </a:endParaRPr>
          </a:p>
          <a:p>
            <a:pPr lvl="0" algn="just"/>
            <a:r>
              <a:rPr lang="en-US" sz="3200" dirty="0">
                <a:solidFill>
                  <a:prstClr val="black"/>
                </a:solidFill>
              </a:rPr>
              <a:t>Change can cause people to feel incompetent, needy and powerless. </a:t>
            </a:r>
            <a:endParaRPr lang="en-ZW" sz="3200" dirty="0">
              <a:solidFill>
                <a:prstClr val="black"/>
              </a:solidFill>
            </a:endParaRPr>
          </a:p>
          <a:p>
            <a:pPr lvl="0" algn="just"/>
            <a:r>
              <a:rPr lang="en-ZW" sz="3200" i="1" dirty="0">
                <a:solidFill>
                  <a:srgbClr val="00B050"/>
                </a:solidFill>
              </a:rPr>
              <a:t>Leaders should make workers a part of the planning and execution process. </a:t>
            </a:r>
          </a:p>
          <a:p>
            <a:pPr lvl="0" algn="just"/>
            <a:r>
              <a:rPr lang="en-ZW" sz="3200" i="1" dirty="0">
                <a:solidFill>
                  <a:srgbClr val="00B050"/>
                </a:solidFill>
              </a:rPr>
              <a:t>Implement a support system to deal with the changes that will occur before, during and after implementation. </a:t>
            </a:r>
          </a:p>
        </p:txBody>
      </p:sp>
    </p:spTree>
    <p:extLst>
      <p:ext uri="{BB962C8B-B14F-4D97-AF65-F5344CB8AC3E}">
        <p14:creationId xmlns:p14="http://schemas.microsoft.com/office/powerpoint/2010/main" xmlns="" val="26373967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EF09936-707C-4944-BCD3-9A85F3D399D9}" type="slidenum">
              <a:rPr lang="en-ZW" smtClean="0"/>
              <a:pPr/>
              <a:t>33</a:t>
            </a:fld>
            <a:endParaRPr lang="en-ZW" dirty="0"/>
          </a:p>
        </p:txBody>
      </p:sp>
      <p:sp>
        <p:nvSpPr>
          <p:cNvPr id="3" name="Rectangle 2"/>
          <p:cNvSpPr/>
          <p:nvPr/>
        </p:nvSpPr>
        <p:spPr>
          <a:xfrm>
            <a:off x="457200" y="304800"/>
            <a:ext cx="8229600" cy="6140142"/>
          </a:xfrm>
          <a:prstGeom prst="rect">
            <a:avLst/>
          </a:prstGeom>
        </p:spPr>
        <p:txBody>
          <a:bodyPr wrap="square">
            <a:spAutoFit/>
          </a:bodyPr>
          <a:lstStyle/>
          <a:p>
            <a:pPr marL="457200" lvl="0" indent="-457200" algn="just">
              <a:buFont typeface="Arial" pitchFamily="34" charset="0"/>
              <a:buChar char="•"/>
            </a:pPr>
            <a:r>
              <a:rPr lang="en-ZW" sz="3200" b="1" dirty="0">
                <a:solidFill>
                  <a:srgbClr val="0070C0"/>
                </a:solidFill>
              </a:rPr>
              <a:t>Confusion</a:t>
            </a:r>
            <a:r>
              <a:rPr lang="en-ZW" sz="3200" b="1" dirty="0">
                <a:solidFill>
                  <a:prstClr val="black"/>
                </a:solidFill>
              </a:rPr>
              <a:t> </a:t>
            </a:r>
            <a:r>
              <a:rPr lang="en-US" sz="3200" dirty="0" smtClean="0">
                <a:solidFill>
                  <a:prstClr val="black"/>
                </a:solidFill>
              </a:rPr>
              <a:t>Change </a:t>
            </a:r>
            <a:r>
              <a:rPr lang="en-US" sz="3200" dirty="0">
                <a:solidFill>
                  <a:prstClr val="black"/>
                </a:solidFill>
              </a:rPr>
              <a:t>alters the regular routine of a workplace and often creates chaos. </a:t>
            </a:r>
            <a:endParaRPr lang="en-ZW" sz="3200" dirty="0">
              <a:solidFill>
                <a:prstClr val="black"/>
              </a:solidFill>
            </a:endParaRPr>
          </a:p>
          <a:p>
            <a:pPr lvl="0" algn="just"/>
            <a:r>
              <a:rPr lang="en-ZW" sz="3200" i="1" dirty="0" smtClean="0">
                <a:solidFill>
                  <a:srgbClr val="00B050"/>
                </a:solidFill>
              </a:rPr>
              <a:t>     As </a:t>
            </a:r>
            <a:r>
              <a:rPr lang="en-ZW" sz="3200" i="1" dirty="0">
                <a:solidFill>
                  <a:srgbClr val="00B050"/>
                </a:solidFill>
              </a:rPr>
              <a:t>managers, leadership skills will be </a:t>
            </a:r>
            <a:r>
              <a:rPr lang="en-ZW" sz="3200" i="1" dirty="0" smtClean="0">
                <a:solidFill>
                  <a:srgbClr val="00B050"/>
                </a:solidFill>
              </a:rPr>
              <a:t>critical     </a:t>
            </a:r>
            <a:r>
              <a:rPr lang="en-ZW" sz="3200" i="1" dirty="0">
                <a:solidFill>
                  <a:srgbClr val="00B050"/>
                </a:solidFill>
              </a:rPr>
              <a:t> </a:t>
            </a:r>
            <a:r>
              <a:rPr lang="en-ZW" sz="3200" i="1" dirty="0" smtClean="0">
                <a:solidFill>
                  <a:srgbClr val="00B050"/>
                </a:solidFill>
              </a:rPr>
              <a:t>    in re-establishing </a:t>
            </a:r>
            <a:r>
              <a:rPr lang="en-ZW" sz="3200" i="1" dirty="0">
                <a:solidFill>
                  <a:srgbClr val="00B050"/>
                </a:solidFill>
              </a:rPr>
              <a:t>formal patters and routines</a:t>
            </a:r>
            <a:r>
              <a:rPr lang="en-ZW" sz="3200" i="1" dirty="0">
                <a:solidFill>
                  <a:prstClr val="black"/>
                </a:solidFill>
              </a:rPr>
              <a:t>. </a:t>
            </a:r>
          </a:p>
          <a:p>
            <a:pPr lvl="0" algn="just"/>
            <a:endParaRPr lang="en-ZW" sz="900" dirty="0">
              <a:solidFill>
                <a:prstClr val="black"/>
              </a:solidFill>
            </a:endParaRPr>
          </a:p>
          <a:p>
            <a:pPr marL="457200" lvl="0" indent="-457200" algn="just">
              <a:buFont typeface="Arial" pitchFamily="34" charset="0"/>
              <a:buChar char="•"/>
            </a:pPr>
            <a:r>
              <a:rPr lang="en-ZW" sz="3200" b="1" dirty="0">
                <a:solidFill>
                  <a:srgbClr val="0070C0"/>
                </a:solidFill>
              </a:rPr>
              <a:t>Conflict</a:t>
            </a:r>
            <a:r>
              <a:rPr lang="en-ZW" sz="3200" b="1" dirty="0">
                <a:solidFill>
                  <a:prstClr val="black"/>
                </a:solidFill>
              </a:rPr>
              <a:t> </a:t>
            </a:r>
            <a:r>
              <a:rPr lang="en-US" sz="3200" dirty="0" smtClean="0">
                <a:solidFill>
                  <a:prstClr val="black"/>
                </a:solidFill>
              </a:rPr>
              <a:t>Individuals </a:t>
            </a:r>
            <a:r>
              <a:rPr lang="en-US" sz="3200" dirty="0">
                <a:solidFill>
                  <a:prstClr val="black"/>
                </a:solidFill>
              </a:rPr>
              <a:t>become attached to things that they consider the norm and to the stability of their workplace. When change occurs, workers often have difficulty letting </a:t>
            </a:r>
            <a:r>
              <a:rPr lang="en-US" sz="3200" dirty="0" smtClean="0">
                <a:solidFill>
                  <a:prstClr val="black"/>
                </a:solidFill>
              </a:rPr>
              <a:t> </a:t>
            </a:r>
            <a:r>
              <a:rPr lang="en-US" sz="3200" dirty="0">
                <a:solidFill>
                  <a:prstClr val="black"/>
                </a:solidFill>
              </a:rPr>
              <a:t>off old ways of doing things. </a:t>
            </a:r>
            <a:r>
              <a:rPr lang="en-ZW" sz="3200" i="1" dirty="0">
                <a:solidFill>
                  <a:srgbClr val="00B050"/>
                </a:solidFill>
              </a:rPr>
              <a:t>Address conflict as it arises and create an open forum for communication where workers can simply deal with interpersonal conflict. </a:t>
            </a:r>
            <a:r>
              <a:rPr lang="en-ZW" sz="2400" i="1" dirty="0" smtClean="0">
                <a:solidFill>
                  <a:srgbClr val="FF0000"/>
                </a:solidFill>
                <a:hlinkClick r:id="rId2"/>
              </a:rPr>
              <a:t>www.eap4u</a:t>
            </a:r>
            <a:endParaRPr lang="en-ZW" sz="2400" i="1" dirty="0">
              <a:solidFill>
                <a:srgbClr val="FF0000"/>
              </a:solidFill>
            </a:endParaRPr>
          </a:p>
        </p:txBody>
      </p:sp>
    </p:spTree>
    <p:extLst>
      <p:ext uri="{BB962C8B-B14F-4D97-AF65-F5344CB8AC3E}">
        <p14:creationId xmlns:p14="http://schemas.microsoft.com/office/powerpoint/2010/main" xmlns="" val="2399991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0"/>
            <a:ext cx="7696200" cy="5786199"/>
          </a:xfrm>
          <a:prstGeom prst="rect">
            <a:avLst/>
          </a:prstGeom>
        </p:spPr>
        <p:txBody>
          <a:bodyPr wrap="square">
            <a:spAutoFit/>
          </a:bodyPr>
          <a:lstStyle/>
          <a:p>
            <a:pPr algn="just"/>
            <a:r>
              <a:rPr lang="en-US" sz="3200" b="1" dirty="0">
                <a:solidFill>
                  <a:srgbClr val="FF0000"/>
                </a:solidFill>
              </a:rPr>
              <a:t>Strategies and Methods for effective implementation of change in the workplace</a:t>
            </a:r>
            <a:r>
              <a:rPr lang="en-US" sz="3200" b="1" dirty="0">
                <a:solidFill>
                  <a:prstClr val="black"/>
                </a:solidFill>
              </a:rPr>
              <a:t>.</a:t>
            </a:r>
            <a:endParaRPr lang="en-ZW" sz="3200" dirty="0"/>
          </a:p>
          <a:p>
            <a:pPr lvl="0" algn="just"/>
            <a:endParaRPr lang="en-US" sz="3200" b="1" dirty="0" smtClean="0">
              <a:solidFill>
                <a:srgbClr val="00B050"/>
              </a:solidFill>
            </a:endParaRPr>
          </a:p>
          <a:p>
            <a:pPr lvl="0" algn="just"/>
            <a:r>
              <a:rPr lang="en-US" sz="3200" b="1" dirty="0" smtClean="0">
                <a:solidFill>
                  <a:srgbClr val="00B050"/>
                </a:solidFill>
              </a:rPr>
              <a:t>Change </a:t>
            </a:r>
            <a:r>
              <a:rPr lang="en-US" sz="3200" b="1" dirty="0">
                <a:solidFill>
                  <a:srgbClr val="00B050"/>
                </a:solidFill>
              </a:rPr>
              <a:t>program Health Check</a:t>
            </a:r>
            <a:endParaRPr lang="en-ZW" sz="3200" dirty="0">
              <a:solidFill>
                <a:srgbClr val="00B050"/>
              </a:solidFill>
            </a:endParaRPr>
          </a:p>
          <a:p>
            <a:pPr lvl="0" algn="just"/>
            <a:endParaRPr lang="en-US" sz="3200" dirty="0">
              <a:solidFill>
                <a:srgbClr val="00B050"/>
              </a:solidFill>
            </a:endParaRPr>
          </a:p>
          <a:p>
            <a:pPr lvl="0" algn="just"/>
            <a:r>
              <a:rPr lang="en-US" sz="3200" b="1" dirty="0" smtClean="0">
                <a:solidFill>
                  <a:srgbClr val="00B0F0"/>
                </a:solidFill>
              </a:rPr>
              <a:t>Create </a:t>
            </a:r>
            <a:r>
              <a:rPr lang="en-US" sz="3200" b="1" dirty="0">
                <a:solidFill>
                  <a:srgbClr val="00B0F0"/>
                </a:solidFill>
              </a:rPr>
              <a:t>tension</a:t>
            </a:r>
            <a:endParaRPr lang="en-ZW" sz="3200" dirty="0">
              <a:solidFill>
                <a:srgbClr val="00B0F0"/>
              </a:solidFill>
            </a:endParaRPr>
          </a:p>
          <a:p>
            <a:pPr marL="457200" lvl="0" indent="-457200" algn="just">
              <a:buFont typeface="Arial" pitchFamily="34" charset="0"/>
              <a:buChar char="•"/>
            </a:pPr>
            <a:r>
              <a:rPr lang="en-US" sz="3200" dirty="0" smtClean="0">
                <a:solidFill>
                  <a:prstClr val="black"/>
                </a:solidFill>
              </a:rPr>
              <a:t>Is there a clear and compelling reason for adopting this change program?</a:t>
            </a:r>
            <a:endParaRPr lang="en-ZW" sz="3200" dirty="0" smtClean="0">
              <a:solidFill>
                <a:prstClr val="black"/>
              </a:solidFill>
            </a:endParaRPr>
          </a:p>
          <a:p>
            <a:pPr marL="285750" lvl="0" indent="-285750" algn="just">
              <a:buFont typeface="Arial" pitchFamily="34" charset="0"/>
              <a:buChar char="•"/>
            </a:pPr>
            <a:r>
              <a:rPr lang="en-US" sz="3200" dirty="0" smtClean="0">
                <a:solidFill>
                  <a:prstClr val="black"/>
                </a:solidFill>
              </a:rPr>
              <a:t>Is </a:t>
            </a:r>
            <a:r>
              <a:rPr lang="en-US" sz="3200" dirty="0">
                <a:solidFill>
                  <a:prstClr val="black"/>
                </a:solidFill>
              </a:rPr>
              <a:t>the objective data needed to convince the skeptics available?</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Do people feel the urgency to change?</a:t>
            </a:r>
            <a:endParaRPr lang="en-ZW" sz="3200" dirty="0">
              <a:solidFill>
                <a:prstClr val="black"/>
              </a:solidFill>
            </a:endParaRPr>
          </a:p>
          <a:p>
            <a:pPr lvl="0" algn="just"/>
            <a:endParaRPr lang="en-US"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34</a:t>
            </a:fld>
            <a:endParaRPr lang="en-ZW" dirty="0"/>
          </a:p>
        </p:txBody>
      </p:sp>
    </p:spTree>
    <p:extLst>
      <p:ext uri="{BB962C8B-B14F-4D97-AF65-F5344CB8AC3E}">
        <p14:creationId xmlns:p14="http://schemas.microsoft.com/office/powerpoint/2010/main" xmlns="" val="17220788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914400"/>
            <a:ext cx="7772400" cy="4524315"/>
          </a:xfrm>
          <a:prstGeom prst="rect">
            <a:avLst/>
          </a:prstGeom>
        </p:spPr>
        <p:txBody>
          <a:bodyPr wrap="square">
            <a:spAutoFit/>
          </a:bodyPr>
          <a:lstStyle/>
          <a:p>
            <a:pPr lvl="0" algn="just"/>
            <a:r>
              <a:rPr lang="en-US" sz="3200" b="1" dirty="0">
                <a:solidFill>
                  <a:srgbClr val="00B0F0"/>
                </a:solidFill>
              </a:rPr>
              <a:t>Harness support</a:t>
            </a:r>
            <a:endParaRPr lang="en-ZW" sz="3200" dirty="0">
              <a:solidFill>
                <a:srgbClr val="00B0F0"/>
              </a:solidFill>
            </a:endParaRPr>
          </a:p>
          <a:p>
            <a:pPr marL="457200" lvl="0" indent="-457200" algn="just">
              <a:buFont typeface="Arial" pitchFamily="34" charset="0"/>
              <a:buChar char="•"/>
            </a:pPr>
            <a:r>
              <a:rPr lang="en-US" sz="3200" dirty="0" smtClean="0">
                <a:solidFill>
                  <a:prstClr val="black"/>
                </a:solidFill>
              </a:rPr>
              <a:t>Do </a:t>
            </a:r>
            <a:r>
              <a:rPr lang="en-US" sz="3200" dirty="0">
                <a:solidFill>
                  <a:prstClr val="black"/>
                </a:solidFill>
              </a:rPr>
              <a:t>we know what the motivators for each stakeholder group are</a:t>
            </a:r>
            <a:r>
              <a:rPr lang="en-US" sz="3200" dirty="0" smtClean="0">
                <a:solidFill>
                  <a:prstClr val="black"/>
                </a:solidFill>
              </a:rPr>
              <a:t>?</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Does the senior executive team support the change</a:t>
            </a:r>
            <a:r>
              <a:rPr lang="en-US" sz="3200" dirty="0" smtClean="0">
                <a:solidFill>
                  <a:prstClr val="black"/>
                </a:solidFill>
              </a:rPr>
              <a:t>?</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Are all the stakeholders engaged in the change process</a:t>
            </a:r>
            <a:r>
              <a:rPr lang="en-US" sz="3200" dirty="0" smtClean="0">
                <a:solidFill>
                  <a:prstClr val="black"/>
                </a:solidFill>
              </a:rPr>
              <a:t>?</a:t>
            </a:r>
          </a:p>
        </p:txBody>
      </p:sp>
      <p:sp>
        <p:nvSpPr>
          <p:cNvPr id="4" name="Slide Number Placeholder 3"/>
          <p:cNvSpPr>
            <a:spLocks noGrp="1"/>
          </p:cNvSpPr>
          <p:nvPr>
            <p:ph type="sldNum" sz="quarter" idx="12"/>
          </p:nvPr>
        </p:nvSpPr>
        <p:spPr/>
        <p:txBody>
          <a:bodyPr/>
          <a:lstStyle/>
          <a:p>
            <a:fld id="{3EF09936-707C-4944-BCD3-9A85F3D399D9}" type="slidenum">
              <a:rPr lang="en-ZW" smtClean="0"/>
              <a:pPr/>
              <a:t>35</a:t>
            </a:fld>
            <a:endParaRPr lang="en-ZW" dirty="0"/>
          </a:p>
        </p:txBody>
      </p:sp>
    </p:spTree>
    <p:extLst>
      <p:ext uri="{BB962C8B-B14F-4D97-AF65-F5344CB8AC3E}">
        <p14:creationId xmlns:p14="http://schemas.microsoft.com/office/powerpoint/2010/main" xmlns="" val="8112692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305800" cy="4801314"/>
          </a:xfrm>
          <a:prstGeom prst="rect">
            <a:avLst/>
          </a:prstGeom>
        </p:spPr>
        <p:txBody>
          <a:bodyPr wrap="square">
            <a:spAutoFit/>
          </a:bodyPr>
          <a:lstStyle/>
          <a:p>
            <a:endParaRPr lang="en-US" b="1" dirty="0"/>
          </a:p>
          <a:p>
            <a:pPr algn="just"/>
            <a:r>
              <a:rPr lang="en-US" sz="3200" b="1" dirty="0" smtClean="0">
                <a:solidFill>
                  <a:srgbClr val="00B0F0"/>
                </a:solidFill>
              </a:rPr>
              <a:t>Articulate </a:t>
            </a:r>
            <a:r>
              <a:rPr lang="en-US" sz="3200" b="1" dirty="0">
                <a:solidFill>
                  <a:srgbClr val="00B0F0"/>
                </a:solidFill>
              </a:rPr>
              <a:t>goals</a:t>
            </a:r>
            <a:endParaRPr lang="en-ZW" sz="3200" dirty="0">
              <a:solidFill>
                <a:srgbClr val="00B0F0"/>
              </a:solidFill>
            </a:endParaRPr>
          </a:p>
          <a:p>
            <a:pPr algn="just"/>
            <a:r>
              <a:rPr lang="en-US" sz="3200" b="1" dirty="0"/>
              <a:t> </a:t>
            </a:r>
            <a:endParaRPr lang="en-ZW" sz="3200" dirty="0"/>
          </a:p>
          <a:p>
            <a:pPr marL="285750" lvl="0" indent="-285750" algn="just">
              <a:buFont typeface="Arial" pitchFamily="34" charset="0"/>
              <a:buChar char="•"/>
            </a:pPr>
            <a:r>
              <a:rPr lang="en-US" sz="3200" dirty="0"/>
              <a:t>Do stakeholders take ownership of the vision and </a:t>
            </a:r>
            <a:r>
              <a:rPr lang="en-US" sz="3200" dirty="0" smtClean="0"/>
              <a:t>goals?</a:t>
            </a:r>
            <a:endParaRPr lang="en-ZW" sz="3200" dirty="0" smtClean="0"/>
          </a:p>
          <a:p>
            <a:pPr marL="285750" lvl="0" indent="-285750" algn="just">
              <a:buFont typeface="Arial" pitchFamily="34" charset="0"/>
              <a:buChar char="•"/>
            </a:pPr>
            <a:r>
              <a:rPr lang="en-US" sz="3200" dirty="0" smtClean="0"/>
              <a:t>Are </a:t>
            </a:r>
            <a:r>
              <a:rPr lang="en-US" sz="3200" dirty="0"/>
              <a:t>people involved in the devolving the goals to lower levels of the organization? </a:t>
            </a:r>
            <a:endParaRPr lang="en-ZW" sz="3200" dirty="0" smtClean="0"/>
          </a:p>
          <a:p>
            <a:pPr marL="285750" lvl="0" indent="-285750" algn="just">
              <a:buFont typeface="Arial" pitchFamily="34" charset="0"/>
              <a:buChar char="•"/>
            </a:pPr>
            <a:r>
              <a:rPr lang="en-US" sz="3200" dirty="0" smtClean="0"/>
              <a:t>Are </a:t>
            </a:r>
            <a:r>
              <a:rPr lang="en-US" sz="3200" dirty="0"/>
              <a:t>performance measurements and reporting systems set up? </a:t>
            </a:r>
            <a:endParaRPr lang="en-ZW" sz="3200" dirty="0"/>
          </a:p>
          <a:p>
            <a:r>
              <a:rPr lang="en-US" sz="3200" dirty="0"/>
              <a:t> </a:t>
            </a:r>
            <a:endParaRPr lang="en-ZW" sz="3200"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36</a:t>
            </a:fld>
            <a:endParaRPr lang="en-ZW" dirty="0"/>
          </a:p>
        </p:txBody>
      </p:sp>
    </p:spTree>
    <p:extLst>
      <p:ext uri="{BB962C8B-B14F-4D97-AF65-F5344CB8AC3E}">
        <p14:creationId xmlns:p14="http://schemas.microsoft.com/office/powerpoint/2010/main" xmlns="" val="18990631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4455" y="685800"/>
            <a:ext cx="7391400" cy="5016758"/>
          </a:xfrm>
          <a:prstGeom prst="rect">
            <a:avLst/>
          </a:prstGeom>
        </p:spPr>
        <p:txBody>
          <a:bodyPr wrap="square">
            <a:spAutoFit/>
          </a:bodyPr>
          <a:lstStyle/>
          <a:p>
            <a:pPr lvl="0" algn="just"/>
            <a:r>
              <a:rPr lang="en-US" sz="3200" b="1" dirty="0">
                <a:solidFill>
                  <a:srgbClr val="00B0F0"/>
                </a:solidFill>
              </a:rPr>
              <a:t>Nominate roles</a:t>
            </a:r>
            <a:endParaRPr lang="en-ZW" sz="3200" dirty="0">
              <a:solidFill>
                <a:srgbClr val="00B0F0"/>
              </a:solidFill>
            </a:endParaRPr>
          </a:p>
          <a:p>
            <a:pPr lvl="0" algn="just"/>
            <a:r>
              <a:rPr lang="en-US" sz="3200" b="1" dirty="0">
                <a:solidFill>
                  <a:prstClr val="black"/>
                </a:solidFill>
              </a:rPr>
              <a:t> </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Are change management and new operational accountabilities clear?</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Are the right people selected for the right roles?</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Are project management principles and methods being used?</a:t>
            </a:r>
            <a:endParaRPr lang="en-ZW" sz="3200" dirty="0">
              <a:solidFill>
                <a:prstClr val="black"/>
              </a:solidFill>
            </a:endParaRPr>
          </a:p>
          <a:p>
            <a:pPr lvl="0"/>
            <a:r>
              <a:rPr lang="en-US" sz="3200" dirty="0">
                <a:solidFill>
                  <a:prstClr val="black"/>
                </a:solidFill>
              </a:rPr>
              <a:t> </a:t>
            </a:r>
            <a:endParaRPr lang="en-ZW" sz="3200" dirty="0">
              <a:solidFill>
                <a:prstClr val="black"/>
              </a:solidFill>
            </a:endParaRPr>
          </a:p>
          <a:p>
            <a:pPr lvl="0"/>
            <a:r>
              <a:rPr lang="en-US" sz="3200" dirty="0">
                <a:solidFill>
                  <a:prstClr val="black"/>
                </a:solidFill>
              </a:rPr>
              <a:t> </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37</a:t>
            </a:fld>
            <a:endParaRPr lang="en-ZW" dirty="0"/>
          </a:p>
        </p:txBody>
      </p:sp>
    </p:spTree>
    <p:extLst>
      <p:ext uri="{BB962C8B-B14F-4D97-AF65-F5344CB8AC3E}">
        <p14:creationId xmlns:p14="http://schemas.microsoft.com/office/powerpoint/2010/main" xmlns="" val="37139537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85800"/>
            <a:ext cx="7315200" cy="4031873"/>
          </a:xfrm>
          <a:prstGeom prst="rect">
            <a:avLst/>
          </a:prstGeom>
        </p:spPr>
        <p:txBody>
          <a:bodyPr wrap="square">
            <a:spAutoFit/>
          </a:bodyPr>
          <a:lstStyle/>
          <a:p>
            <a:pPr lvl="0" algn="just"/>
            <a:r>
              <a:rPr lang="en-US" sz="3200" b="1" dirty="0">
                <a:solidFill>
                  <a:srgbClr val="00B0F0"/>
                </a:solidFill>
              </a:rPr>
              <a:t>Grow </a:t>
            </a:r>
            <a:r>
              <a:rPr lang="en-US" sz="3200" b="1" dirty="0" smtClean="0">
                <a:solidFill>
                  <a:srgbClr val="00B0F0"/>
                </a:solidFill>
              </a:rPr>
              <a:t>Capability </a:t>
            </a:r>
            <a:endParaRPr lang="en-ZW" sz="3200" dirty="0">
              <a:solidFill>
                <a:srgbClr val="00B0F0"/>
              </a:solidFill>
            </a:endParaRPr>
          </a:p>
          <a:p>
            <a:pPr lvl="0" algn="just"/>
            <a:r>
              <a:rPr lang="en-US" sz="3200" b="1" dirty="0">
                <a:solidFill>
                  <a:prstClr val="black"/>
                </a:solidFill>
              </a:rPr>
              <a:t> </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Is the training plan sufficiently scoped and adequately resourced?</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Are teams being developed and supported for high performance?</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Is support in place ensuring transfer of training to the workplace?</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38</a:t>
            </a:fld>
            <a:endParaRPr lang="en-ZW" dirty="0"/>
          </a:p>
        </p:txBody>
      </p:sp>
    </p:spTree>
    <p:extLst>
      <p:ext uri="{BB962C8B-B14F-4D97-AF65-F5344CB8AC3E}">
        <p14:creationId xmlns:p14="http://schemas.microsoft.com/office/powerpoint/2010/main" xmlns="" val="14335025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399"/>
            <a:ext cx="8077200" cy="5509200"/>
          </a:xfrm>
          <a:prstGeom prst="rect">
            <a:avLst/>
          </a:prstGeom>
        </p:spPr>
        <p:txBody>
          <a:bodyPr wrap="square">
            <a:spAutoFit/>
          </a:bodyPr>
          <a:lstStyle/>
          <a:p>
            <a:pPr algn="just"/>
            <a:r>
              <a:rPr lang="en-US" sz="3200" b="1" dirty="0" smtClean="0">
                <a:solidFill>
                  <a:srgbClr val="00B0F0"/>
                </a:solidFill>
              </a:rPr>
              <a:t>Entrench </a:t>
            </a:r>
            <a:r>
              <a:rPr lang="en-US" sz="3200" b="1" dirty="0">
                <a:solidFill>
                  <a:srgbClr val="00B0F0"/>
                </a:solidFill>
              </a:rPr>
              <a:t>Changes</a:t>
            </a:r>
            <a:endParaRPr lang="en-ZW" sz="3200" dirty="0">
              <a:solidFill>
                <a:srgbClr val="00B0F0"/>
              </a:solidFill>
            </a:endParaRPr>
          </a:p>
          <a:p>
            <a:pPr algn="just"/>
            <a:r>
              <a:rPr lang="en-US" sz="3200" b="1" dirty="0"/>
              <a:t> </a:t>
            </a:r>
            <a:endParaRPr lang="en-ZW" sz="3200" dirty="0"/>
          </a:p>
          <a:p>
            <a:pPr marL="285750" lvl="0" indent="-285750" algn="just">
              <a:buFont typeface="Arial" pitchFamily="34" charset="0"/>
              <a:buChar char="•"/>
            </a:pPr>
            <a:r>
              <a:rPr lang="en-US" sz="3200" dirty="0"/>
              <a:t>Are performance results reported and success </a:t>
            </a:r>
            <a:r>
              <a:rPr lang="en-US" sz="3200" dirty="0" smtClean="0"/>
              <a:t>celebrated?</a:t>
            </a:r>
            <a:endParaRPr lang="en-ZW" sz="3200" dirty="0" smtClean="0"/>
          </a:p>
          <a:p>
            <a:pPr marL="285750" lvl="0" indent="-285750" algn="just">
              <a:buFont typeface="Arial" pitchFamily="34" charset="0"/>
              <a:buChar char="•"/>
            </a:pPr>
            <a:r>
              <a:rPr lang="en-US" sz="3200" dirty="0" smtClean="0"/>
              <a:t>Are </a:t>
            </a:r>
            <a:r>
              <a:rPr lang="en-US" sz="3200" dirty="0"/>
              <a:t>rewards and recruitment systems aligned with the change </a:t>
            </a:r>
            <a:r>
              <a:rPr lang="en-US" sz="3200" dirty="0" smtClean="0"/>
              <a:t>objectives?</a:t>
            </a:r>
            <a:endParaRPr lang="en-ZW" sz="3200" dirty="0" smtClean="0"/>
          </a:p>
          <a:p>
            <a:pPr marL="285750" lvl="0" indent="-285750" algn="just">
              <a:buFont typeface="Arial" pitchFamily="34" charset="0"/>
              <a:buChar char="•"/>
            </a:pPr>
            <a:r>
              <a:rPr lang="en-US" sz="3200" dirty="0" smtClean="0"/>
              <a:t>Do </a:t>
            </a:r>
            <a:r>
              <a:rPr lang="en-US" sz="3200" dirty="0"/>
              <a:t>managers and supervisors lead by example?</a:t>
            </a:r>
            <a:endParaRPr lang="en-ZW" sz="3200" dirty="0"/>
          </a:p>
          <a:p>
            <a:pPr algn="just"/>
            <a:r>
              <a:rPr lang="en-US" sz="3200" i="1" dirty="0"/>
              <a:t>Source: </a:t>
            </a:r>
            <a:r>
              <a:rPr lang="en-US" sz="3200" i="1" dirty="0" smtClean="0">
                <a:hlinkClick r:id="rId2"/>
              </a:rPr>
              <a:t>www.businessperform.com</a:t>
            </a:r>
            <a:endParaRPr lang="en-US" sz="3200" i="1" dirty="0" smtClean="0"/>
          </a:p>
          <a:p>
            <a:endParaRPr lang="en-ZW" sz="3200" dirty="0" smtClean="0"/>
          </a:p>
          <a:p>
            <a:endParaRPr lang="en-ZW" sz="3200"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39</a:t>
            </a:fld>
            <a:endParaRPr lang="en-ZW" dirty="0"/>
          </a:p>
        </p:txBody>
      </p:sp>
    </p:spTree>
    <p:extLst>
      <p:ext uri="{BB962C8B-B14F-4D97-AF65-F5344CB8AC3E}">
        <p14:creationId xmlns:p14="http://schemas.microsoft.com/office/powerpoint/2010/main" xmlns="" val="37541884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077200" cy="6278642"/>
          </a:xfrm>
          <a:prstGeom prst="rect">
            <a:avLst/>
          </a:prstGeom>
        </p:spPr>
        <p:txBody>
          <a:bodyPr wrap="square">
            <a:spAutoFit/>
          </a:bodyPr>
          <a:lstStyle/>
          <a:p>
            <a:pPr algn="just"/>
            <a:r>
              <a:rPr lang="en-US" sz="3200" b="1" spc="-150" dirty="0" smtClean="0">
                <a:solidFill>
                  <a:srgbClr val="FF0000"/>
                </a:solidFill>
                <a:hlinkClick r:id="rId2"/>
              </a:rPr>
              <a:t>Managing Resistance or Acceptance to Change</a:t>
            </a:r>
          </a:p>
          <a:p>
            <a:pPr algn="just"/>
            <a:endParaRPr lang="en-US" dirty="0">
              <a:hlinkClick r:id="rId2"/>
            </a:endParaRPr>
          </a:p>
          <a:p>
            <a:pPr algn="just"/>
            <a:r>
              <a:rPr lang="en-US" sz="3200" b="1" u="sng" spc="-300" dirty="0" smtClean="0">
                <a:solidFill>
                  <a:schemeClr val="bg1"/>
                </a:solidFill>
                <a:hlinkClick r:id="rId2"/>
              </a:rPr>
              <a:t>The is need for a Process </a:t>
            </a:r>
            <a:r>
              <a:rPr lang="en-US" sz="3200" b="1" u="sng" spc="-300" dirty="0">
                <a:solidFill>
                  <a:schemeClr val="bg1"/>
                </a:solidFill>
                <a:hlinkClick r:id="rId2"/>
              </a:rPr>
              <a:t>of Change in an Organization</a:t>
            </a:r>
            <a:r>
              <a:rPr lang="en-US" sz="3200" b="1" u="sng" spc="-300" dirty="0">
                <a:solidFill>
                  <a:schemeClr val="bg1"/>
                </a:solidFill>
              </a:rPr>
              <a:t> </a:t>
            </a:r>
            <a:endParaRPr lang="en-US" sz="3200" b="1" u="sng" spc="-300" dirty="0" smtClean="0">
              <a:solidFill>
                <a:schemeClr val="bg1"/>
              </a:solidFill>
            </a:endParaRPr>
          </a:p>
          <a:p>
            <a:pPr algn="just"/>
            <a:r>
              <a:rPr lang="en-US" sz="3200" dirty="0" smtClean="0"/>
              <a:t>In </a:t>
            </a:r>
            <a:r>
              <a:rPr lang="en-US" sz="3200" dirty="0"/>
              <a:t>their book “Blue Ocean Strategy”, </a:t>
            </a:r>
            <a:r>
              <a:rPr lang="en-US" sz="3200" i="1" dirty="0"/>
              <a:t>W Chan Kim and Renee Mauborgne </a:t>
            </a:r>
            <a:r>
              <a:rPr lang="en-US" sz="3200" dirty="0"/>
              <a:t>cite four hurdles that face a manager trying to institute broad change in an organization. </a:t>
            </a:r>
            <a:endParaRPr lang="en-ZW" sz="3200" dirty="0"/>
          </a:p>
          <a:p>
            <a:pPr algn="just"/>
            <a:r>
              <a:rPr lang="en-US" sz="3200" dirty="0"/>
              <a:t>The first is </a:t>
            </a:r>
            <a:r>
              <a:rPr lang="en-US" sz="3200" b="1" dirty="0">
                <a:solidFill>
                  <a:srgbClr val="FF0000"/>
                </a:solidFill>
              </a:rPr>
              <a:t>cognitive</a:t>
            </a:r>
            <a:r>
              <a:rPr lang="en-US" sz="3200" dirty="0">
                <a:solidFill>
                  <a:srgbClr val="FF0000"/>
                </a:solidFill>
              </a:rPr>
              <a:t>-</a:t>
            </a:r>
            <a:r>
              <a:rPr lang="en-US" sz="3200" dirty="0"/>
              <a:t>people must have some understanding of why the change is strategy or culture is needed. </a:t>
            </a:r>
            <a:endParaRPr lang="en-ZW" sz="3200" dirty="0"/>
          </a:p>
          <a:p>
            <a:pPr algn="just"/>
            <a:r>
              <a:rPr lang="en-US" sz="3200" dirty="0"/>
              <a:t>The second is </a:t>
            </a:r>
            <a:r>
              <a:rPr lang="en-US" sz="3200" b="1" dirty="0">
                <a:solidFill>
                  <a:srgbClr val="FF0000"/>
                </a:solidFill>
              </a:rPr>
              <a:t>limited resources</a:t>
            </a:r>
            <a:r>
              <a:rPr lang="en-US" sz="3200" dirty="0">
                <a:solidFill>
                  <a:srgbClr val="FF0000"/>
                </a:solidFill>
              </a:rPr>
              <a:t> </a:t>
            </a:r>
            <a:r>
              <a:rPr lang="en-US" sz="3200" dirty="0"/>
              <a:t>- Changing an organization will require shifting resources away from some areas and towards others. </a:t>
            </a:r>
            <a:endParaRPr lang="en-ZW" sz="3200"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40</a:t>
            </a:fld>
            <a:endParaRPr lang="en-ZW" dirty="0"/>
          </a:p>
        </p:txBody>
      </p:sp>
    </p:spTree>
    <p:extLst>
      <p:ext uri="{BB962C8B-B14F-4D97-AF65-F5344CB8AC3E}">
        <p14:creationId xmlns:p14="http://schemas.microsoft.com/office/powerpoint/2010/main" xmlns="" val="4648925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0382" y="540327"/>
            <a:ext cx="7772400" cy="6001643"/>
          </a:xfrm>
          <a:prstGeom prst="rect">
            <a:avLst/>
          </a:prstGeom>
        </p:spPr>
        <p:txBody>
          <a:bodyPr wrap="square">
            <a:spAutoFit/>
          </a:bodyPr>
          <a:lstStyle/>
          <a:p>
            <a:pPr lvl="0"/>
            <a:r>
              <a:rPr lang="en-US" sz="3200" dirty="0">
                <a:solidFill>
                  <a:prstClr val="black"/>
                </a:solidFill>
              </a:rPr>
              <a:t>The third is </a:t>
            </a:r>
            <a:r>
              <a:rPr lang="en-US" sz="3200" b="1" dirty="0">
                <a:solidFill>
                  <a:srgbClr val="FF0000"/>
                </a:solidFill>
              </a:rPr>
              <a:t>motivation</a:t>
            </a:r>
            <a:r>
              <a:rPr lang="en-US" sz="3200" b="1" dirty="0">
                <a:solidFill>
                  <a:srgbClr val="00B050"/>
                </a:solidFill>
              </a:rPr>
              <a:t> </a:t>
            </a:r>
            <a:r>
              <a:rPr lang="en-US" sz="3200" dirty="0">
                <a:solidFill>
                  <a:prstClr val="black"/>
                </a:solidFill>
              </a:rPr>
              <a:t>– ultimately workers have to want to make the change. </a:t>
            </a:r>
            <a:endParaRPr lang="en-US" sz="3200" dirty="0" smtClean="0">
              <a:solidFill>
                <a:prstClr val="black"/>
              </a:solidFill>
            </a:endParaRPr>
          </a:p>
          <a:p>
            <a:pPr lvl="0"/>
            <a:endParaRPr lang="en-ZW" sz="3200" dirty="0">
              <a:solidFill>
                <a:prstClr val="black"/>
              </a:solidFill>
            </a:endParaRPr>
          </a:p>
          <a:p>
            <a:pPr lvl="0"/>
            <a:r>
              <a:rPr lang="en-US" sz="3200" dirty="0">
                <a:solidFill>
                  <a:prstClr val="black"/>
                </a:solidFill>
              </a:rPr>
              <a:t>The fourth hurdle is </a:t>
            </a:r>
            <a:r>
              <a:rPr lang="en-US" sz="3200" b="1" dirty="0">
                <a:solidFill>
                  <a:srgbClr val="FF0000"/>
                </a:solidFill>
              </a:rPr>
              <a:t>Organizational </a:t>
            </a:r>
            <a:r>
              <a:rPr lang="en-US" sz="3200" b="1" dirty="0" smtClean="0">
                <a:solidFill>
                  <a:srgbClr val="FF0000"/>
                </a:solidFill>
              </a:rPr>
              <a:t>politics,</a:t>
            </a:r>
            <a:r>
              <a:rPr lang="en-US" sz="3200" dirty="0" smtClean="0">
                <a:solidFill>
                  <a:prstClr val="black"/>
                </a:solidFill>
              </a:rPr>
              <a:t> </a:t>
            </a:r>
            <a:r>
              <a:rPr lang="en-US" sz="3200" dirty="0">
                <a:solidFill>
                  <a:prstClr val="black"/>
                </a:solidFill>
              </a:rPr>
              <a:t>a subject that no organization is prepared to discuss yet it is part of the way they get things done!</a:t>
            </a:r>
            <a:r>
              <a:rPr lang="en-US" sz="3200" b="1" dirty="0">
                <a:solidFill>
                  <a:prstClr val="black"/>
                </a:solidFill>
              </a:rPr>
              <a:t> </a:t>
            </a:r>
            <a:endParaRPr lang="en-US" sz="3200" b="1" dirty="0" smtClean="0">
              <a:solidFill>
                <a:prstClr val="black"/>
              </a:solidFill>
            </a:endParaRPr>
          </a:p>
          <a:p>
            <a:pPr lvl="0"/>
            <a:endParaRPr lang="en-ZW" sz="3200" dirty="0">
              <a:solidFill>
                <a:prstClr val="black"/>
              </a:solidFill>
            </a:endParaRPr>
          </a:p>
          <a:p>
            <a:pPr lvl="0"/>
            <a:r>
              <a:rPr lang="en-US" sz="3200" dirty="0">
                <a:solidFill>
                  <a:prstClr val="black"/>
                </a:solidFill>
              </a:rPr>
              <a:t>W Chan Kim and Renee Mauborgne quote one manager who complaints </a:t>
            </a:r>
            <a:r>
              <a:rPr lang="en-US" sz="3200" i="1" dirty="0">
                <a:solidFill>
                  <a:srgbClr val="FFC000"/>
                </a:solidFill>
              </a:rPr>
              <a:t>“In our organization, you get shot down before you stand up</a:t>
            </a:r>
            <a:r>
              <a:rPr lang="en-US" sz="3200" i="1" dirty="0" smtClean="0">
                <a:solidFill>
                  <a:srgbClr val="FFC000"/>
                </a:solidFill>
              </a:rPr>
              <a:t>”.</a:t>
            </a:r>
            <a:endParaRPr lang="en-US" sz="3200" i="1" dirty="0">
              <a:solidFill>
                <a:srgbClr val="FFC000"/>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41</a:t>
            </a:fld>
            <a:endParaRPr lang="en-ZW" dirty="0"/>
          </a:p>
        </p:txBody>
      </p:sp>
    </p:spTree>
    <p:extLst>
      <p:ext uri="{BB962C8B-B14F-4D97-AF65-F5344CB8AC3E}">
        <p14:creationId xmlns:p14="http://schemas.microsoft.com/office/powerpoint/2010/main" xmlns="" val="6768486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838200"/>
            <a:ext cx="7620000" cy="5293757"/>
          </a:xfrm>
          <a:prstGeom prst="rect">
            <a:avLst/>
          </a:prstGeom>
        </p:spPr>
        <p:txBody>
          <a:bodyPr wrap="square">
            <a:spAutoFit/>
          </a:bodyPr>
          <a:lstStyle/>
          <a:p>
            <a:pPr lvl="0" algn="just"/>
            <a:r>
              <a:rPr lang="en-US" sz="3200" dirty="0">
                <a:solidFill>
                  <a:prstClr val="black"/>
                </a:solidFill>
              </a:rPr>
              <a:t>To overcome those hurdles, they suggest a “tipping point” approach to management</a:t>
            </a:r>
            <a:r>
              <a:rPr lang="en-US" sz="3200" dirty="0" smtClean="0">
                <a:solidFill>
                  <a:prstClr val="black"/>
                </a:solidFill>
              </a:rPr>
              <a:t>.</a:t>
            </a:r>
          </a:p>
          <a:p>
            <a:pPr lvl="0" algn="just"/>
            <a:r>
              <a:rPr lang="en-US" sz="3200" dirty="0" smtClean="0">
                <a:solidFill>
                  <a:prstClr val="black"/>
                </a:solidFill>
              </a:rPr>
              <a:t> </a:t>
            </a:r>
            <a:endParaRPr lang="en-ZW" sz="3200" b="1" u="sng" dirty="0">
              <a:solidFill>
                <a:prstClr val="black"/>
              </a:solidFill>
            </a:endParaRPr>
          </a:p>
          <a:p>
            <a:pPr marL="285750" lvl="0" indent="-285750" algn="just">
              <a:buFont typeface="Wingdings" pitchFamily="2" charset="2"/>
              <a:buChar char="Ø"/>
            </a:pPr>
            <a:r>
              <a:rPr lang="en-US" sz="3200" dirty="0">
                <a:solidFill>
                  <a:prstClr val="black"/>
                </a:solidFill>
              </a:rPr>
              <a:t>Start with people who have disproportionate influence in the organization. Get them </a:t>
            </a:r>
            <a:r>
              <a:rPr lang="en-US" sz="3200" dirty="0">
                <a:solidFill>
                  <a:srgbClr val="00B050"/>
                </a:solidFill>
              </a:rPr>
              <a:t>committed to </a:t>
            </a:r>
            <a:r>
              <a:rPr lang="en-US" sz="3200" dirty="0">
                <a:solidFill>
                  <a:prstClr val="black"/>
                </a:solidFill>
              </a:rPr>
              <a:t>change, failure that, get them out</a:t>
            </a:r>
            <a:r>
              <a:rPr lang="en-US" sz="3200" dirty="0" smtClean="0">
                <a:solidFill>
                  <a:prstClr val="black"/>
                </a:solidFill>
              </a:rPr>
              <a:t>. </a:t>
            </a:r>
          </a:p>
          <a:p>
            <a:pPr marL="285750" lvl="0" indent="-285750" algn="just">
              <a:buFont typeface="Wingdings" pitchFamily="2" charset="2"/>
              <a:buChar char="Ø"/>
            </a:pPr>
            <a:r>
              <a:rPr lang="en-US" sz="3200" dirty="0" smtClean="0">
                <a:solidFill>
                  <a:prstClr val="black"/>
                </a:solidFill>
              </a:rPr>
              <a:t>Once </a:t>
            </a:r>
            <a:r>
              <a:rPr lang="en-US" sz="3200" dirty="0">
                <a:solidFill>
                  <a:prstClr val="black"/>
                </a:solidFill>
              </a:rPr>
              <a:t>they are committed to change, shine a spotlight on their accomplish so others get the message. </a:t>
            </a:r>
            <a:endParaRPr lang="en-ZW" sz="3200" b="1" u="sng" dirty="0">
              <a:solidFill>
                <a:prstClr val="black"/>
              </a:solidFill>
            </a:endParaRPr>
          </a:p>
          <a:p>
            <a:pPr lvl="0"/>
            <a:endParaRPr lang="en-US"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42</a:t>
            </a:fld>
            <a:endParaRPr lang="en-ZW" dirty="0"/>
          </a:p>
        </p:txBody>
      </p:sp>
    </p:spTree>
    <p:extLst>
      <p:ext uri="{BB962C8B-B14F-4D97-AF65-F5344CB8AC3E}">
        <p14:creationId xmlns:p14="http://schemas.microsoft.com/office/powerpoint/2010/main" xmlns="" val="19067745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6832640"/>
          </a:xfrm>
          <a:prstGeom prst="rect">
            <a:avLst/>
          </a:prstGeom>
        </p:spPr>
        <p:txBody>
          <a:bodyPr wrap="square">
            <a:spAutoFit/>
          </a:bodyPr>
          <a:lstStyle/>
          <a:p>
            <a:pPr marL="285750" lvl="0" indent="-285750" algn="just">
              <a:buFont typeface="Wingdings" pitchFamily="2" charset="2"/>
              <a:buChar char="Ø"/>
            </a:pPr>
            <a:r>
              <a:rPr lang="en-US" sz="3200" dirty="0" smtClean="0"/>
              <a:t>Second</a:t>
            </a:r>
            <a:r>
              <a:rPr lang="en-US" sz="3200" dirty="0"/>
              <a:t>, look for ways to get people to experience the harsh realities that make it necessary to change. E.g. requiring managers to take calls from disgruntled </a:t>
            </a:r>
            <a:r>
              <a:rPr lang="en-US" sz="3200" dirty="0" smtClean="0"/>
              <a:t>customers</a:t>
            </a:r>
          </a:p>
          <a:p>
            <a:pPr lvl="0" algn="just"/>
            <a:endParaRPr lang="en-ZW" sz="3200" b="1" u="sng" dirty="0"/>
          </a:p>
          <a:p>
            <a:pPr marL="285750" lvl="0" indent="-285750" algn="just">
              <a:buFont typeface="Wingdings" pitchFamily="2" charset="2"/>
              <a:buChar char="Ø"/>
            </a:pPr>
            <a:r>
              <a:rPr lang="en-US" sz="3200" dirty="0"/>
              <a:t>Third Look for ways to redistribute resources </a:t>
            </a:r>
            <a:r>
              <a:rPr lang="en-US" sz="3200" dirty="0" smtClean="0"/>
              <a:t>towards </a:t>
            </a:r>
            <a:r>
              <a:rPr lang="en-US" sz="3200" dirty="0">
                <a:solidFill>
                  <a:srgbClr val="00B050"/>
                </a:solidFill>
              </a:rPr>
              <a:t>“hot spots” </a:t>
            </a:r>
            <a:r>
              <a:rPr lang="en-US" sz="3200" dirty="0" smtClean="0"/>
              <a:t>i.e. activities </a:t>
            </a:r>
            <a:r>
              <a:rPr lang="en-US" sz="3200" dirty="0"/>
              <a:t>that require few resources but result in large change. </a:t>
            </a:r>
            <a:endParaRPr lang="en-US" sz="3200" dirty="0" smtClean="0"/>
          </a:p>
          <a:p>
            <a:pPr marL="285750" lvl="0" indent="-285750" algn="just">
              <a:buFont typeface="Wingdings" pitchFamily="2" charset="2"/>
              <a:buChar char="Ø"/>
            </a:pPr>
            <a:r>
              <a:rPr lang="en-US" sz="3200" dirty="0" smtClean="0"/>
              <a:t>Move away </a:t>
            </a:r>
            <a:r>
              <a:rPr lang="en-US" sz="3200" dirty="0"/>
              <a:t>from </a:t>
            </a:r>
            <a:r>
              <a:rPr lang="en-US" sz="3200" dirty="0">
                <a:solidFill>
                  <a:srgbClr val="00B050"/>
                </a:solidFill>
              </a:rPr>
              <a:t>“cold spots” </a:t>
            </a:r>
            <a:r>
              <a:rPr lang="en-US" sz="3200" dirty="0"/>
              <a:t>or areas with large resources demands but relatively low impact. </a:t>
            </a:r>
            <a:endParaRPr lang="en-ZW" sz="3200" b="1" u="sng" dirty="0"/>
          </a:p>
          <a:p>
            <a:pPr lvl="1"/>
            <a:endParaRPr lang="en-US" sz="3200" dirty="0"/>
          </a:p>
          <a:p>
            <a:pPr lvl="1"/>
            <a:endParaRPr lang="en-US" dirty="0" smtClean="0"/>
          </a:p>
          <a:p>
            <a:pPr lvl="1"/>
            <a:endParaRPr lang="en-US" dirty="0"/>
          </a:p>
          <a:p>
            <a:pPr lvl="1"/>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43</a:t>
            </a:fld>
            <a:endParaRPr lang="en-ZW" dirty="0"/>
          </a:p>
        </p:txBody>
      </p:sp>
    </p:spTree>
    <p:extLst>
      <p:ext uri="{BB962C8B-B14F-4D97-AF65-F5344CB8AC3E}">
        <p14:creationId xmlns:p14="http://schemas.microsoft.com/office/powerpoint/2010/main" xmlns="" val="23599045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772400" cy="5509200"/>
          </a:xfrm>
          <a:prstGeom prst="rect">
            <a:avLst/>
          </a:prstGeom>
        </p:spPr>
        <p:txBody>
          <a:bodyPr wrap="square">
            <a:spAutoFit/>
          </a:bodyPr>
          <a:lstStyle/>
          <a:p>
            <a:pPr marL="285750" lvl="0" indent="-285750">
              <a:buFont typeface="Wingdings" pitchFamily="2" charset="2"/>
              <a:buChar char="Ø"/>
            </a:pPr>
            <a:r>
              <a:rPr lang="en-US" sz="3200" dirty="0" smtClean="0">
                <a:solidFill>
                  <a:prstClr val="black"/>
                </a:solidFill>
              </a:rPr>
              <a:t>Finally, </a:t>
            </a:r>
            <a:r>
              <a:rPr lang="en-US" sz="3200" i="1" dirty="0" smtClean="0">
                <a:solidFill>
                  <a:prstClr val="black"/>
                </a:solidFill>
              </a:rPr>
              <a:t>W </a:t>
            </a:r>
            <a:r>
              <a:rPr lang="en-US" sz="3200" i="1" dirty="0">
                <a:solidFill>
                  <a:prstClr val="black"/>
                </a:solidFill>
              </a:rPr>
              <a:t>Chan Kim and Renee Mauborgne</a:t>
            </a:r>
            <a:r>
              <a:rPr lang="en-US" sz="3200" dirty="0">
                <a:solidFill>
                  <a:prstClr val="black"/>
                </a:solidFill>
              </a:rPr>
              <a:t> advocate appointing </a:t>
            </a:r>
            <a:r>
              <a:rPr lang="en-US" sz="3200" dirty="0" smtClean="0">
                <a:solidFill>
                  <a:prstClr val="black"/>
                </a:solidFill>
              </a:rPr>
              <a:t>a </a:t>
            </a:r>
            <a:r>
              <a:rPr lang="en-US" sz="3200" dirty="0">
                <a:solidFill>
                  <a:prstClr val="black"/>
                </a:solidFill>
              </a:rPr>
              <a:t>highly respected insider who knows </a:t>
            </a:r>
            <a:r>
              <a:rPr lang="en-US" sz="3200" dirty="0">
                <a:solidFill>
                  <a:srgbClr val="FF0000"/>
                </a:solidFill>
              </a:rPr>
              <a:t>who is fighting you, who is supporting you and what you need to do to build coalitions and devise strategies for change. </a:t>
            </a:r>
            <a:endParaRPr lang="en-ZW" sz="3200" b="1" u="sng" dirty="0">
              <a:solidFill>
                <a:srgbClr val="FF0000"/>
              </a:solidFill>
            </a:endParaRPr>
          </a:p>
          <a:p>
            <a:pPr lvl="0" algn="just"/>
            <a:r>
              <a:rPr lang="en-US" sz="3200" dirty="0">
                <a:solidFill>
                  <a:prstClr val="black"/>
                </a:solidFill>
              </a:rPr>
              <a:t> </a:t>
            </a:r>
            <a:endParaRPr lang="en-ZW" sz="3200" dirty="0">
              <a:solidFill>
                <a:prstClr val="black"/>
              </a:solidFill>
            </a:endParaRPr>
          </a:p>
          <a:p>
            <a:pPr lvl="0" algn="just"/>
            <a:r>
              <a:rPr lang="en-US" sz="3200" dirty="0">
                <a:solidFill>
                  <a:prstClr val="black"/>
                </a:solidFill>
              </a:rPr>
              <a:t>There is also need to create a </a:t>
            </a:r>
            <a:r>
              <a:rPr lang="en-US" sz="3200" dirty="0">
                <a:solidFill>
                  <a:srgbClr val="00B050"/>
                </a:solidFill>
              </a:rPr>
              <a:t>task force </a:t>
            </a:r>
            <a:r>
              <a:rPr lang="en-US" sz="3200" dirty="0">
                <a:solidFill>
                  <a:prstClr val="black"/>
                </a:solidFill>
              </a:rPr>
              <a:t>after identifying employees strengths  and consider creating new groups with a tailored mix of talents. </a:t>
            </a:r>
            <a:r>
              <a:rPr lang="en-US" sz="3200" dirty="0" smtClean="0">
                <a:solidFill>
                  <a:prstClr val="black"/>
                </a:solidFill>
              </a:rPr>
              <a:t>e.g.</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44</a:t>
            </a:fld>
            <a:endParaRPr lang="en-ZW" dirty="0"/>
          </a:p>
        </p:txBody>
      </p:sp>
    </p:spTree>
    <p:extLst>
      <p:ext uri="{BB962C8B-B14F-4D97-AF65-F5344CB8AC3E}">
        <p14:creationId xmlns:p14="http://schemas.microsoft.com/office/powerpoint/2010/main" xmlns="" val="35051739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762000"/>
            <a:ext cx="7467600" cy="4524315"/>
          </a:xfrm>
          <a:prstGeom prst="rect">
            <a:avLst/>
          </a:prstGeom>
        </p:spPr>
        <p:txBody>
          <a:bodyPr wrap="square">
            <a:spAutoFit/>
          </a:bodyPr>
          <a:lstStyle/>
          <a:p>
            <a:pPr marL="285750" lvl="0" indent="-285750" algn="just">
              <a:buFont typeface="Wingdings" pitchFamily="2" charset="2"/>
              <a:buChar char="Ø"/>
            </a:pPr>
            <a:r>
              <a:rPr lang="en-US" sz="3200" dirty="0" smtClean="0">
                <a:solidFill>
                  <a:prstClr val="black"/>
                </a:solidFill>
              </a:rPr>
              <a:t>Mix </a:t>
            </a:r>
            <a:r>
              <a:rPr lang="en-US" sz="3200" dirty="0">
                <a:solidFill>
                  <a:prstClr val="black"/>
                </a:solidFill>
              </a:rPr>
              <a:t>employees with different experience levels. </a:t>
            </a:r>
            <a:endParaRPr lang="en-US" sz="3200" dirty="0" smtClean="0">
              <a:solidFill>
                <a:prstClr val="black"/>
              </a:solidFill>
            </a:endParaRPr>
          </a:p>
          <a:p>
            <a:pPr lvl="0" algn="just"/>
            <a:endParaRPr lang="en-ZW" sz="3200" dirty="0">
              <a:solidFill>
                <a:prstClr val="black"/>
              </a:solidFill>
            </a:endParaRPr>
          </a:p>
          <a:p>
            <a:pPr marL="742950" lvl="1" indent="-285750" algn="just">
              <a:buBlip>
                <a:blip r:embed="rId2"/>
              </a:buBlip>
            </a:pPr>
            <a:r>
              <a:rPr lang="en-US" sz="3200" dirty="0">
                <a:solidFill>
                  <a:prstClr val="black"/>
                </a:solidFill>
              </a:rPr>
              <a:t>Young team members may provide energy and </a:t>
            </a:r>
            <a:r>
              <a:rPr lang="en-US" sz="3200" dirty="0" smtClean="0">
                <a:solidFill>
                  <a:prstClr val="black"/>
                </a:solidFill>
              </a:rPr>
              <a:t>optimism</a:t>
            </a:r>
          </a:p>
          <a:p>
            <a:pPr lvl="1" algn="just"/>
            <a:endParaRPr lang="en-ZW" sz="3200" dirty="0">
              <a:solidFill>
                <a:prstClr val="black"/>
              </a:solidFill>
            </a:endParaRPr>
          </a:p>
          <a:p>
            <a:pPr marL="742950" lvl="1" indent="-285750" algn="just">
              <a:buBlip>
                <a:blip r:embed="rId2"/>
              </a:buBlip>
            </a:pPr>
            <a:r>
              <a:rPr lang="en-US" sz="3200" dirty="0">
                <a:solidFill>
                  <a:prstClr val="black"/>
                </a:solidFill>
              </a:rPr>
              <a:t>Veterans may provide insight from past </a:t>
            </a:r>
            <a:r>
              <a:rPr lang="en-US" sz="3200" dirty="0" smtClean="0">
                <a:solidFill>
                  <a:prstClr val="black"/>
                </a:solidFill>
              </a:rPr>
              <a:t>experience</a:t>
            </a:r>
          </a:p>
          <a:p>
            <a:pPr lvl="1"/>
            <a:endParaRPr lang="en-US"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45</a:t>
            </a:fld>
            <a:endParaRPr lang="en-ZW" dirty="0"/>
          </a:p>
        </p:txBody>
      </p:sp>
    </p:spTree>
    <p:extLst>
      <p:ext uri="{BB962C8B-B14F-4D97-AF65-F5344CB8AC3E}">
        <p14:creationId xmlns:p14="http://schemas.microsoft.com/office/powerpoint/2010/main" xmlns="" val="26765025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914400"/>
            <a:ext cx="8305800" cy="5509200"/>
          </a:xfrm>
          <a:prstGeom prst="rect">
            <a:avLst/>
          </a:prstGeom>
        </p:spPr>
        <p:txBody>
          <a:bodyPr wrap="square">
            <a:spAutoFit/>
          </a:bodyPr>
          <a:lstStyle/>
          <a:p>
            <a:pPr lvl="0" algn="just"/>
            <a:r>
              <a:rPr lang="en-US" sz="3200" dirty="0" smtClean="0"/>
              <a:t>For </a:t>
            </a:r>
            <a:r>
              <a:rPr lang="en-US" sz="3200" dirty="0" smtClean="0">
                <a:solidFill>
                  <a:srgbClr val="00B050"/>
                </a:solidFill>
              </a:rPr>
              <a:t>brainstorming</a:t>
            </a:r>
            <a:r>
              <a:rPr lang="en-US" sz="3200" dirty="0"/>
              <a:t>, Consider creating a plant packed “green” room or exterior garden where workers can spend an hour a week with nothing but a blank pan and pencil. </a:t>
            </a:r>
            <a:endParaRPr lang="en-US" sz="3200" dirty="0" smtClean="0"/>
          </a:p>
          <a:p>
            <a:pPr lvl="0" algn="just"/>
            <a:endParaRPr lang="en-ZW" sz="3200" dirty="0"/>
          </a:p>
          <a:p>
            <a:pPr lvl="0" algn="just"/>
            <a:r>
              <a:rPr lang="en-US" sz="3200" dirty="0"/>
              <a:t>Allow flexible schedules, few meetings, </a:t>
            </a:r>
            <a:r>
              <a:rPr lang="en-US" sz="3200" dirty="0" smtClean="0"/>
              <a:t>and interdisciplinary </a:t>
            </a:r>
            <a:r>
              <a:rPr lang="en-US" sz="3200" dirty="0"/>
              <a:t>project </a:t>
            </a:r>
            <a:r>
              <a:rPr lang="en-US" sz="3200" dirty="0" smtClean="0"/>
              <a:t>teams</a:t>
            </a:r>
          </a:p>
          <a:p>
            <a:pPr lvl="0" algn="just"/>
            <a:endParaRPr lang="en-ZW" sz="3200" dirty="0"/>
          </a:p>
          <a:p>
            <a:pPr lvl="0" algn="just"/>
            <a:r>
              <a:rPr lang="en-US" sz="3200" dirty="0" smtClean="0"/>
              <a:t>Allow </a:t>
            </a:r>
            <a:r>
              <a:rPr lang="en-US" sz="3200" dirty="0"/>
              <a:t>people to work from home </a:t>
            </a:r>
            <a:r>
              <a:rPr lang="en-US" sz="3200" dirty="0" smtClean="0"/>
              <a:t>at times.</a:t>
            </a:r>
          </a:p>
          <a:p>
            <a:pPr lvl="0" algn="just"/>
            <a:endParaRPr lang="en-ZW" sz="3200" dirty="0"/>
          </a:p>
          <a:p>
            <a:r>
              <a:rPr lang="en-US" sz="3200" dirty="0"/>
              <a:t> </a:t>
            </a:r>
            <a:endParaRPr lang="en-ZW" sz="3200"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46</a:t>
            </a:fld>
            <a:endParaRPr lang="en-ZW" dirty="0"/>
          </a:p>
        </p:txBody>
      </p:sp>
    </p:spTree>
    <p:extLst>
      <p:ext uri="{BB962C8B-B14F-4D97-AF65-F5344CB8AC3E}">
        <p14:creationId xmlns:p14="http://schemas.microsoft.com/office/powerpoint/2010/main" xmlns="" val="29378829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0240" y="533400"/>
            <a:ext cx="7848600" cy="5509200"/>
          </a:xfrm>
          <a:prstGeom prst="rect">
            <a:avLst/>
          </a:prstGeom>
        </p:spPr>
        <p:txBody>
          <a:bodyPr wrap="square">
            <a:spAutoFit/>
          </a:bodyPr>
          <a:lstStyle/>
          <a:p>
            <a:pPr lvl="0" algn="just"/>
            <a:r>
              <a:rPr lang="en-US" sz="3200" dirty="0">
                <a:solidFill>
                  <a:prstClr val="black"/>
                </a:solidFill>
              </a:rPr>
              <a:t>For </a:t>
            </a:r>
            <a:r>
              <a:rPr lang="en-US" sz="3200" dirty="0">
                <a:solidFill>
                  <a:srgbClr val="00B050"/>
                </a:solidFill>
              </a:rPr>
              <a:t>teamwork, </a:t>
            </a:r>
            <a:r>
              <a:rPr lang="en-US" sz="3200" dirty="0">
                <a:solidFill>
                  <a:prstClr val="black"/>
                </a:solidFill>
              </a:rPr>
              <a:t>eliminate exclusive looking private office suites and assign everyone work stations in close proximity to jump – start communication.</a:t>
            </a:r>
            <a:endParaRPr lang="en-ZW" sz="3200" dirty="0">
              <a:solidFill>
                <a:prstClr val="black"/>
              </a:solidFill>
            </a:endParaRPr>
          </a:p>
          <a:p>
            <a:pPr lvl="0" algn="just"/>
            <a:r>
              <a:rPr lang="en-US" sz="3200" dirty="0">
                <a:solidFill>
                  <a:prstClr val="black"/>
                </a:solidFill>
              </a:rPr>
              <a:t>Create amenities like office gym</a:t>
            </a:r>
            <a:endParaRPr lang="en-ZW" sz="3200" dirty="0">
              <a:solidFill>
                <a:prstClr val="black"/>
              </a:solidFill>
            </a:endParaRPr>
          </a:p>
          <a:p>
            <a:pPr lvl="0" algn="just"/>
            <a:r>
              <a:rPr lang="en-US" sz="3200" dirty="0">
                <a:solidFill>
                  <a:prstClr val="black"/>
                </a:solidFill>
              </a:rPr>
              <a:t> </a:t>
            </a:r>
            <a:endParaRPr lang="en-ZW" sz="3200" dirty="0">
              <a:solidFill>
                <a:prstClr val="black"/>
              </a:solidFill>
            </a:endParaRPr>
          </a:p>
          <a:p>
            <a:pPr lvl="0" algn="just"/>
            <a:r>
              <a:rPr lang="en-US" sz="3200" b="1" dirty="0" smtClean="0">
                <a:solidFill>
                  <a:prstClr val="black"/>
                </a:solidFill>
              </a:rPr>
              <a:t>Appoint a  </a:t>
            </a:r>
            <a:r>
              <a:rPr lang="en-US" sz="3200" b="1" dirty="0">
                <a:solidFill>
                  <a:srgbClr val="00B0F0"/>
                </a:solidFill>
              </a:rPr>
              <a:t>Change Agent </a:t>
            </a:r>
            <a:r>
              <a:rPr lang="en-US" sz="3200" dirty="0" smtClean="0">
                <a:solidFill>
                  <a:prstClr val="black"/>
                </a:solidFill>
              </a:rPr>
              <a:t>to lead </a:t>
            </a:r>
            <a:r>
              <a:rPr lang="en-US" sz="3200" dirty="0">
                <a:solidFill>
                  <a:prstClr val="black"/>
                </a:solidFill>
              </a:rPr>
              <a:t>or </a:t>
            </a:r>
            <a:r>
              <a:rPr lang="en-US" sz="3200" dirty="0" smtClean="0">
                <a:solidFill>
                  <a:prstClr val="black"/>
                </a:solidFill>
              </a:rPr>
              <a:t>guide </a:t>
            </a:r>
            <a:r>
              <a:rPr lang="en-US" sz="3200" dirty="0">
                <a:solidFill>
                  <a:prstClr val="black"/>
                </a:solidFill>
              </a:rPr>
              <a:t>the process of a change in an organization. In every situation where change is required, some person or group must be designated as the catalyst for change. </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47</a:t>
            </a:fld>
            <a:endParaRPr lang="en-ZW" dirty="0"/>
          </a:p>
        </p:txBody>
      </p:sp>
    </p:spTree>
    <p:extLst>
      <p:ext uri="{BB962C8B-B14F-4D97-AF65-F5344CB8AC3E}">
        <p14:creationId xmlns:p14="http://schemas.microsoft.com/office/powerpoint/2010/main" xmlns="" val="1340234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848600" cy="5509200"/>
          </a:xfrm>
          <a:prstGeom prst="rect">
            <a:avLst/>
          </a:prstGeom>
        </p:spPr>
        <p:txBody>
          <a:bodyPr wrap="square">
            <a:spAutoFit/>
          </a:bodyPr>
          <a:lstStyle/>
          <a:p>
            <a:pPr algn="just"/>
            <a:r>
              <a:rPr lang="en-US" sz="3200" dirty="0" smtClean="0">
                <a:solidFill>
                  <a:prstClr val="black"/>
                </a:solidFill>
              </a:rPr>
              <a:t>Change </a:t>
            </a:r>
            <a:r>
              <a:rPr lang="en-US" sz="3200" dirty="0">
                <a:solidFill>
                  <a:prstClr val="black"/>
                </a:solidFill>
              </a:rPr>
              <a:t>agents can be </a:t>
            </a:r>
            <a:r>
              <a:rPr lang="en-US" sz="3200" dirty="0">
                <a:solidFill>
                  <a:srgbClr val="00B050"/>
                </a:solidFill>
              </a:rPr>
              <a:t>members</a:t>
            </a:r>
            <a:r>
              <a:rPr lang="en-US" sz="3200" dirty="0">
                <a:solidFill>
                  <a:prstClr val="black"/>
                </a:solidFill>
              </a:rPr>
              <a:t> of the organization or</a:t>
            </a:r>
            <a:r>
              <a:rPr lang="en-US" sz="3200" dirty="0">
                <a:solidFill>
                  <a:srgbClr val="00B050"/>
                </a:solidFill>
              </a:rPr>
              <a:t> consultants</a:t>
            </a:r>
            <a:r>
              <a:rPr lang="en-US" sz="3200" dirty="0">
                <a:solidFill>
                  <a:prstClr val="black"/>
                </a:solidFill>
              </a:rPr>
              <a:t> from outside the organization. </a:t>
            </a:r>
            <a:endParaRPr lang="en-US" sz="3200" dirty="0" smtClean="0">
              <a:solidFill>
                <a:prstClr val="black"/>
              </a:solidFill>
            </a:endParaRPr>
          </a:p>
          <a:p>
            <a:pPr algn="just"/>
            <a:endParaRPr lang="en-US" sz="3200" dirty="0">
              <a:solidFill>
                <a:prstClr val="black"/>
              </a:solidFill>
            </a:endParaRPr>
          </a:p>
          <a:p>
            <a:pPr algn="just"/>
            <a:r>
              <a:rPr lang="en-US" sz="3200" dirty="0" smtClean="0">
                <a:solidFill>
                  <a:prstClr val="black"/>
                </a:solidFill>
              </a:rPr>
              <a:t>A </a:t>
            </a:r>
            <a:r>
              <a:rPr lang="en-US" sz="3200" dirty="0">
                <a:solidFill>
                  <a:prstClr val="black"/>
                </a:solidFill>
              </a:rPr>
              <a:t>consultant from outside may be more suitable for a complex lengthy  change programme. </a:t>
            </a:r>
            <a:endParaRPr lang="en-US" sz="3200" dirty="0" smtClean="0">
              <a:solidFill>
                <a:prstClr val="black"/>
              </a:solidFill>
            </a:endParaRPr>
          </a:p>
          <a:p>
            <a:pPr algn="just"/>
            <a:r>
              <a:rPr lang="en-US" sz="3200" dirty="0" smtClean="0">
                <a:solidFill>
                  <a:prstClr val="black"/>
                </a:solidFill>
              </a:rPr>
              <a:t>Outsiders </a:t>
            </a:r>
            <a:r>
              <a:rPr lang="en-US" sz="3200" dirty="0">
                <a:solidFill>
                  <a:prstClr val="black"/>
                </a:solidFill>
              </a:rPr>
              <a:t>with no vested interest in the organization are often more likely to be confided in, listened to and able to form objective judgments. </a:t>
            </a:r>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48</a:t>
            </a:fld>
            <a:endParaRPr lang="en-ZW" dirty="0"/>
          </a:p>
        </p:txBody>
      </p:sp>
    </p:spTree>
    <p:extLst>
      <p:ext uri="{BB962C8B-B14F-4D97-AF65-F5344CB8AC3E}">
        <p14:creationId xmlns:p14="http://schemas.microsoft.com/office/powerpoint/2010/main" xmlns="" val="41493493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8001000" cy="5509200"/>
          </a:xfrm>
          <a:prstGeom prst="rect">
            <a:avLst/>
          </a:prstGeom>
        </p:spPr>
        <p:txBody>
          <a:bodyPr wrap="square">
            <a:spAutoFit/>
          </a:bodyPr>
          <a:lstStyle/>
          <a:p>
            <a:pPr algn="just"/>
            <a:r>
              <a:rPr lang="en-US" sz="3200" dirty="0" smtClean="0">
                <a:hlinkClick r:id="rId2"/>
              </a:rPr>
              <a:t>The </a:t>
            </a:r>
            <a:r>
              <a:rPr lang="en-US" sz="3200" dirty="0">
                <a:hlinkClick r:id="rId2"/>
              </a:rPr>
              <a:t>Advantages &amp; Disadvantages of a Change in an Organization</a:t>
            </a:r>
            <a:endParaRPr lang="en-ZW" sz="3200" dirty="0"/>
          </a:p>
          <a:p>
            <a:pPr algn="just"/>
            <a:r>
              <a:rPr lang="en-US" sz="3200" dirty="0"/>
              <a:t> </a:t>
            </a:r>
            <a:r>
              <a:rPr lang="en-US" sz="3200" b="1" u="sng" dirty="0" smtClean="0">
                <a:solidFill>
                  <a:srgbClr val="FF0000"/>
                </a:solidFill>
              </a:rPr>
              <a:t>Advantages</a:t>
            </a:r>
            <a:endParaRPr lang="en-ZW" sz="3200" b="1" u="sng" dirty="0">
              <a:solidFill>
                <a:srgbClr val="FF0000"/>
              </a:solidFill>
            </a:endParaRPr>
          </a:p>
          <a:p>
            <a:pPr marL="285750" lvl="0" indent="-285750" algn="just">
              <a:buFont typeface="Arial" pitchFamily="34" charset="0"/>
              <a:buChar char="•"/>
            </a:pPr>
            <a:r>
              <a:rPr lang="en-US" sz="3200" dirty="0"/>
              <a:t>Depending on the leader, an organization led by a </a:t>
            </a:r>
            <a:r>
              <a:rPr lang="en-US" sz="3200" dirty="0">
                <a:solidFill>
                  <a:srgbClr val="00B0F0"/>
                </a:solidFill>
              </a:rPr>
              <a:t>flexible</a:t>
            </a:r>
            <a:r>
              <a:rPr lang="en-US" sz="3200" dirty="0"/>
              <a:t> leader does well with crisis management. Whether a natural disaster occurs, or there is unexpected violence in the workplace, a change-oriented leader </a:t>
            </a:r>
            <a:r>
              <a:rPr lang="en-US" sz="3200" dirty="0">
                <a:solidFill>
                  <a:srgbClr val="00B0F0"/>
                </a:solidFill>
              </a:rPr>
              <a:t>responds </a:t>
            </a:r>
            <a:r>
              <a:rPr lang="en-US" sz="3200" dirty="0"/>
              <a:t>to the unexpected happenings in step, and </a:t>
            </a:r>
            <a:r>
              <a:rPr lang="en-US" sz="3200" dirty="0">
                <a:solidFill>
                  <a:srgbClr val="00B0F0"/>
                </a:solidFill>
              </a:rPr>
              <a:t>implements </a:t>
            </a:r>
            <a:r>
              <a:rPr lang="en-US" sz="3200" dirty="0"/>
              <a:t>necessary measures to deal with the crisis. </a:t>
            </a:r>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49</a:t>
            </a:fld>
            <a:endParaRPr lang="en-ZW" dirty="0"/>
          </a:p>
        </p:txBody>
      </p:sp>
    </p:spTree>
    <p:extLst>
      <p:ext uri="{BB962C8B-B14F-4D97-AF65-F5344CB8AC3E}">
        <p14:creationId xmlns:p14="http://schemas.microsoft.com/office/powerpoint/2010/main" xmlns="" val="23536425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838200"/>
            <a:ext cx="7772400" cy="5509200"/>
          </a:xfrm>
          <a:prstGeom prst="rect">
            <a:avLst/>
          </a:prstGeom>
        </p:spPr>
        <p:txBody>
          <a:bodyPr wrap="square">
            <a:spAutoFit/>
          </a:bodyPr>
          <a:lstStyle/>
          <a:p>
            <a:pPr marL="285750" lvl="0" indent="-285750" algn="just">
              <a:buFont typeface="Arial" pitchFamily="34" charset="0"/>
              <a:buChar char="•"/>
            </a:pPr>
            <a:r>
              <a:rPr lang="en-US" sz="3200" dirty="0">
                <a:solidFill>
                  <a:prstClr val="black"/>
                </a:solidFill>
              </a:rPr>
              <a:t>A change-oriented leadership </a:t>
            </a:r>
            <a:r>
              <a:rPr lang="en-US" sz="3200" dirty="0">
                <a:solidFill>
                  <a:srgbClr val="00B050"/>
                </a:solidFill>
              </a:rPr>
              <a:t>responds </a:t>
            </a:r>
            <a:r>
              <a:rPr lang="en-US" sz="3200" dirty="0">
                <a:solidFill>
                  <a:prstClr val="black"/>
                </a:solidFill>
              </a:rPr>
              <a:t>well to valuable input from workers or members of a group. If employees or members of a group see an area where change would advance their productivity, a change-oriented leader is ready to try a </a:t>
            </a:r>
            <a:r>
              <a:rPr lang="en-US" sz="3200" dirty="0">
                <a:solidFill>
                  <a:srgbClr val="00B050"/>
                </a:solidFill>
              </a:rPr>
              <a:t>new </a:t>
            </a:r>
            <a:r>
              <a:rPr lang="en-US" sz="3200" dirty="0">
                <a:solidFill>
                  <a:prstClr val="black"/>
                </a:solidFill>
              </a:rPr>
              <a:t>way of doing things.</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A change-oriented leader is always ready to </a:t>
            </a:r>
            <a:r>
              <a:rPr lang="en-US" sz="3200" dirty="0">
                <a:solidFill>
                  <a:srgbClr val="00B050"/>
                </a:solidFill>
              </a:rPr>
              <a:t>adjust</a:t>
            </a:r>
            <a:r>
              <a:rPr lang="en-US" sz="3200" dirty="0">
                <a:solidFill>
                  <a:prstClr val="black"/>
                </a:solidFill>
              </a:rPr>
              <a:t> focus to meet new demands, such as for a new product or service.</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50</a:t>
            </a:fld>
            <a:endParaRPr lang="en-ZW" dirty="0"/>
          </a:p>
        </p:txBody>
      </p:sp>
    </p:spTree>
    <p:extLst>
      <p:ext uri="{BB962C8B-B14F-4D97-AF65-F5344CB8AC3E}">
        <p14:creationId xmlns:p14="http://schemas.microsoft.com/office/powerpoint/2010/main" xmlns="" val="33644187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89844"/>
            <a:ext cx="7772400" cy="5016758"/>
          </a:xfrm>
          <a:prstGeom prst="rect">
            <a:avLst/>
          </a:prstGeom>
        </p:spPr>
        <p:txBody>
          <a:bodyPr wrap="square">
            <a:spAutoFit/>
          </a:bodyPr>
          <a:lstStyle/>
          <a:p>
            <a:pPr algn="just"/>
            <a:r>
              <a:rPr lang="en-US" sz="3200" b="1" dirty="0" smtClean="0">
                <a:solidFill>
                  <a:srgbClr val="FF0000"/>
                </a:solidFill>
              </a:rPr>
              <a:t>Disadvantages</a:t>
            </a:r>
            <a:endParaRPr lang="en-ZW" sz="3200" dirty="0" smtClean="0">
              <a:solidFill>
                <a:srgbClr val="FF0000"/>
              </a:solidFill>
            </a:endParaRPr>
          </a:p>
          <a:p>
            <a:pPr marL="285750" lvl="0" indent="-285750" algn="just">
              <a:buFont typeface="Arial" pitchFamily="34" charset="0"/>
              <a:buChar char="•"/>
            </a:pPr>
            <a:r>
              <a:rPr lang="en-US" sz="3200" dirty="0" smtClean="0"/>
              <a:t>When leaders are making frequent changes in policy and practice, employees can get confused. </a:t>
            </a:r>
          </a:p>
          <a:p>
            <a:pPr lvl="0" algn="just"/>
            <a:endParaRPr lang="en-ZW" sz="3200" dirty="0" smtClean="0"/>
          </a:p>
          <a:p>
            <a:pPr marL="285750" lvl="0" indent="-285750" algn="just">
              <a:buFont typeface="Arial" pitchFamily="34" charset="0"/>
              <a:buChar char="•"/>
            </a:pPr>
            <a:r>
              <a:rPr lang="en-US" sz="3200" dirty="0" smtClean="0"/>
              <a:t>If there is not frequent clarification of new goals and ways of doing things, members of the group can become </a:t>
            </a:r>
            <a:r>
              <a:rPr lang="en-US" sz="3200" dirty="0" smtClean="0">
                <a:solidFill>
                  <a:srgbClr val="00B050"/>
                </a:solidFill>
              </a:rPr>
              <a:t>frustrated</a:t>
            </a:r>
            <a:r>
              <a:rPr lang="en-US" sz="3200" dirty="0" smtClean="0"/>
              <a:t> and disillusioned by too many changes. </a:t>
            </a:r>
          </a:p>
          <a:p>
            <a:pPr lvl="0"/>
            <a:endParaRPr lang="en-ZW" sz="3200" dirty="0" smtClean="0"/>
          </a:p>
        </p:txBody>
      </p:sp>
      <p:sp>
        <p:nvSpPr>
          <p:cNvPr id="4" name="Slide Number Placeholder 3"/>
          <p:cNvSpPr>
            <a:spLocks noGrp="1"/>
          </p:cNvSpPr>
          <p:nvPr>
            <p:ph type="sldNum" sz="quarter" idx="12"/>
          </p:nvPr>
        </p:nvSpPr>
        <p:spPr/>
        <p:txBody>
          <a:bodyPr/>
          <a:lstStyle/>
          <a:p>
            <a:fld id="{3EF09936-707C-4944-BCD3-9A85F3D399D9}" type="slidenum">
              <a:rPr lang="en-ZW" smtClean="0"/>
              <a:pPr/>
              <a:t>51</a:t>
            </a:fld>
            <a:endParaRPr lang="en-ZW" dirty="0"/>
          </a:p>
        </p:txBody>
      </p:sp>
    </p:spTree>
    <p:extLst>
      <p:ext uri="{BB962C8B-B14F-4D97-AF65-F5344CB8AC3E}">
        <p14:creationId xmlns:p14="http://schemas.microsoft.com/office/powerpoint/2010/main" xmlns="" val="40707554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7560" y="414715"/>
            <a:ext cx="7696200" cy="6494085"/>
          </a:xfrm>
          <a:prstGeom prst="rect">
            <a:avLst/>
          </a:prstGeom>
        </p:spPr>
        <p:txBody>
          <a:bodyPr wrap="square">
            <a:spAutoFit/>
          </a:bodyPr>
          <a:lstStyle/>
          <a:p>
            <a:pPr marL="285750" lvl="0" indent="-285750" algn="just">
              <a:buFont typeface="Arial" pitchFamily="34" charset="0"/>
              <a:buChar char="•"/>
            </a:pPr>
            <a:r>
              <a:rPr lang="en-US" sz="3200" dirty="0">
                <a:solidFill>
                  <a:prstClr val="black"/>
                </a:solidFill>
              </a:rPr>
              <a:t>Also, because a group's goals are often intertwined, the decision to make a change in one area to improve the chances of meeting one particular goal might undermine the achievement of another goal. </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Being change-oriented demands that a leader be </a:t>
            </a:r>
            <a:r>
              <a:rPr lang="en-US" sz="3200" dirty="0">
                <a:solidFill>
                  <a:srgbClr val="00B0F0"/>
                </a:solidFill>
              </a:rPr>
              <a:t>well tuned </a:t>
            </a:r>
            <a:r>
              <a:rPr lang="en-US" sz="3200" dirty="0" smtClean="0">
                <a:solidFill>
                  <a:prstClr val="black"/>
                </a:solidFill>
              </a:rPr>
              <a:t>into </a:t>
            </a:r>
            <a:r>
              <a:rPr lang="en-US" sz="3200" dirty="0">
                <a:solidFill>
                  <a:prstClr val="black"/>
                </a:solidFill>
              </a:rPr>
              <a:t>all the goals of the company, so that she/he can be wise about changes and understand their implications before making them.</a:t>
            </a:r>
          </a:p>
          <a:p>
            <a:pPr lvl="0"/>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52</a:t>
            </a:fld>
            <a:endParaRPr lang="en-ZW" dirty="0"/>
          </a:p>
        </p:txBody>
      </p:sp>
    </p:spTree>
    <p:extLst>
      <p:ext uri="{BB962C8B-B14F-4D97-AF65-F5344CB8AC3E}">
        <p14:creationId xmlns:p14="http://schemas.microsoft.com/office/powerpoint/2010/main" xmlns="" val="16296046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8077200" cy="5016758"/>
          </a:xfrm>
          <a:prstGeom prst="rect">
            <a:avLst/>
          </a:prstGeom>
        </p:spPr>
        <p:txBody>
          <a:bodyPr wrap="square">
            <a:spAutoFit/>
          </a:bodyPr>
          <a:lstStyle/>
          <a:p>
            <a:pPr marL="285750" lvl="0" indent="-285750" algn="just">
              <a:buFont typeface="Wingdings" pitchFamily="2" charset="2"/>
              <a:buChar char="q"/>
            </a:pPr>
            <a:r>
              <a:rPr lang="en-US" sz="3200" b="1" dirty="0" smtClean="0">
                <a:solidFill>
                  <a:srgbClr val="FF0000"/>
                </a:solidFill>
              </a:rPr>
              <a:t>The </a:t>
            </a:r>
            <a:r>
              <a:rPr lang="en-US" sz="3200" b="1" dirty="0">
                <a:solidFill>
                  <a:srgbClr val="FF0000"/>
                </a:solidFill>
              </a:rPr>
              <a:t>Case of Postal &amp; telecommunications regulatory Authority of  Zimbabwe (POTRAZ</a:t>
            </a:r>
            <a:r>
              <a:rPr lang="en-US" sz="3200" b="1" dirty="0"/>
              <a:t>) </a:t>
            </a:r>
            <a:endParaRPr lang="en-ZW" sz="3200" dirty="0"/>
          </a:p>
          <a:p>
            <a:pPr algn="just"/>
            <a:r>
              <a:rPr lang="en-US" sz="3200" dirty="0"/>
              <a:t> </a:t>
            </a:r>
            <a:endParaRPr lang="en-ZW" sz="3200" dirty="0"/>
          </a:p>
          <a:p>
            <a:pPr marL="285750" lvl="0" indent="-285750" algn="just">
              <a:buFont typeface="Wingdings" pitchFamily="2" charset="2"/>
              <a:buChar char="Ø"/>
            </a:pPr>
            <a:r>
              <a:rPr lang="en-US" sz="3200" dirty="0"/>
              <a:t>POTRAZ became operational in Year 2001</a:t>
            </a:r>
            <a:endParaRPr lang="en-ZW" sz="3200" dirty="0"/>
          </a:p>
          <a:p>
            <a:pPr marL="1200150" lvl="2" indent="-285750" algn="just">
              <a:buFont typeface="Wingdings" pitchFamily="2" charset="2"/>
              <a:buChar char="ü"/>
            </a:pPr>
            <a:r>
              <a:rPr lang="en-US" sz="3200" dirty="0"/>
              <a:t> Statutory Body  established by the Postal and Telecommunications Act [Cap </a:t>
            </a:r>
            <a:r>
              <a:rPr lang="en-US" sz="3200" dirty="0" smtClean="0"/>
              <a:t>12:05]</a:t>
            </a:r>
            <a:endParaRPr lang="en-ZW" sz="3200" dirty="0" smtClean="0"/>
          </a:p>
          <a:p>
            <a:pPr marL="1200150" lvl="2" indent="-285750" algn="just">
              <a:buFont typeface="Wingdings" pitchFamily="2" charset="2"/>
              <a:buChar char="ü"/>
            </a:pPr>
            <a:r>
              <a:rPr lang="en-US" sz="3200" dirty="0" smtClean="0"/>
              <a:t>Dual </a:t>
            </a:r>
            <a:r>
              <a:rPr lang="en-US" sz="3200" dirty="0"/>
              <a:t>Regulator (Posts &amp; </a:t>
            </a:r>
            <a:r>
              <a:rPr lang="en-US" sz="3200" dirty="0" smtClean="0"/>
              <a:t>Telecoms)</a:t>
            </a:r>
            <a:endParaRPr lang="en-ZW" sz="3200" dirty="0" smtClean="0"/>
          </a:p>
          <a:p>
            <a:pPr marL="1200150" lvl="2" indent="-285750" algn="just">
              <a:buFont typeface="Wingdings" pitchFamily="2" charset="2"/>
              <a:buChar char="ü"/>
            </a:pPr>
            <a:r>
              <a:rPr lang="en-US" sz="3200" dirty="0" smtClean="0"/>
              <a:t>Self </a:t>
            </a:r>
            <a:r>
              <a:rPr lang="en-US" sz="3200" dirty="0"/>
              <a:t>– </a:t>
            </a:r>
            <a:r>
              <a:rPr lang="en-US" sz="3200" dirty="0" smtClean="0"/>
              <a:t>Financing</a:t>
            </a:r>
          </a:p>
          <a:p>
            <a:pPr lvl="2"/>
            <a:endParaRPr lang="en-ZW" sz="3200"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53</a:t>
            </a:fld>
            <a:endParaRPr lang="en-ZW" dirty="0"/>
          </a:p>
        </p:txBody>
      </p:sp>
    </p:spTree>
    <p:extLst>
      <p:ext uri="{BB962C8B-B14F-4D97-AF65-F5344CB8AC3E}">
        <p14:creationId xmlns:p14="http://schemas.microsoft.com/office/powerpoint/2010/main" xmlns="" val="784925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85800"/>
            <a:ext cx="8153400" cy="6986528"/>
          </a:xfrm>
          <a:prstGeom prst="rect">
            <a:avLst/>
          </a:prstGeom>
        </p:spPr>
        <p:txBody>
          <a:bodyPr wrap="square">
            <a:spAutoFit/>
          </a:bodyPr>
          <a:lstStyle/>
          <a:p>
            <a:pPr marL="285750" lvl="0" indent="-285750" algn="just">
              <a:buFont typeface="Arial" pitchFamily="34" charset="0"/>
              <a:buChar char="•"/>
            </a:pPr>
            <a:r>
              <a:rPr lang="en-US" sz="3200" dirty="0">
                <a:solidFill>
                  <a:prstClr val="black"/>
                </a:solidFill>
              </a:rPr>
              <a:t>POTRAZ is in the process of implementing change of its performance management </a:t>
            </a:r>
            <a:r>
              <a:rPr lang="en-US" sz="3200" dirty="0" smtClean="0">
                <a:solidFill>
                  <a:prstClr val="black"/>
                </a:solidFill>
              </a:rPr>
              <a:t>system. We are  </a:t>
            </a:r>
            <a:r>
              <a:rPr lang="en-US" sz="3200" dirty="0">
                <a:solidFill>
                  <a:prstClr val="black"/>
                </a:solidFill>
              </a:rPr>
              <a:t>changing from using the Balance </a:t>
            </a:r>
            <a:r>
              <a:rPr lang="en-US" sz="3200" dirty="0" smtClean="0">
                <a:solidFill>
                  <a:prstClr val="black"/>
                </a:solidFill>
              </a:rPr>
              <a:t>Score </a:t>
            </a:r>
            <a:r>
              <a:rPr lang="en-US" sz="3200" dirty="0">
                <a:solidFill>
                  <a:prstClr val="black"/>
                </a:solidFill>
              </a:rPr>
              <a:t>C</a:t>
            </a:r>
            <a:r>
              <a:rPr lang="en-US" sz="3200" dirty="0" smtClean="0">
                <a:solidFill>
                  <a:prstClr val="black"/>
                </a:solidFill>
              </a:rPr>
              <a:t>ard  </a:t>
            </a:r>
            <a:r>
              <a:rPr lang="en-US" sz="3200" dirty="0">
                <a:solidFill>
                  <a:prstClr val="black"/>
                </a:solidFill>
              </a:rPr>
              <a:t>to the Results based management system (RBM). </a:t>
            </a:r>
            <a:endParaRPr lang="en-US" sz="3200" dirty="0" smtClean="0">
              <a:solidFill>
                <a:prstClr val="black"/>
              </a:solidFill>
            </a:endParaRPr>
          </a:p>
          <a:p>
            <a:pPr marL="285750" lvl="0" indent="-285750" algn="just">
              <a:buFont typeface="Arial" pitchFamily="34" charset="0"/>
              <a:buChar char="•"/>
            </a:pPr>
            <a:r>
              <a:rPr lang="en-US" sz="3200" dirty="0" smtClean="0">
                <a:solidFill>
                  <a:prstClr val="black"/>
                </a:solidFill>
              </a:rPr>
              <a:t>The </a:t>
            </a:r>
            <a:r>
              <a:rPr lang="en-US" sz="3200" dirty="0">
                <a:solidFill>
                  <a:prstClr val="black"/>
                </a:solidFill>
              </a:rPr>
              <a:t>new version of the </a:t>
            </a:r>
            <a:r>
              <a:rPr lang="en-US" sz="3200" dirty="0" smtClean="0">
                <a:solidFill>
                  <a:prstClr val="black"/>
                </a:solidFill>
              </a:rPr>
              <a:t>Strategic </a:t>
            </a:r>
            <a:r>
              <a:rPr lang="en-US" sz="3200" dirty="0">
                <a:solidFill>
                  <a:prstClr val="black"/>
                </a:solidFill>
              </a:rPr>
              <a:t>plan builds upon the </a:t>
            </a:r>
            <a:r>
              <a:rPr lang="en-US" sz="3200" dirty="0" smtClean="0">
                <a:solidFill>
                  <a:prstClr val="black"/>
                </a:solidFill>
              </a:rPr>
              <a:t>Strategic </a:t>
            </a:r>
            <a:r>
              <a:rPr lang="en-US" sz="3200" dirty="0">
                <a:solidFill>
                  <a:prstClr val="black"/>
                </a:solidFill>
              </a:rPr>
              <a:t>planning process undertaken in May 2012 and was reviewed in line with the Results Based Management system being implemented by the Government of Zimbabwe.</a:t>
            </a:r>
          </a:p>
          <a:p>
            <a:pPr lvl="0"/>
            <a:endParaRPr lang="en-ZW" sz="3200" dirty="0">
              <a:solidFill>
                <a:prstClr val="black"/>
              </a:solidFill>
            </a:endParaRPr>
          </a:p>
          <a:p>
            <a:pPr lvl="0"/>
            <a:endParaRPr lang="en-ZW" sz="3200" dirty="0">
              <a:solidFill>
                <a:prstClr val="black"/>
              </a:solidFill>
            </a:endParaRPr>
          </a:p>
          <a:p>
            <a:pPr marL="285750" lvl="0" indent="-285750">
              <a:buFont typeface="Arial" pitchFamily="34" charset="0"/>
              <a:buChar char="•"/>
            </a:pP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54</a:t>
            </a:fld>
            <a:endParaRPr lang="en-ZW" dirty="0"/>
          </a:p>
        </p:txBody>
      </p:sp>
    </p:spTree>
    <p:extLst>
      <p:ext uri="{BB962C8B-B14F-4D97-AF65-F5344CB8AC3E}">
        <p14:creationId xmlns:p14="http://schemas.microsoft.com/office/powerpoint/2010/main" xmlns="" val="601486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28179"/>
            <a:ext cx="7848600" cy="5509200"/>
          </a:xfrm>
          <a:prstGeom prst="rect">
            <a:avLst/>
          </a:prstGeom>
        </p:spPr>
        <p:txBody>
          <a:bodyPr wrap="square">
            <a:spAutoFit/>
          </a:bodyPr>
          <a:lstStyle/>
          <a:p>
            <a:pPr marL="285750" lvl="0" indent="-285750">
              <a:buFont typeface="Arial" pitchFamily="34" charset="0"/>
              <a:buChar char="•"/>
            </a:pPr>
            <a:endParaRPr lang="en-US" sz="3200" dirty="0" smtClean="0">
              <a:solidFill>
                <a:prstClr val="black"/>
              </a:solidFill>
            </a:endParaRPr>
          </a:p>
          <a:p>
            <a:pPr marL="285750" lvl="0" indent="-285750" algn="just">
              <a:buFont typeface="Arial" pitchFamily="34" charset="0"/>
              <a:buChar char="•"/>
            </a:pPr>
            <a:r>
              <a:rPr lang="en-US" sz="3200" dirty="0" smtClean="0">
                <a:solidFill>
                  <a:prstClr val="black"/>
                </a:solidFill>
              </a:rPr>
              <a:t>This </a:t>
            </a:r>
            <a:r>
              <a:rPr lang="en-US" sz="3200" dirty="0">
                <a:solidFill>
                  <a:prstClr val="black"/>
                </a:solidFill>
              </a:rPr>
              <a:t>Results Based Strategic Plan sought to communicate POTRAZ’s vision, mission, key result areas, goals, impacts, outcomes strategies, major programmes and projects and direction to its employees, clients, stakeholders and partners. </a:t>
            </a:r>
            <a:endParaRPr lang="en-US" sz="3200" dirty="0" smtClean="0">
              <a:solidFill>
                <a:prstClr val="black"/>
              </a:solidFill>
            </a:endParaRPr>
          </a:p>
          <a:p>
            <a:pPr lvl="0"/>
            <a:endParaRPr lang="en-US" sz="3200" dirty="0">
              <a:solidFill>
                <a:prstClr val="black"/>
              </a:solidFill>
            </a:endParaRPr>
          </a:p>
          <a:p>
            <a:pPr marL="285750" lvl="0" indent="-285750">
              <a:buFont typeface="Arial" pitchFamily="34" charset="0"/>
              <a:buChar char="•"/>
            </a:pPr>
            <a:endParaRPr lang="en-US" sz="3200" dirty="0" smtClean="0">
              <a:solidFill>
                <a:prstClr val="black"/>
              </a:solidFill>
            </a:endParaRPr>
          </a:p>
          <a:p>
            <a:pPr marL="285750" lvl="0" indent="-285750">
              <a:buFont typeface="Arial" pitchFamily="34" charset="0"/>
              <a:buChar char="•"/>
            </a:pPr>
            <a:endParaRPr lang="en-US" sz="3200" dirty="0">
              <a:solidFill>
                <a:prstClr val="black"/>
              </a:solidFill>
            </a:endParaRPr>
          </a:p>
          <a:p>
            <a:pPr lvl="0"/>
            <a:endParaRPr lang="en-US"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55</a:t>
            </a:fld>
            <a:endParaRPr lang="en-ZW" dirty="0"/>
          </a:p>
        </p:txBody>
      </p:sp>
    </p:spTree>
    <p:extLst>
      <p:ext uri="{BB962C8B-B14F-4D97-AF65-F5344CB8AC3E}">
        <p14:creationId xmlns:p14="http://schemas.microsoft.com/office/powerpoint/2010/main" xmlns="" val="42100753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09600"/>
            <a:ext cx="7696200" cy="5786199"/>
          </a:xfrm>
          <a:prstGeom prst="rect">
            <a:avLst/>
          </a:prstGeom>
        </p:spPr>
        <p:txBody>
          <a:bodyPr wrap="square">
            <a:spAutoFit/>
          </a:bodyPr>
          <a:lstStyle/>
          <a:p>
            <a:pPr marL="285750" lvl="0" indent="-285750" algn="just">
              <a:buFont typeface="Arial" pitchFamily="34" charset="0"/>
              <a:buChar char="•"/>
            </a:pPr>
            <a:r>
              <a:rPr lang="en-US" sz="3200" dirty="0" smtClean="0"/>
              <a:t>It also established a road map of the strategic results, programmes, projects and activities that POTRAZ will focus on in the medium term. The initiatives from this strategic plan will be assessed to see if they are achieving the anticipated results. </a:t>
            </a:r>
          </a:p>
          <a:p>
            <a:pPr lvl="0" algn="just"/>
            <a:endParaRPr lang="en-ZW" sz="3200" dirty="0" smtClean="0"/>
          </a:p>
          <a:p>
            <a:pPr marL="285750" lvl="0" indent="-285750" algn="just">
              <a:buFont typeface="Arial" pitchFamily="34" charset="0"/>
              <a:buChar char="•"/>
            </a:pPr>
            <a:r>
              <a:rPr lang="en-US" sz="3200" dirty="0" smtClean="0"/>
              <a:t>The strategic plan will be used to inform POTRAZ’s budgets, performance contracts and annual work and performance monitoring plans during the plan period.</a:t>
            </a:r>
          </a:p>
          <a:p>
            <a:pPr lvl="0"/>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56</a:t>
            </a:fld>
            <a:endParaRPr lang="en-ZW" dirty="0"/>
          </a:p>
        </p:txBody>
      </p:sp>
    </p:spTree>
    <p:extLst>
      <p:ext uri="{BB962C8B-B14F-4D97-AF65-F5344CB8AC3E}">
        <p14:creationId xmlns:p14="http://schemas.microsoft.com/office/powerpoint/2010/main" xmlns="" val="14624605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229600" cy="6278642"/>
          </a:xfrm>
          <a:prstGeom prst="rect">
            <a:avLst/>
          </a:prstGeom>
        </p:spPr>
        <p:txBody>
          <a:bodyPr wrap="square">
            <a:spAutoFit/>
          </a:bodyPr>
          <a:lstStyle/>
          <a:p>
            <a:pPr algn="just"/>
            <a:r>
              <a:rPr lang="en-ZW" sz="3200" b="1" dirty="0"/>
              <a:t>How did POTRAZ do it</a:t>
            </a:r>
            <a:r>
              <a:rPr lang="en-ZW" sz="3200" b="1" dirty="0" smtClean="0"/>
              <a:t>?</a:t>
            </a:r>
          </a:p>
          <a:p>
            <a:pPr algn="just"/>
            <a:r>
              <a:rPr lang="en-ZW" sz="3200" b="1" dirty="0" smtClean="0"/>
              <a:t> </a:t>
            </a:r>
            <a:endParaRPr lang="en-ZW" sz="3200" dirty="0"/>
          </a:p>
          <a:p>
            <a:pPr marL="285750" lvl="0" indent="-285750" algn="just">
              <a:buFont typeface="Arial" pitchFamily="34" charset="0"/>
              <a:buChar char="•"/>
            </a:pPr>
            <a:r>
              <a:rPr lang="en-US" sz="3200" dirty="0"/>
              <a:t>Selected a team of 46 participants from Officer Level upwards and went for strategic review.  </a:t>
            </a:r>
            <a:endParaRPr lang="en-US" sz="3200" dirty="0" smtClean="0"/>
          </a:p>
          <a:p>
            <a:pPr lvl="0" algn="just"/>
            <a:endParaRPr lang="en-ZW" sz="3200" dirty="0"/>
          </a:p>
          <a:p>
            <a:pPr marL="285750" lvl="0" indent="-285750" algn="just">
              <a:buFont typeface="Arial" pitchFamily="34" charset="0"/>
              <a:buChar char="•"/>
            </a:pPr>
            <a:r>
              <a:rPr lang="en-US" sz="3200" dirty="0"/>
              <a:t>An external consultant who is an expert in the RBM system was appointed to lead the process and train the group on RBM. </a:t>
            </a:r>
            <a:endParaRPr lang="en-US" sz="3200" dirty="0" smtClean="0"/>
          </a:p>
          <a:p>
            <a:pPr lvl="0" algn="just"/>
            <a:endParaRPr lang="en-ZW" sz="3200" dirty="0"/>
          </a:p>
          <a:p>
            <a:pPr marL="285750" lvl="0" indent="-285750" algn="just">
              <a:buFont typeface="Arial" pitchFamily="34" charset="0"/>
              <a:buChar char="•"/>
            </a:pPr>
            <a:r>
              <a:rPr lang="en-US" sz="3200" dirty="0"/>
              <a:t>The group spent five days at some place away from the office. </a:t>
            </a:r>
            <a:endParaRPr lang="en-US" sz="3200" dirty="0" smtClean="0"/>
          </a:p>
          <a:p>
            <a:pPr lvl="0"/>
            <a:endParaRPr lang="en-ZW" sz="3200" dirty="0"/>
          </a:p>
          <a:p>
            <a:pPr lvl="0"/>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57</a:t>
            </a:fld>
            <a:endParaRPr lang="en-ZW" dirty="0"/>
          </a:p>
        </p:txBody>
      </p:sp>
    </p:spTree>
    <p:extLst>
      <p:ext uri="{BB962C8B-B14F-4D97-AF65-F5344CB8AC3E}">
        <p14:creationId xmlns:p14="http://schemas.microsoft.com/office/powerpoint/2010/main" xmlns="" val="4014997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0"/>
            <a:ext cx="7924800" cy="4524315"/>
          </a:xfrm>
          <a:prstGeom prst="rect">
            <a:avLst/>
          </a:prstGeom>
        </p:spPr>
        <p:txBody>
          <a:bodyPr wrap="square">
            <a:spAutoFit/>
          </a:bodyPr>
          <a:lstStyle/>
          <a:p>
            <a:pPr marL="285750" lvl="0" indent="-285750">
              <a:buFont typeface="Arial" pitchFamily="34" charset="0"/>
              <a:buChar char="•"/>
            </a:pPr>
            <a:r>
              <a:rPr lang="en-US" sz="3200" dirty="0">
                <a:solidFill>
                  <a:prstClr val="black"/>
                </a:solidFill>
              </a:rPr>
              <a:t>On return and after the training, the Heads of Departments and their respective team members proceeded to finalise the Departmental Integrated Performance </a:t>
            </a:r>
            <a:r>
              <a:rPr lang="en-US" sz="3200" dirty="0" smtClean="0">
                <a:solidFill>
                  <a:prstClr val="black"/>
                </a:solidFill>
              </a:rPr>
              <a:t>Agreements </a:t>
            </a:r>
            <a:r>
              <a:rPr lang="en-US" sz="3200" dirty="0" smtClean="0">
                <a:solidFill>
                  <a:srgbClr val="00B050"/>
                </a:solidFill>
              </a:rPr>
              <a:t>(DIPA</a:t>
            </a:r>
            <a:r>
              <a:rPr lang="en-US" sz="3200" dirty="0">
                <a:solidFill>
                  <a:srgbClr val="00B050"/>
                </a:solidFill>
              </a:rPr>
              <a:t>) </a:t>
            </a:r>
            <a:r>
              <a:rPr lang="en-US" sz="3200" dirty="0">
                <a:solidFill>
                  <a:prstClr val="black"/>
                </a:solidFill>
              </a:rPr>
              <a:t>and Performance Monitoring Evaluation Framework </a:t>
            </a:r>
            <a:r>
              <a:rPr lang="en-US" sz="3200" dirty="0">
                <a:solidFill>
                  <a:srgbClr val="00B050"/>
                </a:solidFill>
              </a:rPr>
              <a:t>(PMEF) </a:t>
            </a:r>
            <a:r>
              <a:rPr lang="en-US" sz="3200" dirty="0">
                <a:solidFill>
                  <a:prstClr val="black"/>
                </a:solidFill>
              </a:rPr>
              <a:t>which were signed off by the  Acting Director General. </a:t>
            </a:r>
          </a:p>
          <a:p>
            <a:pPr lvl="0"/>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58</a:t>
            </a:fld>
            <a:endParaRPr lang="en-ZW" dirty="0"/>
          </a:p>
        </p:txBody>
      </p:sp>
    </p:spTree>
    <p:extLst>
      <p:ext uri="{BB962C8B-B14F-4D97-AF65-F5344CB8AC3E}">
        <p14:creationId xmlns:p14="http://schemas.microsoft.com/office/powerpoint/2010/main" xmlns="" val="394072163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0"/>
            <a:ext cx="7772400" cy="6001643"/>
          </a:xfrm>
          <a:prstGeom prst="rect">
            <a:avLst/>
          </a:prstGeom>
        </p:spPr>
        <p:txBody>
          <a:bodyPr wrap="square">
            <a:spAutoFit/>
          </a:bodyPr>
          <a:lstStyle/>
          <a:p>
            <a:pPr marL="285750" lvl="0" indent="-285750" algn="just">
              <a:buFont typeface="Arial" pitchFamily="34" charset="0"/>
              <a:buChar char="•"/>
            </a:pPr>
            <a:r>
              <a:rPr lang="en-US" sz="3200" dirty="0">
                <a:solidFill>
                  <a:prstClr val="black"/>
                </a:solidFill>
              </a:rPr>
              <a:t>By the middle of 2013, The RBM was used to assess performance for the Heads of Departments and all Direct reports as a </a:t>
            </a:r>
            <a:r>
              <a:rPr lang="en-US" sz="3200" dirty="0">
                <a:solidFill>
                  <a:srgbClr val="FF0000"/>
                </a:solidFill>
              </a:rPr>
              <a:t>pararrel process </a:t>
            </a:r>
            <a:r>
              <a:rPr lang="en-US" sz="3200" dirty="0">
                <a:solidFill>
                  <a:prstClr val="black"/>
                </a:solidFill>
              </a:rPr>
              <a:t>because the RBM had not yet been fully cascaded to the rest of the workers.</a:t>
            </a:r>
          </a:p>
          <a:p>
            <a:pPr lvl="0" algn="just"/>
            <a:r>
              <a:rPr lang="en-US" sz="3200" dirty="0">
                <a:solidFill>
                  <a:prstClr val="black"/>
                </a:solidFill>
              </a:rPr>
              <a:t> </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A year later, this January 2014, the team had to break away for a retreat to check on progress of implementation of the RBM. </a:t>
            </a:r>
            <a:endParaRPr lang="en-US" sz="3200" dirty="0" smtClean="0">
              <a:solidFill>
                <a:prstClr val="black"/>
              </a:solidFill>
            </a:endParaRPr>
          </a:p>
          <a:p>
            <a:pPr lvl="0"/>
            <a:endParaRPr lang="en-US" sz="3200" dirty="0">
              <a:solidFill>
                <a:prstClr val="black"/>
              </a:solidFill>
            </a:endParaRPr>
          </a:p>
          <a:p>
            <a:pPr lvl="0"/>
            <a:endParaRPr lang="en-US"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59</a:t>
            </a:fld>
            <a:endParaRPr lang="en-ZW" dirty="0"/>
          </a:p>
        </p:txBody>
      </p:sp>
    </p:spTree>
    <p:extLst>
      <p:ext uri="{BB962C8B-B14F-4D97-AF65-F5344CB8AC3E}">
        <p14:creationId xmlns:p14="http://schemas.microsoft.com/office/powerpoint/2010/main" xmlns="" val="37949938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440" y="533400"/>
            <a:ext cx="7620000" cy="6001643"/>
          </a:xfrm>
          <a:prstGeom prst="rect">
            <a:avLst/>
          </a:prstGeom>
        </p:spPr>
        <p:txBody>
          <a:bodyPr wrap="square">
            <a:spAutoFit/>
          </a:bodyPr>
          <a:lstStyle/>
          <a:p>
            <a:pPr marL="457200" indent="-457200" algn="just">
              <a:buFont typeface="Arial" pitchFamily="34" charset="0"/>
              <a:buChar char="•"/>
            </a:pPr>
            <a:r>
              <a:rPr lang="en-US" sz="3200" dirty="0">
                <a:solidFill>
                  <a:prstClr val="black"/>
                </a:solidFill>
              </a:rPr>
              <a:t>The Strategy review was also meant to comply with a </a:t>
            </a:r>
            <a:r>
              <a:rPr lang="en-US" sz="3200" dirty="0">
                <a:solidFill>
                  <a:srgbClr val="00B050"/>
                </a:solidFill>
              </a:rPr>
              <a:t>change where Government</a:t>
            </a:r>
            <a:r>
              <a:rPr lang="en-US" sz="3200" dirty="0">
                <a:solidFill>
                  <a:prstClr val="black"/>
                </a:solidFill>
              </a:rPr>
              <a:t>  decided to role out RBM to all public sector organizations. </a:t>
            </a:r>
            <a:endParaRPr lang="en-US" sz="3200" dirty="0" smtClean="0">
              <a:solidFill>
                <a:prstClr val="black"/>
              </a:solidFill>
            </a:endParaRPr>
          </a:p>
          <a:p>
            <a:pPr algn="just"/>
            <a:endParaRPr lang="en-US" sz="3200" dirty="0" smtClean="0">
              <a:solidFill>
                <a:prstClr val="black"/>
              </a:solidFill>
            </a:endParaRPr>
          </a:p>
          <a:p>
            <a:pPr marL="285750" lvl="0" indent="-285750">
              <a:buFont typeface="Arial" pitchFamily="34" charset="0"/>
              <a:buChar char="•"/>
            </a:pPr>
            <a:r>
              <a:rPr lang="en-US" sz="3200" dirty="0">
                <a:solidFill>
                  <a:prstClr val="black"/>
                </a:solidFill>
              </a:rPr>
              <a:t>The Government of Zimbabwe introduced the Zimbabwe Agenda For sustainable socio-Economic Transformation </a:t>
            </a:r>
            <a:endParaRPr lang="en-US" sz="3200" dirty="0" smtClean="0">
              <a:solidFill>
                <a:prstClr val="black"/>
              </a:solidFill>
            </a:endParaRPr>
          </a:p>
          <a:p>
            <a:pPr lvl="0"/>
            <a:r>
              <a:rPr lang="en-US" sz="3200" dirty="0">
                <a:solidFill>
                  <a:prstClr val="black"/>
                </a:solidFill>
              </a:rPr>
              <a:t> </a:t>
            </a:r>
            <a:r>
              <a:rPr lang="en-US" sz="3200" dirty="0" smtClean="0">
                <a:solidFill>
                  <a:prstClr val="black"/>
                </a:solidFill>
              </a:rPr>
              <a:t> </a:t>
            </a:r>
            <a:r>
              <a:rPr lang="en-US" sz="3200" dirty="0" smtClean="0">
                <a:solidFill>
                  <a:srgbClr val="00B050"/>
                </a:solidFill>
              </a:rPr>
              <a:t>(ZIM ASSET</a:t>
            </a:r>
            <a:r>
              <a:rPr lang="en-US" sz="3200" dirty="0">
                <a:solidFill>
                  <a:srgbClr val="00B050"/>
                </a:solidFill>
              </a:rPr>
              <a:t>)</a:t>
            </a:r>
            <a:r>
              <a:rPr lang="en-US" sz="3200" dirty="0">
                <a:solidFill>
                  <a:prstClr val="black"/>
                </a:solidFill>
              </a:rPr>
              <a:t> in October 2013 – December 2018 “in pursuit of new trajectory of accelerated economic growth and wealth creation”. </a:t>
            </a:r>
          </a:p>
        </p:txBody>
      </p:sp>
      <p:sp>
        <p:nvSpPr>
          <p:cNvPr id="4" name="Slide Number Placeholder 3"/>
          <p:cNvSpPr>
            <a:spLocks noGrp="1"/>
          </p:cNvSpPr>
          <p:nvPr>
            <p:ph type="sldNum" sz="quarter" idx="12"/>
          </p:nvPr>
        </p:nvSpPr>
        <p:spPr/>
        <p:txBody>
          <a:bodyPr/>
          <a:lstStyle/>
          <a:p>
            <a:fld id="{3EF09936-707C-4944-BCD3-9A85F3D399D9}" type="slidenum">
              <a:rPr lang="en-ZW" smtClean="0"/>
              <a:pPr/>
              <a:t>60</a:t>
            </a:fld>
            <a:endParaRPr lang="en-ZW" dirty="0"/>
          </a:p>
        </p:txBody>
      </p:sp>
    </p:spTree>
    <p:extLst>
      <p:ext uri="{BB962C8B-B14F-4D97-AF65-F5344CB8AC3E}">
        <p14:creationId xmlns:p14="http://schemas.microsoft.com/office/powerpoint/2010/main" xmlns="" val="1126305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889844"/>
            <a:ext cx="8153400" cy="5509200"/>
          </a:xfrm>
          <a:prstGeom prst="rect">
            <a:avLst/>
          </a:prstGeom>
        </p:spPr>
        <p:txBody>
          <a:bodyPr wrap="square">
            <a:spAutoFit/>
          </a:bodyPr>
          <a:lstStyle/>
          <a:p>
            <a:pPr marL="457200" lvl="0" indent="-457200" algn="just">
              <a:buFont typeface="Arial" pitchFamily="34" charset="0"/>
              <a:buChar char="•"/>
            </a:pPr>
            <a:endParaRPr lang="en-US" sz="3200" dirty="0" smtClean="0"/>
          </a:p>
          <a:p>
            <a:pPr marL="457200" lvl="0" indent="-457200" algn="just">
              <a:buFont typeface="Arial" pitchFamily="34" charset="0"/>
              <a:buChar char="•"/>
            </a:pPr>
            <a:r>
              <a:rPr lang="en-US" sz="3200" dirty="0" smtClean="0"/>
              <a:t>ZIM ASSET was crafted to achieve sustainable development and social equity anchored on empowerment and employment creation. It was signed off by His Excellency our President </a:t>
            </a:r>
            <a:r>
              <a:rPr lang="en-US" sz="3200" i="1" dirty="0" smtClean="0"/>
              <a:t>Robert Gabriel Mugabe</a:t>
            </a:r>
            <a:r>
              <a:rPr lang="en-US" sz="3200" dirty="0" smtClean="0"/>
              <a:t>.  The Office of the President and Cabinet will play a leading and coordinated role as overseer of the implementation process to ensure attainment of set targets. </a:t>
            </a:r>
          </a:p>
          <a:p>
            <a:pPr lvl="0" algn="just"/>
            <a:endParaRPr lang="en-US" sz="3200" dirty="0" smtClean="0"/>
          </a:p>
        </p:txBody>
      </p:sp>
      <p:sp>
        <p:nvSpPr>
          <p:cNvPr id="4" name="Slide Number Placeholder 3"/>
          <p:cNvSpPr>
            <a:spLocks noGrp="1"/>
          </p:cNvSpPr>
          <p:nvPr>
            <p:ph type="sldNum" sz="quarter" idx="12"/>
          </p:nvPr>
        </p:nvSpPr>
        <p:spPr/>
        <p:txBody>
          <a:bodyPr/>
          <a:lstStyle/>
          <a:p>
            <a:fld id="{3EF09936-707C-4944-BCD3-9A85F3D399D9}" type="slidenum">
              <a:rPr lang="en-ZW" smtClean="0"/>
              <a:pPr/>
              <a:t>61</a:t>
            </a:fld>
            <a:endParaRPr lang="en-ZW" dirty="0"/>
          </a:p>
        </p:txBody>
      </p:sp>
    </p:spTree>
    <p:extLst>
      <p:ext uri="{BB962C8B-B14F-4D97-AF65-F5344CB8AC3E}">
        <p14:creationId xmlns:p14="http://schemas.microsoft.com/office/powerpoint/2010/main" xmlns="" val="31004644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3120" y="685800"/>
            <a:ext cx="7620000" cy="4524315"/>
          </a:xfrm>
          <a:prstGeom prst="rect">
            <a:avLst/>
          </a:prstGeom>
        </p:spPr>
        <p:txBody>
          <a:bodyPr wrap="square">
            <a:spAutoFit/>
          </a:bodyPr>
          <a:lstStyle/>
          <a:p>
            <a:pPr marL="285750" lvl="0" indent="-285750" algn="just">
              <a:buFont typeface="Arial" pitchFamily="34" charset="0"/>
              <a:buChar char="•"/>
            </a:pPr>
            <a:r>
              <a:rPr lang="en-US" sz="3200" dirty="0" smtClean="0">
                <a:solidFill>
                  <a:prstClr val="black"/>
                </a:solidFill>
              </a:rPr>
              <a:t>We took </a:t>
            </a:r>
            <a:r>
              <a:rPr lang="en-US" sz="3200" dirty="0">
                <a:solidFill>
                  <a:prstClr val="black"/>
                </a:solidFill>
              </a:rPr>
              <a:t>the necessary steps to revisit any changes to our Strategic Plan document so that it would align with the </a:t>
            </a:r>
            <a:r>
              <a:rPr lang="en-US" sz="3200" dirty="0">
                <a:solidFill>
                  <a:srgbClr val="00B050"/>
                </a:solidFill>
              </a:rPr>
              <a:t>ZIM ASSET.</a:t>
            </a:r>
            <a:r>
              <a:rPr lang="en-US" sz="3200" dirty="0">
                <a:solidFill>
                  <a:prstClr val="black"/>
                </a:solidFill>
              </a:rPr>
              <a:t> </a:t>
            </a:r>
          </a:p>
          <a:p>
            <a:pPr lvl="0" algn="just"/>
            <a:endParaRPr lang="en-US" sz="3200" dirty="0">
              <a:solidFill>
                <a:prstClr val="black"/>
              </a:solidFill>
            </a:endParaRPr>
          </a:p>
          <a:p>
            <a:pPr marL="285750" lvl="0" indent="-285750" algn="just">
              <a:buFont typeface="Arial" pitchFamily="34" charset="0"/>
              <a:buChar char="•"/>
            </a:pPr>
            <a:r>
              <a:rPr lang="en-US" sz="3200" dirty="0">
                <a:solidFill>
                  <a:prstClr val="black"/>
                </a:solidFill>
              </a:rPr>
              <a:t>We managed to work on our Strategy document as a team of Officers and  managers, the same team that had been involved in crafting our Strategy for 2013 to 2018.</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62</a:t>
            </a:fld>
            <a:endParaRPr lang="en-ZW" dirty="0"/>
          </a:p>
        </p:txBody>
      </p:sp>
    </p:spTree>
    <p:extLst>
      <p:ext uri="{BB962C8B-B14F-4D97-AF65-F5344CB8AC3E}">
        <p14:creationId xmlns:p14="http://schemas.microsoft.com/office/powerpoint/2010/main" xmlns="" val="19395546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6001643"/>
          </a:xfrm>
          <a:prstGeom prst="rect">
            <a:avLst/>
          </a:prstGeom>
        </p:spPr>
        <p:txBody>
          <a:bodyPr wrap="square">
            <a:spAutoFit/>
          </a:bodyPr>
          <a:lstStyle/>
          <a:p>
            <a:pPr marL="285750" lvl="0" indent="-285750" algn="just">
              <a:buFont typeface="Arial" pitchFamily="34" charset="0"/>
              <a:buChar char="•"/>
            </a:pPr>
            <a:r>
              <a:rPr lang="en-US" sz="3200" dirty="0"/>
              <a:t>We also came up with a </a:t>
            </a:r>
            <a:r>
              <a:rPr lang="en-US" sz="3200" dirty="0">
                <a:solidFill>
                  <a:srgbClr val="FF0000"/>
                </a:solidFill>
              </a:rPr>
              <a:t>Strategy Team </a:t>
            </a:r>
            <a:r>
              <a:rPr lang="en-US" sz="3200" dirty="0"/>
              <a:t>comprising of selected individuals </a:t>
            </a:r>
            <a:r>
              <a:rPr lang="en-US" sz="3200" dirty="0" smtClean="0"/>
              <a:t>from </a:t>
            </a:r>
            <a:r>
              <a:rPr lang="en-US" sz="3200" dirty="0"/>
              <a:t>various </a:t>
            </a:r>
            <a:r>
              <a:rPr lang="en-US" sz="3200" dirty="0" smtClean="0"/>
              <a:t>departments </a:t>
            </a:r>
            <a:r>
              <a:rPr lang="en-US" sz="3200" dirty="0"/>
              <a:t>whose Term of reference as agreed will be to:  </a:t>
            </a:r>
          </a:p>
          <a:p>
            <a:pPr lvl="0" algn="just"/>
            <a:endParaRPr lang="en-ZW" sz="3200" dirty="0">
              <a:solidFill>
                <a:srgbClr val="00B050"/>
              </a:solidFill>
            </a:endParaRPr>
          </a:p>
          <a:p>
            <a:pPr marL="285750" lvl="0" indent="-285750" algn="just">
              <a:buFont typeface="Arial" pitchFamily="34" charset="0"/>
              <a:buChar char="•"/>
            </a:pPr>
            <a:r>
              <a:rPr lang="en-US" sz="3200" i="1" dirty="0">
                <a:solidFill>
                  <a:srgbClr val="00B050"/>
                </a:solidFill>
              </a:rPr>
              <a:t>Review and finalise the strategy  document </a:t>
            </a:r>
            <a:endParaRPr lang="en-ZW" sz="3200" dirty="0">
              <a:solidFill>
                <a:srgbClr val="00B050"/>
              </a:solidFill>
            </a:endParaRPr>
          </a:p>
          <a:p>
            <a:pPr marL="285750" lvl="0" indent="-285750" algn="just">
              <a:buFont typeface="Arial" pitchFamily="34" charset="0"/>
              <a:buChar char="•"/>
            </a:pPr>
            <a:r>
              <a:rPr lang="en-US" sz="3200" i="1" dirty="0">
                <a:solidFill>
                  <a:srgbClr val="00B050"/>
                </a:solidFill>
              </a:rPr>
              <a:t>Communicate/ Disseminate  any changes </a:t>
            </a:r>
            <a:endParaRPr lang="en-ZW" sz="3200" dirty="0">
              <a:solidFill>
                <a:srgbClr val="00B050"/>
              </a:solidFill>
            </a:endParaRPr>
          </a:p>
          <a:p>
            <a:pPr marL="285750" lvl="0" indent="-285750" algn="just">
              <a:buFont typeface="Arial" pitchFamily="34" charset="0"/>
              <a:buChar char="•"/>
            </a:pPr>
            <a:r>
              <a:rPr lang="en-US" sz="3200" i="1" dirty="0">
                <a:solidFill>
                  <a:srgbClr val="00B050"/>
                </a:solidFill>
              </a:rPr>
              <a:t>Quality  check</a:t>
            </a:r>
            <a:endParaRPr lang="en-ZW" sz="3200" dirty="0">
              <a:solidFill>
                <a:srgbClr val="00B050"/>
              </a:solidFill>
            </a:endParaRPr>
          </a:p>
          <a:p>
            <a:pPr marL="285750" lvl="0" indent="-285750" algn="just">
              <a:buFont typeface="Arial" pitchFamily="34" charset="0"/>
              <a:buChar char="•"/>
            </a:pPr>
            <a:r>
              <a:rPr lang="en-US" sz="3200" i="1" dirty="0">
                <a:solidFill>
                  <a:srgbClr val="00B050"/>
                </a:solidFill>
              </a:rPr>
              <a:t>Produce the final strategy document </a:t>
            </a:r>
            <a:endParaRPr lang="en-ZW" sz="3200" dirty="0">
              <a:solidFill>
                <a:srgbClr val="00B050"/>
              </a:solidFill>
            </a:endParaRPr>
          </a:p>
          <a:p>
            <a:pPr marL="285750" lvl="0" indent="-285750" algn="just">
              <a:buFont typeface="Arial" pitchFamily="34" charset="0"/>
              <a:buChar char="•"/>
            </a:pPr>
            <a:r>
              <a:rPr lang="en-US" sz="3200" i="1" dirty="0">
                <a:solidFill>
                  <a:srgbClr val="00B050"/>
                </a:solidFill>
              </a:rPr>
              <a:t>Custody of Final document to be centralised for distribution purposes as and when need arises</a:t>
            </a:r>
            <a:endParaRPr lang="en-ZW" sz="3200" dirty="0">
              <a:solidFill>
                <a:srgbClr val="00B050"/>
              </a:solidFill>
            </a:endParaRPr>
          </a:p>
          <a:p>
            <a:r>
              <a:rPr lang="en-US" sz="3200" dirty="0">
                <a:solidFill>
                  <a:srgbClr val="00B050"/>
                </a:solidFill>
              </a:rPr>
              <a:t> </a:t>
            </a:r>
            <a:endParaRPr lang="en-ZW" sz="3200" dirty="0">
              <a:solidFill>
                <a:srgbClr val="00B050"/>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63</a:t>
            </a:fld>
            <a:endParaRPr lang="en-ZW" dirty="0"/>
          </a:p>
        </p:txBody>
      </p:sp>
    </p:spTree>
    <p:extLst>
      <p:ext uri="{BB962C8B-B14F-4D97-AF65-F5344CB8AC3E}">
        <p14:creationId xmlns:p14="http://schemas.microsoft.com/office/powerpoint/2010/main" xmlns="" val="14431629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848600" cy="5509200"/>
          </a:xfrm>
          <a:prstGeom prst="rect">
            <a:avLst/>
          </a:prstGeom>
        </p:spPr>
        <p:txBody>
          <a:bodyPr wrap="square">
            <a:spAutoFit/>
          </a:bodyPr>
          <a:lstStyle/>
          <a:p>
            <a:pPr lvl="0" algn="just"/>
            <a:r>
              <a:rPr lang="en-US" sz="3200" dirty="0">
                <a:solidFill>
                  <a:prstClr val="black"/>
                </a:solidFill>
              </a:rPr>
              <a:t>In order to work effectively and more efficiently, the team also agreed to </a:t>
            </a:r>
            <a:endParaRPr lang="en-US" sz="3200" dirty="0" smtClean="0">
              <a:solidFill>
                <a:prstClr val="black"/>
              </a:solidFill>
            </a:endParaRPr>
          </a:p>
          <a:p>
            <a:pPr lvl="0" algn="just"/>
            <a:endParaRPr lang="en-ZW" sz="3200" dirty="0">
              <a:solidFill>
                <a:prstClr val="black"/>
              </a:solidFill>
            </a:endParaRPr>
          </a:p>
          <a:p>
            <a:pPr marL="285750" lvl="0" indent="-285750" algn="just">
              <a:buFont typeface="Arial" pitchFamily="34" charset="0"/>
              <a:buChar char="•"/>
            </a:pPr>
            <a:r>
              <a:rPr lang="en-US" sz="3200" dirty="0" smtClean="0">
                <a:solidFill>
                  <a:prstClr val="black"/>
                </a:solidFill>
              </a:rPr>
              <a:t>meet </a:t>
            </a:r>
            <a:r>
              <a:rPr lang="en-US" sz="3200" dirty="0">
                <a:solidFill>
                  <a:prstClr val="black"/>
                </a:solidFill>
              </a:rPr>
              <a:t>weekly  on </a:t>
            </a:r>
            <a:r>
              <a:rPr lang="en-US" sz="3200" dirty="0" smtClean="0">
                <a:solidFill>
                  <a:prstClr val="black"/>
                </a:solidFill>
              </a:rPr>
              <a:t>Fridays </a:t>
            </a:r>
            <a:r>
              <a:rPr lang="en-US" sz="3200" dirty="0">
                <a:solidFill>
                  <a:prstClr val="black"/>
                </a:solidFill>
              </a:rPr>
              <a:t>to finalise the </a:t>
            </a:r>
            <a:r>
              <a:rPr lang="en-US" sz="3200" dirty="0" smtClean="0">
                <a:solidFill>
                  <a:prstClr val="black"/>
                </a:solidFill>
              </a:rPr>
              <a:t>document</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Submit team assignments by Mid-March </a:t>
            </a:r>
            <a:endParaRPr lang="en-US" sz="3200" dirty="0" smtClean="0">
              <a:solidFill>
                <a:prstClr val="black"/>
              </a:solidFill>
            </a:endParaRP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Submit </a:t>
            </a:r>
            <a:r>
              <a:rPr lang="en-US" sz="3200" dirty="0" smtClean="0">
                <a:solidFill>
                  <a:srgbClr val="00B050"/>
                </a:solidFill>
              </a:rPr>
              <a:t>DIPA</a:t>
            </a:r>
            <a:r>
              <a:rPr lang="en-US" sz="3200" dirty="0" smtClean="0">
                <a:solidFill>
                  <a:prstClr val="black"/>
                </a:solidFill>
              </a:rPr>
              <a:t> and </a:t>
            </a:r>
            <a:r>
              <a:rPr lang="en-US" sz="3200" dirty="0" smtClean="0">
                <a:solidFill>
                  <a:srgbClr val="00B050"/>
                </a:solidFill>
              </a:rPr>
              <a:t>PMEF</a:t>
            </a:r>
            <a:r>
              <a:rPr lang="en-US" sz="3200" dirty="0" smtClean="0">
                <a:solidFill>
                  <a:prstClr val="black"/>
                </a:solidFill>
              </a:rPr>
              <a:t> </a:t>
            </a:r>
            <a:r>
              <a:rPr lang="en-US" sz="3200" dirty="0">
                <a:solidFill>
                  <a:prstClr val="black"/>
                </a:solidFill>
              </a:rPr>
              <a:t>by Friday the 21st February 2014 </a:t>
            </a:r>
            <a:endParaRPr lang="en-US" sz="3200" dirty="0" smtClean="0">
              <a:solidFill>
                <a:prstClr val="black"/>
              </a:solidFill>
            </a:endParaRPr>
          </a:p>
          <a:p>
            <a:pPr lvl="0" algn="just"/>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64</a:t>
            </a:fld>
            <a:endParaRPr lang="en-ZW" dirty="0"/>
          </a:p>
        </p:txBody>
      </p:sp>
    </p:spTree>
    <p:extLst>
      <p:ext uri="{BB962C8B-B14F-4D97-AF65-F5344CB8AC3E}">
        <p14:creationId xmlns:p14="http://schemas.microsoft.com/office/powerpoint/2010/main" xmlns="" val="33768962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0"/>
            <a:ext cx="7696200" cy="5016758"/>
          </a:xfrm>
          <a:prstGeom prst="rect">
            <a:avLst/>
          </a:prstGeom>
        </p:spPr>
        <p:txBody>
          <a:bodyPr wrap="square">
            <a:spAutoFit/>
          </a:bodyPr>
          <a:lstStyle/>
          <a:p>
            <a:pPr marL="285750" lvl="0" indent="-285750" algn="just">
              <a:buFont typeface="Arial" pitchFamily="34" charset="0"/>
              <a:buChar char="•"/>
            </a:pPr>
            <a:endParaRPr lang="en-US" sz="3200" dirty="0" smtClean="0">
              <a:solidFill>
                <a:prstClr val="black"/>
              </a:solidFill>
            </a:endParaRPr>
          </a:p>
          <a:p>
            <a:pPr marL="285750" lvl="0" indent="-285750" algn="just">
              <a:buFont typeface="Arial" pitchFamily="34" charset="0"/>
              <a:buChar char="•"/>
            </a:pPr>
            <a:r>
              <a:rPr lang="en-US" sz="3200" dirty="0" smtClean="0">
                <a:solidFill>
                  <a:prstClr val="black"/>
                </a:solidFill>
              </a:rPr>
              <a:t>Frequency </a:t>
            </a:r>
            <a:r>
              <a:rPr lang="en-US" sz="3200" dirty="0">
                <a:solidFill>
                  <a:prstClr val="black"/>
                </a:solidFill>
              </a:rPr>
              <a:t>of meetings there after – Quarterly on Fridays </a:t>
            </a:r>
            <a:endParaRPr lang="en-US" sz="3200" dirty="0" smtClean="0">
              <a:solidFill>
                <a:prstClr val="black"/>
              </a:solidFill>
            </a:endParaRP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Besides Reviewing our strategy document, the Head of HR and Manager Finance have been selected to attend training of trainers (TOT)  for RBM so that they in turn also train some employees in POTRAZ and other parastals.</a:t>
            </a:r>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65</a:t>
            </a:fld>
            <a:endParaRPr lang="en-ZW" dirty="0"/>
          </a:p>
        </p:txBody>
      </p:sp>
    </p:spTree>
    <p:extLst>
      <p:ext uri="{BB962C8B-B14F-4D97-AF65-F5344CB8AC3E}">
        <p14:creationId xmlns:p14="http://schemas.microsoft.com/office/powerpoint/2010/main" xmlns="" val="41246846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62000"/>
            <a:ext cx="7772400" cy="4524315"/>
          </a:xfrm>
          <a:prstGeom prst="rect">
            <a:avLst/>
          </a:prstGeom>
        </p:spPr>
        <p:txBody>
          <a:bodyPr wrap="square">
            <a:spAutoFit/>
          </a:bodyPr>
          <a:lstStyle/>
          <a:p>
            <a:pPr marL="285750" lvl="0" indent="-285750" algn="just">
              <a:buFont typeface="Arial" pitchFamily="34" charset="0"/>
              <a:buChar char="•"/>
            </a:pPr>
            <a:r>
              <a:rPr lang="en-US" sz="3200" dirty="0"/>
              <a:t>The Strategy change was </a:t>
            </a:r>
            <a:r>
              <a:rPr lang="en-US" sz="3200" dirty="0">
                <a:solidFill>
                  <a:srgbClr val="FF0000"/>
                </a:solidFill>
              </a:rPr>
              <a:t>spearheaded</a:t>
            </a:r>
            <a:r>
              <a:rPr lang="en-US" sz="3200" dirty="0"/>
              <a:t> by current Acting Director General and this made </a:t>
            </a:r>
            <a:r>
              <a:rPr lang="en-US" sz="3200" dirty="0" smtClean="0"/>
              <a:t>implementation </a:t>
            </a:r>
            <a:r>
              <a:rPr lang="en-US" sz="3200" dirty="0"/>
              <a:t>easer and buy in much better </a:t>
            </a:r>
            <a:r>
              <a:rPr lang="en-US" sz="3200" dirty="0" smtClean="0"/>
              <a:t>for the </a:t>
            </a:r>
            <a:r>
              <a:rPr lang="en-US" sz="3200" dirty="0"/>
              <a:t>rest of the Team. </a:t>
            </a:r>
            <a:endParaRPr lang="en-US" sz="3200" dirty="0" smtClean="0"/>
          </a:p>
          <a:p>
            <a:pPr lvl="0" algn="just"/>
            <a:endParaRPr lang="en-ZW" sz="3200" dirty="0"/>
          </a:p>
          <a:p>
            <a:pPr marL="285750" lvl="0" indent="-285750" algn="just">
              <a:buFont typeface="Arial" pitchFamily="34" charset="0"/>
              <a:buChar char="•"/>
            </a:pPr>
            <a:r>
              <a:rPr lang="en-US" sz="3200" dirty="0"/>
              <a:t>Involving an External facilitator resulted in objectivity in the manner the change process took place. </a:t>
            </a:r>
            <a:endParaRPr lang="en-US" sz="3200" dirty="0" smtClean="0"/>
          </a:p>
          <a:p>
            <a:pPr lvl="0"/>
            <a:endParaRPr lang="en-ZW" sz="3200"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66</a:t>
            </a:fld>
            <a:endParaRPr lang="en-ZW" dirty="0"/>
          </a:p>
        </p:txBody>
      </p:sp>
    </p:spTree>
    <p:extLst>
      <p:ext uri="{BB962C8B-B14F-4D97-AF65-F5344CB8AC3E}">
        <p14:creationId xmlns:p14="http://schemas.microsoft.com/office/powerpoint/2010/main" xmlns="" val="4825805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62000"/>
            <a:ext cx="7924800" cy="5509200"/>
          </a:xfrm>
          <a:prstGeom prst="rect">
            <a:avLst/>
          </a:prstGeom>
        </p:spPr>
        <p:txBody>
          <a:bodyPr wrap="square">
            <a:spAutoFit/>
          </a:bodyPr>
          <a:lstStyle/>
          <a:p>
            <a:pPr marL="285750" lvl="0" indent="-285750" algn="just">
              <a:buFont typeface="Arial" pitchFamily="34" charset="0"/>
              <a:buChar char="•"/>
            </a:pPr>
            <a:r>
              <a:rPr lang="en-US" sz="3200" dirty="0">
                <a:solidFill>
                  <a:prstClr val="black"/>
                </a:solidFill>
              </a:rPr>
              <a:t>The Head of Human Resources took advantage of the situation as a change Agent to have </a:t>
            </a:r>
            <a:r>
              <a:rPr lang="en-US" sz="3200" dirty="0" smtClean="0">
                <a:solidFill>
                  <a:prstClr val="black"/>
                </a:solidFill>
              </a:rPr>
              <a:t>a </a:t>
            </a:r>
            <a:r>
              <a:rPr lang="en-US" sz="3200" dirty="0" smtClean="0">
                <a:solidFill>
                  <a:srgbClr val="FF0000"/>
                </a:solidFill>
              </a:rPr>
              <a:t>Team </a:t>
            </a:r>
            <a:r>
              <a:rPr lang="en-US" sz="3200" dirty="0">
                <a:solidFill>
                  <a:srgbClr val="FF0000"/>
                </a:solidFill>
              </a:rPr>
              <a:t>building </a:t>
            </a:r>
            <a:r>
              <a:rPr lang="en-US" sz="3200" dirty="0">
                <a:solidFill>
                  <a:prstClr val="black"/>
                </a:solidFill>
              </a:rPr>
              <a:t>Workshop back to back with the RBM training. </a:t>
            </a:r>
          </a:p>
          <a:p>
            <a:pPr lvl="0" algn="just"/>
            <a:r>
              <a:rPr lang="en-US" sz="3200" dirty="0">
                <a:solidFill>
                  <a:prstClr val="black"/>
                </a:solidFill>
              </a:rPr>
              <a:t> </a:t>
            </a:r>
            <a:endParaRPr lang="en-ZW" sz="3200" dirty="0">
              <a:solidFill>
                <a:prstClr val="black"/>
              </a:solidFill>
            </a:endParaRPr>
          </a:p>
          <a:p>
            <a:pPr marL="285750" lvl="0" indent="-285750" algn="just">
              <a:buFont typeface="Arial" pitchFamily="34" charset="0"/>
              <a:buChar char="•"/>
            </a:pPr>
            <a:r>
              <a:rPr lang="en-US" sz="3200" dirty="0">
                <a:solidFill>
                  <a:prstClr val="black"/>
                </a:solidFill>
              </a:rPr>
              <a:t>Prior to that, it was so difficult to get the team together for a team building workshop.  </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Results are still to be felt because we are still in the process of implementing the change. </a:t>
            </a:r>
          </a:p>
          <a:p>
            <a:pPr lvl="0"/>
            <a:endParaRPr lang="en-ZW"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67</a:t>
            </a:fld>
            <a:endParaRPr lang="en-ZW" dirty="0"/>
          </a:p>
        </p:txBody>
      </p:sp>
    </p:spTree>
    <p:extLst>
      <p:ext uri="{BB962C8B-B14F-4D97-AF65-F5344CB8AC3E}">
        <p14:creationId xmlns:p14="http://schemas.microsoft.com/office/powerpoint/2010/main" xmlns="" val="24829065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720" y="609600"/>
            <a:ext cx="7772400" cy="5016758"/>
          </a:xfrm>
          <a:prstGeom prst="rect">
            <a:avLst/>
          </a:prstGeom>
        </p:spPr>
        <p:txBody>
          <a:bodyPr wrap="square">
            <a:spAutoFit/>
          </a:bodyPr>
          <a:lstStyle/>
          <a:p>
            <a:pPr marL="285750" lvl="0" indent="-285750" algn="just">
              <a:buFont typeface="Arial" pitchFamily="34" charset="0"/>
              <a:buChar char="•"/>
            </a:pPr>
            <a:r>
              <a:rPr lang="en-US" sz="3200" dirty="0">
                <a:solidFill>
                  <a:prstClr val="black"/>
                </a:solidFill>
              </a:rPr>
              <a:t>So far the buy in has been </a:t>
            </a:r>
            <a:r>
              <a:rPr lang="en-US" sz="3200" dirty="0" smtClean="0">
                <a:solidFill>
                  <a:prstClr val="black"/>
                </a:solidFill>
              </a:rPr>
              <a:t>very good </a:t>
            </a:r>
            <a:r>
              <a:rPr lang="en-US" sz="3200" dirty="0">
                <a:solidFill>
                  <a:prstClr val="black"/>
                </a:solidFill>
              </a:rPr>
              <a:t>and the team building workshop produced </a:t>
            </a:r>
            <a:r>
              <a:rPr lang="en-US" sz="3200" dirty="0" smtClean="0">
                <a:solidFill>
                  <a:prstClr val="black"/>
                </a:solidFill>
              </a:rPr>
              <a:t> </a:t>
            </a:r>
            <a:r>
              <a:rPr lang="en-US" sz="3200" dirty="0">
                <a:solidFill>
                  <a:prstClr val="black"/>
                </a:solidFill>
              </a:rPr>
              <a:t>soccer players that POTRAZ was not aware of. </a:t>
            </a:r>
          </a:p>
          <a:p>
            <a:pPr lvl="0" algn="just"/>
            <a:endParaRPr lang="en-ZW" sz="3200" dirty="0">
              <a:solidFill>
                <a:prstClr val="black"/>
              </a:solidFill>
            </a:endParaRPr>
          </a:p>
          <a:p>
            <a:pPr marL="285750" lvl="0" indent="-285750" algn="just">
              <a:buFont typeface="Arial" pitchFamily="34" charset="0"/>
              <a:buChar char="•"/>
            </a:pPr>
            <a:r>
              <a:rPr lang="en-US" sz="3200" dirty="0">
                <a:solidFill>
                  <a:prstClr val="black"/>
                </a:solidFill>
              </a:rPr>
              <a:t>The team building workshop brought employees closer together because everyone was at some stage playing at a level playing field. </a:t>
            </a:r>
            <a:endParaRPr lang="en-US" sz="3200" dirty="0" smtClean="0">
              <a:solidFill>
                <a:prstClr val="black"/>
              </a:solidFill>
            </a:endParaRPr>
          </a:p>
          <a:p>
            <a:pPr lvl="0" algn="just"/>
            <a:endParaRPr lang="en-US"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68</a:t>
            </a:fld>
            <a:endParaRPr lang="en-ZW" dirty="0"/>
          </a:p>
        </p:txBody>
      </p:sp>
    </p:spTree>
    <p:extLst>
      <p:ext uri="{BB962C8B-B14F-4D97-AF65-F5344CB8AC3E}">
        <p14:creationId xmlns:p14="http://schemas.microsoft.com/office/powerpoint/2010/main" xmlns="" val="389818647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7217" y="381000"/>
            <a:ext cx="7543800" cy="6001643"/>
          </a:xfrm>
          <a:prstGeom prst="rect">
            <a:avLst/>
          </a:prstGeom>
        </p:spPr>
        <p:txBody>
          <a:bodyPr wrap="square">
            <a:spAutoFit/>
          </a:bodyPr>
          <a:lstStyle/>
          <a:p>
            <a:pPr algn="just"/>
            <a:r>
              <a:rPr lang="en-ZW" sz="3200" b="1" dirty="0" smtClean="0"/>
              <a:t>Recommendation/Conclusion</a:t>
            </a:r>
          </a:p>
          <a:p>
            <a:pPr algn="just"/>
            <a:endParaRPr lang="en-ZW" sz="3200" dirty="0"/>
          </a:p>
          <a:p>
            <a:pPr algn="just"/>
            <a:r>
              <a:rPr lang="en-US" sz="3200" dirty="0"/>
              <a:t>Having articulated some issues to do with what Change is all about, the reasons for change, challenges to do with </a:t>
            </a:r>
            <a:r>
              <a:rPr lang="en-US" sz="3200" dirty="0" smtClean="0"/>
              <a:t>change. One </a:t>
            </a:r>
            <a:r>
              <a:rPr lang="en-US" sz="3200" dirty="0"/>
              <a:t>can simply summaries </a:t>
            </a:r>
            <a:r>
              <a:rPr lang="en-US" sz="3200" dirty="0" smtClean="0"/>
              <a:t>that,  </a:t>
            </a:r>
            <a:r>
              <a:rPr lang="en-US" sz="3200" dirty="0"/>
              <a:t>change in an organization </a:t>
            </a:r>
            <a:r>
              <a:rPr lang="en-US" sz="3200" dirty="0" smtClean="0"/>
              <a:t>requires.</a:t>
            </a:r>
          </a:p>
          <a:p>
            <a:pPr algn="just"/>
            <a:r>
              <a:rPr lang="en-US" sz="3200" dirty="0"/>
              <a:t> </a:t>
            </a:r>
            <a:endParaRPr lang="en-ZW" sz="3200" dirty="0">
              <a:solidFill>
                <a:srgbClr val="FF0000"/>
              </a:solidFill>
            </a:endParaRPr>
          </a:p>
          <a:p>
            <a:pPr marL="285750" lvl="0" indent="-285750" algn="just">
              <a:buFont typeface="Wingdings" pitchFamily="2" charset="2"/>
              <a:buChar char="Ø"/>
            </a:pPr>
            <a:r>
              <a:rPr lang="en-US" sz="3200" dirty="0">
                <a:solidFill>
                  <a:srgbClr val="FF0000"/>
                </a:solidFill>
              </a:rPr>
              <a:t>Involvement of people affected by the </a:t>
            </a:r>
            <a:r>
              <a:rPr lang="en-US" sz="3200" dirty="0" smtClean="0">
                <a:solidFill>
                  <a:srgbClr val="FF0000"/>
                </a:solidFill>
              </a:rPr>
              <a:t>change</a:t>
            </a:r>
          </a:p>
          <a:p>
            <a:pPr lvl="0" algn="just"/>
            <a:endParaRPr lang="en-ZW" sz="3200" dirty="0">
              <a:solidFill>
                <a:srgbClr val="FF0000"/>
              </a:solidFill>
            </a:endParaRPr>
          </a:p>
          <a:p>
            <a:pPr marL="285750" lvl="0" indent="-285750" algn="just">
              <a:buFont typeface="Wingdings" pitchFamily="2" charset="2"/>
              <a:buChar char="Ø"/>
            </a:pPr>
            <a:r>
              <a:rPr lang="en-US" sz="3200" dirty="0">
                <a:solidFill>
                  <a:srgbClr val="FF0000"/>
                </a:solidFill>
              </a:rPr>
              <a:t>Buy in from the top management </a:t>
            </a:r>
            <a:endParaRPr lang="en-ZW" sz="3200" dirty="0">
              <a:solidFill>
                <a:srgbClr val="FF0000"/>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69</a:t>
            </a:fld>
            <a:endParaRPr lang="en-ZW" dirty="0"/>
          </a:p>
        </p:txBody>
      </p:sp>
    </p:spTree>
    <p:extLst>
      <p:ext uri="{BB962C8B-B14F-4D97-AF65-F5344CB8AC3E}">
        <p14:creationId xmlns:p14="http://schemas.microsoft.com/office/powerpoint/2010/main" xmlns="" val="7094809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848600" cy="5755422"/>
          </a:xfrm>
          <a:prstGeom prst="rect">
            <a:avLst/>
          </a:prstGeom>
        </p:spPr>
        <p:txBody>
          <a:bodyPr wrap="square">
            <a:spAutoFit/>
          </a:bodyPr>
          <a:lstStyle/>
          <a:p>
            <a:pPr marL="285750" lvl="0" indent="-285750">
              <a:buFont typeface="Wingdings" pitchFamily="2" charset="2"/>
              <a:buChar char="Ø"/>
            </a:pPr>
            <a:r>
              <a:rPr lang="en-US" sz="3200" dirty="0">
                <a:solidFill>
                  <a:srgbClr val="FF0000"/>
                </a:solidFill>
              </a:rPr>
              <a:t>Communication, communication communication. </a:t>
            </a:r>
            <a:endParaRPr lang="en-US" sz="3200" dirty="0" smtClean="0">
              <a:solidFill>
                <a:srgbClr val="FF0000"/>
              </a:solidFill>
            </a:endParaRPr>
          </a:p>
          <a:p>
            <a:pPr lvl="0"/>
            <a:endParaRPr lang="en-ZW" sz="1600" dirty="0">
              <a:solidFill>
                <a:srgbClr val="FF0000"/>
              </a:solidFill>
            </a:endParaRPr>
          </a:p>
          <a:p>
            <a:pPr marL="285750" lvl="0" indent="-285750">
              <a:buFont typeface="Wingdings" pitchFamily="2" charset="2"/>
              <a:buChar char="Ø"/>
            </a:pPr>
            <a:r>
              <a:rPr lang="en-US" sz="3200" dirty="0" smtClean="0">
                <a:solidFill>
                  <a:srgbClr val="FF0000"/>
                </a:solidFill>
              </a:rPr>
              <a:t>Appointment of Change </a:t>
            </a:r>
            <a:r>
              <a:rPr lang="en-US" sz="3200" dirty="0">
                <a:solidFill>
                  <a:srgbClr val="FF0000"/>
                </a:solidFill>
              </a:rPr>
              <a:t>Agents OR </a:t>
            </a:r>
            <a:r>
              <a:rPr lang="en-US" sz="3200" dirty="0" smtClean="0">
                <a:solidFill>
                  <a:srgbClr val="FF0000"/>
                </a:solidFill>
              </a:rPr>
              <a:t>Teams</a:t>
            </a:r>
          </a:p>
          <a:p>
            <a:pPr lvl="0"/>
            <a:endParaRPr lang="en-ZW" sz="1600" dirty="0">
              <a:solidFill>
                <a:srgbClr val="FF0000"/>
              </a:solidFill>
            </a:endParaRPr>
          </a:p>
          <a:p>
            <a:pPr marL="285750" lvl="0" indent="-285750">
              <a:buFont typeface="Wingdings" pitchFamily="2" charset="2"/>
              <a:buChar char="Ø"/>
            </a:pPr>
            <a:r>
              <a:rPr lang="en-US" sz="3200" dirty="0" smtClean="0">
                <a:solidFill>
                  <a:srgbClr val="FF0000"/>
                </a:solidFill>
              </a:rPr>
              <a:t>Allocating Resources </a:t>
            </a:r>
            <a:r>
              <a:rPr lang="en-US" sz="3200" dirty="0">
                <a:solidFill>
                  <a:srgbClr val="FF0000"/>
                </a:solidFill>
              </a:rPr>
              <a:t>both Human and </a:t>
            </a:r>
            <a:r>
              <a:rPr lang="en-US" sz="3200" dirty="0" smtClean="0">
                <a:solidFill>
                  <a:srgbClr val="FF0000"/>
                </a:solidFill>
              </a:rPr>
              <a:t> Financial</a:t>
            </a:r>
          </a:p>
          <a:p>
            <a:pPr lvl="0"/>
            <a:endParaRPr lang="en-ZW" sz="1600" dirty="0">
              <a:solidFill>
                <a:srgbClr val="FF0000"/>
              </a:solidFill>
            </a:endParaRPr>
          </a:p>
          <a:p>
            <a:pPr marL="285750" lvl="0" indent="-285750">
              <a:buFont typeface="Wingdings" pitchFamily="2" charset="2"/>
              <a:buChar char="Ø"/>
            </a:pPr>
            <a:r>
              <a:rPr lang="en-US" sz="3200" dirty="0" smtClean="0">
                <a:solidFill>
                  <a:srgbClr val="FF0000"/>
                </a:solidFill>
              </a:rPr>
              <a:t>Implementation</a:t>
            </a:r>
          </a:p>
          <a:p>
            <a:pPr lvl="0"/>
            <a:endParaRPr lang="en-US" sz="3200" dirty="0" smtClean="0">
              <a:solidFill>
                <a:srgbClr val="FF0000"/>
              </a:solidFill>
            </a:endParaRPr>
          </a:p>
          <a:p>
            <a:pPr marL="457200" lvl="0" indent="-457200">
              <a:buFont typeface="Wingdings" pitchFamily="2" charset="2"/>
              <a:buChar char="Ø"/>
            </a:pPr>
            <a:r>
              <a:rPr lang="en-US" sz="3200" dirty="0" smtClean="0">
                <a:solidFill>
                  <a:srgbClr val="FF0000"/>
                </a:solidFill>
              </a:rPr>
              <a:t>Monitoring </a:t>
            </a:r>
            <a:r>
              <a:rPr lang="en-US" sz="3200" dirty="0">
                <a:solidFill>
                  <a:srgbClr val="FF0000"/>
                </a:solidFill>
              </a:rPr>
              <a:t>and Evaluation. </a:t>
            </a:r>
          </a:p>
          <a:p>
            <a:pPr lvl="0"/>
            <a:endParaRPr lang="en-US" sz="3200" dirty="0">
              <a:solidFill>
                <a:srgbClr val="FF0000"/>
              </a:solidFill>
            </a:endParaRPr>
          </a:p>
          <a:p>
            <a:pPr lvl="0"/>
            <a:endParaRPr lang="en-US" sz="3200" dirty="0">
              <a:solidFill>
                <a:prstClr val="black"/>
              </a:solidFill>
            </a:endParaRPr>
          </a:p>
        </p:txBody>
      </p:sp>
      <p:sp>
        <p:nvSpPr>
          <p:cNvPr id="4" name="Slide Number Placeholder 3"/>
          <p:cNvSpPr>
            <a:spLocks noGrp="1"/>
          </p:cNvSpPr>
          <p:nvPr>
            <p:ph type="sldNum" sz="quarter" idx="12"/>
          </p:nvPr>
        </p:nvSpPr>
        <p:spPr/>
        <p:txBody>
          <a:bodyPr/>
          <a:lstStyle/>
          <a:p>
            <a:fld id="{3EF09936-707C-4944-BCD3-9A85F3D399D9}" type="slidenum">
              <a:rPr lang="en-ZW" smtClean="0"/>
              <a:pPr/>
              <a:t>70</a:t>
            </a:fld>
            <a:endParaRPr lang="en-ZW" dirty="0"/>
          </a:p>
        </p:txBody>
      </p:sp>
    </p:spTree>
    <p:extLst>
      <p:ext uri="{BB962C8B-B14F-4D97-AF65-F5344CB8AC3E}">
        <p14:creationId xmlns:p14="http://schemas.microsoft.com/office/powerpoint/2010/main" xmlns="" val="44971827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4770537"/>
          </a:xfrm>
          <a:prstGeom prst="rect">
            <a:avLst/>
          </a:prstGeom>
        </p:spPr>
        <p:txBody>
          <a:bodyPr wrap="square">
            <a:spAutoFit/>
          </a:bodyPr>
          <a:lstStyle/>
          <a:p>
            <a:pPr lvl="0" algn="just"/>
            <a:r>
              <a:rPr lang="en-US" sz="3200" dirty="0" smtClean="0">
                <a:solidFill>
                  <a:srgbClr val="FF0000"/>
                </a:solidFill>
              </a:rPr>
              <a:t>Conclusion</a:t>
            </a:r>
            <a:endParaRPr lang="en-US" sz="3200" dirty="0">
              <a:solidFill>
                <a:prstClr val="black"/>
              </a:solidFill>
            </a:endParaRPr>
          </a:p>
          <a:p>
            <a:pPr lvl="0" algn="just"/>
            <a:endParaRPr lang="en-US" sz="3200" dirty="0" smtClean="0"/>
          </a:p>
          <a:p>
            <a:pPr lvl="0" algn="just"/>
            <a:r>
              <a:rPr lang="en-US" sz="3200" dirty="0" smtClean="0"/>
              <a:t>I </a:t>
            </a:r>
            <a:r>
              <a:rPr lang="en-US" sz="3200" dirty="0" smtClean="0"/>
              <a:t>quote  </a:t>
            </a:r>
            <a:r>
              <a:rPr lang="en-US" sz="3200" dirty="0" smtClean="0">
                <a:solidFill>
                  <a:srgbClr val="00B0F0"/>
                </a:solidFill>
              </a:rPr>
              <a:t>‘’</a:t>
            </a:r>
            <a:r>
              <a:rPr lang="en-US" sz="3200" i="1" dirty="0" smtClean="0">
                <a:solidFill>
                  <a:srgbClr val="00B0F0"/>
                </a:solidFill>
              </a:rPr>
              <a:t>It is not the strongest of the species that survives, nor the most intelligent that survives. It is the one that is the most adaptable to change’’</a:t>
            </a:r>
          </a:p>
          <a:p>
            <a:pPr lvl="0" algn="just"/>
            <a:r>
              <a:rPr lang="en-US" sz="2400" dirty="0" smtClean="0">
                <a:solidFill>
                  <a:prstClr val="black"/>
                </a:solidFill>
              </a:rPr>
              <a:t>Charles Darwin</a:t>
            </a:r>
          </a:p>
          <a:p>
            <a:pPr lvl="0" algn="just"/>
            <a:endParaRPr lang="en-US" sz="3200" dirty="0" smtClean="0">
              <a:solidFill>
                <a:prstClr val="black"/>
              </a:solidFill>
            </a:endParaRPr>
          </a:p>
          <a:p>
            <a:pPr lvl="0" algn="just"/>
            <a:r>
              <a:rPr lang="en-US" sz="3200" i="1" dirty="0" smtClean="0">
                <a:solidFill>
                  <a:srgbClr val="FF0000"/>
                </a:solidFill>
              </a:rPr>
              <a:t>‘‘Change is not change until it changes’’</a:t>
            </a:r>
            <a:r>
              <a:rPr lang="en-US" sz="3200" dirty="0" smtClean="0">
                <a:solidFill>
                  <a:prstClr val="black"/>
                </a:solidFill>
              </a:rPr>
              <a:t>. </a:t>
            </a:r>
          </a:p>
          <a:p>
            <a:pPr lvl="0" algn="just"/>
            <a:r>
              <a:rPr lang="en-US" sz="2400" dirty="0" smtClean="0">
                <a:solidFill>
                  <a:prstClr val="black"/>
                </a:solidFill>
              </a:rPr>
              <a:t>  Julie </a:t>
            </a:r>
            <a:r>
              <a:rPr lang="en-US" sz="2400" dirty="0" err="1" smtClean="0">
                <a:solidFill>
                  <a:prstClr val="black"/>
                </a:solidFill>
              </a:rPr>
              <a:t>Madondo</a:t>
            </a:r>
            <a:endParaRPr lang="en-ZW" dirty="0"/>
          </a:p>
        </p:txBody>
      </p:sp>
      <p:sp>
        <p:nvSpPr>
          <p:cNvPr id="4" name="Slide Number Placeholder 3"/>
          <p:cNvSpPr>
            <a:spLocks noGrp="1"/>
          </p:cNvSpPr>
          <p:nvPr>
            <p:ph type="sldNum" sz="quarter" idx="12"/>
          </p:nvPr>
        </p:nvSpPr>
        <p:spPr/>
        <p:txBody>
          <a:bodyPr/>
          <a:lstStyle/>
          <a:p>
            <a:fld id="{3EF09936-707C-4944-BCD3-9A85F3D399D9}" type="slidenum">
              <a:rPr lang="en-ZW" smtClean="0"/>
              <a:pPr/>
              <a:t>71</a:t>
            </a:fld>
            <a:endParaRPr lang="en-ZW" dirty="0"/>
          </a:p>
        </p:txBody>
      </p:sp>
    </p:spTree>
    <p:extLst>
      <p:ext uri="{BB962C8B-B14F-4D97-AF65-F5344CB8AC3E}">
        <p14:creationId xmlns:p14="http://schemas.microsoft.com/office/powerpoint/2010/main" xmlns="" val="14170568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304800"/>
            <a:ext cx="7772400" cy="11049179"/>
          </a:xfrm>
          <a:prstGeom prst="rect">
            <a:avLst/>
          </a:prstGeom>
        </p:spPr>
        <p:txBody>
          <a:bodyPr wrap="square">
            <a:spAutoFit/>
          </a:bodyPr>
          <a:lstStyle/>
          <a:p>
            <a:pPr algn="just"/>
            <a:r>
              <a:rPr lang="en-ZW" sz="2400" b="1" i="1" dirty="0" smtClean="0"/>
              <a:t>References </a:t>
            </a:r>
          </a:p>
          <a:p>
            <a:pPr algn="just"/>
            <a:r>
              <a:rPr lang="en-ZW" sz="1600" i="1" dirty="0" smtClean="0"/>
              <a:t>James A. F. Stoner and R. Edward Freeman: Management fourth edition </a:t>
            </a:r>
          </a:p>
          <a:p>
            <a:pPr algn="just"/>
            <a:r>
              <a:rPr lang="en-ZW" sz="1600" i="1" dirty="0" smtClean="0"/>
              <a:t>Alan Murray, published by Harper Business.  “The Wall Street Journal Guide in Management” </a:t>
            </a:r>
          </a:p>
          <a:p>
            <a:pPr lvl="0" algn="just"/>
            <a:r>
              <a:rPr lang="en-ZW" sz="1600" i="1" dirty="0" smtClean="0">
                <a:solidFill>
                  <a:prstClr val="black"/>
                </a:solidFill>
              </a:rPr>
              <a:t>Government </a:t>
            </a:r>
            <a:r>
              <a:rPr lang="en-ZW" sz="1600" i="1" dirty="0">
                <a:solidFill>
                  <a:prstClr val="black"/>
                </a:solidFill>
              </a:rPr>
              <a:t>of the Republic of Zimbabwe:” Zimbabwe Agenda For sustainable socio-Economic Transformation (ZIM ASSET</a:t>
            </a:r>
            <a:r>
              <a:rPr lang="en-ZW" sz="1600" i="1" dirty="0" smtClean="0">
                <a:solidFill>
                  <a:prstClr val="black"/>
                </a:solidFill>
              </a:rPr>
              <a:t>)</a:t>
            </a:r>
          </a:p>
          <a:p>
            <a:pPr lvl="0" algn="just"/>
            <a:r>
              <a:rPr lang="en-ZW" sz="1600" i="1" dirty="0" smtClean="0">
                <a:solidFill>
                  <a:prstClr val="black"/>
                </a:solidFill>
              </a:rPr>
              <a:t>Government </a:t>
            </a:r>
            <a:r>
              <a:rPr lang="en-ZW" sz="1600" i="1" dirty="0">
                <a:solidFill>
                  <a:prstClr val="black"/>
                </a:solidFill>
              </a:rPr>
              <a:t>of the Republic of Zimbabwe: </a:t>
            </a:r>
            <a:r>
              <a:rPr lang="en-ZW" sz="1600" dirty="0">
                <a:solidFill>
                  <a:prstClr val="black"/>
                </a:solidFill>
              </a:rPr>
              <a:t>“Postal  and Telecommunications Act [Chapter 12.05]”</a:t>
            </a:r>
          </a:p>
          <a:p>
            <a:pPr algn="just"/>
            <a:r>
              <a:rPr lang="en-ZW" sz="1600" i="1" dirty="0" err="1" smtClean="0"/>
              <a:t>Kottler</a:t>
            </a:r>
            <a:r>
              <a:rPr lang="en-ZW" sz="1600" i="1" dirty="0" smtClean="0"/>
              <a:t> </a:t>
            </a:r>
            <a:r>
              <a:rPr lang="en-ZW" sz="1600" i="1" dirty="0"/>
              <a:t>International.com </a:t>
            </a:r>
            <a:endParaRPr lang="en-ZW" sz="1600" i="1" dirty="0">
              <a:solidFill>
                <a:prstClr val="black"/>
              </a:solidFill>
            </a:endParaRPr>
          </a:p>
          <a:p>
            <a:pPr lvl="0" algn="just"/>
            <a:r>
              <a:rPr lang="en-ZW" sz="1600" i="1" dirty="0">
                <a:solidFill>
                  <a:prstClr val="black"/>
                </a:solidFill>
              </a:rPr>
              <a:t>Curtis W. Cook: </a:t>
            </a:r>
            <a:r>
              <a:rPr lang="en-ZW" sz="1600" i="1" dirty="0" err="1">
                <a:solidFill>
                  <a:prstClr val="black"/>
                </a:solidFill>
              </a:rPr>
              <a:t>Phillil</a:t>
            </a:r>
            <a:r>
              <a:rPr lang="en-ZW" sz="1600" i="1" dirty="0">
                <a:solidFill>
                  <a:prstClr val="black"/>
                </a:solidFill>
              </a:rPr>
              <a:t> L. </a:t>
            </a:r>
            <a:r>
              <a:rPr lang="en-ZW" sz="1600" i="1" dirty="0" err="1">
                <a:solidFill>
                  <a:prstClr val="black"/>
                </a:solidFill>
              </a:rPr>
              <a:t>Hunsaker</a:t>
            </a:r>
            <a:r>
              <a:rPr lang="en-ZW" sz="1600" i="1" dirty="0">
                <a:solidFill>
                  <a:prstClr val="black"/>
                </a:solidFill>
              </a:rPr>
              <a:t> (2001) “Management and Organizational Behaviour” Third Edition</a:t>
            </a:r>
          </a:p>
          <a:p>
            <a:pPr lvl="0" algn="just"/>
            <a:r>
              <a:rPr lang="en-ZW" sz="1600" i="1" dirty="0">
                <a:solidFill>
                  <a:prstClr val="black"/>
                </a:solidFill>
              </a:rPr>
              <a:t>James </a:t>
            </a:r>
            <a:r>
              <a:rPr lang="en-ZW" sz="1600" i="1" dirty="0" err="1">
                <a:solidFill>
                  <a:prstClr val="black"/>
                </a:solidFill>
              </a:rPr>
              <a:t>F.Cox</a:t>
            </a:r>
            <a:r>
              <a:rPr lang="en-ZW" sz="1600" i="1" dirty="0">
                <a:solidFill>
                  <a:prstClr val="black"/>
                </a:solidFill>
              </a:rPr>
              <a:t>, III: Michael S. Spencer (2000) “The Constraints Management Handbook”, The St. </a:t>
            </a:r>
            <a:r>
              <a:rPr lang="en-ZW" sz="1600" i="1" dirty="0" err="1">
                <a:solidFill>
                  <a:prstClr val="black"/>
                </a:solidFill>
              </a:rPr>
              <a:t>Lucie</a:t>
            </a:r>
            <a:r>
              <a:rPr lang="en-ZW" sz="1600" i="1" dirty="0">
                <a:solidFill>
                  <a:prstClr val="black"/>
                </a:solidFill>
              </a:rPr>
              <a:t>/APICS Series on Constraints Management </a:t>
            </a:r>
            <a:r>
              <a:rPr lang="en-ZW" sz="1600" i="1" dirty="0" smtClean="0">
                <a:solidFill>
                  <a:prstClr val="black"/>
                </a:solidFill>
              </a:rPr>
              <a:t>www.ehow.com/waymanaging-change-workplace</a:t>
            </a:r>
            <a:endParaRPr lang="en-ZW" sz="1600" i="1" dirty="0">
              <a:solidFill>
                <a:prstClr val="black"/>
              </a:solidFill>
            </a:endParaRPr>
          </a:p>
          <a:p>
            <a:pPr lvl="0" algn="just"/>
            <a:r>
              <a:rPr lang="en-ZW" sz="1600" i="1" dirty="0">
                <a:solidFill>
                  <a:prstClr val="black"/>
                </a:solidFill>
              </a:rPr>
              <a:t>www.ehow.com/way</a:t>
            </a:r>
          </a:p>
          <a:p>
            <a:pPr lvl="0" algn="just"/>
            <a:r>
              <a:rPr lang="en-ZW" sz="1600" i="1" dirty="0">
                <a:solidFill>
                  <a:prstClr val="black"/>
                </a:solidFill>
              </a:rPr>
              <a:t>www.businessperform.com</a:t>
            </a:r>
          </a:p>
          <a:p>
            <a:pPr lvl="0" algn="just"/>
            <a:r>
              <a:rPr lang="en-ZW" sz="1600" i="1" dirty="0">
                <a:solidFill>
                  <a:prstClr val="black"/>
                </a:solidFill>
              </a:rPr>
              <a:t>www.Bnet.com</a:t>
            </a:r>
          </a:p>
          <a:p>
            <a:pPr lvl="0" algn="just"/>
            <a:r>
              <a:rPr lang="en-ZW" sz="1600" i="1" u="sng" dirty="0">
                <a:solidFill>
                  <a:prstClr val="black"/>
                </a:solidFill>
                <a:hlinkClick r:id="rId2"/>
              </a:rPr>
              <a:t>www.ehow.com/info</a:t>
            </a:r>
            <a:r>
              <a:rPr lang="en-ZW" sz="1600" i="1" u="sng" dirty="0">
                <a:solidFill>
                  <a:prstClr val="black"/>
                </a:solidFill>
              </a:rPr>
              <a:t>	</a:t>
            </a:r>
            <a:endParaRPr lang="en-ZW" sz="1600" i="1" u="sng" dirty="0" smtClean="0">
              <a:solidFill>
                <a:prstClr val="black"/>
              </a:solidFill>
            </a:endParaRPr>
          </a:p>
          <a:p>
            <a:pPr lvl="0" algn="just"/>
            <a:endParaRPr lang="en-ZW" sz="1600" i="1" u="sng" dirty="0" smtClean="0">
              <a:solidFill>
                <a:prstClr val="black"/>
              </a:solidFill>
            </a:endParaRPr>
          </a:p>
          <a:p>
            <a:pPr lvl="0" algn="just"/>
            <a:endParaRPr lang="en-ZW" sz="1600" i="1" u="sng" dirty="0">
              <a:solidFill>
                <a:prstClr val="black"/>
              </a:solidFill>
            </a:endParaRPr>
          </a:p>
          <a:p>
            <a:pPr lvl="0" algn="just"/>
            <a:endParaRPr lang="en-ZW" sz="1600" i="1" u="sng" dirty="0" smtClean="0">
              <a:solidFill>
                <a:prstClr val="black"/>
              </a:solidFill>
            </a:endParaRPr>
          </a:p>
          <a:p>
            <a:pPr lvl="0" algn="just"/>
            <a:endParaRPr lang="en-ZW" sz="1600" i="1" u="sng" dirty="0">
              <a:solidFill>
                <a:prstClr val="black"/>
              </a:solidFill>
            </a:endParaRPr>
          </a:p>
          <a:p>
            <a:pPr lvl="0" algn="just"/>
            <a:r>
              <a:rPr lang="en-ZW" sz="3200" b="1" i="1" dirty="0" smtClean="0">
                <a:solidFill>
                  <a:prstClr val="black"/>
                </a:solidFill>
              </a:rPr>
              <a:t>THANK YOU     TINOTENDA</a:t>
            </a:r>
            <a:endParaRPr lang="en-ZW" sz="3200" b="1" i="1" dirty="0">
              <a:solidFill>
                <a:prstClr val="black"/>
              </a:solidFill>
            </a:endParaRPr>
          </a:p>
          <a:p>
            <a:pPr lvl="0" algn="just"/>
            <a:endParaRPr lang="en-ZW" sz="1600" i="1" u="sng" dirty="0" smtClean="0">
              <a:solidFill>
                <a:prstClr val="black"/>
              </a:solidFill>
            </a:endParaRPr>
          </a:p>
          <a:p>
            <a:pPr lvl="0" algn="just"/>
            <a:endParaRPr lang="en-ZW" sz="1600" i="1" u="sng" dirty="0">
              <a:solidFill>
                <a:prstClr val="black"/>
              </a:solidFill>
            </a:endParaRPr>
          </a:p>
          <a:p>
            <a:pPr lvl="0" algn="just"/>
            <a:endParaRPr lang="en-ZW" sz="1600" i="1" u="sng" dirty="0" smtClean="0">
              <a:solidFill>
                <a:prstClr val="black"/>
              </a:solidFill>
            </a:endParaRPr>
          </a:p>
          <a:p>
            <a:pPr lvl="0" algn="just"/>
            <a:endParaRPr lang="en-ZW" sz="1600" i="1" u="sng" dirty="0">
              <a:solidFill>
                <a:prstClr val="black"/>
              </a:solidFill>
            </a:endParaRPr>
          </a:p>
          <a:p>
            <a:pPr lvl="0" algn="just"/>
            <a:endParaRPr lang="en-ZW" sz="1600" i="1" u="sng" dirty="0" smtClean="0">
              <a:solidFill>
                <a:prstClr val="black"/>
              </a:solidFill>
            </a:endParaRPr>
          </a:p>
          <a:p>
            <a:pPr lvl="0" algn="just"/>
            <a:endParaRPr lang="en-ZW" sz="1600" i="1" u="sng" dirty="0">
              <a:solidFill>
                <a:prstClr val="black"/>
              </a:solidFill>
            </a:endParaRPr>
          </a:p>
          <a:p>
            <a:pPr lvl="0" algn="just"/>
            <a:endParaRPr lang="en-ZW" sz="1600" i="1" u="sng" dirty="0" smtClean="0">
              <a:solidFill>
                <a:prstClr val="black"/>
              </a:solidFill>
            </a:endParaRPr>
          </a:p>
          <a:p>
            <a:pPr lvl="0" algn="just"/>
            <a:endParaRPr lang="en-ZW" sz="1600" i="1" u="sng" dirty="0">
              <a:solidFill>
                <a:prstClr val="black"/>
              </a:solidFill>
            </a:endParaRPr>
          </a:p>
          <a:p>
            <a:pPr lvl="0" algn="just"/>
            <a:endParaRPr lang="en-ZW" sz="1600" i="1" u="sng" dirty="0">
              <a:solidFill>
                <a:prstClr val="black"/>
              </a:solidFill>
            </a:endParaRPr>
          </a:p>
          <a:p>
            <a:pPr lvl="0" algn="just"/>
            <a:endParaRPr lang="en-ZW" sz="1600" dirty="0">
              <a:solidFill>
                <a:prstClr val="black"/>
              </a:solidFill>
            </a:endParaRPr>
          </a:p>
          <a:p>
            <a:pPr lvl="0"/>
            <a:endParaRPr lang="en-ZW" sz="3200" dirty="0">
              <a:solidFill>
                <a:prstClr val="black"/>
              </a:solidFill>
            </a:endParaRPr>
          </a:p>
          <a:p>
            <a:pPr lvl="0"/>
            <a:endParaRPr lang="en-ZW" sz="3200" dirty="0">
              <a:solidFill>
                <a:prstClr val="black"/>
              </a:solidFill>
            </a:endParaRPr>
          </a:p>
          <a:p>
            <a:pPr lvl="0" algn="just"/>
            <a:r>
              <a:rPr lang="en-ZW" sz="1600" i="1" dirty="0">
                <a:solidFill>
                  <a:prstClr val="black"/>
                </a:solidFill>
              </a:rPr>
              <a:t>			</a:t>
            </a:r>
            <a:endParaRPr lang="en-ZW" sz="1600" i="1" dirty="0" smtClean="0"/>
          </a:p>
          <a:p>
            <a:pPr algn="just"/>
            <a:endParaRPr lang="en-ZW" sz="1600" i="1" dirty="0"/>
          </a:p>
          <a:p>
            <a:pPr algn="just"/>
            <a:endParaRPr lang="en-ZW" sz="1600" i="1" dirty="0" smtClean="0"/>
          </a:p>
          <a:p>
            <a:pPr algn="just"/>
            <a:endParaRPr lang="en-ZW" sz="1600" i="1" dirty="0"/>
          </a:p>
          <a:p>
            <a:pPr algn="just"/>
            <a:endParaRPr lang="en-ZW" sz="1600" i="1" dirty="0" smtClean="0"/>
          </a:p>
        </p:txBody>
      </p:sp>
      <p:sp>
        <p:nvSpPr>
          <p:cNvPr id="3" name="Slide Number Placeholder 2"/>
          <p:cNvSpPr>
            <a:spLocks noGrp="1"/>
          </p:cNvSpPr>
          <p:nvPr>
            <p:ph type="sldNum" sz="quarter" idx="12"/>
          </p:nvPr>
        </p:nvSpPr>
        <p:spPr/>
        <p:txBody>
          <a:bodyPr/>
          <a:lstStyle/>
          <a:p>
            <a:fld id="{3EF09936-707C-4944-BCD3-9A85F3D399D9}" type="slidenum">
              <a:rPr lang="en-ZW" smtClean="0"/>
              <a:pPr/>
              <a:t>72</a:t>
            </a:fld>
            <a:endParaRPr lang="en-ZW" dirty="0"/>
          </a:p>
        </p:txBody>
      </p:sp>
    </p:spTree>
    <p:extLst>
      <p:ext uri="{BB962C8B-B14F-4D97-AF65-F5344CB8AC3E}">
        <p14:creationId xmlns:p14="http://schemas.microsoft.com/office/powerpoint/2010/main" xmlns="" val="24619116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1582</TotalTime>
  <Words>3764</Words>
  <Application>Microsoft Office PowerPoint</Application>
  <PresentationFormat>On-screen Show (4:3)</PresentationFormat>
  <Paragraphs>443</Paragraphs>
  <Slides>72</Slides>
  <Notes>1</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    </vt:lpstr>
      <vt:lpstr>“HOW TO DEAL WITH CHANGE AT WORK”.</vt:lpstr>
      <vt:lpstr>Slide 3</vt:lpstr>
      <vt:lpstr>Slide 4</vt:lpstr>
      <vt:lpstr>  INTRODUCTION CONT.   </vt:lpstr>
      <vt:lpstr>Introduction cont. </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CAPITAL DEVELOPMENT FORUM IN ICT “HOW TO DEAL WITH CHANGE AT WORK”. LILONGWE – MALAWI, 24-26 FEBRUARY 2014</dc:title>
  <dc:creator>Sydney Kapita</dc:creator>
  <cp:lastModifiedBy>Jonathan</cp:lastModifiedBy>
  <cp:revision>150</cp:revision>
  <dcterms:created xsi:type="dcterms:W3CDTF">2014-02-17T07:08:16Z</dcterms:created>
  <dcterms:modified xsi:type="dcterms:W3CDTF">2014-02-25T08:08:47Z</dcterms:modified>
</cp:coreProperties>
</file>