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84" r:id="rId1"/>
  </p:sldMasterIdLst>
  <p:notesMasterIdLst>
    <p:notesMasterId r:id="rId54"/>
  </p:notesMasterIdLst>
  <p:handoutMasterIdLst>
    <p:handoutMasterId r:id="rId55"/>
  </p:handoutMasterIdLst>
  <p:sldIdLst>
    <p:sldId id="308" r:id="rId2"/>
    <p:sldId id="309" r:id="rId3"/>
    <p:sldId id="257" r:id="rId4"/>
    <p:sldId id="310" r:id="rId5"/>
    <p:sldId id="333" r:id="rId6"/>
    <p:sldId id="331" r:id="rId7"/>
    <p:sldId id="330" r:id="rId8"/>
    <p:sldId id="311" r:id="rId9"/>
    <p:sldId id="312" r:id="rId10"/>
    <p:sldId id="313" r:id="rId11"/>
    <p:sldId id="314" r:id="rId12"/>
    <p:sldId id="315" r:id="rId13"/>
    <p:sldId id="316" r:id="rId14"/>
    <p:sldId id="334" r:id="rId15"/>
    <p:sldId id="317" r:id="rId16"/>
    <p:sldId id="318" r:id="rId17"/>
    <p:sldId id="319" r:id="rId18"/>
    <p:sldId id="320" r:id="rId19"/>
    <p:sldId id="321" r:id="rId20"/>
    <p:sldId id="322" r:id="rId21"/>
    <p:sldId id="335" r:id="rId22"/>
    <p:sldId id="323" r:id="rId23"/>
    <p:sldId id="324" r:id="rId24"/>
    <p:sldId id="336" r:id="rId25"/>
    <p:sldId id="325" r:id="rId26"/>
    <p:sldId id="326" r:id="rId27"/>
    <p:sldId id="329" r:id="rId28"/>
    <p:sldId id="30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337" r:id="rId43"/>
    <p:sldId id="271" r:id="rId44"/>
    <p:sldId id="272" r:id="rId45"/>
    <p:sldId id="273" r:id="rId46"/>
    <p:sldId id="274" r:id="rId47"/>
    <p:sldId id="275" r:id="rId48"/>
    <p:sldId id="276" r:id="rId49"/>
    <p:sldId id="277" r:id="rId50"/>
    <p:sldId id="278" r:id="rId51"/>
    <p:sldId id="293" r:id="rId52"/>
    <p:sldId id="332"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21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66" d="100"/>
          <a:sy n="66" d="100"/>
        </p:scale>
        <p:origin x="-1506" y="-168"/>
      </p:cViewPr>
      <p:guideLst>
        <p:guide orient="horz" pos="2160"/>
        <p:guide pos="2880"/>
      </p:guideLst>
    </p:cSldViewPr>
  </p:slideViewPr>
  <p:outlineViewPr>
    <p:cViewPr>
      <p:scale>
        <a:sx n="33" d="100"/>
        <a:sy n="33" d="100"/>
      </p:scale>
      <p:origin x="0" y="78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AA1867C-CDF5-4F4A-BE94-4FB43E29B9B8}" type="datetimeFigureOut">
              <a:rPr lang="en-US"/>
              <a:pPr>
                <a:defRPr/>
              </a:pPr>
              <a:t>2/26/2014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AF82665-691C-45D3-8725-D4232B09EDF5}"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4E35766-5F11-4FAE-8D9B-7447473CCDB6}" type="datetimeFigureOut">
              <a:rPr lang="en-US"/>
              <a:pPr>
                <a:defRPr/>
              </a:pPr>
              <a:t>2/26/2014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64961D7-3D2C-4003-8236-CF381A1F41E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36836858-D09B-46F8-A98B-2ACB2D3C518F}" type="datetime1">
              <a:rPr lang="en-US"/>
              <a:pPr>
                <a:defRPr/>
              </a:pPr>
              <a:t>2/26/2014</a:t>
            </a:fld>
            <a:endParaRPr lang="en-GB"/>
          </a:p>
        </p:txBody>
      </p:sp>
      <p:sp>
        <p:nvSpPr>
          <p:cNvPr id="7" name="Footer Placeholder 19"/>
          <p:cNvSpPr>
            <a:spLocks noGrp="1"/>
          </p:cNvSpPr>
          <p:nvPr>
            <p:ph type="ftr" sz="quarter" idx="11"/>
          </p:nvPr>
        </p:nvSpPr>
        <p:spPr/>
        <p:txBody>
          <a:bodyPr/>
          <a:lstStyle>
            <a:lvl1pPr>
              <a:defRPr/>
            </a:lvl1pPr>
            <a:extLst/>
          </a:lstStyle>
          <a:p>
            <a:pPr>
              <a:defRPr/>
            </a:pPr>
            <a:endParaRPr lang="en-GB"/>
          </a:p>
        </p:txBody>
      </p:sp>
      <p:sp>
        <p:nvSpPr>
          <p:cNvPr id="8" name="Slide Number Placeholder 9"/>
          <p:cNvSpPr>
            <a:spLocks noGrp="1"/>
          </p:cNvSpPr>
          <p:nvPr>
            <p:ph type="sldNum" sz="quarter" idx="12"/>
          </p:nvPr>
        </p:nvSpPr>
        <p:spPr/>
        <p:txBody>
          <a:bodyPr/>
          <a:lstStyle>
            <a:lvl1pPr>
              <a:defRPr/>
            </a:lvl1pPr>
            <a:extLst/>
          </a:lstStyle>
          <a:p>
            <a:pPr>
              <a:defRPr/>
            </a:pPr>
            <a:fld id="{294EBE91-0254-485C-9E62-3859F7BE56BB}" type="slidenum">
              <a:rPr lang="en-GB"/>
              <a:pPr>
                <a:defRPr/>
              </a:pPr>
              <a:t>‹#›</a:t>
            </a:fld>
            <a:endParaRPr lang="en-GB"/>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42218648-769D-40D2-AC74-86E4AF0B32EC}" type="datetime1">
              <a:rPr lang="en-US"/>
              <a:pPr>
                <a:defRPr/>
              </a:pPr>
              <a:t>2/26/2014</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30B75888-682A-485E-85FD-E99652E93215}" type="slidenum">
              <a:rPr lang="en-GB"/>
              <a:pPr>
                <a:defRPr/>
              </a:pPr>
              <a:t>‹#›</a:t>
            </a:fld>
            <a:endParaRPr lang="en-GB"/>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608513" y="0"/>
            <a:ext cx="80279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971550" y="4445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pic>
        <p:nvPicPr>
          <p:cNvPr id="8" name="Object 3"/>
          <p:cNvPicPr>
            <a:picLocks noChangeAspect="1" noChangeArrowheads="1"/>
          </p:cNvPicPr>
          <p:nvPr userDrawn="1"/>
        </p:nvPicPr>
        <p:blipFill>
          <a:blip r:embed="rId2" cstate="print"/>
          <a:srcRect/>
          <a:stretch>
            <a:fillRect/>
          </a:stretch>
        </p:blipFill>
        <p:spPr bwMode="auto">
          <a:xfrm>
            <a:off x="107950" y="204788"/>
            <a:ext cx="914400" cy="847725"/>
          </a:xfrm>
          <a:prstGeom prst="rect">
            <a:avLst/>
          </a:prstGeom>
          <a:noFill/>
          <a:ln w="9525">
            <a:noFill/>
            <a:miter lim="800000"/>
            <a:headEnd/>
            <a:tailEnd/>
          </a:ln>
        </p:spPr>
      </p:pic>
      <p:pic>
        <p:nvPicPr>
          <p:cNvPr id="9" name="Picture 16" descr="http://t1.gstatic.com/images?q=tbn:ANd9GcSC3-hyazgEc9otZ1V7yGXvPL9xevXJ72oAV771IcnF6l5NJzK_QA"/>
          <p:cNvPicPr>
            <a:picLocks noChangeAspect="1" noChangeArrowheads="1"/>
          </p:cNvPicPr>
          <p:nvPr userDrawn="1"/>
        </p:nvPicPr>
        <p:blipFill>
          <a:blip r:embed="rId3" cstate="print"/>
          <a:srcRect/>
          <a:stretch>
            <a:fillRect/>
          </a:stretch>
        </p:blipFill>
        <p:spPr bwMode="auto">
          <a:xfrm>
            <a:off x="-36513" y="2133600"/>
            <a:ext cx="1160463" cy="935038"/>
          </a:xfrm>
          <a:prstGeom prst="rect">
            <a:avLst/>
          </a:prstGeom>
          <a:noFill/>
          <a:ln w="9525">
            <a:noFill/>
            <a:miter lim="800000"/>
            <a:headEnd/>
            <a:tailEnd/>
          </a:ln>
        </p:spPr>
      </p:pic>
      <p:sp>
        <p:nvSpPr>
          <p:cNvPr id="10" name="Donut 9"/>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Oval 10"/>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12" name="Date Placeholder 3"/>
          <p:cNvSpPr>
            <a:spLocks noGrp="1"/>
          </p:cNvSpPr>
          <p:nvPr>
            <p:ph type="dt" sz="half" idx="10"/>
          </p:nvPr>
        </p:nvSpPr>
        <p:spPr/>
        <p:txBody>
          <a:bodyPr/>
          <a:lstStyle>
            <a:lvl1pPr>
              <a:defRPr/>
            </a:lvl1pPr>
            <a:extLst/>
          </a:lstStyle>
          <a:p>
            <a:pPr>
              <a:defRPr/>
            </a:pPr>
            <a:fld id="{897550D0-F1C1-4081-8F20-98EDD6F96DBB}" type="datetime1">
              <a:rPr lang="en-US"/>
              <a:pPr>
                <a:defRPr/>
              </a:pPr>
              <a:t>2/26/2014</a:t>
            </a:fld>
            <a:endParaRPr lang="en-GB"/>
          </a:p>
        </p:txBody>
      </p:sp>
      <p:sp>
        <p:nvSpPr>
          <p:cNvPr id="13" name="Footer Placeholder 4"/>
          <p:cNvSpPr>
            <a:spLocks noGrp="1"/>
          </p:cNvSpPr>
          <p:nvPr>
            <p:ph type="ftr" sz="quarter" idx="11"/>
          </p:nvPr>
        </p:nvSpPr>
        <p:spPr/>
        <p:txBody>
          <a:bodyPr/>
          <a:lstStyle>
            <a:lvl1pPr>
              <a:defRPr/>
            </a:lvl1pPr>
            <a:extLst/>
          </a:lstStyle>
          <a:p>
            <a:pPr>
              <a:defRPr/>
            </a:pPr>
            <a:endParaRPr lang="en-GB"/>
          </a:p>
        </p:txBody>
      </p:sp>
      <p:sp>
        <p:nvSpPr>
          <p:cNvPr id="14" name="Slide Number Placeholder 5"/>
          <p:cNvSpPr>
            <a:spLocks noGrp="1"/>
          </p:cNvSpPr>
          <p:nvPr>
            <p:ph type="sldNum" sz="quarter" idx="12"/>
          </p:nvPr>
        </p:nvSpPr>
        <p:spPr/>
        <p:txBody>
          <a:bodyPr/>
          <a:lstStyle>
            <a:lvl1pPr>
              <a:defRPr/>
            </a:lvl1pPr>
            <a:extLst/>
          </a:lstStyle>
          <a:p>
            <a:pPr>
              <a:defRPr/>
            </a:pPr>
            <a:fld id="{C5F850F4-78EE-4DE6-A10F-D82DD74A9936}"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ACCDF9BB-02EE-491A-89DC-AB91590813A3}" type="datetime1">
              <a:rPr lang="en-US"/>
              <a:pPr>
                <a:defRPr/>
              </a:pPr>
              <a:t>2/26/2014</a:t>
            </a:fld>
            <a:endParaRPr lang="en-GB"/>
          </a:p>
        </p:txBody>
      </p:sp>
      <p:sp>
        <p:nvSpPr>
          <p:cNvPr id="6" name="Footer Placeholder 9"/>
          <p:cNvSpPr>
            <a:spLocks noGrp="1"/>
          </p:cNvSpPr>
          <p:nvPr>
            <p:ph type="ftr" sz="quarter" idx="11"/>
          </p:nvPr>
        </p:nvSpPr>
        <p:spPr/>
        <p:txBody>
          <a:bodyPr/>
          <a:lstStyle>
            <a:lvl1pPr>
              <a:defRPr/>
            </a:lvl1pPr>
          </a:lstStyle>
          <a:p>
            <a:pPr>
              <a:defRPr/>
            </a:pPr>
            <a:endParaRPr lang="en-GB"/>
          </a:p>
        </p:txBody>
      </p:sp>
      <p:sp>
        <p:nvSpPr>
          <p:cNvPr id="7" name="Slide Number Placeholder 21"/>
          <p:cNvSpPr>
            <a:spLocks noGrp="1"/>
          </p:cNvSpPr>
          <p:nvPr>
            <p:ph type="sldNum" sz="quarter" idx="12"/>
          </p:nvPr>
        </p:nvSpPr>
        <p:spPr/>
        <p:txBody>
          <a:bodyPr/>
          <a:lstStyle>
            <a:lvl1pPr>
              <a:defRPr/>
            </a:lvl1pPr>
          </a:lstStyle>
          <a:p>
            <a:pPr>
              <a:defRPr/>
            </a:pPr>
            <a:fld id="{C5A86B0B-718B-45D3-A81C-938C596E42B3}" type="slidenum">
              <a:rPr lang="en-GB"/>
              <a:pPr>
                <a:defRPr/>
              </a:pPr>
              <a:t>‹#›</a:t>
            </a:fld>
            <a:endParaRPr lang="en-GB"/>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Object 3"/>
          <p:cNvPicPr>
            <a:picLocks noChangeAspect="1" noChangeArrowheads="1"/>
          </p:cNvPicPr>
          <p:nvPr userDrawn="1"/>
        </p:nvPicPr>
        <p:blipFill>
          <a:blip r:embed="rId2" cstate="print"/>
          <a:srcRect/>
          <a:stretch>
            <a:fillRect/>
          </a:stretch>
        </p:blipFill>
        <p:spPr bwMode="auto">
          <a:xfrm>
            <a:off x="0" y="142875"/>
            <a:ext cx="914400" cy="847725"/>
          </a:xfrm>
          <a:prstGeom prst="rect">
            <a:avLst/>
          </a:prstGeom>
          <a:noFill/>
          <a:ln w="9525">
            <a:noFill/>
            <a:miter lim="800000"/>
            <a:headEnd/>
            <a:tailEnd/>
          </a:ln>
        </p:spPr>
      </p:pic>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extLst/>
          </a:lstStyle>
          <a:p>
            <a:pPr>
              <a:defRPr/>
            </a:pPr>
            <a:fld id="{792DBA44-0A8F-40DE-A653-5F35FC2B5A85}" type="datetime1">
              <a:rPr lang="en-US"/>
              <a:pPr>
                <a:defRPr/>
              </a:pPr>
              <a:t>2/26/2014</a:t>
            </a:fld>
            <a:endParaRPr lang="en-GB"/>
          </a:p>
        </p:txBody>
      </p:sp>
      <p:sp>
        <p:nvSpPr>
          <p:cNvPr id="9" name="Footer Placeholder 7"/>
          <p:cNvSpPr>
            <a:spLocks noGrp="1"/>
          </p:cNvSpPr>
          <p:nvPr>
            <p:ph type="ftr" sz="quarter" idx="11"/>
          </p:nvPr>
        </p:nvSpPr>
        <p:spPr/>
        <p:txBody>
          <a:bodyPr/>
          <a:lstStyle>
            <a:lvl1pPr>
              <a:defRPr/>
            </a:lvl1pPr>
            <a:extLst/>
          </a:lstStyle>
          <a:p>
            <a:pPr>
              <a:defRPr/>
            </a:pPr>
            <a:endParaRPr lang="en-GB"/>
          </a:p>
        </p:txBody>
      </p:sp>
      <p:sp>
        <p:nvSpPr>
          <p:cNvPr id="10" name="Slide Number Placeholder 8"/>
          <p:cNvSpPr>
            <a:spLocks noGrp="1"/>
          </p:cNvSpPr>
          <p:nvPr>
            <p:ph type="sldNum" sz="quarter" idx="12"/>
          </p:nvPr>
        </p:nvSpPr>
        <p:spPr/>
        <p:txBody>
          <a:bodyPr/>
          <a:lstStyle>
            <a:lvl1pPr>
              <a:defRPr/>
            </a:lvl1pPr>
            <a:extLst/>
          </a:lstStyle>
          <a:p>
            <a:pPr>
              <a:defRPr/>
            </a:pPr>
            <a:fld id="{2DADB51F-0289-42A5-8D14-08650F615A17}" type="slidenum">
              <a:rPr lang="en-GB"/>
              <a:pPr>
                <a:defRPr/>
              </a:pPr>
              <a:t>‹#›</a:t>
            </a:fld>
            <a:endParaRPr lang="en-GB"/>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00ACBD1F-D150-4C36-A7F6-EB02F84ECF2D}" type="datetime1">
              <a:rPr lang="en-US"/>
              <a:pPr>
                <a:defRPr/>
              </a:pPr>
              <a:t>2/26/2014</a:t>
            </a:fld>
            <a:endParaRPr lang="en-GB"/>
          </a:p>
        </p:txBody>
      </p:sp>
      <p:sp>
        <p:nvSpPr>
          <p:cNvPr id="4" name="Footer Placeholder 9"/>
          <p:cNvSpPr>
            <a:spLocks noGrp="1"/>
          </p:cNvSpPr>
          <p:nvPr>
            <p:ph type="ftr" sz="quarter" idx="11"/>
          </p:nvPr>
        </p:nvSpPr>
        <p:spPr/>
        <p:txBody>
          <a:bodyPr/>
          <a:lstStyle>
            <a:lvl1pPr>
              <a:defRPr/>
            </a:lvl1pPr>
          </a:lstStyle>
          <a:p>
            <a:pPr>
              <a:defRPr/>
            </a:pPr>
            <a:endParaRPr lang="en-GB"/>
          </a:p>
        </p:txBody>
      </p:sp>
      <p:sp>
        <p:nvSpPr>
          <p:cNvPr id="5" name="Slide Number Placeholder 21"/>
          <p:cNvSpPr>
            <a:spLocks noGrp="1"/>
          </p:cNvSpPr>
          <p:nvPr>
            <p:ph type="sldNum" sz="quarter" idx="12"/>
          </p:nvPr>
        </p:nvSpPr>
        <p:spPr/>
        <p:txBody>
          <a:bodyPr/>
          <a:lstStyle>
            <a:lvl1pPr>
              <a:defRPr/>
            </a:lvl1pPr>
          </a:lstStyle>
          <a:p>
            <a:pPr>
              <a:defRPr/>
            </a:pPr>
            <a:fld id="{21E1BD8F-6EA9-4D41-85B8-AF5BAEC914F5}" type="slidenum">
              <a:rPr lang="en-GB"/>
              <a:pPr>
                <a:defRPr/>
              </a:pPr>
              <a:t>‹#›</a:t>
            </a:fld>
            <a:endParaRPr lang="en-GB"/>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userDrawn="1"/>
        </p:nvSpPr>
        <p:spPr>
          <a:xfrm>
            <a:off x="1116013" y="-26988"/>
            <a:ext cx="7956550" cy="6884988"/>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2"/>
          <p:cNvSpPr/>
          <p:nvPr userDrawn="1"/>
        </p:nvSpPr>
        <p:spPr bwMode="invGray">
          <a:xfrm>
            <a:off x="1116013"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4" name="Object 3"/>
          <p:cNvPicPr>
            <a:picLocks noChangeAspect="1" noChangeArrowheads="1"/>
          </p:cNvPicPr>
          <p:nvPr userDrawn="1"/>
        </p:nvPicPr>
        <p:blipFill>
          <a:blip r:embed="rId2" cstate="print"/>
          <a:srcRect/>
          <a:stretch>
            <a:fillRect/>
          </a:stretch>
        </p:blipFill>
        <p:spPr bwMode="auto">
          <a:xfrm>
            <a:off x="57150" y="142875"/>
            <a:ext cx="914400" cy="847725"/>
          </a:xfrm>
          <a:prstGeom prst="rect">
            <a:avLst/>
          </a:prstGeom>
          <a:noFill/>
          <a:ln w="9525">
            <a:noFill/>
            <a:miter lim="800000"/>
            <a:headEnd/>
            <a:tailEnd/>
          </a:ln>
        </p:spPr>
      </p:pic>
      <p:sp>
        <p:nvSpPr>
          <p:cNvPr id="5" name="Rectangle 4"/>
          <p:cNvSpPr/>
          <p:nvPr userDrawn="1"/>
        </p:nvSpPr>
        <p:spPr>
          <a:xfrm>
            <a:off x="-36512" y="6505599"/>
            <a:ext cx="1080119" cy="307777"/>
          </a:xfrm>
          <a:prstGeom prst="rect">
            <a:avLst/>
          </a:prstGeom>
        </p:spPr>
        <p:txBody>
          <a:bodyPr>
            <a:spAutoFit/>
          </a:bodyPr>
          <a:lstStyle/>
          <a:p>
            <a:pPr algn="ctr">
              <a:defRPr/>
            </a:pPr>
            <a:r>
              <a:rPr lang="en-US" sz="14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6" name="Picture 3"/>
          <p:cNvPicPr>
            <a:picLocks noChangeAspect="1" noChangeArrowheads="1"/>
          </p:cNvPicPr>
          <p:nvPr userDrawn="1"/>
        </p:nvPicPr>
        <p:blipFill>
          <a:blip r:embed="rId3" cstate="print"/>
          <a:srcRect/>
          <a:stretch>
            <a:fillRect/>
          </a:stretch>
        </p:blipFill>
        <p:spPr bwMode="auto">
          <a:xfrm>
            <a:off x="-36513" y="3889375"/>
            <a:ext cx="1223963" cy="908050"/>
          </a:xfrm>
          <a:prstGeom prst="rect">
            <a:avLst/>
          </a:prstGeom>
          <a:noFill/>
          <a:ln w="9525">
            <a:noFill/>
            <a:miter lim="800000"/>
            <a:headEnd/>
            <a:tailEnd/>
          </a:ln>
        </p:spPr>
      </p:pic>
      <p:pic>
        <p:nvPicPr>
          <p:cNvPr id="7" name="Picture 5" descr="http://t2.gstatic.com/images?q=tbn:ANd9GcS6COk6NRCx42gPXG_2NBneRmj0cAg6xZsDnDfVDQJJuR-iFw_m-g"/>
          <p:cNvPicPr>
            <a:picLocks noChangeAspect="1" noChangeArrowheads="1"/>
          </p:cNvPicPr>
          <p:nvPr userDrawn="1"/>
        </p:nvPicPr>
        <p:blipFill>
          <a:blip r:embed="rId4" cstate="print"/>
          <a:srcRect/>
          <a:stretch>
            <a:fillRect/>
          </a:stretch>
        </p:blipFill>
        <p:spPr bwMode="auto">
          <a:xfrm>
            <a:off x="-36513" y="5661025"/>
            <a:ext cx="1223963" cy="792163"/>
          </a:xfrm>
          <a:prstGeom prst="rect">
            <a:avLst/>
          </a:prstGeom>
          <a:noFill/>
          <a:ln w="9525">
            <a:noFill/>
            <a:miter lim="800000"/>
            <a:headEnd/>
            <a:tailEnd/>
          </a:ln>
        </p:spPr>
      </p:pic>
      <p:pic>
        <p:nvPicPr>
          <p:cNvPr id="8" name="Picture 26" descr="http://t2.gstatic.com/images?q=tbn:ANd9GcT19up2HPnXTVnBkGiYToS0QkBucCjAnCFPPgxh_nv9OkuIMBUr"/>
          <p:cNvPicPr>
            <a:picLocks noChangeAspect="1" noChangeArrowheads="1"/>
          </p:cNvPicPr>
          <p:nvPr userDrawn="1"/>
        </p:nvPicPr>
        <p:blipFill>
          <a:blip r:embed="rId5" cstate="print"/>
          <a:srcRect/>
          <a:stretch>
            <a:fillRect/>
          </a:stretch>
        </p:blipFill>
        <p:spPr bwMode="auto">
          <a:xfrm>
            <a:off x="-36513" y="4724400"/>
            <a:ext cx="1223963" cy="947738"/>
          </a:xfrm>
          <a:prstGeom prst="rect">
            <a:avLst/>
          </a:prstGeom>
          <a:noFill/>
          <a:ln w="9525">
            <a:noFill/>
            <a:miter lim="800000"/>
            <a:headEnd/>
            <a:tailEnd/>
          </a:ln>
        </p:spPr>
      </p:pic>
      <p:pic>
        <p:nvPicPr>
          <p:cNvPr id="9" name="Picture 9" descr="http://t3.gstatic.com/images?q=tbn:ANd9GcQzvurCcCBFBiiPzJE7Gzg5wgwM7nukokvNF0AnSu81HC15Sm_E"/>
          <p:cNvPicPr>
            <a:picLocks noChangeAspect="1" noChangeArrowheads="1"/>
          </p:cNvPicPr>
          <p:nvPr userDrawn="1"/>
        </p:nvPicPr>
        <p:blipFill>
          <a:blip r:embed="rId6" cstate="print"/>
          <a:srcRect/>
          <a:stretch>
            <a:fillRect/>
          </a:stretch>
        </p:blipFill>
        <p:spPr bwMode="auto">
          <a:xfrm>
            <a:off x="-36513" y="3068638"/>
            <a:ext cx="1223963" cy="865187"/>
          </a:xfrm>
          <a:prstGeom prst="rect">
            <a:avLst/>
          </a:prstGeom>
          <a:noFill/>
          <a:ln w="9525">
            <a:noFill/>
            <a:miter lim="800000"/>
            <a:headEnd/>
            <a:tailEnd/>
          </a:ln>
        </p:spPr>
      </p:pic>
      <p:pic>
        <p:nvPicPr>
          <p:cNvPr id="10" name="Picture 16" descr="http://t1.gstatic.com/images?q=tbn:ANd9GcSC3-hyazgEc9otZ1V7yGXvPL9xevXJ72oAV771IcnF6l5NJzK_QA"/>
          <p:cNvPicPr>
            <a:picLocks noChangeAspect="1" noChangeArrowheads="1"/>
          </p:cNvPicPr>
          <p:nvPr userDrawn="1"/>
        </p:nvPicPr>
        <p:blipFill>
          <a:blip r:embed="rId7" cstate="print"/>
          <a:srcRect/>
          <a:stretch>
            <a:fillRect/>
          </a:stretch>
        </p:blipFill>
        <p:spPr bwMode="auto">
          <a:xfrm>
            <a:off x="-36513" y="2205038"/>
            <a:ext cx="1223963" cy="863600"/>
          </a:xfrm>
          <a:prstGeom prst="rect">
            <a:avLst/>
          </a:prstGeom>
          <a:noFill/>
          <a:ln w="9525">
            <a:noFill/>
            <a:miter lim="800000"/>
            <a:headEnd/>
            <a:tailEnd/>
          </a:ln>
        </p:spPr>
      </p:pic>
      <p:sp>
        <p:nvSpPr>
          <p:cNvPr id="11" name="Pie 10"/>
          <p:cNvSpPr/>
          <p:nvPr userDrawn="1"/>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Donut 11"/>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Oval 12"/>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4" name="Date Placeholder 1"/>
          <p:cNvSpPr>
            <a:spLocks noGrp="1"/>
          </p:cNvSpPr>
          <p:nvPr>
            <p:ph type="dt" sz="half" idx="10"/>
          </p:nvPr>
        </p:nvSpPr>
        <p:spPr>
          <a:xfrm>
            <a:off x="1331913" y="6305550"/>
            <a:ext cx="2133600" cy="476250"/>
          </a:xfrm>
        </p:spPr>
        <p:txBody>
          <a:bodyPr/>
          <a:lstStyle>
            <a:lvl1pPr>
              <a:defRPr/>
            </a:lvl1pPr>
            <a:extLst/>
          </a:lstStyle>
          <a:p>
            <a:pPr>
              <a:defRPr/>
            </a:pPr>
            <a:fld id="{B454F1EA-4055-4C88-86B8-8A64159DDE77}" type="datetime1">
              <a:rPr lang="en-US"/>
              <a:pPr>
                <a:defRPr/>
              </a:pPr>
              <a:t>2/26/2014</a:t>
            </a:fld>
            <a:endParaRPr lang="en-GB" dirty="0"/>
          </a:p>
        </p:txBody>
      </p:sp>
      <p:sp>
        <p:nvSpPr>
          <p:cNvPr id="15" name="Footer Placeholder 2"/>
          <p:cNvSpPr>
            <a:spLocks noGrp="1"/>
          </p:cNvSpPr>
          <p:nvPr>
            <p:ph type="ftr" sz="quarter" idx="11"/>
          </p:nvPr>
        </p:nvSpPr>
        <p:spPr>
          <a:xfrm>
            <a:off x="4211638" y="6305550"/>
            <a:ext cx="2895600" cy="476250"/>
          </a:xfrm>
        </p:spPr>
        <p:txBody>
          <a:bodyPr/>
          <a:lstStyle>
            <a:lvl1pPr>
              <a:defRPr/>
            </a:lvl1pPr>
            <a:extLst/>
          </a:lstStyle>
          <a:p>
            <a:pPr>
              <a:defRPr/>
            </a:pPr>
            <a:endParaRPr lang="en-GB"/>
          </a:p>
        </p:txBody>
      </p:sp>
      <p:sp>
        <p:nvSpPr>
          <p:cNvPr id="16" name="Slide Number Placeholder 3"/>
          <p:cNvSpPr>
            <a:spLocks noGrp="1"/>
          </p:cNvSpPr>
          <p:nvPr>
            <p:ph type="sldNum" sz="quarter" idx="12"/>
          </p:nvPr>
        </p:nvSpPr>
        <p:spPr/>
        <p:txBody>
          <a:bodyPr/>
          <a:lstStyle>
            <a:lvl1pPr>
              <a:defRPr/>
            </a:lvl1pPr>
            <a:extLst/>
          </a:lstStyle>
          <a:p>
            <a:pPr>
              <a:defRPr/>
            </a:pPr>
            <a:fld id="{1D4396A4-583A-4652-86EC-077112B026C4}" type="slidenum">
              <a:rPr lang="en-GB"/>
              <a:pPr>
                <a:defRPr/>
              </a:pPr>
              <a:t>‹#›</a:t>
            </a:fld>
            <a:endParaRPr lang="en-GB"/>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5807D239-C16A-430D-9840-1CE8519BD1E6}" type="datetime1">
              <a:rPr lang="en-US"/>
              <a:pPr>
                <a:defRPr/>
              </a:pPr>
              <a:t>2/26/2014</a:t>
            </a:fld>
            <a:endParaRPr lang="en-GB"/>
          </a:p>
        </p:txBody>
      </p:sp>
      <p:sp>
        <p:nvSpPr>
          <p:cNvPr id="6" name="Footer Placeholder 5"/>
          <p:cNvSpPr>
            <a:spLocks noGrp="1"/>
          </p:cNvSpPr>
          <p:nvPr>
            <p:ph type="ftr" sz="quarter" idx="11"/>
          </p:nvPr>
        </p:nvSpPr>
        <p:spPr/>
        <p:txBody>
          <a:bodyPr/>
          <a:lstStyle>
            <a:lvl1pPr>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lvl1pPr>
            <a:extLst/>
          </a:lstStyle>
          <a:p>
            <a:pPr>
              <a:defRPr/>
            </a:pPr>
            <a:fld id="{8D274429-C5EB-4B98-8D11-8815610820B5}" type="slidenum">
              <a:rPr lang="en-GB"/>
              <a:pPr>
                <a:defRPr/>
              </a:pPr>
              <a:t>‹#›</a:t>
            </a:fld>
            <a:endParaRPr lang="en-GB"/>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7E79CF09-F3D4-4726-9B96-7810AB467D0A}" type="datetime1">
              <a:rPr lang="en-US"/>
              <a:pPr>
                <a:defRPr/>
              </a:pPr>
              <a:t>2/26/2014</a:t>
            </a:fld>
            <a:endParaRPr lang="en-GB"/>
          </a:p>
        </p:txBody>
      </p:sp>
      <p:sp>
        <p:nvSpPr>
          <p:cNvPr id="9" name="Footer Placeholder 5"/>
          <p:cNvSpPr>
            <a:spLocks noGrp="1"/>
          </p:cNvSpPr>
          <p:nvPr>
            <p:ph type="ftr" sz="quarter" idx="11"/>
          </p:nvPr>
        </p:nvSpPr>
        <p:spPr/>
        <p:txBody>
          <a:bodyPr/>
          <a:lstStyle>
            <a:lvl1pPr>
              <a:defRPr/>
            </a:lvl1pPr>
            <a:extLst/>
          </a:lstStyle>
          <a:p>
            <a:pPr>
              <a:defRPr/>
            </a:pPr>
            <a:endParaRPr lang="en-GB"/>
          </a:p>
        </p:txBody>
      </p:sp>
      <p:sp>
        <p:nvSpPr>
          <p:cNvPr id="10" name="Slide Number Placeholder 6"/>
          <p:cNvSpPr>
            <a:spLocks noGrp="1"/>
          </p:cNvSpPr>
          <p:nvPr>
            <p:ph type="sldNum" sz="quarter" idx="12"/>
          </p:nvPr>
        </p:nvSpPr>
        <p:spPr/>
        <p:txBody>
          <a:bodyPr/>
          <a:lstStyle>
            <a:lvl1pPr>
              <a:defRPr/>
            </a:lvl1pPr>
            <a:extLst/>
          </a:lstStyle>
          <a:p>
            <a:pPr>
              <a:defRPr/>
            </a:pPr>
            <a:fld id="{C5C0D23C-B36A-4BC6-AB4D-341C78DE0908}" type="slidenum">
              <a:rPr lang="en-GB"/>
              <a:pPr>
                <a:defRPr/>
              </a:pPr>
              <a:t>‹#›</a:t>
            </a:fld>
            <a:endParaRPr lang="en-GB"/>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2137BA47-11BD-4FAD-9BE2-E74892A5F426}" type="datetime1">
              <a:rPr lang="en-US"/>
              <a:pPr>
                <a:defRPr/>
              </a:pPr>
              <a:t>2/26/2014</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CDAA2353-43AF-46AC-A243-D97A27CC7844}" type="slidenum">
              <a:rPr lang="en-GB"/>
              <a:pPr>
                <a:defRPr/>
              </a:pPr>
              <a:t>‹#›</a:t>
            </a:fld>
            <a:endParaRPr lang="en-GB"/>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11253F2-7E3A-4ED6-B08B-2CA3E4A00F6D}" type="datetime1">
              <a:rPr lang="en-US"/>
              <a:pPr>
                <a:defRPr/>
              </a:pPr>
              <a:t>2/26/2014</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D23DED23-8804-47D4-A368-E35EFAE5BF54}" type="slidenum">
              <a:rPr lang="en-GB"/>
              <a:pPr>
                <a:defRPr/>
              </a:pPr>
              <a:t>‹#›</a:t>
            </a:fld>
            <a:endParaRPr lang="en-GB"/>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18" Type="http://schemas.openxmlformats.org/officeDocument/2006/relationships/image" Target="../media/image7.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84263" y="0"/>
            <a:ext cx="805973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dirty="0"/>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2153C950-D08C-4BF2-8041-102488F9374F}" type="datetime1">
              <a:rPr lang="en-US"/>
              <a:pPr>
                <a:defRPr/>
              </a:pPr>
              <a:t>2/26/2014</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GB"/>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E8E2AA78-BBF0-4B1A-9D82-38C3ABDD7AFE}" type="slidenum">
              <a:rPr lang="en-GB"/>
              <a:pPr>
                <a:defRPr/>
              </a:pPr>
              <a:t>‹#›</a:t>
            </a:fld>
            <a:endParaRPr lang="en-GB"/>
          </a:p>
        </p:txBody>
      </p:sp>
      <p:sp>
        <p:nvSpPr>
          <p:cNvPr id="15" name="Rectangle 14"/>
          <p:cNvSpPr/>
          <p:nvPr/>
        </p:nvSpPr>
        <p:spPr bwMode="invGray">
          <a:xfrm flipH="1">
            <a:off x="1042988"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1038" name="Object 3"/>
          <p:cNvPicPr>
            <a:picLocks noChangeAspect="1" noChangeArrowheads="1"/>
          </p:cNvPicPr>
          <p:nvPr/>
        </p:nvPicPr>
        <p:blipFill>
          <a:blip r:embed="rId13" cstate="print"/>
          <a:srcRect/>
          <a:stretch>
            <a:fillRect/>
          </a:stretch>
        </p:blipFill>
        <p:spPr bwMode="auto">
          <a:xfrm>
            <a:off x="57150" y="142875"/>
            <a:ext cx="914400" cy="847725"/>
          </a:xfrm>
          <a:prstGeom prst="rect">
            <a:avLst/>
          </a:prstGeom>
          <a:noFill/>
          <a:ln w="9525">
            <a:noFill/>
            <a:miter lim="800000"/>
            <a:headEnd/>
            <a:tailEnd/>
          </a:ln>
        </p:spPr>
      </p:pic>
      <p:sp>
        <p:nvSpPr>
          <p:cNvPr id="13" name="Rectangle 12"/>
          <p:cNvSpPr/>
          <p:nvPr/>
        </p:nvSpPr>
        <p:spPr>
          <a:xfrm>
            <a:off x="-108520" y="6453337"/>
            <a:ext cx="1296144" cy="323165"/>
          </a:xfrm>
          <a:prstGeom prst="rect">
            <a:avLst/>
          </a:prstGeom>
        </p:spPr>
        <p:txBody>
          <a:bodyPr>
            <a:spAutoFit/>
          </a:bodyPr>
          <a:lstStyle/>
          <a:p>
            <a:pPr algn="ctr">
              <a:defRPr/>
            </a:pPr>
            <a:r>
              <a:rPr lang="en-US" sz="15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1040" name="Picture 5" descr="http://t2.gstatic.com/images?q=tbn:ANd9GcS6COk6NRCx42gPXG_2NBneRmj0cAg6xZsDnDfVDQJJuR-iFw_m-g"/>
          <p:cNvPicPr>
            <a:picLocks noChangeAspect="1" noChangeArrowheads="1"/>
          </p:cNvPicPr>
          <p:nvPr/>
        </p:nvPicPr>
        <p:blipFill>
          <a:blip r:embed="rId14" cstate="print"/>
          <a:srcRect/>
          <a:stretch>
            <a:fillRect/>
          </a:stretch>
        </p:blipFill>
        <p:spPr bwMode="auto">
          <a:xfrm>
            <a:off x="12700" y="5661025"/>
            <a:ext cx="1030288" cy="792163"/>
          </a:xfrm>
          <a:prstGeom prst="rect">
            <a:avLst/>
          </a:prstGeom>
          <a:noFill/>
          <a:ln w="9525">
            <a:noFill/>
            <a:miter lim="800000"/>
            <a:headEnd/>
            <a:tailEnd/>
          </a:ln>
        </p:spPr>
      </p:pic>
      <p:pic>
        <p:nvPicPr>
          <p:cNvPr id="1041" name="Picture 7" descr="http://t2.gstatic.com/images?q=tbn:ANd9GcT19up2HPnXTVnBkGiYToS0QkBucCjAnCFPPgxh_nv9OkuIMBUr"/>
          <p:cNvPicPr>
            <a:picLocks noChangeAspect="1" noChangeArrowheads="1"/>
          </p:cNvPicPr>
          <p:nvPr/>
        </p:nvPicPr>
        <p:blipFill>
          <a:blip r:embed="rId15" cstate="print"/>
          <a:srcRect/>
          <a:stretch>
            <a:fillRect/>
          </a:stretch>
        </p:blipFill>
        <p:spPr bwMode="auto">
          <a:xfrm>
            <a:off x="0" y="4724400"/>
            <a:ext cx="1042988" cy="947738"/>
          </a:xfrm>
          <a:prstGeom prst="rect">
            <a:avLst/>
          </a:prstGeom>
          <a:noFill/>
          <a:ln w="9525">
            <a:noFill/>
            <a:miter lim="800000"/>
            <a:headEnd/>
            <a:tailEnd/>
          </a:ln>
        </p:spPr>
      </p:pic>
      <p:pic>
        <p:nvPicPr>
          <p:cNvPr id="1042" name="Picture 9" descr="http://t3.gstatic.com/images?q=tbn:ANd9GcQzvurCcCBFBiiPzJE7Gzg5wgwM7nukokvNF0AnSu81HC15Sm_E"/>
          <p:cNvPicPr>
            <a:picLocks noChangeAspect="1" noChangeArrowheads="1"/>
          </p:cNvPicPr>
          <p:nvPr/>
        </p:nvPicPr>
        <p:blipFill>
          <a:blip r:embed="rId16" cstate="print"/>
          <a:srcRect/>
          <a:stretch>
            <a:fillRect/>
          </a:stretch>
        </p:blipFill>
        <p:spPr bwMode="auto">
          <a:xfrm>
            <a:off x="0" y="3068638"/>
            <a:ext cx="1042988" cy="865187"/>
          </a:xfrm>
          <a:prstGeom prst="rect">
            <a:avLst/>
          </a:prstGeom>
          <a:noFill/>
          <a:ln w="9525">
            <a:noFill/>
            <a:miter lim="800000"/>
            <a:headEnd/>
            <a:tailEnd/>
          </a:ln>
        </p:spPr>
      </p:pic>
      <p:pic>
        <p:nvPicPr>
          <p:cNvPr id="1043" name="Picture 16" descr="http://t1.gstatic.com/images?q=tbn:ANd9GcSC3-hyazgEc9otZ1V7yGXvPL9xevXJ72oAV771IcnF6l5NJzK_QA"/>
          <p:cNvPicPr>
            <a:picLocks noChangeAspect="1" noChangeArrowheads="1"/>
          </p:cNvPicPr>
          <p:nvPr/>
        </p:nvPicPr>
        <p:blipFill>
          <a:blip r:embed="rId17" cstate="print"/>
          <a:srcRect/>
          <a:stretch>
            <a:fillRect/>
          </a:stretch>
        </p:blipFill>
        <p:spPr bwMode="auto">
          <a:xfrm>
            <a:off x="0" y="2205038"/>
            <a:ext cx="1042988" cy="863600"/>
          </a:xfrm>
          <a:prstGeom prst="rect">
            <a:avLst/>
          </a:prstGeom>
          <a:noFill/>
          <a:ln w="9525">
            <a:noFill/>
            <a:miter lim="800000"/>
            <a:headEnd/>
            <a:tailEnd/>
          </a:ln>
        </p:spPr>
      </p:pic>
      <p:pic>
        <p:nvPicPr>
          <p:cNvPr id="1044" name="Picture 18" descr="http://t1.gstatic.com/images?q=tbn:ANd9GcQr9d1E6pxJwQE9lZ3cztipsNGsjpsLoHsicD0j2OUGT2kbCLy9pQ"/>
          <p:cNvPicPr>
            <a:picLocks noChangeAspect="1" noChangeArrowheads="1"/>
          </p:cNvPicPr>
          <p:nvPr/>
        </p:nvPicPr>
        <p:blipFill>
          <a:blip r:embed="rId18" cstate="print"/>
          <a:srcRect/>
          <a:stretch>
            <a:fillRect/>
          </a:stretch>
        </p:blipFill>
        <p:spPr bwMode="auto">
          <a:xfrm>
            <a:off x="-7938" y="3933825"/>
            <a:ext cx="1050926"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5" r:id="rId1"/>
    <p:sldLayoutId id="2147483770" r:id="rId2"/>
    <p:sldLayoutId id="2147483776" r:id="rId3"/>
    <p:sldLayoutId id="2147483771" r:id="rId4"/>
    <p:sldLayoutId id="2147483777" r:id="rId5"/>
    <p:sldLayoutId id="2147483772" r:id="rId6"/>
    <p:sldLayoutId id="2147483778" r:id="rId7"/>
    <p:sldLayoutId id="2147483779" r:id="rId8"/>
    <p:sldLayoutId id="2147483780" r:id="rId9"/>
    <p:sldLayoutId id="2147483773" r:id="rId10"/>
    <p:sldLayoutId id="2147483774" r:id="rId11"/>
  </p:sldLayoutIdLst>
  <p:transition>
    <p:cut/>
  </p:transition>
  <p:hf hdr="0" ftr="0" dt="0"/>
  <p:txStyles>
    <p:titleStyle>
      <a:lvl1pPr algn="l" rtl="0" eaLnBrk="1" fontAlgn="base" hangingPunct="1">
        <a:spcBef>
          <a:spcPct val="0"/>
        </a:spcBef>
        <a:spcAft>
          <a:spcPct val="0"/>
        </a:spcAft>
        <a:defRPr sz="4300" kern="1200">
          <a:solidFill>
            <a:srgbClr val="006B8D"/>
          </a:solidFill>
          <a:effectLst>
            <a:outerShdw blurRad="50000" dist="30000" dir="5400000" algn="tl" rotWithShape="0">
              <a:srgbClr val="000000">
                <a:alpha val="30000"/>
              </a:srgbClr>
            </a:outerShdw>
          </a:effectLst>
          <a:latin typeface="+mj-lt"/>
          <a:ea typeface="+mj-ea"/>
          <a:cs typeface="+mj-cs"/>
        </a:defRPr>
      </a:lvl1pPr>
      <a:lvl2pPr algn="l" rtl="0" eaLnBrk="1" fontAlgn="base" hangingPunct="1">
        <a:spcBef>
          <a:spcPct val="0"/>
        </a:spcBef>
        <a:spcAft>
          <a:spcPct val="0"/>
        </a:spcAft>
        <a:defRPr sz="4300">
          <a:solidFill>
            <a:srgbClr val="006B8D"/>
          </a:solidFill>
          <a:latin typeface="Gill Sans MT" pitchFamily="34" charset="0"/>
        </a:defRPr>
      </a:lvl2pPr>
      <a:lvl3pPr algn="l" rtl="0" eaLnBrk="1" fontAlgn="base" hangingPunct="1">
        <a:spcBef>
          <a:spcPct val="0"/>
        </a:spcBef>
        <a:spcAft>
          <a:spcPct val="0"/>
        </a:spcAft>
        <a:defRPr sz="4300">
          <a:solidFill>
            <a:srgbClr val="006B8D"/>
          </a:solidFill>
          <a:latin typeface="Gill Sans MT" pitchFamily="34" charset="0"/>
        </a:defRPr>
      </a:lvl3pPr>
      <a:lvl4pPr algn="l" rtl="0" eaLnBrk="1" fontAlgn="base" hangingPunct="1">
        <a:spcBef>
          <a:spcPct val="0"/>
        </a:spcBef>
        <a:spcAft>
          <a:spcPct val="0"/>
        </a:spcAft>
        <a:defRPr sz="4300">
          <a:solidFill>
            <a:srgbClr val="006B8D"/>
          </a:solidFill>
          <a:latin typeface="Gill Sans MT" pitchFamily="34" charset="0"/>
        </a:defRPr>
      </a:lvl4pPr>
      <a:lvl5pPr algn="l" rtl="0" eaLnBrk="1" fontAlgn="base" hangingPunct="1">
        <a:spcBef>
          <a:spcPct val="0"/>
        </a:spcBef>
        <a:spcAft>
          <a:spcPct val="0"/>
        </a:spcAft>
        <a:defRPr sz="4300">
          <a:solidFill>
            <a:srgbClr val="006B8D"/>
          </a:solidFill>
          <a:latin typeface="Gill Sans MT" pitchFamily="34" charset="0"/>
        </a:defRPr>
      </a:lvl5pPr>
      <a:lvl6pPr marL="457200" algn="l" rtl="0" eaLnBrk="1" fontAlgn="base" hangingPunct="1">
        <a:spcBef>
          <a:spcPct val="0"/>
        </a:spcBef>
        <a:spcAft>
          <a:spcPct val="0"/>
        </a:spcAft>
        <a:defRPr sz="4300">
          <a:solidFill>
            <a:srgbClr val="006B8D"/>
          </a:solidFill>
          <a:latin typeface="Gill Sans MT" pitchFamily="34" charset="0"/>
        </a:defRPr>
      </a:lvl6pPr>
      <a:lvl7pPr marL="914400" algn="l" rtl="0" eaLnBrk="1" fontAlgn="base" hangingPunct="1">
        <a:spcBef>
          <a:spcPct val="0"/>
        </a:spcBef>
        <a:spcAft>
          <a:spcPct val="0"/>
        </a:spcAft>
        <a:defRPr sz="4300">
          <a:solidFill>
            <a:srgbClr val="006B8D"/>
          </a:solidFill>
          <a:latin typeface="Gill Sans MT" pitchFamily="34" charset="0"/>
        </a:defRPr>
      </a:lvl7pPr>
      <a:lvl8pPr marL="1371600" algn="l" rtl="0" eaLnBrk="1" fontAlgn="base" hangingPunct="1">
        <a:spcBef>
          <a:spcPct val="0"/>
        </a:spcBef>
        <a:spcAft>
          <a:spcPct val="0"/>
        </a:spcAft>
        <a:defRPr sz="4300">
          <a:solidFill>
            <a:srgbClr val="006B8D"/>
          </a:solidFill>
          <a:latin typeface="Gill Sans MT" pitchFamily="34" charset="0"/>
        </a:defRPr>
      </a:lvl8pPr>
      <a:lvl9pPr marL="1828800" algn="l" rtl="0" eaLnBrk="1" fontAlgn="base" hangingPunct="1">
        <a:spcBef>
          <a:spcPct val="0"/>
        </a:spcBef>
        <a:spcAft>
          <a:spcPct val="0"/>
        </a:spcAft>
        <a:defRPr sz="4300">
          <a:solidFill>
            <a:srgbClr val="006B8D"/>
          </a:solidFill>
          <a:latin typeface="Gill Sans MT" pitchFamily="34" charset="0"/>
        </a:defRPr>
      </a:lvl9pPr>
      <a:extLst/>
    </p:titleStyle>
    <p:bodyStyle>
      <a:lvl1pPr marL="365125" indent="-282575" algn="l" rtl="0" eaLnBrk="1" fontAlgn="base" hangingPunct="1">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1" fontAlgn="base" hangingPunct="1">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1" fontAlgn="base" hangingPunct="1">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1" fontAlgn="base" hangingPunct="1">
        <a:spcBef>
          <a:spcPct val="20000"/>
        </a:spcBef>
        <a:spcAft>
          <a:spcPct val="0"/>
        </a:spcAft>
        <a:buClr>
          <a:srgbClr val="0BD0D9"/>
        </a:buClr>
        <a:buFont typeface="Wingdings 2" pitchFamily="18" charset="2"/>
        <a:buChar char=""/>
        <a:defRPr sz="2000" kern="1200">
          <a:solidFill>
            <a:schemeClr val="tx1"/>
          </a:solidFill>
          <a:latin typeface="+mn-lt"/>
          <a:ea typeface="+mn-ea"/>
          <a:cs typeface="+mn-cs"/>
        </a:defRPr>
      </a:lvl4pPr>
      <a:lvl5pPr marL="1296988" indent="-182563" algn="l" rtl="0" eaLnBrk="1" fontAlgn="base" hangingPunct="1">
        <a:spcBef>
          <a:spcPct val="20000"/>
        </a:spcBef>
        <a:spcAft>
          <a:spcPct val="0"/>
        </a:spcAft>
        <a:buClr>
          <a:srgbClr val="10CF9B"/>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www.deccanherald.com/content/165365/devising-risk-management-human-resources.html" TargetMode="External"/><Relationship Id="rId2" Type="http://schemas.openxmlformats.org/officeDocument/2006/relationships/hyperlink" Target="http://hrcouncil.ca/hr-toolkit/planning-risk-assessment.cfm"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a:t>
            </a:fld>
            <a:endParaRPr lang="en-US" smtClean="0"/>
          </a:p>
        </p:txBody>
      </p:sp>
      <p:sp>
        <p:nvSpPr>
          <p:cNvPr id="2052" name="Rectangle 2"/>
          <p:cNvSpPr>
            <a:spLocks noGrp="1" noChangeArrowheads="1"/>
          </p:cNvSpPr>
          <p:nvPr>
            <p:ph type="ctrTitle"/>
          </p:nvPr>
        </p:nvSpPr>
        <p:spPr>
          <a:xfrm>
            <a:off x="1295400" y="228600"/>
            <a:ext cx="7467600" cy="4495800"/>
          </a:xfrm>
        </p:spPr>
        <p:txBody>
          <a:bodyPr>
            <a:normAutofit/>
          </a:bodyPr>
          <a:lstStyle/>
          <a:p>
            <a:pPr algn="ctr"/>
            <a:r>
              <a:rPr lang="en-GB" sz="3100" b="1" cap="all" dirty="0" smtClean="0">
                <a:solidFill>
                  <a:schemeClr val="tx1"/>
                </a:solidFill>
              </a:rPr>
              <a:t>Human Capital Development </a:t>
            </a:r>
            <a:r>
              <a:rPr lang="en-GB" sz="3100" dirty="0" smtClean="0">
                <a:solidFill>
                  <a:schemeClr val="tx1"/>
                </a:solidFill>
              </a:rPr>
              <a:t/>
            </a:r>
            <a:br>
              <a:rPr lang="en-GB" sz="3100" dirty="0" smtClean="0">
                <a:solidFill>
                  <a:schemeClr val="tx1"/>
                </a:solidFill>
              </a:rPr>
            </a:br>
            <a:r>
              <a:rPr lang="en-GB" sz="3100" b="1" cap="all" dirty="0" smtClean="0">
                <a:solidFill>
                  <a:schemeClr val="tx1"/>
                </a:solidFill>
              </a:rPr>
              <a:t>Forum in ICT</a:t>
            </a:r>
            <a:br>
              <a:rPr lang="en-GB" sz="3100" b="1" cap="all" dirty="0" smtClean="0">
                <a:solidFill>
                  <a:schemeClr val="tx1"/>
                </a:solidFill>
              </a:rPr>
            </a:br>
            <a:r>
              <a:rPr lang="en-GB" sz="3100" dirty="0" smtClean="0">
                <a:solidFill>
                  <a:schemeClr val="tx1"/>
                </a:solidFill>
              </a:rPr>
              <a:t/>
            </a:r>
            <a:br>
              <a:rPr lang="en-GB" sz="3100" dirty="0" smtClean="0">
                <a:solidFill>
                  <a:schemeClr val="tx1"/>
                </a:solidFill>
              </a:rPr>
            </a:br>
            <a:r>
              <a:rPr lang="en-GB" sz="3100" b="1" cap="all" dirty="0" smtClean="0">
                <a:solidFill>
                  <a:schemeClr val="tx1"/>
                </a:solidFill>
              </a:rPr>
              <a:t> 24</a:t>
            </a:r>
            <a:r>
              <a:rPr lang="en-GB" sz="3100" b="1" cap="all" baseline="30000" dirty="0" smtClean="0">
                <a:solidFill>
                  <a:schemeClr val="tx1"/>
                </a:solidFill>
              </a:rPr>
              <a:t>th</a:t>
            </a:r>
            <a:r>
              <a:rPr lang="en-GB" sz="3100" b="1" cap="all" dirty="0" smtClean="0">
                <a:solidFill>
                  <a:schemeClr val="tx1"/>
                </a:solidFill>
              </a:rPr>
              <a:t>- 26</a:t>
            </a:r>
            <a:r>
              <a:rPr lang="en-GB" sz="3100" b="1" cap="all" baseline="30000" dirty="0" smtClean="0">
                <a:solidFill>
                  <a:schemeClr val="tx1"/>
                </a:solidFill>
              </a:rPr>
              <a:t>th</a:t>
            </a:r>
            <a:r>
              <a:rPr lang="en-GB" sz="3100" b="1" cap="all" dirty="0" smtClean="0">
                <a:solidFill>
                  <a:schemeClr val="tx1"/>
                </a:solidFill>
              </a:rPr>
              <a:t> February 2014</a:t>
            </a:r>
            <a:br>
              <a:rPr lang="en-GB" sz="3100" b="1" cap="all" dirty="0" smtClean="0">
                <a:solidFill>
                  <a:schemeClr val="tx1"/>
                </a:solidFill>
              </a:rPr>
            </a:br>
            <a:r>
              <a:rPr lang="en-GB" sz="3100" dirty="0" smtClean="0">
                <a:solidFill>
                  <a:schemeClr val="tx1"/>
                </a:solidFill>
              </a:rPr>
              <a:t/>
            </a:r>
            <a:br>
              <a:rPr lang="en-GB" sz="3100" dirty="0" smtClean="0">
                <a:solidFill>
                  <a:schemeClr val="tx1"/>
                </a:solidFill>
              </a:rPr>
            </a:br>
            <a:r>
              <a:rPr lang="en-GB" sz="3100" dirty="0" smtClean="0">
                <a:solidFill>
                  <a:schemeClr val="tx1"/>
                </a:solidFill>
              </a:rPr>
              <a:t> </a:t>
            </a:r>
            <a:r>
              <a:rPr lang="en-GB" sz="3100" b="1" cap="all" dirty="0" smtClean="0">
                <a:solidFill>
                  <a:schemeClr val="tx1"/>
                </a:solidFill>
              </a:rPr>
              <a:t>crossroads hotel</a:t>
            </a:r>
            <a:br>
              <a:rPr lang="en-GB" sz="3100" b="1" cap="all" dirty="0" smtClean="0">
                <a:solidFill>
                  <a:schemeClr val="tx1"/>
                </a:solidFill>
              </a:rPr>
            </a:br>
            <a:r>
              <a:rPr lang="en-GB" sz="3100" dirty="0" smtClean="0">
                <a:solidFill>
                  <a:schemeClr val="tx1"/>
                </a:solidFill>
              </a:rPr>
              <a:t/>
            </a:r>
            <a:br>
              <a:rPr lang="en-GB" sz="3100" dirty="0" smtClean="0">
                <a:solidFill>
                  <a:schemeClr val="tx1"/>
                </a:solidFill>
              </a:rPr>
            </a:br>
            <a:r>
              <a:rPr lang="en-GB" sz="3100" b="1" cap="all" dirty="0" smtClean="0">
                <a:solidFill>
                  <a:schemeClr val="tx1"/>
                </a:solidFill>
              </a:rPr>
              <a:t> Lilongwe, Malawi</a:t>
            </a:r>
            <a:endParaRPr lang="en-US" sz="31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a:t>
            </a:fld>
            <a:endParaRPr lang="en-US" smtClean="0"/>
          </a:p>
        </p:txBody>
      </p:sp>
      <p:sp>
        <p:nvSpPr>
          <p:cNvPr id="2052" name="Rectangle 2"/>
          <p:cNvSpPr>
            <a:spLocks noGrp="1" noChangeArrowheads="1"/>
          </p:cNvSpPr>
          <p:nvPr>
            <p:ph type="ctrTitle"/>
          </p:nvPr>
        </p:nvSpPr>
        <p:spPr>
          <a:xfrm>
            <a:off x="1691680" y="228600"/>
            <a:ext cx="6912768" cy="6324600"/>
          </a:xfrm>
        </p:spPr>
        <p:txBody>
          <a:bodyPr>
            <a:normAutofit fontScale="90000"/>
          </a:bodyPr>
          <a:lstStyle/>
          <a:p>
            <a:pPr algn="ctr"/>
            <a:r>
              <a:rPr lang="en-GB" sz="3200" b="1" dirty="0" smtClean="0"/>
              <a:t/>
            </a:r>
            <a:br>
              <a:rPr lang="en-GB" sz="3200" b="1" dirty="0" smtClean="0"/>
            </a:br>
            <a:r>
              <a:rPr lang="en-GB" sz="3200" b="1" dirty="0" smtClean="0"/>
              <a:t/>
            </a:r>
            <a:br>
              <a:rPr lang="en-GB" sz="3200" b="1" dirty="0" smtClean="0"/>
            </a:br>
            <a:r>
              <a:rPr lang="en-GB" sz="3200" b="1" dirty="0" smtClean="0"/>
              <a:t/>
            </a:r>
            <a:br>
              <a:rPr lang="en-GB" sz="3200" b="1" dirty="0" smtClean="0"/>
            </a:br>
            <a:r>
              <a:rPr lang="en-GB" sz="3200" b="1" dirty="0" smtClean="0"/>
              <a:t/>
            </a:r>
            <a:br>
              <a:rPr lang="en-GB" sz="3200" b="1" dirty="0" smtClean="0"/>
            </a:br>
            <a:r>
              <a:rPr lang="en-GB" sz="3200" b="1" dirty="0" smtClean="0"/>
              <a:t/>
            </a:r>
            <a:br>
              <a:rPr lang="en-GB" sz="3200" b="1" dirty="0" smtClean="0"/>
            </a:br>
            <a:r>
              <a:rPr lang="en-GB" sz="3200" b="1" dirty="0" smtClean="0"/>
              <a:t/>
            </a:r>
            <a:br>
              <a:rPr lang="en-GB" sz="3200" b="1" dirty="0" smtClean="0"/>
            </a:br>
            <a:r>
              <a:rPr lang="en-GB" sz="3200" b="1" dirty="0" smtClean="0"/>
              <a:t/>
            </a:r>
            <a:br>
              <a:rPr lang="en-GB" sz="3200" b="1" dirty="0" smtClean="0"/>
            </a:br>
            <a:r>
              <a:rPr lang="en-GB" sz="3200" b="1" dirty="0" smtClean="0"/>
              <a:t/>
            </a:r>
            <a:br>
              <a:rPr lang="en-GB" sz="3200" b="1" dirty="0" smtClean="0"/>
            </a:br>
            <a:r>
              <a:rPr lang="en-GB" sz="2800" b="1" cap="all" dirty="0" smtClean="0"/>
              <a:t> </a:t>
            </a:r>
            <a:r>
              <a:rPr lang="en-GB" sz="4000" b="1" dirty="0" smtClean="0"/>
              <a:t>Planning Risk Management in Human Resources </a:t>
            </a:r>
            <a:r>
              <a:rPr lang="en-GB" sz="3100" dirty="0" smtClean="0"/>
              <a:t/>
            </a:r>
            <a:br>
              <a:rPr lang="en-GB" sz="3100" dirty="0" smtClean="0"/>
            </a:br>
            <a:r>
              <a:rPr lang="en-GB" sz="3100" b="1" dirty="0" smtClean="0"/>
              <a:t/>
            </a:r>
            <a:br>
              <a:rPr lang="en-GB" sz="3100" b="1" dirty="0" smtClean="0"/>
            </a:br>
            <a:r>
              <a:rPr lang="en-GB" sz="3100" b="1" dirty="0" smtClean="0"/>
              <a:t/>
            </a:r>
            <a:br>
              <a:rPr lang="en-GB" sz="3100" b="1" dirty="0" smtClean="0"/>
            </a:br>
            <a:r>
              <a:rPr lang="en-GB" sz="2700" b="1" dirty="0" smtClean="0"/>
              <a:t>Presenter:</a:t>
            </a:r>
            <a:br>
              <a:rPr lang="en-GB" sz="2700" b="1" dirty="0" smtClean="0"/>
            </a:br>
            <a:r>
              <a:rPr lang="en-GB" sz="2700" b="1" dirty="0" smtClean="0"/>
              <a:t/>
            </a:r>
            <a:br>
              <a:rPr lang="en-GB" sz="2700" b="1" dirty="0" smtClean="0"/>
            </a:br>
            <a:r>
              <a:rPr lang="en-GB" sz="2700" b="1" dirty="0" smtClean="0"/>
              <a:t>Jonathan P. </a:t>
            </a:r>
            <a:r>
              <a:rPr lang="en-GB" sz="2700" b="1" dirty="0" err="1" smtClean="0"/>
              <a:t>Mwakijele</a:t>
            </a:r>
            <a:r>
              <a:rPr lang="en-GB" sz="2700" b="1" dirty="0" smtClean="0"/>
              <a:t>, BSc, MCM, MSc,</a:t>
            </a:r>
            <a:br>
              <a:rPr lang="en-GB" sz="2700" b="1" dirty="0" smtClean="0"/>
            </a:br>
            <a:r>
              <a:rPr lang="en-GB" sz="2700" b="1" dirty="0" smtClean="0"/>
              <a:t>Head of Training, Consultancy and Research Unit,</a:t>
            </a:r>
            <a:br>
              <a:rPr lang="en-GB" sz="2700" b="1" dirty="0" smtClean="0"/>
            </a:br>
            <a:r>
              <a:rPr lang="en-GB" sz="2700" b="1" dirty="0" smtClean="0"/>
              <a:t>African Advanced Level Telecommunications Institute (AFRALTI),</a:t>
            </a:r>
            <a:br>
              <a:rPr lang="en-GB" sz="2700" b="1" dirty="0" smtClean="0"/>
            </a:br>
            <a:r>
              <a:rPr lang="en-GB" sz="2700" b="1" dirty="0" smtClean="0"/>
              <a:t>Nairobi, Kenya.</a:t>
            </a:r>
            <a:br>
              <a:rPr lang="en-GB" sz="2700" b="1" dirty="0" smtClean="0"/>
            </a:br>
            <a:r>
              <a:rPr lang="en-GB" sz="2700" b="1" dirty="0" smtClean="0"/>
              <a:t/>
            </a:r>
            <a:br>
              <a:rPr lang="en-GB" sz="2700" b="1" dirty="0" smtClean="0"/>
            </a:br>
            <a:r>
              <a:rPr lang="en-GB" sz="2700" b="1" dirty="0" smtClean="0"/>
              <a:t>e-mail address: jmwakijele@afralti.org</a:t>
            </a:r>
            <a:br>
              <a:rPr lang="en-GB" sz="2700" b="1" dirty="0" smtClean="0"/>
            </a:br>
            <a:endParaRPr lang="en-US" sz="27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a:t>
            </a:fld>
            <a:endParaRPr lang="en-US" smtClean="0"/>
          </a:p>
        </p:txBody>
      </p:sp>
      <p:sp>
        <p:nvSpPr>
          <p:cNvPr id="2052" name="Rectangle 2"/>
          <p:cNvSpPr>
            <a:spLocks noGrp="1" noChangeArrowheads="1"/>
          </p:cNvSpPr>
          <p:nvPr>
            <p:ph type="ctrTitle"/>
          </p:nvPr>
        </p:nvSpPr>
        <p:spPr>
          <a:xfrm>
            <a:off x="1691680" y="620688"/>
            <a:ext cx="6912768" cy="4865712"/>
          </a:xfrm>
        </p:spPr>
        <p:txBody>
          <a:bodyPr>
            <a:normAutofit/>
          </a:bodyPr>
          <a:lstStyle/>
          <a:p>
            <a:r>
              <a:rPr lang="en-GB" sz="2800" b="1" dirty="0" smtClean="0"/>
              <a:t>Planning Risk Management in Human Resources </a:t>
            </a:r>
            <a:br>
              <a:rPr lang="en-GB" sz="2800" b="1" dirty="0" smtClean="0"/>
            </a:br>
            <a:r>
              <a:rPr lang="en-GB" sz="2800" dirty="0" smtClean="0"/>
              <a:t/>
            </a:r>
            <a:br>
              <a:rPr lang="en-GB" sz="2800" dirty="0" smtClean="0"/>
            </a:br>
            <a:r>
              <a:rPr lang="en-GB" sz="2800" i="1" dirty="0" smtClean="0"/>
              <a:t>Planned approach aims to identify, assess and resolve risk items before they turn threats to organisations.</a:t>
            </a:r>
            <a:br>
              <a:rPr lang="en-GB" sz="2800" i="1" dirty="0" smtClean="0"/>
            </a:br>
            <a:r>
              <a:rPr lang="en-GB" sz="2800" i="1" dirty="0" smtClean="0"/>
              <a:t/>
            </a:r>
            <a:br>
              <a:rPr lang="en-GB" sz="2800" i="1"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a:t>
            </a:fld>
            <a:endParaRPr lang="en-US" smtClean="0"/>
          </a:p>
        </p:txBody>
      </p:sp>
      <p:sp>
        <p:nvSpPr>
          <p:cNvPr id="2052" name="Rectangle 2"/>
          <p:cNvSpPr>
            <a:spLocks noGrp="1" noChangeArrowheads="1"/>
          </p:cNvSpPr>
          <p:nvPr>
            <p:ph type="ctrTitle"/>
          </p:nvPr>
        </p:nvSpPr>
        <p:spPr>
          <a:xfrm>
            <a:off x="1524000" y="228600"/>
            <a:ext cx="7080448" cy="5334000"/>
          </a:xfrm>
        </p:spPr>
        <p:txBody>
          <a:bodyPr>
            <a:normAutofit/>
          </a:bodyPr>
          <a:lstStyle/>
          <a:p>
            <a:pPr>
              <a:defRPr/>
            </a:pPr>
            <a:r>
              <a:rPr lang="en-US" sz="2800" b="1" i="1" dirty="0" smtClean="0">
                <a:solidFill>
                  <a:schemeClr val="tx2">
                    <a:lumMod val="50000"/>
                  </a:schemeClr>
                </a:solidFill>
              </a:rPr>
              <a:t>Content </a:t>
            </a:r>
            <a:r>
              <a:rPr lang="en-US" sz="2800" i="1" dirty="0" smtClean="0">
                <a:solidFill>
                  <a:schemeClr val="tx2">
                    <a:lumMod val="50000"/>
                  </a:schemeClr>
                </a:solidFill>
              </a:rPr>
              <a:t/>
            </a:r>
            <a:br>
              <a:rPr lang="en-US" sz="2800" i="1" dirty="0" smtClean="0">
                <a:solidFill>
                  <a:schemeClr val="tx2">
                    <a:lumMod val="50000"/>
                  </a:schemeClr>
                </a:solidFill>
              </a:rPr>
            </a:br>
            <a:r>
              <a:rPr lang="en-US" sz="2800" i="1" dirty="0" smtClean="0">
                <a:solidFill>
                  <a:schemeClr val="tx2">
                    <a:lumMod val="50000"/>
                  </a:schemeClr>
                </a:solidFill>
              </a:rPr>
              <a:t/>
            </a:r>
            <a:br>
              <a:rPr lang="en-US" sz="2800" i="1" dirty="0" smtClean="0">
                <a:solidFill>
                  <a:schemeClr val="tx2">
                    <a:lumMod val="50000"/>
                  </a:schemeClr>
                </a:solidFill>
              </a:rPr>
            </a:br>
            <a:r>
              <a:rPr lang="en-US" sz="2800" b="1" i="1" dirty="0" smtClean="0">
                <a:solidFill>
                  <a:schemeClr val="tx2">
                    <a:lumMod val="50000"/>
                  </a:schemeClr>
                </a:solidFill>
              </a:rPr>
              <a:t>PART I</a:t>
            </a:r>
            <a:br>
              <a:rPr lang="en-US" sz="2800" b="1" i="1" dirty="0" smtClean="0">
                <a:solidFill>
                  <a:schemeClr val="tx2">
                    <a:lumMod val="50000"/>
                  </a:schemeClr>
                </a:solidFill>
              </a:rPr>
            </a:br>
            <a:r>
              <a:rPr lang="en-US" sz="2800" i="1" dirty="0" smtClean="0">
                <a:solidFill>
                  <a:schemeClr val="tx2">
                    <a:lumMod val="50000"/>
                  </a:schemeClr>
                </a:solidFill>
              </a:rPr>
              <a:t>What is risk?</a:t>
            </a:r>
            <a:br>
              <a:rPr lang="en-US" sz="2800" i="1" dirty="0" smtClean="0">
                <a:solidFill>
                  <a:schemeClr val="tx2">
                    <a:lumMod val="50000"/>
                  </a:schemeClr>
                </a:solidFill>
              </a:rPr>
            </a:br>
            <a:r>
              <a:rPr lang="en-US" sz="2800" i="1" dirty="0" smtClean="0">
                <a:solidFill>
                  <a:schemeClr val="tx2">
                    <a:lumMod val="50000"/>
                  </a:schemeClr>
                </a:solidFill>
              </a:rPr>
              <a:t> Introduction  to Risk Management </a:t>
            </a:r>
            <a:br>
              <a:rPr lang="en-US" sz="2800" i="1" dirty="0" smtClean="0">
                <a:solidFill>
                  <a:schemeClr val="tx2">
                    <a:lumMod val="50000"/>
                  </a:schemeClr>
                </a:solidFill>
              </a:rPr>
            </a:br>
            <a:r>
              <a:rPr lang="en-US" sz="2800" i="1" dirty="0" smtClean="0">
                <a:solidFill>
                  <a:schemeClr val="tx2">
                    <a:lumMod val="50000"/>
                  </a:schemeClr>
                </a:solidFill>
              </a:rPr>
              <a:t> Risk management </a:t>
            </a:r>
            <a:br>
              <a:rPr lang="en-US" sz="2800" i="1" dirty="0" smtClean="0">
                <a:solidFill>
                  <a:schemeClr val="tx2">
                    <a:lumMod val="50000"/>
                  </a:schemeClr>
                </a:solidFill>
              </a:rPr>
            </a:br>
            <a:r>
              <a:rPr lang="en-US" sz="2800" i="1" dirty="0" smtClean="0">
                <a:solidFill>
                  <a:schemeClr val="tx2">
                    <a:lumMod val="50000"/>
                  </a:schemeClr>
                </a:solidFill>
              </a:rPr>
              <a:t> Assessing risks </a:t>
            </a:r>
            <a:br>
              <a:rPr lang="en-US" sz="2800" i="1" dirty="0" smtClean="0">
                <a:solidFill>
                  <a:schemeClr val="tx2">
                    <a:lumMod val="50000"/>
                  </a:schemeClr>
                </a:solidFill>
              </a:rPr>
            </a:br>
            <a:r>
              <a:rPr lang="en-US" sz="2800" i="1" dirty="0" smtClean="0">
                <a:solidFill>
                  <a:schemeClr val="tx2">
                    <a:lumMod val="50000"/>
                  </a:schemeClr>
                </a:solidFill>
              </a:rPr>
              <a:t>      - Workforce planning: Job analysis and job descriptions </a:t>
            </a:r>
            <a:br>
              <a:rPr lang="en-US" sz="2800" i="1" dirty="0" smtClean="0">
                <a:solidFill>
                  <a:schemeClr val="tx2">
                    <a:lumMod val="50000"/>
                  </a:schemeClr>
                </a:solidFill>
              </a:rPr>
            </a:br>
            <a:r>
              <a:rPr lang="en-US" sz="2800" i="1" dirty="0" smtClean="0">
                <a:solidFill>
                  <a:schemeClr val="tx2">
                    <a:lumMod val="50000"/>
                  </a:schemeClr>
                </a:solidFill>
              </a:rPr>
              <a:t>      - Recruitment and selection</a:t>
            </a:r>
            <a:br>
              <a:rPr lang="en-US" sz="2800" i="1" dirty="0" smtClean="0">
                <a:solidFill>
                  <a:schemeClr val="tx2">
                    <a:lumMod val="50000"/>
                  </a:schemeClr>
                </a:solidFill>
              </a:rPr>
            </a:br>
            <a:r>
              <a:rPr lang="en-US" sz="2800" i="1" dirty="0" smtClean="0">
                <a:solidFill>
                  <a:schemeClr val="tx2">
                    <a:lumMod val="50000"/>
                  </a:schemeClr>
                </a:solidFill>
              </a:rPr>
              <a:t>      - Performance appraisal </a:t>
            </a:r>
            <a:br>
              <a:rPr lang="en-US" sz="2800" i="1" dirty="0" smtClean="0">
                <a:solidFill>
                  <a:schemeClr val="tx2">
                    <a:lumMod val="50000"/>
                  </a:schemeClr>
                </a:solidFill>
              </a:rPr>
            </a:br>
            <a:r>
              <a:rPr lang="en-US" sz="2800" i="1" dirty="0" smtClean="0">
                <a:solidFill>
                  <a:schemeClr val="tx2">
                    <a:lumMod val="50000"/>
                  </a:schemeClr>
                </a:solidFill>
              </a:rPr>
              <a:t> Quantify the Risk </a:t>
            </a:r>
            <a:endParaRPr lang="en-US" sz="2800" i="1" dirty="0" smtClean="0">
              <a:solidFill>
                <a:schemeClr val="tx2">
                  <a:lumMod val="50000"/>
                </a:schemeClr>
              </a:solidFill>
              <a:latin typeface="+mn-lt"/>
            </a:endParaRP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a:t>
            </a:fld>
            <a:endParaRPr lang="en-US" smtClean="0"/>
          </a:p>
        </p:txBody>
      </p:sp>
      <p:sp>
        <p:nvSpPr>
          <p:cNvPr id="2052" name="Rectangle 2"/>
          <p:cNvSpPr>
            <a:spLocks noGrp="1" noChangeArrowheads="1"/>
          </p:cNvSpPr>
          <p:nvPr>
            <p:ph type="ctrTitle"/>
          </p:nvPr>
        </p:nvSpPr>
        <p:spPr>
          <a:xfrm>
            <a:off x="1524000" y="228600"/>
            <a:ext cx="7080448" cy="5410200"/>
          </a:xfrm>
        </p:spPr>
        <p:txBody>
          <a:bodyPr>
            <a:noAutofit/>
          </a:bodyPr>
          <a:lstStyle/>
          <a:p>
            <a:pPr>
              <a:defRPr/>
            </a:pPr>
            <a:r>
              <a:rPr lang="en-US" sz="2800" i="1" dirty="0" smtClean="0">
                <a:solidFill>
                  <a:schemeClr val="tx2">
                    <a:lumMod val="50000"/>
                  </a:schemeClr>
                </a:solidFill>
              </a:rPr>
              <a:t/>
            </a:r>
            <a:br>
              <a:rPr lang="en-US" sz="2800" i="1" dirty="0" smtClean="0">
                <a:solidFill>
                  <a:schemeClr val="tx2">
                    <a:lumMod val="50000"/>
                  </a:schemeClr>
                </a:solidFill>
              </a:rPr>
            </a:br>
            <a:r>
              <a:rPr lang="en-US" sz="2800" b="1" i="1" dirty="0" smtClean="0">
                <a:solidFill>
                  <a:schemeClr val="tx2">
                    <a:lumMod val="50000"/>
                  </a:schemeClr>
                </a:solidFill>
              </a:rPr>
              <a:t/>
            </a:r>
            <a:br>
              <a:rPr lang="en-US" sz="2800" b="1" i="1" dirty="0" smtClean="0">
                <a:solidFill>
                  <a:schemeClr val="tx2">
                    <a:lumMod val="50000"/>
                  </a:schemeClr>
                </a:solidFill>
              </a:rPr>
            </a:br>
            <a:r>
              <a:rPr lang="en-US" sz="2800" b="1" i="1" dirty="0" smtClean="0">
                <a:solidFill>
                  <a:schemeClr val="tx2">
                    <a:lumMod val="50000"/>
                  </a:schemeClr>
                </a:solidFill>
              </a:rPr>
              <a:t>PART II</a:t>
            </a:r>
            <a:br>
              <a:rPr lang="en-US" sz="2800" b="1" i="1" dirty="0" smtClean="0">
                <a:solidFill>
                  <a:schemeClr val="tx2">
                    <a:lumMod val="50000"/>
                  </a:schemeClr>
                </a:solidFill>
              </a:rPr>
            </a:br>
            <a:r>
              <a:rPr lang="en-US" sz="2800" i="1" dirty="0" smtClean="0">
                <a:solidFill>
                  <a:schemeClr val="tx2">
                    <a:lumMod val="50000"/>
                  </a:schemeClr>
                </a:solidFill>
              </a:rPr>
              <a:t/>
            </a:r>
            <a:br>
              <a:rPr lang="en-US" sz="2800" i="1" dirty="0" smtClean="0">
                <a:solidFill>
                  <a:schemeClr val="tx2">
                    <a:lumMod val="50000"/>
                  </a:schemeClr>
                </a:solidFill>
              </a:rPr>
            </a:br>
            <a:r>
              <a:rPr lang="en-US" sz="2800" i="1" dirty="0" smtClean="0">
                <a:solidFill>
                  <a:schemeClr val="tx2">
                    <a:lumMod val="50000"/>
                  </a:schemeClr>
                </a:solidFill>
              </a:rPr>
              <a:t>Introduction to Risk Management in HR </a:t>
            </a:r>
            <a:br>
              <a:rPr lang="en-US" sz="2800" i="1" dirty="0" smtClean="0">
                <a:solidFill>
                  <a:schemeClr val="tx2">
                    <a:lumMod val="50000"/>
                  </a:schemeClr>
                </a:solidFill>
              </a:rPr>
            </a:br>
            <a:r>
              <a:rPr lang="en-US" sz="2800" i="1" dirty="0" smtClean="0">
                <a:solidFill>
                  <a:schemeClr val="tx2">
                    <a:lumMod val="50000"/>
                  </a:schemeClr>
                </a:solidFill>
              </a:rPr>
              <a:t>Applying risk management to HR</a:t>
            </a:r>
            <a:br>
              <a:rPr lang="en-US" sz="2800" i="1" dirty="0" smtClean="0">
                <a:solidFill>
                  <a:schemeClr val="tx2">
                    <a:lumMod val="50000"/>
                  </a:schemeClr>
                </a:solidFill>
              </a:rPr>
            </a:br>
            <a:r>
              <a:rPr lang="en-US" sz="2800" i="1" dirty="0" smtClean="0">
                <a:solidFill>
                  <a:schemeClr val="tx2">
                    <a:lumMod val="50000"/>
                  </a:schemeClr>
                </a:solidFill>
              </a:rPr>
              <a:t>The risk management process</a:t>
            </a:r>
            <a:br>
              <a:rPr lang="en-US" sz="2800" i="1" dirty="0" smtClean="0">
                <a:solidFill>
                  <a:schemeClr val="tx2">
                    <a:lumMod val="50000"/>
                  </a:schemeClr>
                </a:solidFill>
              </a:rPr>
            </a:br>
            <a:r>
              <a:rPr lang="en-US" sz="2800" i="1" dirty="0" smtClean="0">
                <a:solidFill>
                  <a:schemeClr val="tx2">
                    <a:lumMod val="50000"/>
                  </a:schemeClr>
                </a:solidFill>
              </a:rPr>
              <a:t>       - Identify the risks</a:t>
            </a:r>
            <a:br>
              <a:rPr lang="en-US" sz="2800" i="1" dirty="0" smtClean="0">
                <a:solidFill>
                  <a:schemeClr val="tx2">
                    <a:lumMod val="50000"/>
                  </a:schemeClr>
                </a:solidFill>
              </a:rPr>
            </a:br>
            <a:r>
              <a:rPr lang="en-US" sz="2800" i="1" dirty="0" smtClean="0">
                <a:solidFill>
                  <a:schemeClr val="tx2">
                    <a:lumMod val="50000"/>
                  </a:schemeClr>
                </a:solidFill>
              </a:rPr>
              <a:t>       - Assess the risks </a:t>
            </a:r>
            <a:br>
              <a:rPr lang="en-US" sz="2800" i="1" dirty="0" smtClean="0">
                <a:solidFill>
                  <a:schemeClr val="tx2">
                    <a:lumMod val="50000"/>
                  </a:schemeClr>
                </a:solidFill>
              </a:rPr>
            </a:br>
            <a:r>
              <a:rPr lang="en-US" sz="2800" i="1" dirty="0" smtClean="0">
                <a:solidFill>
                  <a:schemeClr val="tx2">
                    <a:lumMod val="50000"/>
                  </a:schemeClr>
                </a:solidFill>
              </a:rPr>
              <a:t>       - </a:t>
            </a:r>
            <a:r>
              <a:rPr lang="en-US" sz="2800" i="1" dirty="0" smtClean="0">
                <a:solidFill>
                  <a:schemeClr val="tx2">
                    <a:lumMod val="50000"/>
                  </a:schemeClr>
                </a:solidFill>
                <a:cs typeface="Arial" charset="0"/>
              </a:rPr>
              <a:t>Develop strategies for managing risks</a:t>
            </a:r>
            <a:br>
              <a:rPr lang="en-US" sz="2800" i="1" dirty="0" smtClean="0">
                <a:solidFill>
                  <a:schemeClr val="tx2">
                    <a:lumMod val="50000"/>
                  </a:schemeClr>
                </a:solidFill>
                <a:cs typeface="Arial" charset="0"/>
              </a:rPr>
            </a:br>
            <a:r>
              <a:rPr lang="en-US" sz="2800" i="1" dirty="0" smtClean="0">
                <a:solidFill>
                  <a:schemeClr val="tx2">
                    <a:lumMod val="50000"/>
                  </a:schemeClr>
                </a:solidFill>
                <a:cs typeface="Arial" charset="0"/>
              </a:rPr>
              <a:t>		</a:t>
            </a:r>
            <a:r>
              <a:rPr lang="en-US" sz="2800" i="1" dirty="0" smtClean="0">
                <a:solidFill>
                  <a:schemeClr val="tx2">
                    <a:lumMod val="50000"/>
                  </a:schemeClr>
                </a:solidFill>
              </a:rPr>
              <a:t>- Implement</a:t>
            </a:r>
            <a:br>
              <a:rPr lang="en-US" sz="2800" i="1" dirty="0" smtClean="0">
                <a:solidFill>
                  <a:schemeClr val="tx2">
                    <a:lumMod val="50000"/>
                  </a:schemeClr>
                </a:solidFill>
              </a:rPr>
            </a:br>
            <a:r>
              <a:rPr lang="en-US" sz="2800" i="1" dirty="0" smtClean="0">
                <a:solidFill>
                  <a:schemeClr val="tx2">
                    <a:lumMod val="50000"/>
                  </a:schemeClr>
                </a:solidFill>
              </a:rPr>
              <a:t>		- Monitor</a:t>
            </a:r>
            <a:r>
              <a:rPr lang="en-US" sz="2800" i="1" dirty="0" smtClean="0">
                <a:solidFill>
                  <a:schemeClr val="tx2">
                    <a:lumMod val="50000"/>
                  </a:schemeClr>
                </a:solidFill>
                <a:cs typeface="Arial" charset="0"/>
              </a:rPr>
              <a:t/>
            </a:r>
            <a:br>
              <a:rPr lang="en-US" sz="2800" i="1" dirty="0" smtClean="0">
                <a:solidFill>
                  <a:schemeClr val="tx2">
                    <a:lumMod val="50000"/>
                  </a:schemeClr>
                </a:solidFill>
                <a:cs typeface="Arial" charset="0"/>
              </a:rPr>
            </a:br>
            <a:r>
              <a:rPr lang="en-US" sz="2800" i="1" dirty="0" smtClean="0">
                <a:solidFill>
                  <a:schemeClr val="tx2">
                    <a:lumMod val="50000"/>
                  </a:schemeClr>
                </a:solidFill>
              </a:rPr>
              <a:t>Who is involved in the risk management process? </a:t>
            </a:r>
            <a:endParaRPr lang="en-US" sz="2800" i="1" dirty="0" smtClean="0">
              <a:solidFill>
                <a:schemeClr val="tx2">
                  <a:lumMod val="50000"/>
                </a:schemeClr>
              </a:solidFill>
              <a:latin typeface="+mn-lt"/>
            </a:endParaRP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a:t>
            </a:fld>
            <a:endParaRPr lang="en-US" smtClean="0"/>
          </a:p>
        </p:txBody>
      </p:sp>
      <p:sp>
        <p:nvSpPr>
          <p:cNvPr id="2052" name="Rectangle 2"/>
          <p:cNvSpPr>
            <a:spLocks noGrp="1" noChangeArrowheads="1"/>
          </p:cNvSpPr>
          <p:nvPr>
            <p:ph type="ctrTitle"/>
          </p:nvPr>
        </p:nvSpPr>
        <p:spPr>
          <a:xfrm>
            <a:off x="1691680" y="620688"/>
            <a:ext cx="6912768" cy="4560912"/>
          </a:xfrm>
        </p:spPr>
        <p:txBody>
          <a:bodyPr>
            <a:normAutofit/>
          </a:bodyPr>
          <a:lstStyle/>
          <a:p>
            <a:pPr>
              <a:defRPr/>
            </a:pPr>
            <a:r>
              <a:rPr lang="en-US" sz="2800" b="1" dirty="0" smtClean="0">
                <a:solidFill>
                  <a:schemeClr val="tx2"/>
                </a:solidFill>
                <a:latin typeface="+mn-lt"/>
              </a:rPr>
              <a:t>PART I</a:t>
            </a:r>
            <a:br>
              <a:rPr lang="en-US" sz="2800" b="1" dirty="0" smtClean="0">
                <a:solidFill>
                  <a:schemeClr val="tx2"/>
                </a:solidFill>
                <a:latin typeface="+mn-lt"/>
              </a:rPr>
            </a:br>
            <a:r>
              <a:rPr lang="en-US" sz="2800" b="1" dirty="0" smtClean="0">
                <a:solidFill>
                  <a:schemeClr val="tx2"/>
                </a:solidFill>
                <a:latin typeface="+mn-lt"/>
              </a:rPr>
              <a:t/>
            </a:r>
            <a:br>
              <a:rPr lang="en-US" sz="2800" b="1" dirty="0" smtClean="0">
                <a:solidFill>
                  <a:schemeClr val="tx2"/>
                </a:solidFill>
                <a:latin typeface="+mn-lt"/>
              </a:rPr>
            </a:br>
            <a:r>
              <a:rPr lang="en-US" sz="2800" b="1" dirty="0" smtClean="0">
                <a:solidFill>
                  <a:schemeClr val="tx2"/>
                </a:solidFill>
                <a:latin typeface="+mn-lt"/>
              </a:rPr>
              <a:t/>
            </a:r>
            <a:br>
              <a:rPr lang="en-US" sz="2800" b="1" dirty="0" smtClean="0">
                <a:solidFill>
                  <a:schemeClr val="tx2"/>
                </a:solidFill>
                <a:latin typeface="+mn-lt"/>
              </a:rPr>
            </a:br>
            <a:r>
              <a:rPr lang="en-US" sz="2800" b="1" dirty="0" smtClean="0">
                <a:solidFill>
                  <a:schemeClr val="tx2"/>
                </a:solidFill>
                <a:latin typeface="+mn-lt"/>
              </a:rPr>
              <a:t/>
            </a:r>
            <a:br>
              <a:rPr lang="en-US" sz="2800" b="1" dirty="0" smtClean="0">
                <a:solidFill>
                  <a:schemeClr val="tx2"/>
                </a:solidFill>
                <a:latin typeface="+mn-lt"/>
              </a:rPr>
            </a:br>
            <a:r>
              <a:rPr lang="en-US" sz="2800" b="1" dirty="0" smtClean="0">
                <a:solidFill>
                  <a:schemeClr val="tx2"/>
                </a:solidFill>
                <a:latin typeface="+mn-lt"/>
              </a:rPr>
              <a:t/>
            </a:r>
            <a:br>
              <a:rPr lang="en-US" sz="2800" b="1" dirty="0" smtClean="0">
                <a:solidFill>
                  <a:schemeClr val="tx2"/>
                </a:solidFill>
                <a:latin typeface="+mn-lt"/>
              </a:rPr>
            </a:br>
            <a:r>
              <a:rPr lang="en-US" sz="2800" b="1" dirty="0" smtClean="0">
                <a:solidFill>
                  <a:schemeClr val="tx2"/>
                </a:solidFill>
                <a:latin typeface="+mn-lt"/>
              </a:rPr>
              <a:t/>
            </a:r>
            <a:br>
              <a:rPr lang="en-US" sz="2800" b="1" dirty="0" smtClean="0">
                <a:solidFill>
                  <a:schemeClr val="tx2"/>
                </a:solidFill>
                <a:latin typeface="+mn-lt"/>
              </a:rPr>
            </a:br>
            <a:r>
              <a:rPr lang="en-GB" sz="2800" i="1" dirty="0" smtClean="0"/>
              <a:t>The paper has been adopted from </a:t>
            </a:r>
            <a:r>
              <a:rPr lang="en-GB" sz="2800" dirty="0" err="1" smtClean="0"/>
              <a:t>Bhima</a:t>
            </a:r>
            <a:r>
              <a:rPr lang="en-GB" sz="2800" dirty="0" smtClean="0"/>
              <a:t> </a:t>
            </a:r>
            <a:r>
              <a:rPr lang="en-GB" sz="2800" dirty="0" err="1" smtClean="0"/>
              <a:t>Rao’s</a:t>
            </a:r>
            <a:r>
              <a:rPr lang="en-GB" sz="2800" dirty="0" smtClean="0"/>
              <a:t> paper on </a:t>
            </a:r>
            <a:r>
              <a:rPr lang="en-US" sz="2800" b="1" dirty="0" smtClean="0"/>
              <a:t>Devising risk management in human resources</a:t>
            </a:r>
            <a:r>
              <a:rPr lang="en-US" sz="2800" dirty="0" smtClean="0"/>
              <a:t>.</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7</a:t>
            </a:fld>
            <a:endParaRPr lang="en-US" smtClean="0"/>
          </a:p>
        </p:txBody>
      </p:sp>
      <p:sp>
        <p:nvSpPr>
          <p:cNvPr id="2052" name="Rectangle 2"/>
          <p:cNvSpPr>
            <a:spLocks noGrp="1" noChangeArrowheads="1"/>
          </p:cNvSpPr>
          <p:nvPr>
            <p:ph type="ctrTitle"/>
          </p:nvPr>
        </p:nvSpPr>
        <p:spPr>
          <a:xfrm>
            <a:off x="1691680" y="620688"/>
            <a:ext cx="6912768" cy="4332312"/>
          </a:xfrm>
        </p:spPr>
        <p:txBody>
          <a:bodyPr>
            <a:normAutofit fontScale="90000"/>
          </a:bodyPr>
          <a:lstStyle/>
          <a:p>
            <a:pPr>
              <a:defRPr/>
            </a:pPr>
            <a:r>
              <a:rPr lang="en-US" sz="2800" dirty="0" smtClean="0"/>
              <a:t/>
            </a:r>
            <a:br>
              <a:rPr lang="en-US" sz="2800" dirty="0" smtClean="0"/>
            </a:br>
            <a:r>
              <a:rPr lang="en-US" sz="2800" dirty="0" smtClean="0"/>
              <a:t>What is risk?</a:t>
            </a:r>
            <a:br>
              <a:rPr lang="en-US" sz="2800" dirty="0" smtClean="0"/>
            </a:br>
            <a:r>
              <a:rPr lang="en-US" sz="2800" dirty="0" smtClean="0"/>
              <a:t/>
            </a:r>
            <a:br>
              <a:rPr lang="en-US" sz="2800" dirty="0" smtClean="0"/>
            </a:br>
            <a:r>
              <a:rPr lang="en-US" sz="2800" dirty="0" smtClean="0"/>
              <a:t>Risk is defined as the “</a:t>
            </a:r>
            <a:r>
              <a:rPr lang="en-US" sz="2800" b="1" i="1" dirty="0" smtClean="0"/>
              <a:t>perceived extent of possible loss</a:t>
            </a:r>
            <a:r>
              <a:rPr lang="en-US" sz="2800" dirty="0" smtClean="0"/>
              <a:t>”. </a:t>
            </a:r>
            <a:br>
              <a:rPr lang="en-US" sz="2800" dirty="0" smtClean="0"/>
            </a:br>
            <a:r>
              <a:rPr lang="en-US" sz="2800" dirty="0" smtClean="0"/>
              <a:t/>
            </a:r>
            <a:br>
              <a:rPr lang="en-US" sz="2800" dirty="0" smtClean="0"/>
            </a:br>
            <a:r>
              <a:rPr lang="en-US" sz="2800" dirty="0" smtClean="0"/>
              <a:t>It may be a small or a big risk? It varies from situation to situation. </a:t>
            </a:r>
            <a:br>
              <a:rPr lang="en-US" sz="2800" dirty="0" smtClean="0"/>
            </a:br>
            <a:r>
              <a:rPr lang="en-US" sz="2800" dirty="0" smtClean="0"/>
              <a:t/>
            </a:r>
            <a:br>
              <a:rPr lang="en-US" sz="2800" dirty="0" smtClean="0"/>
            </a:br>
            <a:r>
              <a:rPr lang="en-US" sz="2800" dirty="0" smtClean="0"/>
              <a:t>Risk is a part of personal and business world. </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8</a:t>
            </a:fld>
            <a:endParaRPr lang="en-US" smtClean="0"/>
          </a:p>
        </p:txBody>
      </p:sp>
      <p:sp>
        <p:nvSpPr>
          <p:cNvPr id="2052" name="Rectangle 2"/>
          <p:cNvSpPr>
            <a:spLocks noGrp="1" noChangeArrowheads="1"/>
          </p:cNvSpPr>
          <p:nvPr>
            <p:ph type="ctrTitle"/>
          </p:nvPr>
        </p:nvSpPr>
        <p:spPr>
          <a:xfrm>
            <a:off x="1691680" y="304800"/>
            <a:ext cx="6912768" cy="6172200"/>
          </a:xfrm>
        </p:spPr>
        <p:txBody>
          <a:bodyPr>
            <a:normAutofit fontScale="90000"/>
          </a:bodyPr>
          <a:lstStyle/>
          <a:p>
            <a:pPr>
              <a:defRPr/>
            </a:pPr>
            <a:r>
              <a:rPr lang="en-US" sz="2800" dirty="0" smtClean="0"/>
              <a:t/>
            </a:r>
            <a:br>
              <a:rPr lang="en-US" sz="2800" dirty="0" smtClean="0"/>
            </a:br>
            <a:r>
              <a:rPr lang="en-US" sz="2800" b="1" dirty="0" smtClean="0"/>
              <a:t>Introduction to Risk Management</a:t>
            </a:r>
            <a:br>
              <a:rPr lang="en-US" sz="2800" b="1" dirty="0" smtClean="0"/>
            </a:br>
            <a:r>
              <a:rPr lang="en-US" sz="2800" dirty="0" smtClean="0"/>
              <a:t/>
            </a:r>
            <a:br>
              <a:rPr lang="en-US" sz="2800" dirty="0" smtClean="0"/>
            </a:br>
            <a:r>
              <a:rPr lang="en-US" sz="2800" dirty="0" smtClean="0"/>
              <a:t>Understanding risk is the first step in risk management. The risk assessment tool is known widely and used effectively in </a:t>
            </a:r>
            <a:r>
              <a:rPr lang="en-US" sz="2800" b="1" dirty="0" smtClean="0"/>
              <a:t>project management and execution</a:t>
            </a:r>
            <a:r>
              <a:rPr lang="en-US" sz="2800" dirty="0" smtClean="0"/>
              <a:t>, </a:t>
            </a:r>
            <a:r>
              <a:rPr lang="en-US" sz="2800" b="1" dirty="0" smtClean="0"/>
              <a:t>finance and accounts</a:t>
            </a:r>
            <a:r>
              <a:rPr lang="en-US" sz="2800" dirty="0" smtClean="0"/>
              <a:t>, </a:t>
            </a:r>
            <a:r>
              <a:rPr lang="en-US" sz="2800" b="1" dirty="0" smtClean="0"/>
              <a:t>manufacturing</a:t>
            </a:r>
            <a:r>
              <a:rPr lang="en-US" sz="2800" dirty="0" smtClean="0"/>
              <a:t>, and </a:t>
            </a:r>
            <a:r>
              <a:rPr lang="en-US" sz="2800" b="1" dirty="0" smtClean="0"/>
              <a:t>marketing</a:t>
            </a:r>
            <a:r>
              <a:rPr lang="en-US" sz="2800" dirty="0" smtClean="0"/>
              <a:t>. </a:t>
            </a:r>
            <a:br>
              <a:rPr lang="en-US" sz="2800" dirty="0" smtClean="0"/>
            </a:br>
            <a:r>
              <a:rPr lang="en-US" sz="2800" dirty="0" smtClean="0"/>
              <a:t/>
            </a:r>
            <a:br>
              <a:rPr lang="en-US" sz="2800" dirty="0" smtClean="0"/>
            </a:br>
            <a:r>
              <a:rPr lang="en-US" sz="2800" dirty="0" smtClean="0"/>
              <a:t>Risk involved in </a:t>
            </a:r>
            <a:r>
              <a:rPr lang="en-US" sz="2800" b="1" dirty="0" smtClean="0"/>
              <a:t>Human Resource Management</a:t>
            </a:r>
            <a:r>
              <a:rPr lang="en-US" sz="2800" dirty="0" smtClean="0"/>
              <a:t> function and its assessment is </a:t>
            </a:r>
            <a:r>
              <a:rPr lang="en-US" sz="2800" b="1" dirty="0" smtClean="0"/>
              <a:t>yet to take a firm root</a:t>
            </a:r>
            <a:r>
              <a:rPr lang="en-US" sz="2800" dirty="0" smtClean="0"/>
              <a:t>. </a:t>
            </a:r>
            <a:br>
              <a:rPr lang="en-US" sz="2800" dirty="0" smtClean="0"/>
            </a:br>
            <a:r>
              <a:rPr lang="en-US" sz="2800" dirty="0" smtClean="0"/>
              <a:t/>
            </a:r>
            <a:br>
              <a:rPr lang="en-US" sz="2800" dirty="0" smtClean="0"/>
            </a:br>
            <a:r>
              <a:rPr lang="en-US" sz="2800" b="1" dirty="0" smtClean="0"/>
              <a:t>Formal risk analysis and risk management in HR can help to evolve strategies to minimize the disruptions of plans, control cost and control loss</a:t>
            </a:r>
            <a:r>
              <a:rPr lang="en-US" sz="2800" dirty="0" smtClean="0"/>
              <a:t>.</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9</a:t>
            </a:fld>
            <a:endParaRPr lang="en-US" smtClean="0"/>
          </a:p>
        </p:txBody>
      </p:sp>
      <p:sp>
        <p:nvSpPr>
          <p:cNvPr id="2052" name="Rectangle 2"/>
          <p:cNvSpPr>
            <a:spLocks noGrp="1" noChangeArrowheads="1"/>
          </p:cNvSpPr>
          <p:nvPr>
            <p:ph type="ctrTitle"/>
          </p:nvPr>
        </p:nvSpPr>
        <p:spPr>
          <a:xfrm>
            <a:off x="1691680" y="620688"/>
            <a:ext cx="6912768" cy="5780112"/>
          </a:xfrm>
        </p:spPr>
        <p:txBody>
          <a:bodyPr>
            <a:normAutofit fontScale="90000"/>
          </a:bodyPr>
          <a:lstStyle/>
          <a:p>
            <a:pPr>
              <a:defRPr/>
            </a:pPr>
            <a:r>
              <a:rPr lang="en-US" sz="2800" dirty="0" smtClean="0"/>
              <a:t>HR audit is the first step to understand the risk involved in daily HR function and in long term HR plans. </a:t>
            </a:r>
            <a:r>
              <a:rPr lang="en-US" sz="2800" b="1" dirty="0" smtClean="0"/>
              <a:t>HR audit is not only conducting Labor compliance audit</a:t>
            </a:r>
            <a:r>
              <a:rPr lang="en-US" sz="2800" dirty="0" smtClean="0"/>
              <a:t>.</a:t>
            </a:r>
            <a:br>
              <a:rPr lang="en-US" sz="2800" dirty="0" smtClean="0"/>
            </a:br>
            <a:r>
              <a:rPr lang="en-US" sz="2800" dirty="0" smtClean="0"/>
              <a:t/>
            </a:r>
            <a:br>
              <a:rPr lang="en-US" sz="2800" dirty="0" smtClean="0"/>
            </a:br>
            <a:r>
              <a:rPr lang="en-US" sz="2800" dirty="0" smtClean="0"/>
              <a:t>Assessment of risk due to non-compliance of labor laws is only one part of the HR function. The need of the day is to assess the risk in the entire scope of HR function and in relation to the objectives of the organization. </a:t>
            </a:r>
            <a:br>
              <a:rPr lang="en-US" sz="2800" dirty="0" smtClean="0"/>
            </a:br>
            <a:r>
              <a:rPr lang="en-US" sz="2800" dirty="0" smtClean="0"/>
              <a:t/>
            </a:r>
            <a:br>
              <a:rPr lang="en-US" sz="2800" dirty="0" smtClean="0"/>
            </a:br>
            <a:r>
              <a:rPr lang="en-US" sz="2800" dirty="0" smtClean="0"/>
              <a:t>How to assess the risk of HR function, analyze and estimate the risk which would impact business results and managing the identified risks successfully is a new challenge to HR professionals.</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10</a:t>
            </a:fld>
            <a:endParaRPr lang="en-US" smtClean="0"/>
          </a:p>
        </p:txBody>
      </p:sp>
      <p:sp>
        <p:nvSpPr>
          <p:cNvPr id="2052" name="Rectangle 2"/>
          <p:cNvSpPr>
            <a:spLocks noGrp="1" noChangeArrowheads="1"/>
          </p:cNvSpPr>
          <p:nvPr>
            <p:ph type="ctrTitle"/>
          </p:nvPr>
        </p:nvSpPr>
        <p:spPr>
          <a:xfrm>
            <a:off x="1691680" y="304800"/>
            <a:ext cx="6912768" cy="5943600"/>
          </a:xfrm>
        </p:spPr>
        <p:txBody>
          <a:bodyPr>
            <a:noAutofit/>
          </a:bodyPr>
          <a:lstStyle/>
          <a:p>
            <a:pPr>
              <a:defRPr/>
            </a:pPr>
            <a:r>
              <a:rPr lang="en-US" sz="2800" b="1" dirty="0" smtClean="0"/>
              <a:t>Risk management</a:t>
            </a:r>
            <a:br>
              <a:rPr lang="en-US" sz="2800" b="1" dirty="0" smtClean="0"/>
            </a:br>
            <a:r>
              <a:rPr lang="en-US" sz="2800" dirty="0" smtClean="0"/>
              <a:t/>
            </a:r>
            <a:br>
              <a:rPr lang="en-US" sz="2800" dirty="0" smtClean="0"/>
            </a:br>
            <a:r>
              <a:rPr lang="en-US" sz="2800" dirty="0" smtClean="0"/>
              <a:t>“Risk is the threat that an event or action will adversely affect an organization's business objectives and business strategies.” </a:t>
            </a:r>
            <a:br>
              <a:rPr lang="en-US" sz="2800" dirty="0" smtClean="0"/>
            </a:br>
            <a:r>
              <a:rPr lang="en-US" sz="2800" dirty="0" smtClean="0"/>
              <a:t/>
            </a:r>
            <a:br>
              <a:rPr lang="en-US" sz="2800" dirty="0" smtClean="0"/>
            </a:br>
            <a:r>
              <a:rPr lang="en-US" sz="2800" dirty="0" smtClean="0"/>
              <a:t>Risk Management is the process of protecting an organization from financial loss and controlling risk at the lowest possible cost. </a:t>
            </a:r>
            <a:br>
              <a:rPr lang="en-US" sz="2800" dirty="0" smtClean="0"/>
            </a:br>
            <a:r>
              <a:rPr lang="en-US" sz="2800" dirty="0" smtClean="0"/>
              <a:t/>
            </a:r>
            <a:br>
              <a:rPr lang="en-US" sz="2800" dirty="0" smtClean="0"/>
            </a:br>
            <a:r>
              <a:rPr lang="en-US" sz="2800" dirty="0" smtClean="0"/>
              <a:t>The goal of Risk Management is to identify, assess and resolve risk items before they become threats to assignments or to the entire </a:t>
            </a:r>
            <a:r>
              <a:rPr lang="en-US" sz="2800" dirty="0" smtClean="0"/>
              <a:t>organization.</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11</a:t>
            </a:fld>
            <a:endParaRPr lang="en-US" smtClean="0"/>
          </a:p>
        </p:txBody>
      </p:sp>
      <p:sp>
        <p:nvSpPr>
          <p:cNvPr id="2052" name="Rectangle 2"/>
          <p:cNvSpPr>
            <a:spLocks noGrp="1" noChangeArrowheads="1"/>
          </p:cNvSpPr>
          <p:nvPr>
            <p:ph type="ctrTitle"/>
          </p:nvPr>
        </p:nvSpPr>
        <p:spPr>
          <a:xfrm>
            <a:off x="1691680" y="620688"/>
            <a:ext cx="6912768" cy="3951312"/>
          </a:xfrm>
        </p:spPr>
        <p:txBody>
          <a:bodyPr>
            <a:normAutofit/>
          </a:bodyPr>
          <a:lstStyle/>
          <a:p>
            <a:pPr>
              <a:defRPr/>
            </a:pPr>
            <a:r>
              <a:rPr lang="en-US" sz="2800" dirty="0" smtClean="0"/>
              <a:t>HR deals with the most valuable resource of the organization and it is crucial that it becomes a part of the total Risk Management. </a:t>
            </a:r>
            <a:br>
              <a:rPr lang="en-US" sz="2800" dirty="0" smtClean="0"/>
            </a:br>
            <a:r>
              <a:rPr lang="en-US" sz="2800" dirty="0" smtClean="0"/>
              <a:t/>
            </a:r>
            <a:br>
              <a:rPr lang="en-US" sz="2800" dirty="0" smtClean="0"/>
            </a:br>
            <a:r>
              <a:rPr lang="en-US" sz="2800" dirty="0" smtClean="0"/>
              <a:t>Once HR becomes the part of risk management programme, it will allow using human capital to pursue the company’s strategic goals more systematically and help </a:t>
            </a:r>
            <a:r>
              <a:rPr lang="en-US" sz="2800" b="1" i="1" dirty="0" smtClean="0"/>
              <a:t>HR become a strategic business partner</a:t>
            </a:r>
            <a:r>
              <a:rPr lang="en-US" sz="2800" dirty="0" smtClean="0"/>
              <a:t>.</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12</a:t>
            </a:fld>
            <a:endParaRPr lang="en-US" smtClean="0"/>
          </a:p>
        </p:txBody>
      </p:sp>
      <p:sp>
        <p:nvSpPr>
          <p:cNvPr id="2052" name="Rectangle 2"/>
          <p:cNvSpPr>
            <a:spLocks noGrp="1" noChangeArrowheads="1"/>
          </p:cNvSpPr>
          <p:nvPr>
            <p:ph type="ctrTitle"/>
          </p:nvPr>
        </p:nvSpPr>
        <p:spPr>
          <a:xfrm>
            <a:off x="1691680" y="304800"/>
            <a:ext cx="6912768" cy="6019800"/>
          </a:xfrm>
        </p:spPr>
        <p:txBody>
          <a:bodyPr>
            <a:normAutofit/>
          </a:bodyPr>
          <a:lstStyle/>
          <a:p>
            <a:pPr>
              <a:defRPr/>
            </a:pPr>
            <a:r>
              <a:rPr lang="en-US" sz="2700" dirty="0" smtClean="0"/>
              <a:t>In today’s climate, HR faces extraordinary demands to be effective, efficient and most importantly, responsive to address changing organizational and business realities. </a:t>
            </a:r>
            <a:br>
              <a:rPr lang="en-US" sz="2700" dirty="0" smtClean="0"/>
            </a:br>
            <a:r>
              <a:rPr lang="en-US" sz="2700" dirty="0" smtClean="0"/>
              <a:t/>
            </a:r>
            <a:br>
              <a:rPr lang="en-US" sz="2700" dirty="0" smtClean="0"/>
            </a:br>
            <a:r>
              <a:rPr lang="en-US" sz="2700" dirty="0" smtClean="0"/>
              <a:t>HR professionals need to become champion of high-performance which adds measurable value to both the top and bottom line of business, employee satisfaction and retention of talent. </a:t>
            </a:r>
            <a:br>
              <a:rPr lang="en-US" sz="2700" dirty="0" smtClean="0"/>
            </a:br>
            <a:r>
              <a:rPr lang="en-US" sz="2700" dirty="0" smtClean="0"/>
              <a:t/>
            </a:r>
            <a:br>
              <a:rPr lang="en-US" sz="2700" dirty="0" smtClean="0"/>
            </a:br>
            <a:r>
              <a:rPr lang="en-US" sz="2700" dirty="0" smtClean="0"/>
              <a:t>It is not easy to jump to the entire new area of assessing HR risk areas. One needs to work systematically, change the mindset from traditional HR role and embrace new ideas. </a:t>
            </a:r>
            <a:endParaRPr lang="en-US" sz="27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13</a:t>
            </a:fld>
            <a:endParaRPr lang="en-US" smtClean="0"/>
          </a:p>
        </p:txBody>
      </p:sp>
      <p:sp>
        <p:nvSpPr>
          <p:cNvPr id="2052" name="Rectangle 2"/>
          <p:cNvSpPr>
            <a:spLocks noGrp="1" noChangeArrowheads="1"/>
          </p:cNvSpPr>
          <p:nvPr>
            <p:ph type="ctrTitle"/>
          </p:nvPr>
        </p:nvSpPr>
        <p:spPr>
          <a:xfrm>
            <a:off x="1691680" y="381000"/>
            <a:ext cx="6995120" cy="6172200"/>
          </a:xfrm>
        </p:spPr>
        <p:txBody>
          <a:bodyPr>
            <a:noAutofit/>
          </a:bodyPr>
          <a:lstStyle/>
          <a:p>
            <a:pPr>
              <a:defRPr/>
            </a:pPr>
            <a:r>
              <a:rPr lang="en-US" sz="2800" b="1" i="1" dirty="0" smtClean="0"/>
              <a:t>There are two types of roles in Risk Management:</a:t>
            </a:r>
            <a:r>
              <a:rPr lang="en-US" sz="2800" b="1" dirty="0" smtClean="0"/>
              <a:t/>
            </a:r>
            <a:br>
              <a:rPr lang="en-US" sz="2800" b="1" dirty="0" smtClean="0"/>
            </a:br>
            <a:r>
              <a:rPr lang="en-US" sz="2800" dirty="0" smtClean="0"/>
              <a:t/>
            </a:r>
            <a:br>
              <a:rPr lang="en-US" sz="2800" dirty="0" smtClean="0"/>
            </a:br>
            <a:r>
              <a:rPr lang="en-US" sz="2800" b="1" dirty="0" smtClean="0"/>
              <a:t>People are a source of risk</a:t>
            </a:r>
            <a:r>
              <a:rPr lang="en-US" sz="2800" dirty="0" smtClean="0"/>
              <a:t>. </a:t>
            </a:r>
            <a:br>
              <a:rPr lang="en-US" sz="2800" dirty="0" smtClean="0"/>
            </a:br>
            <a:r>
              <a:rPr lang="en-US" sz="2800" dirty="0" smtClean="0"/>
              <a:t/>
            </a:r>
            <a:br>
              <a:rPr lang="en-US" sz="2800" dirty="0" smtClean="0"/>
            </a:br>
            <a:r>
              <a:rPr lang="en-US" sz="2800" dirty="0" smtClean="0"/>
              <a:t>- Shortage of right kind of employees at a right time, </a:t>
            </a:r>
            <a:br>
              <a:rPr lang="en-US" sz="2800" dirty="0" smtClean="0"/>
            </a:br>
            <a:r>
              <a:rPr lang="en-US" sz="2800" dirty="0" smtClean="0"/>
              <a:t/>
            </a:r>
            <a:br>
              <a:rPr lang="en-US" sz="2800" dirty="0" smtClean="0"/>
            </a:br>
            <a:r>
              <a:rPr lang="en-US" sz="2800" dirty="0" smtClean="0"/>
              <a:t>- attrition of experienced employees, </a:t>
            </a:r>
            <a:br>
              <a:rPr lang="en-US" sz="2800" dirty="0" smtClean="0"/>
            </a:br>
            <a:r>
              <a:rPr lang="en-US" sz="2800" dirty="0" smtClean="0"/>
              <a:t/>
            </a:r>
            <a:br>
              <a:rPr lang="en-US" sz="2800" dirty="0" smtClean="0"/>
            </a:br>
            <a:r>
              <a:rPr lang="en-US" sz="2800" dirty="0" smtClean="0"/>
              <a:t>- employee leaving after completion of a one-year training programme,  </a:t>
            </a:r>
            <a:br>
              <a:rPr lang="en-US" sz="2800" dirty="0" smtClean="0"/>
            </a:br>
            <a:r>
              <a:rPr lang="en-US" sz="2800" dirty="0" smtClean="0"/>
              <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14</a:t>
            </a:fld>
            <a:endParaRPr lang="en-US" smtClean="0"/>
          </a:p>
        </p:txBody>
      </p:sp>
      <p:sp>
        <p:nvSpPr>
          <p:cNvPr id="2052" name="Rectangle 2"/>
          <p:cNvSpPr>
            <a:spLocks noGrp="1" noChangeArrowheads="1"/>
          </p:cNvSpPr>
          <p:nvPr>
            <p:ph type="ctrTitle"/>
          </p:nvPr>
        </p:nvSpPr>
        <p:spPr>
          <a:xfrm>
            <a:off x="1691680" y="381000"/>
            <a:ext cx="6995120" cy="5638800"/>
          </a:xfrm>
        </p:spPr>
        <p:txBody>
          <a:bodyPr>
            <a:noAutofit/>
          </a:bodyPr>
          <a:lstStyle/>
          <a:p>
            <a:pPr>
              <a:defRPr/>
            </a:pP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b="1" dirty="0" smtClean="0"/>
              <a:t> People are a source of risk</a:t>
            </a:r>
            <a:r>
              <a:rPr lang="en-US" sz="2800" dirty="0" smtClean="0"/>
              <a:t> (cont.)</a:t>
            </a:r>
            <a:br>
              <a:rPr lang="en-US" sz="2800" dirty="0" smtClean="0"/>
            </a:br>
            <a:r>
              <a:rPr lang="en-US" sz="2800" dirty="0" smtClean="0"/>
              <a:t/>
            </a:r>
            <a:br>
              <a:rPr lang="en-US" sz="2800" dirty="0" smtClean="0"/>
            </a:br>
            <a:r>
              <a:rPr lang="en-US" sz="2800" dirty="0" smtClean="0"/>
              <a:t> - employees doing sloppy work due to lack of competencies, </a:t>
            </a:r>
            <a:br>
              <a:rPr lang="en-US" sz="2800" dirty="0" smtClean="0"/>
            </a:br>
            <a:r>
              <a:rPr lang="en-US" sz="2800" dirty="0" smtClean="0"/>
              <a:t/>
            </a:r>
            <a:br>
              <a:rPr lang="en-US" sz="2800" dirty="0" smtClean="0"/>
            </a:br>
            <a:r>
              <a:rPr lang="en-US" sz="2800" dirty="0" smtClean="0"/>
              <a:t>- handling customers very badly,   </a:t>
            </a:r>
            <a:br>
              <a:rPr lang="en-US" sz="2800" dirty="0" smtClean="0"/>
            </a:br>
            <a:r>
              <a:rPr lang="en-US" sz="2800" dirty="0" smtClean="0"/>
              <a:t/>
            </a:r>
            <a:br>
              <a:rPr lang="en-US" sz="2800" dirty="0" smtClean="0"/>
            </a:br>
            <a:r>
              <a:rPr lang="en-US" sz="2800" dirty="0" smtClean="0"/>
              <a:t>- an employee unwilling to take on additional responsibility or </a:t>
            </a:r>
            <a:br>
              <a:rPr lang="en-US" sz="2800" dirty="0" smtClean="0"/>
            </a:br>
            <a:r>
              <a:rPr lang="en-US" sz="2800" dirty="0" smtClean="0"/>
              <a:t/>
            </a:r>
            <a:br>
              <a:rPr lang="en-US" sz="2800" dirty="0" smtClean="0"/>
            </a:br>
            <a:r>
              <a:rPr lang="en-US" sz="2800" dirty="0" smtClean="0"/>
              <a:t>- high absentee employees. </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15</a:t>
            </a:fld>
            <a:endParaRPr lang="en-US" smtClean="0"/>
          </a:p>
        </p:txBody>
      </p:sp>
      <p:sp>
        <p:nvSpPr>
          <p:cNvPr id="2052" name="Rectangle 2"/>
          <p:cNvSpPr>
            <a:spLocks noGrp="1" noChangeArrowheads="1"/>
          </p:cNvSpPr>
          <p:nvPr>
            <p:ph type="ctrTitle"/>
          </p:nvPr>
        </p:nvSpPr>
        <p:spPr>
          <a:xfrm>
            <a:off x="1691680" y="304800"/>
            <a:ext cx="6912768" cy="6019800"/>
          </a:xfrm>
        </p:spPr>
        <p:txBody>
          <a:bodyPr>
            <a:noAutofit/>
          </a:bodyPr>
          <a:lstStyle/>
          <a:p>
            <a:pPr>
              <a:defRPr/>
            </a:pPr>
            <a:r>
              <a:rPr lang="en-US" sz="2600" b="1" dirty="0" smtClean="0"/>
              <a:t>People are important in handling risk</a:t>
            </a:r>
            <a:r>
              <a:rPr lang="en-US" sz="2600" dirty="0" smtClean="0"/>
              <a:t>.</a:t>
            </a:r>
            <a:br>
              <a:rPr lang="en-US" sz="2600" dirty="0" smtClean="0"/>
            </a:br>
            <a:r>
              <a:rPr lang="en-US" sz="2600" dirty="0" smtClean="0"/>
              <a:t/>
            </a:r>
            <a:br>
              <a:rPr lang="en-US" sz="2600" dirty="0" smtClean="0"/>
            </a:br>
            <a:r>
              <a:rPr lang="en-US" sz="2600" dirty="0" smtClean="0"/>
              <a:t>- People using their skill to solve unexpected problems, </a:t>
            </a:r>
            <a:br>
              <a:rPr lang="en-US" sz="2600" dirty="0" smtClean="0"/>
            </a:br>
            <a:r>
              <a:rPr lang="en-US" sz="2600" dirty="0" smtClean="0"/>
              <a:t/>
            </a:r>
            <a:br>
              <a:rPr lang="en-US" sz="2600" dirty="0" smtClean="0"/>
            </a:br>
            <a:r>
              <a:rPr lang="en-US" sz="2600" dirty="0" smtClean="0"/>
              <a:t>- employees going the extra mile for the organization, </a:t>
            </a:r>
            <a:br>
              <a:rPr lang="en-US" sz="2600" dirty="0" smtClean="0"/>
            </a:br>
            <a:r>
              <a:rPr lang="en-US" sz="2600" dirty="0" smtClean="0"/>
              <a:t/>
            </a:r>
            <a:br>
              <a:rPr lang="en-US" sz="2600" dirty="0" smtClean="0"/>
            </a:br>
            <a:r>
              <a:rPr lang="en-US" sz="2600" dirty="0" smtClean="0"/>
              <a:t>- an employee becoming multi-skilled, </a:t>
            </a:r>
            <a:br>
              <a:rPr lang="en-US" sz="2600" dirty="0" smtClean="0"/>
            </a:br>
            <a:r>
              <a:rPr lang="en-US" sz="2600" dirty="0" smtClean="0"/>
              <a:t/>
            </a:r>
            <a:br>
              <a:rPr lang="en-US" sz="2600" dirty="0" smtClean="0"/>
            </a:br>
            <a:r>
              <a:rPr lang="en-US" sz="2600" dirty="0" smtClean="0"/>
              <a:t>- redesigning his own job to avoid unnecessary delays in getting work done, or evolving new process to resolve the problem or an employee persuading a talented friend to apply for a position and join the organization.</a:t>
            </a:r>
            <a:endParaRPr lang="en-US" sz="2600" b="1" dirty="0" smtClean="0">
              <a:solidFill>
                <a:schemeClr val="tx2"/>
              </a:solidFill>
              <a:latin typeface="+mn-lt"/>
            </a:endParaRPr>
          </a:p>
        </p:txBody>
      </p:sp>
    </p:spTree>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16</a:t>
            </a:fld>
            <a:endParaRPr lang="en-US" smtClean="0"/>
          </a:p>
        </p:txBody>
      </p:sp>
      <p:sp>
        <p:nvSpPr>
          <p:cNvPr id="2052" name="Rectangle 2"/>
          <p:cNvSpPr>
            <a:spLocks noGrp="1" noChangeArrowheads="1"/>
          </p:cNvSpPr>
          <p:nvPr>
            <p:ph type="ctrTitle"/>
          </p:nvPr>
        </p:nvSpPr>
        <p:spPr>
          <a:xfrm>
            <a:off x="1691680" y="304800"/>
            <a:ext cx="6912768" cy="6172200"/>
          </a:xfrm>
        </p:spPr>
        <p:txBody>
          <a:bodyPr>
            <a:normAutofit fontScale="90000"/>
          </a:bodyPr>
          <a:lstStyle/>
          <a:p>
            <a:pPr>
              <a:defRPr/>
            </a:pPr>
            <a:r>
              <a:rPr lang="en-US" sz="3100" b="1" dirty="0" smtClean="0"/>
              <a:t>Assessing risks</a:t>
            </a:r>
            <a:br>
              <a:rPr lang="en-US" sz="3100" b="1" dirty="0" smtClean="0"/>
            </a:br>
            <a:r>
              <a:rPr lang="en-US" sz="2800" dirty="0" smtClean="0"/>
              <a:t/>
            </a:r>
            <a:br>
              <a:rPr lang="en-US" sz="2800" dirty="0" smtClean="0"/>
            </a:br>
            <a:r>
              <a:rPr lang="en-US" sz="2800" dirty="0" smtClean="0"/>
              <a:t>Undoubtedly, HR function carries risks. </a:t>
            </a:r>
            <a:br>
              <a:rPr lang="en-US" sz="2800" dirty="0" smtClean="0"/>
            </a:br>
            <a:r>
              <a:rPr lang="en-US" sz="2800" dirty="0" smtClean="0"/>
              <a:t/>
            </a:r>
            <a:br>
              <a:rPr lang="en-US" sz="2800" dirty="0" smtClean="0"/>
            </a:br>
            <a:r>
              <a:rPr lang="en-US" sz="2800" dirty="0" smtClean="0"/>
              <a:t>Identifying threats in HR function and how it is going to impact the business results, reputation of the company and future business is essential. </a:t>
            </a:r>
            <a:br>
              <a:rPr lang="en-US" sz="2800" dirty="0" smtClean="0"/>
            </a:br>
            <a:r>
              <a:rPr lang="en-US" sz="2800" dirty="0" smtClean="0"/>
              <a:t/>
            </a:r>
            <a:br>
              <a:rPr lang="en-US" sz="2800" dirty="0" smtClean="0"/>
            </a:br>
            <a:r>
              <a:rPr lang="en-US" sz="2800" dirty="0" smtClean="0"/>
              <a:t>Are the threats looked in a routine manner or a focus is given to understand, assess, categorize the threats based on the impact, quantifying the threats affecting the organization is the most critical and difficult task. </a:t>
            </a:r>
            <a:br>
              <a:rPr lang="en-US" sz="2800" dirty="0" smtClean="0"/>
            </a:br>
            <a:r>
              <a:rPr lang="en-US" sz="2800" dirty="0" smtClean="0"/>
              <a:t/>
            </a:r>
            <a:br>
              <a:rPr lang="en-US" sz="2800" dirty="0" smtClean="0"/>
            </a:br>
            <a:r>
              <a:rPr lang="en-US" sz="2800" dirty="0" smtClean="0"/>
              <a:t>HR professionals very rarely approach this important area systematically.</a:t>
            </a:r>
            <a:endParaRPr lang="en-US" sz="2800" b="1" dirty="0" smtClean="0">
              <a:solidFill>
                <a:schemeClr val="tx2"/>
              </a:solidFill>
              <a:latin typeface="+mn-lt"/>
            </a:endParaRPr>
          </a:p>
        </p:txBody>
      </p:sp>
    </p:spTree>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17</a:t>
            </a:fld>
            <a:endParaRPr lang="en-US" smtClean="0"/>
          </a:p>
        </p:txBody>
      </p:sp>
      <p:sp>
        <p:nvSpPr>
          <p:cNvPr id="2052" name="Rectangle 2"/>
          <p:cNvSpPr>
            <a:spLocks noGrp="1" noChangeArrowheads="1"/>
          </p:cNvSpPr>
          <p:nvPr>
            <p:ph type="ctrTitle"/>
          </p:nvPr>
        </p:nvSpPr>
        <p:spPr>
          <a:xfrm>
            <a:off x="1691680" y="533400"/>
            <a:ext cx="6912768" cy="5638800"/>
          </a:xfrm>
        </p:spPr>
        <p:txBody>
          <a:bodyPr>
            <a:normAutofit fontScale="90000"/>
          </a:bodyPr>
          <a:lstStyle/>
          <a:p>
            <a:pPr>
              <a:defRPr/>
            </a:pPr>
            <a:r>
              <a:rPr lang="en-US" sz="2800" b="1" i="1" dirty="0" smtClean="0"/>
              <a:t>Few of the threats facing HR function and how it impacts the business results are </a:t>
            </a:r>
            <a:r>
              <a:rPr lang="en-US" sz="2800" dirty="0" smtClean="0"/>
              <a:t>:</a:t>
            </a:r>
            <a:br>
              <a:rPr lang="en-US" sz="2800" dirty="0" smtClean="0"/>
            </a:br>
            <a:r>
              <a:rPr lang="en-US" sz="2800" dirty="0" smtClean="0"/>
              <a:t/>
            </a:r>
            <a:br>
              <a:rPr lang="en-US" sz="2800" dirty="0" smtClean="0"/>
            </a:br>
            <a:r>
              <a:rPr lang="en-US" sz="2800" dirty="0" smtClean="0"/>
              <a:t>1) </a:t>
            </a:r>
            <a:r>
              <a:rPr lang="en-US" sz="2800" b="1" dirty="0" smtClean="0"/>
              <a:t> Workforce planning: Job analysis and job descriptions</a:t>
            </a:r>
            <a:br>
              <a:rPr lang="en-US" sz="2800" b="1" dirty="0" smtClean="0"/>
            </a:br>
            <a:r>
              <a:rPr lang="en-US" sz="2800" dirty="0" smtClean="0"/>
              <a:t/>
            </a:r>
            <a:br>
              <a:rPr lang="en-US" sz="2800" dirty="0" smtClean="0"/>
            </a:br>
            <a:r>
              <a:rPr lang="en-US" sz="2800" dirty="0" smtClean="0"/>
              <a:t>- This is the basic function of any HR department. </a:t>
            </a:r>
            <a:br>
              <a:rPr lang="en-US" sz="2800" dirty="0" smtClean="0"/>
            </a:br>
            <a:r>
              <a:rPr lang="en-US" sz="2800" dirty="0" smtClean="0"/>
              <a:t/>
            </a:r>
            <a:br>
              <a:rPr lang="en-US" sz="2800" dirty="0" smtClean="0"/>
            </a:br>
            <a:r>
              <a:rPr lang="en-US" sz="2800" dirty="0" smtClean="0"/>
              <a:t>- Neglecting or undoing in this area results in not having required manpower at the right time. </a:t>
            </a:r>
            <a:br>
              <a:rPr lang="en-US" sz="2800" dirty="0" smtClean="0"/>
            </a:br>
            <a:r>
              <a:rPr lang="en-US" sz="2800" dirty="0" smtClean="0"/>
              <a:t/>
            </a:r>
            <a:br>
              <a:rPr lang="en-US" sz="2800" dirty="0" smtClean="0"/>
            </a:br>
            <a:r>
              <a:rPr lang="en-US" sz="2800" dirty="0" smtClean="0"/>
              <a:t>- Job analysis and job descriptions are two important attempts to allocate the jobs and selecting a right person for a position. </a:t>
            </a:r>
            <a:endParaRPr lang="en-US" sz="2800" b="1" dirty="0" smtClean="0">
              <a:solidFill>
                <a:schemeClr val="tx2"/>
              </a:solidFill>
              <a:latin typeface="+mn-lt"/>
            </a:endParaRPr>
          </a:p>
        </p:txBody>
      </p:sp>
    </p:spTree>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18</a:t>
            </a:fld>
            <a:endParaRPr lang="en-US" smtClean="0"/>
          </a:p>
        </p:txBody>
      </p:sp>
      <p:sp>
        <p:nvSpPr>
          <p:cNvPr id="2052" name="Rectangle 2"/>
          <p:cNvSpPr>
            <a:spLocks noGrp="1" noChangeArrowheads="1"/>
          </p:cNvSpPr>
          <p:nvPr>
            <p:ph type="ctrTitle"/>
          </p:nvPr>
        </p:nvSpPr>
        <p:spPr>
          <a:xfrm>
            <a:off x="1691680" y="620688"/>
            <a:ext cx="6912768" cy="4865712"/>
          </a:xfrm>
        </p:spPr>
        <p:txBody>
          <a:bodyPr>
            <a:normAutofit fontScale="90000"/>
          </a:bodyPr>
          <a:lstStyle/>
          <a:p>
            <a:pPr>
              <a:defRPr/>
            </a:pPr>
            <a:r>
              <a:rPr lang="en-US" sz="2800" dirty="0" smtClean="0"/>
              <a:t/>
            </a:r>
            <a:br>
              <a:rPr lang="en-US" sz="2800" dirty="0" smtClean="0"/>
            </a:br>
            <a:r>
              <a:rPr lang="en-US" sz="2800" dirty="0" smtClean="0"/>
              <a:t/>
            </a:r>
            <a:br>
              <a:rPr lang="en-US" sz="2800" dirty="0" smtClean="0"/>
            </a:br>
            <a:r>
              <a:rPr lang="en-US" sz="2800" b="1" dirty="0" smtClean="0"/>
              <a:t>Workforce planning: Job analysis and job descriptions (cont.)</a:t>
            </a:r>
            <a:br>
              <a:rPr lang="en-US" sz="2800" b="1" dirty="0" smtClean="0"/>
            </a:br>
            <a:r>
              <a:rPr lang="en-US" sz="2800" dirty="0" smtClean="0"/>
              <a:t/>
            </a:r>
            <a:br>
              <a:rPr lang="en-US" sz="2800" dirty="0" smtClean="0"/>
            </a:br>
            <a:r>
              <a:rPr lang="en-US" sz="2800" dirty="0" smtClean="0"/>
              <a:t>- They are important for conducting performance evaluation of employee. If it is not done properly it brings disorder and accountability of a person. </a:t>
            </a:r>
            <a:br>
              <a:rPr lang="en-US" sz="2800" dirty="0" smtClean="0"/>
            </a:br>
            <a:r>
              <a:rPr lang="en-US" sz="2800" dirty="0" smtClean="0"/>
              <a:t/>
            </a:r>
            <a:br>
              <a:rPr lang="en-US" sz="2800" dirty="0" smtClean="0"/>
            </a:br>
            <a:r>
              <a:rPr lang="en-US" sz="2800" dirty="0" smtClean="0"/>
              <a:t>- New Organizations does give importance for Workforce planning: Job analysis and written down job descriptions are communicated to employees and risk is avoided in the initial stage itself.</a:t>
            </a:r>
            <a:endParaRPr lang="en-US" sz="2800" b="1" dirty="0" smtClean="0">
              <a:solidFill>
                <a:schemeClr val="tx2"/>
              </a:solidFill>
              <a:latin typeface="+mn-lt"/>
            </a:endParaRPr>
          </a:p>
        </p:txBody>
      </p:sp>
    </p:spTree>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19</a:t>
            </a:fld>
            <a:endParaRPr lang="en-US" smtClean="0"/>
          </a:p>
        </p:txBody>
      </p:sp>
      <p:sp>
        <p:nvSpPr>
          <p:cNvPr id="2052" name="Rectangle 2"/>
          <p:cNvSpPr>
            <a:spLocks noGrp="1" noChangeArrowheads="1"/>
          </p:cNvSpPr>
          <p:nvPr>
            <p:ph type="ctrTitle"/>
          </p:nvPr>
        </p:nvSpPr>
        <p:spPr>
          <a:xfrm>
            <a:off x="1691680" y="152400"/>
            <a:ext cx="6912768" cy="6248400"/>
          </a:xfrm>
        </p:spPr>
        <p:txBody>
          <a:bodyPr>
            <a:noAutofit/>
          </a:bodyPr>
          <a:lstStyle/>
          <a:p>
            <a:pPr>
              <a:defRPr/>
            </a:pPr>
            <a:r>
              <a:rPr lang="en-US" sz="2700" b="1" dirty="0" smtClean="0"/>
              <a:t>2) Recruitment and selection</a:t>
            </a:r>
            <a:br>
              <a:rPr lang="en-US" sz="2700" b="1" dirty="0" smtClean="0"/>
            </a:br>
            <a:r>
              <a:rPr lang="en-US" sz="2700" dirty="0" smtClean="0"/>
              <a:t/>
            </a:r>
            <a:br>
              <a:rPr lang="en-US" sz="2700" dirty="0" smtClean="0"/>
            </a:br>
            <a:r>
              <a:rPr lang="en-US" sz="2700" dirty="0" smtClean="0"/>
              <a:t> - Executing action plans to ensure the organization is not left with a shortage of qualified workers is one of the biggest challenges today. </a:t>
            </a:r>
            <a:br>
              <a:rPr lang="en-US" sz="2700" dirty="0" smtClean="0"/>
            </a:br>
            <a:r>
              <a:rPr lang="en-US" sz="2700" dirty="0" smtClean="0"/>
              <a:t/>
            </a:r>
            <a:br>
              <a:rPr lang="en-US" sz="2700" dirty="0" smtClean="0"/>
            </a:br>
            <a:r>
              <a:rPr lang="en-US" sz="2700" dirty="0" smtClean="0"/>
              <a:t>- HR is creating big risks to organization by not ensuring the right number of employees at a right time. </a:t>
            </a:r>
            <a:br>
              <a:rPr lang="en-US" sz="2700" dirty="0" smtClean="0"/>
            </a:br>
            <a:r>
              <a:rPr lang="en-US" sz="2700" dirty="0" smtClean="0"/>
              <a:t/>
            </a:r>
            <a:br>
              <a:rPr lang="en-US" sz="2700" dirty="0" smtClean="0"/>
            </a:br>
            <a:r>
              <a:rPr lang="en-US" sz="2700" dirty="0" smtClean="0"/>
              <a:t>- If the risk analysis is carried out on a regular basis, the quantum of loss or risk involved can be understood and possible corrective actions can be initiated.  </a:t>
            </a:r>
            <a:endParaRPr lang="en-US" sz="2700" b="1" dirty="0" smtClean="0">
              <a:solidFill>
                <a:schemeClr val="tx2"/>
              </a:solidFill>
              <a:latin typeface="+mn-lt"/>
            </a:endParaRPr>
          </a:p>
        </p:txBody>
      </p:sp>
    </p:spTree>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z="2000" smtClean="0"/>
              <a:pPr>
                <a:defRPr/>
              </a:pPr>
              <a:t>20</a:t>
            </a:fld>
            <a:endParaRPr lang="en-US" sz="2000" smtClean="0"/>
          </a:p>
        </p:txBody>
      </p:sp>
      <p:sp>
        <p:nvSpPr>
          <p:cNvPr id="2052" name="Rectangle 2"/>
          <p:cNvSpPr>
            <a:spLocks noGrp="1" noChangeArrowheads="1"/>
          </p:cNvSpPr>
          <p:nvPr>
            <p:ph type="ctrTitle"/>
          </p:nvPr>
        </p:nvSpPr>
        <p:spPr>
          <a:xfrm>
            <a:off x="1691680" y="620688"/>
            <a:ext cx="6912768" cy="5856312"/>
          </a:xfrm>
        </p:spPr>
        <p:txBody>
          <a:bodyPr>
            <a:noAutofit/>
          </a:bodyPr>
          <a:lstStyle/>
          <a:p>
            <a:pPr>
              <a:defRPr/>
            </a:pPr>
            <a:r>
              <a:rPr lang="en-US" sz="2800" b="1" dirty="0" smtClean="0"/>
              <a:t>3) Performance appraisal</a:t>
            </a:r>
            <a:br>
              <a:rPr lang="en-US" sz="2800" b="1" dirty="0" smtClean="0"/>
            </a:br>
            <a:r>
              <a:rPr lang="en-US" sz="2800" dirty="0" smtClean="0"/>
              <a:t/>
            </a:r>
            <a:br>
              <a:rPr lang="en-US" sz="2800" dirty="0" smtClean="0"/>
            </a:br>
            <a:r>
              <a:rPr lang="en-US" sz="2800" dirty="0" smtClean="0"/>
              <a:t>- It is essential to have a well designed performance appraisal system. Whether goal setting is done systematically, appraisals are done timely, documentation is done properly, reward is linked to actual performance. </a:t>
            </a:r>
            <a:br>
              <a:rPr lang="en-US" sz="2800" dirty="0" smtClean="0"/>
            </a:br>
            <a:r>
              <a:rPr lang="en-US" sz="2800" dirty="0" smtClean="0"/>
              <a:t/>
            </a:r>
            <a:br>
              <a:rPr lang="en-US" sz="2800" dirty="0" smtClean="0"/>
            </a:br>
            <a:r>
              <a:rPr lang="en-US" sz="2800" dirty="0" smtClean="0"/>
              <a:t>- Ineffective performance management system can result in a lack of good formal and informal feedback from managers to employees, minimal employee development and low employee engagement. </a:t>
            </a:r>
            <a:endParaRPr lang="en-US" sz="2800" b="1" dirty="0" smtClean="0">
              <a:solidFill>
                <a:schemeClr val="tx2"/>
              </a:solidFill>
              <a:latin typeface="+mn-lt"/>
            </a:endParaRPr>
          </a:p>
        </p:txBody>
      </p:sp>
    </p:spTree>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z="2000" smtClean="0"/>
              <a:pPr>
                <a:defRPr/>
              </a:pPr>
              <a:t>21</a:t>
            </a:fld>
            <a:endParaRPr lang="en-US" sz="2000" smtClean="0"/>
          </a:p>
        </p:txBody>
      </p:sp>
      <p:sp>
        <p:nvSpPr>
          <p:cNvPr id="2052" name="Rectangle 2"/>
          <p:cNvSpPr>
            <a:spLocks noGrp="1" noChangeArrowheads="1"/>
          </p:cNvSpPr>
          <p:nvPr>
            <p:ph type="ctrTitle"/>
          </p:nvPr>
        </p:nvSpPr>
        <p:spPr>
          <a:xfrm>
            <a:off x="1691680" y="620688"/>
            <a:ext cx="6912768" cy="4256112"/>
          </a:xfrm>
        </p:spPr>
        <p:txBody>
          <a:bodyPr>
            <a:noAutofit/>
          </a:bodyPr>
          <a:lstStyle/>
          <a:p>
            <a:pPr>
              <a:defRPr/>
            </a:pPr>
            <a:r>
              <a:rPr lang="en-US" sz="2800" b="1" dirty="0" smtClean="0"/>
              <a:t>Performance appraisal (cont.)</a:t>
            </a:r>
            <a:br>
              <a:rPr lang="en-US" sz="2800" b="1" dirty="0" smtClean="0"/>
            </a:br>
            <a:r>
              <a:rPr lang="en-US" sz="2800" dirty="0" smtClean="0"/>
              <a:t/>
            </a:r>
            <a:br>
              <a:rPr lang="en-US" sz="2800" dirty="0" smtClean="0"/>
            </a:br>
            <a:r>
              <a:rPr lang="en-US" sz="2800" dirty="0" smtClean="0"/>
              <a:t/>
            </a:r>
            <a:br>
              <a:rPr lang="en-US" sz="2800" dirty="0" smtClean="0"/>
            </a:br>
            <a:r>
              <a:rPr lang="en-US" sz="2800" dirty="0" smtClean="0"/>
              <a:t>- Evolve, implement and institutionalize the performance evaluation system is the major responsibility of HR. If not implemented properly, the risks are manifold and directly impact the morale, motivation and productivity of the organization. </a:t>
            </a:r>
            <a:endParaRPr lang="en-US" sz="2800" b="1" dirty="0" smtClean="0">
              <a:solidFill>
                <a:schemeClr val="tx2"/>
              </a:solidFill>
              <a:latin typeface="+mn-lt"/>
            </a:endParaRPr>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22</a:t>
            </a:fld>
            <a:endParaRPr lang="en-US" smtClean="0"/>
          </a:p>
        </p:txBody>
      </p:sp>
      <p:sp>
        <p:nvSpPr>
          <p:cNvPr id="2052" name="Rectangle 2"/>
          <p:cNvSpPr>
            <a:spLocks noGrp="1" noChangeArrowheads="1"/>
          </p:cNvSpPr>
          <p:nvPr>
            <p:ph type="ctrTitle"/>
          </p:nvPr>
        </p:nvSpPr>
        <p:spPr>
          <a:xfrm>
            <a:off x="1691680" y="304800"/>
            <a:ext cx="6912768" cy="6248400"/>
          </a:xfrm>
        </p:spPr>
        <p:txBody>
          <a:bodyPr>
            <a:normAutofit fontScale="90000"/>
          </a:bodyPr>
          <a:lstStyle/>
          <a:p>
            <a:pPr>
              <a:defRPr/>
            </a:pPr>
            <a:r>
              <a:rPr lang="en-US" sz="2800" dirty="0" smtClean="0"/>
              <a:t/>
            </a:r>
            <a:br>
              <a:rPr lang="en-US" sz="2800" dirty="0" smtClean="0"/>
            </a:br>
            <a:r>
              <a:rPr lang="en-US" sz="2800" dirty="0" smtClean="0"/>
              <a:t>The above three areas are critical HR functions which are also major risk areas for any organization. </a:t>
            </a:r>
            <a:br>
              <a:rPr lang="en-US" sz="2800" dirty="0" smtClean="0"/>
            </a:br>
            <a:r>
              <a:rPr lang="en-US" sz="2800" dirty="0" smtClean="0"/>
              <a:t/>
            </a:r>
            <a:br>
              <a:rPr lang="en-US" sz="2800" dirty="0" smtClean="0"/>
            </a:br>
            <a:r>
              <a:rPr lang="en-US" sz="2800" dirty="0" smtClean="0"/>
              <a:t>Other areas which may fall in either major or minor risk zone depending upon the organizations and situation are: </a:t>
            </a:r>
            <a:br>
              <a:rPr lang="en-US" sz="2800" dirty="0" smtClean="0"/>
            </a:br>
            <a:r>
              <a:rPr lang="en-US" sz="2800" dirty="0" smtClean="0"/>
              <a:t/>
            </a:r>
            <a:br>
              <a:rPr lang="en-US" sz="2800" dirty="0" smtClean="0"/>
            </a:br>
            <a:r>
              <a:rPr lang="en-US" sz="2800" dirty="0" smtClean="0"/>
              <a:t>- Induction/Orientation, </a:t>
            </a:r>
            <a:br>
              <a:rPr lang="en-US" sz="2800" dirty="0" smtClean="0"/>
            </a:br>
            <a:r>
              <a:rPr lang="en-US" sz="2800" dirty="0" smtClean="0"/>
              <a:t>- HR Policy and Procedures, </a:t>
            </a:r>
            <a:br>
              <a:rPr lang="en-US" sz="2800" dirty="0" smtClean="0"/>
            </a:br>
            <a:r>
              <a:rPr lang="en-US" sz="2800" dirty="0" smtClean="0"/>
              <a:t>- Compensation and benefit,  </a:t>
            </a:r>
            <a:br>
              <a:rPr lang="en-US" sz="2800" dirty="0" smtClean="0"/>
            </a:br>
            <a:r>
              <a:rPr lang="en-US" sz="2800" dirty="0" smtClean="0"/>
              <a:t>- Learning and Development, </a:t>
            </a:r>
            <a:br>
              <a:rPr lang="en-US" sz="2800" dirty="0" smtClean="0"/>
            </a:br>
            <a:r>
              <a:rPr lang="en-US" sz="2800" dirty="0" smtClean="0"/>
              <a:t>- Employee and labor relations, </a:t>
            </a:r>
            <a:br>
              <a:rPr lang="en-US" sz="2800" dirty="0" smtClean="0"/>
            </a:br>
            <a:r>
              <a:rPr lang="en-US" sz="2800" dirty="0" smtClean="0"/>
              <a:t>- Labor law compliance, </a:t>
            </a:r>
            <a:br>
              <a:rPr lang="en-US" sz="2800" dirty="0" smtClean="0"/>
            </a:br>
            <a:r>
              <a:rPr lang="en-US" sz="2800" dirty="0" smtClean="0"/>
              <a:t>- Safety and health program, </a:t>
            </a:r>
            <a:br>
              <a:rPr lang="en-US" sz="2800" dirty="0" smtClean="0"/>
            </a:br>
            <a:r>
              <a:rPr lang="en-US" sz="2800" dirty="0" smtClean="0"/>
              <a:t>- HR Service Delivery, </a:t>
            </a:r>
            <a:br>
              <a:rPr lang="en-US" sz="2800" dirty="0" smtClean="0"/>
            </a:br>
            <a:r>
              <a:rPr lang="en-US" sz="2800" dirty="0" smtClean="0"/>
              <a:t>- Retention and Management succession.</a:t>
            </a:r>
            <a:endParaRPr lang="en-US" sz="2800" b="1" dirty="0" smtClean="0">
              <a:solidFill>
                <a:schemeClr val="tx2"/>
              </a:solidFill>
              <a:latin typeface="+mn-lt"/>
            </a:endParaRPr>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23</a:t>
            </a:fld>
            <a:endParaRPr lang="en-US" smtClean="0"/>
          </a:p>
        </p:txBody>
      </p:sp>
      <p:sp>
        <p:nvSpPr>
          <p:cNvPr id="2052" name="Rectangle 2"/>
          <p:cNvSpPr>
            <a:spLocks noGrp="1" noChangeArrowheads="1"/>
          </p:cNvSpPr>
          <p:nvPr>
            <p:ph type="ctrTitle"/>
          </p:nvPr>
        </p:nvSpPr>
        <p:spPr>
          <a:xfrm>
            <a:off x="1691680" y="381000"/>
            <a:ext cx="6912768" cy="5562600"/>
          </a:xfrm>
        </p:spPr>
        <p:txBody>
          <a:bodyPr>
            <a:noAutofit/>
          </a:bodyPr>
          <a:lstStyle/>
          <a:p>
            <a:pPr>
              <a:defRPr/>
            </a:pPr>
            <a:r>
              <a:rPr lang="en-US" sz="2800" b="1" dirty="0" smtClean="0"/>
              <a:t>Quantify the Risk</a:t>
            </a:r>
            <a:br>
              <a:rPr lang="en-US" sz="2800" b="1" dirty="0" smtClean="0"/>
            </a:br>
            <a:r>
              <a:rPr lang="en-US" sz="2800" dirty="0" smtClean="0"/>
              <a:t/>
            </a:r>
            <a:br>
              <a:rPr lang="en-US" sz="2800" dirty="0" smtClean="0"/>
            </a:br>
            <a:r>
              <a:rPr lang="en-US" sz="2800" dirty="0" smtClean="0"/>
              <a:t>HR department shall run through a list of risks and to see if any threats are persisting. </a:t>
            </a:r>
            <a:br>
              <a:rPr lang="en-US" sz="2800" dirty="0" smtClean="0"/>
            </a:br>
            <a:r>
              <a:rPr lang="en-US" sz="2800" dirty="0" smtClean="0"/>
              <a:t/>
            </a:r>
            <a:br>
              <a:rPr lang="en-US" sz="2800" dirty="0" smtClean="0"/>
            </a:br>
            <a:r>
              <a:rPr lang="en-US" sz="2800" dirty="0" smtClean="0"/>
              <a:t>Thereafter, review the systems, structures and analyze risks and see whether any vulnerability persists. </a:t>
            </a:r>
            <a:br>
              <a:rPr lang="en-US" sz="2800" dirty="0" smtClean="0"/>
            </a:br>
            <a:r>
              <a:rPr lang="en-US" sz="2800" dirty="0" smtClean="0"/>
              <a:t/>
            </a:r>
            <a:br>
              <a:rPr lang="en-US" sz="2800" dirty="0" smtClean="0"/>
            </a:br>
            <a:r>
              <a:rPr lang="en-US" sz="2800" dirty="0" smtClean="0"/>
              <a:t>Take the opinion of others too, who might have different perspectives. </a:t>
            </a:r>
            <a:br>
              <a:rPr lang="en-US" sz="2800" dirty="0" smtClean="0"/>
            </a:br>
            <a:endParaRPr lang="en-US" sz="32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24</a:t>
            </a:fld>
            <a:endParaRPr lang="en-US" smtClean="0"/>
          </a:p>
        </p:txBody>
      </p:sp>
      <p:sp>
        <p:nvSpPr>
          <p:cNvPr id="2052" name="Rectangle 2"/>
          <p:cNvSpPr>
            <a:spLocks noGrp="1" noChangeArrowheads="1"/>
          </p:cNvSpPr>
          <p:nvPr>
            <p:ph type="ctrTitle"/>
          </p:nvPr>
        </p:nvSpPr>
        <p:spPr>
          <a:xfrm>
            <a:off x="1691680" y="381000"/>
            <a:ext cx="6912768" cy="4648200"/>
          </a:xfrm>
        </p:spPr>
        <p:txBody>
          <a:bodyPr>
            <a:noAutofit/>
          </a:bodyPr>
          <a:lstStyle/>
          <a:p>
            <a:pPr>
              <a:defRPr/>
            </a:pPr>
            <a:r>
              <a:rPr lang="en-US" sz="2800" b="1" dirty="0" smtClean="0"/>
              <a:t>Quantify the Risk (Cont.)</a:t>
            </a:r>
            <a:br>
              <a:rPr lang="en-US" sz="2800" b="1" dirty="0" smtClean="0"/>
            </a:br>
            <a:r>
              <a:rPr lang="en-US" sz="2800" dirty="0" smtClean="0"/>
              <a:t/>
            </a:r>
            <a:br>
              <a:rPr lang="en-US" sz="2800" dirty="0" smtClean="0"/>
            </a:br>
            <a:r>
              <a:rPr lang="en-US" sz="2800" dirty="0" smtClean="0"/>
              <a:t>The next step is to work out the likelihood of the threat being realized and to assess its impact. </a:t>
            </a:r>
            <a:br>
              <a:rPr lang="en-US" sz="2800" dirty="0" smtClean="0"/>
            </a:br>
            <a:r>
              <a:rPr lang="en-US" sz="2800" dirty="0" smtClean="0"/>
              <a:t/>
            </a:r>
            <a:br>
              <a:rPr lang="en-US" sz="2800" dirty="0" smtClean="0"/>
            </a:br>
            <a:r>
              <a:rPr lang="en-US" sz="2800" dirty="0" smtClean="0"/>
              <a:t>Lastly, make the best estimate of the probability of the event occurring, and multiply this by the amount it will cost/quantify the risk to set things right if it happens.</a:t>
            </a:r>
            <a:endParaRPr lang="en-US" sz="32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25</a:t>
            </a:fld>
            <a:endParaRPr lang="en-US" smtClean="0"/>
          </a:p>
        </p:txBody>
      </p:sp>
      <p:sp>
        <p:nvSpPr>
          <p:cNvPr id="2052" name="Rectangle 2"/>
          <p:cNvSpPr>
            <a:spLocks noGrp="1" noChangeArrowheads="1"/>
          </p:cNvSpPr>
          <p:nvPr>
            <p:ph type="ctrTitle"/>
          </p:nvPr>
        </p:nvSpPr>
        <p:spPr>
          <a:xfrm>
            <a:off x="1691680" y="304800"/>
            <a:ext cx="6912768" cy="5562600"/>
          </a:xfrm>
        </p:spPr>
        <p:txBody>
          <a:bodyPr>
            <a:noAutofit/>
          </a:bodyPr>
          <a:lstStyle/>
          <a:p>
            <a:pPr>
              <a:defRPr/>
            </a:pPr>
            <a:r>
              <a:rPr lang="en-US" sz="2800" dirty="0" smtClean="0"/>
              <a:t>Once risk is identified and understood, adopt cost effective methods to mitigate the risks and on a time bound basis. </a:t>
            </a:r>
            <a:br>
              <a:rPr lang="en-US" sz="2800" dirty="0" smtClean="0"/>
            </a:br>
            <a:r>
              <a:rPr lang="en-US" sz="2800" dirty="0" smtClean="0"/>
              <a:t/>
            </a:r>
            <a:br>
              <a:rPr lang="en-US" sz="2800" dirty="0" smtClean="0"/>
            </a:br>
            <a:r>
              <a:rPr lang="en-US" sz="2800" dirty="0" smtClean="0"/>
              <a:t>Strategies to manage the risks need to be evolved internally, through use of existing unexploited resources effectively,  improving the methods and systems, change the accountability of persons by effective internal control. </a:t>
            </a:r>
            <a:br>
              <a:rPr lang="en-US" sz="2800" dirty="0" smtClean="0"/>
            </a:br>
            <a:r>
              <a:rPr lang="en-US" sz="2800" dirty="0" smtClean="0"/>
              <a:t/>
            </a:r>
            <a:br>
              <a:rPr lang="en-US" sz="2800" dirty="0" smtClean="0"/>
            </a:br>
            <a:r>
              <a:rPr lang="en-US" sz="2800" dirty="0" smtClean="0"/>
              <a:t>Lastly, bring in additional resources to overcome the risk.</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26</a:t>
            </a:fld>
            <a:endParaRPr lang="en-US" smtClean="0"/>
          </a:p>
        </p:txBody>
      </p:sp>
      <p:sp>
        <p:nvSpPr>
          <p:cNvPr id="2052" name="Rectangle 2"/>
          <p:cNvSpPr>
            <a:spLocks noGrp="1" noChangeArrowheads="1"/>
          </p:cNvSpPr>
          <p:nvPr>
            <p:ph type="ctrTitle"/>
          </p:nvPr>
        </p:nvSpPr>
        <p:spPr>
          <a:xfrm>
            <a:off x="1691680" y="620688"/>
            <a:ext cx="6912768" cy="5399112"/>
          </a:xfrm>
        </p:spPr>
        <p:txBody>
          <a:bodyPr>
            <a:noAutofit/>
          </a:bodyPr>
          <a:lstStyle/>
          <a:p>
            <a:pPr>
              <a:defRPr/>
            </a:pPr>
            <a:r>
              <a:rPr lang="en-US" sz="2800" dirty="0" smtClean="0"/>
              <a:t/>
            </a:r>
            <a:br>
              <a:rPr lang="en-US" sz="2800" dirty="0" smtClean="0"/>
            </a:br>
            <a:r>
              <a:rPr lang="en-US" sz="2800" dirty="0" smtClean="0"/>
              <a:t>Once risk analysis and management actions are initiated, it is essential to conduct formal reviews and analyze the results. </a:t>
            </a:r>
            <a:br>
              <a:rPr lang="en-US" sz="2800" dirty="0" smtClean="0"/>
            </a:br>
            <a:r>
              <a:rPr lang="en-US" sz="2800" dirty="0" smtClean="0"/>
              <a:t/>
            </a:r>
            <a:br>
              <a:rPr lang="en-US" sz="2800" dirty="0" smtClean="0"/>
            </a:br>
            <a:r>
              <a:rPr lang="en-US" sz="2800" dirty="0" smtClean="0"/>
              <a:t>HR has often been considered a “soft” area, and many have not understood the inherent risks involved with this function. </a:t>
            </a:r>
            <a:br>
              <a:rPr lang="en-US" sz="2800" dirty="0" smtClean="0"/>
            </a:br>
            <a:r>
              <a:rPr lang="en-US" sz="2800" dirty="0" smtClean="0"/>
              <a:t/>
            </a:r>
            <a:br>
              <a:rPr lang="en-US" sz="2800" dirty="0" smtClean="0"/>
            </a:br>
            <a:r>
              <a:rPr lang="en-US" sz="2800" dirty="0" smtClean="0"/>
              <a:t>The need has come to add total HR function to the organization's regular audit cycle which is overlooked till now by HR professionals and the top management. </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27</a:t>
            </a:fld>
            <a:endParaRPr lang="en-US" smtClean="0"/>
          </a:p>
        </p:txBody>
      </p:sp>
      <p:sp>
        <p:nvSpPr>
          <p:cNvPr id="2052" name="Rectangle 2"/>
          <p:cNvSpPr>
            <a:spLocks noGrp="1" noChangeArrowheads="1"/>
          </p:cNvSpPr>
          <p:nvPr>
            <p:ph type="ctrTitle"/>
          </p:nvPr>
        </p:nvSpPr>
        <p:spPr>
          <a:xfrm>
            <a:off x="1691680" y="620688"/>
            <a:ext cx="6912768" cy="5322912"/>
          </a:xfrm>
        </p:spPr>
        <p:txBody>
          <a:bodyPr>
            <a:normAutofit/>
          </a:bodyPr>
          <a:lstStyle/>
          <a:p>
            <a:pPr>
              <a:defRPr/>
            </a:pPr>
            <a:r>
              <a:rPr lang="en-US" sz="3600" b="1" dirty="0" smtClean="0">
                <a:solidFill>
                  <a:schemeClr val="tx2"/>
                </a:solidFill>
                <a:latin typeface="+mn-lt"/>
              </a:rPr>
              <a:t>Part II</a:t>
            </a:r>
            <a:br>
              <a:rPr lang="en-US" sz="3600" b="1" dirty="0" smtClean="0">
                <a:solidFill>
                  <a:schemeClr val="tx2"/>
                </a:solidFill>
                <a:latin typeface="+mn-lt"/>
              </a:rPr>
            </a:br>
            <a:r>
              <a:rPr lang="en-US" sz="3600" b="1" dirty="0" smtClean="0">
                <a:solidFill>
                  <a:schemeClr val="tx2"/>
                </a:solidFill>
                <a:latin typeface="+mn-lt"/>
              </a:rPr>
              <a:t/>
            </a:r>
            <a:br>
              <a:rPr lang="en-US" sz="3600" b="1" dirty="0" smtClean="0">
                <a:solidFill>
                  <a:schemeClr val="tx2"/>
                </a:solidFill>
                <a:latin typeface="+mn-lt"/>
              </a:rPr>
            </a:br>
            <a:r>
              <a:rPr lang="en-US" sz="3600" b="1" dirty="0" smtClean="0">
                <a:solidFill>
                  <a:schemeClr val="tx2"/>
                </a:solidFill>
                <a:latin typeface="+mn-lt"/>
              </a:rPr>
              <a:t/>
            </a:r>
            <a:br>
              <a:rPr lang="en-US" sz="3600" b="1" dirty="0" smtClean="0">
                <a:solidFill>
                  <a:schemeClr val="tx2"/>
                </a:solidFill>
                <a:latin typeface="+mn-lt"/>
              </a:rPr>
            </a:br>
            <a:r>
              <a:rPr lang="en-US" sz="3600" b="1" dirty="0" smtClean="0">
                <a:solidFill>
                  <a:schemeClr val="tx2"/>
                </a:solidFill>
                <a:latin typeface="+mn-lt"/>
              </a:rPr>
              <a:t/>
            </a:r>
            <a:br>
              <a:rPr lang="en-US" sz="3600" b="1" dirty="0" smtClean="0">
                <a:solidFill>
                  <a:schemeClr val="tx2"/>
                </a:solidFill>
                <a:latin typeface="+mn-lt"/>
              </a:rPr>
            </a:br>
            <a:r>
              <a:rPr lang="en-US" sz="3600" b="1" dirty="0" smtClean="0">
                <a:solidFill>
                  <a:schemeClr val="tx2"/>
                </a:solidFill>
                <a:latin typeface="+mn-lt"/>
              </a:rPr>
              <a:t/>
            </a:r>
            <a:br>
              <a:rPr lang="en-US" sz="3600" b="1" dirty="0" smtClean="0">
                <a:solidFill>
                  <a:schemeClr val="tx2"/>
                </a:solidFill>
                <a:latin typeface="+mn-lt"/>
              </a:rPr>
            </a:br>
            <a:r>
              <a:rPr lang="en-GB" sz="3600" i="1" dirty="0" smtClean="0"/>
              <a:t>The paper has been adopted from HR Council of Canada</a:t>
            </a:r>
            <a:r>
              <a:rPr lang="en-GB" sz="3600" dirty="0" smtClean="0"/>
              <a:t>.</a:t>
            </a:r>
            <a:r>
              <a:rPr lang="en-US" sz="3600" dirty="0" smtClean="0"/>
              <a:t/>
            </a:r>
            <a:br>
              <a:rPr lang="en-US" sz="3600" dirty="0" smtClean="0"/>
            </a:br>
            <a:endParaRPr lang="en-US" sz="36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28</a:t>
            </a:fld>
            <a:endParaRPr lang="en-US" smtClean="0"/>
          </a:p>
        </p:txBody>
      </p:sp>
      <p:sp>
        <p:nvSpPr>
          <p:cNvPr id="2052" name="Rectangle 2"/>
          <p:cNvSpPr>
            <a:spLocks noGrp="1" noChangeArrowheads="1"/>
          </p:cNvSpPr>
          <p:nvPr>
            <p:ph type="ctrTitle"/>
          </p:nvPr>
        </p:nvSpPr>
        <p:spPr>
          <a:xfrm>
            <a:off x="1691680" y="304800"/>
            <a:ext cx="6912768" cy="5867400"/>
          </a:xfrm>
        </p:spPr>
        <p:txBody>
          <a:bodyPr>
            <a:normAutofit/>
          </a:bodyPr>
          <a:lstStyle/>
          <a:p>
            <a:r>
              <a:rPr lang="en-US" sz="2800" b="1" dirty="0" smtClean="0"/>
              <a:t>HR Planning </a:t>
            </a:r>
            <a:br>
              <a:rPr lang="en-US" sz="2800" b="1" dirty="0" smtClean="0"/>
            </a:br>
            <a:r>
              <a:rPr lang="en-US" sz="2800" b="1" dirty="0" smtClean="0"/>
              <a:t/>
            </a:r>
            <a:br>
              <a:rPr lang="en-US" sz="2800" b="1" dirty="0" smtClean="0"/>
            </a:br>
            <a:r>
              <a:rPr lang="en-US" sz="2800" b="1" dirty="0" smtClean="0"/>
              <a:t>Introduction to Risk Management in HR</a:t>
            </a:r>
            <a:br>
              <a:rPr lang="en-US" sz="2800" b="1" dirty="0" smtClean="0"/>
            </a:br>
            <a:r>
              <a:rPr lang="en-US" sz="2800" b="1" dirty="0" smtClean="0"/>
              <a:t/>
            </a:r>
            <a:br>
              <a:rPr lang="en-US" sz="2800" b="1" dirty="0" smtClean="0"/>
            </a:br>
            <a:r>
              <a:rPr lang="en-US" sz="2800" dirty="0" smtClean="0"/>
              <a:t>Risks are inevitable and organizations have a moral and legal obligation to attend to the safety and well-being of those they serve, those who work for them and others who come into contact with their operations. </a:t>
            </a:r>
            <a:br>
              <a:rPr lang="en-US" sz="2800" dirty="0" smtClean="0"/>
            </a:br>
            <a:r>
              <a:rPr lang="en-US" sz="2800" dirty="0" smtClean="0"/>
              <a:t/>
            </a:r>
            <a:br>
              <a:rPr lang="en-US" sz="2800" dirty="0" smtClean="0"/>
            </a:br>
            <a:r>
              <a:rPr lang="en-US" sz="2800" dirty="0" smtClean="0"/>
              <a:t>This is known as "Duty of Care.”</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29</a:t>
            </a:fld>
            <a:endParaRPr lang="en-US" smtClean="0"/>
          </a:p>
        </p:txBody>
      </p:sp>
      <p:sp>
        <p:nvSpPr>
          <p:cNvPr id="2052" name="Rectangle 2"/>
          <p:cNvSpPr>
            <a:spLocks noGrp="1" noChangeArrowheads="1"/>
          </p:cNvSpPr>
          <p:nvPr>
            <p:ph type="ctrTitle"/>
          </p:nvPr>
        </p:nvSpPr>
        <p:spPr>
          <a:xfrm>
            <a:off x="1691680" y="620688"/>
            <a:ext cx="6912768" cy="4560912"/>
          </a:xfrm>
        </p:spPr>
        <p:txBody>
          <a:bodyPr>
            <a:normAutofit/>
          </a:bodyPr>
          <a:lstStyle/>
          <a:p>
            <a:pPr>
              <a:defRPr/>
            </a:pPr>
            <a:r>
              <a:rPr lang="en-US" sz="2800" dirty="0" smtClean="0"/>
              <a:t>Organizations need to look at all the risks throughout their entire operation and incorporate risk management into all planning and decision-making. </a:t>
            </a:r>
            <a:br>
              <a:rPr lang="en-US" sz="2800" dirty="0" smtClean="0"/>
            </a:br>
            <a:r>
              <a:rPr lang="en-US" sz="2800" dirty="0" smtClean="0"/>
              <a:t/>
            </a:r>
            <a:br>
              <a:rPr lang="en-US" sz="2800" dirty="0" smtClean="0"/>
            </a:br>
            <a:r>
              <a:rPr lang="en-US" sz="2800" dirty="0" smtClean="0"/>
              <a:t>However,  the specific focus of this section is risk management as it applies to HR activities.</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30</a:t>
            </a:fld>
            <a:endParaRPr lang="en-US" smtClean="0"/>
          </a:p>
        </p:txBody>
      </p:sp>
      <p:sp>
        <p:nvSpPr>
          <p:cNvPr id="2052" name="Rectangle 2"/>
          <p:cNvSpPr>
            <a:spLocks noGrp="1" noChangeArrowheads="1"/>
          </p:cNvSpPr>
          <p:nvPr>
            <p:ph type="ctrTitle"/>
          </p:nvPr>
        </p:nvSpPr>
        <p:spPr>
          <a:xfrm>
            <a:off x="1691680" y="620688"/>
            <a:ext cx="6912768" cy="3722712"/>
          </a:xfrm>
        </p:spPr>
        <p:txBody>
          <a:bodyPr>
            <a:normAutofit/>
          </a:bodyPr>
          <a:lstStyle/>
          <a:p>
            <a:r>
              <a:rPr lang="en-US" sz="2800" b="1" dirty="0" smtClean="0">
                <a:solidFill>
                  <a:srgbClr val="001218"/>
                </a:solidFill>
              </a:rPr>
              <a:t>Content</a:t>
            </a:r>
            <a:r>
              <a:rPr lang="en-US" sz="2800" dirty="0" smtClean="0">
                <a:solidFill>
                  <a:srgbClr val="001218"/>
                </a:solidFill>
              </a:rPr>
              <a:t/>
            </a:r>
            <a:br>
              <a:rPr lang="en-US" sz="2800" dirty="0" smtClean="0">
                <a:solidFill>
                  <a:srgbClr val="001218"/>
                </a:solidFill>
              </a:rPr>
            </a:br>
            <a:r>
              <a:rPr lang="en-US" sz="2800" dirty="0" smtClean="0">
                <a:solidFill>
                  <a:srgbClr val="001218"/>
                </a:solidFill>
              </a:rPr>
              <a:t/>
            </a:r>
            <a:br>
              <a:rPr lang="en-US" sz="2800" dirty="0" smtClean="0">
                <a:solidFill>
                  <a:srgbClr val="001218"/>
                </a:solidFill>
              </a:rPr>
            </a:br>
            <a:r>
              <a:rPr lang="en-US" sz="2800" i="1" dirty="0" smtClean="0">
                <a:solidFill>
                  <a:srgbClr val="001218"/>
                </a:solidFill>
              </a:rPr>
              <a:t>Applying risk management to HR</a:t>
            </a:r>
            <a:br>
              <a:rPr lang="en-US" sz="2800" i="1" dirty="0" smtClean="0">
                <a:solidFill>
                  <a:srgbClr val="001218"/>
                </a:solidFill>
              </a:rPr>
            </a:br>
            <a:r>
              <a:rPr lang="en-US" sz="2800" i="1" dirty="0" smtClean="0">
                <a:solidFill>
                  <a:srgbClr val="001218"/>
                </a:solidFill>
              </a:rPr>
              <a:t/>
            </a:r>
            <a:br>
              <a:rPr lang="en-US" sz="2800" i="1" dirty="0" smtClean="0">
                <a:solidFill>
                  <a:srgbClr val="001218"/>
                </a:solidFill>
              </a:rPr>
            </a:br>
            <a:r>
              <a:rPr lang="en-US" sz="2800" i="1" dirty="0" smtClean="0">
                <a:solidFill>
                  <a:srgbClr val="001218"/>
                </a:solidFill>
              </a:rPr>
              <a:t>The risk management process</a:t>
            </a:r>
            <a:br>
              <a:rPr lang="en-US" sz="2800" i="1" dirty="0" smtClean="0">
                <a:solidFill>
                  <a:srgbClr val="001218"/>
                </a:solidFill>
              </a:rPr>
            </a:br>
            <a:r>
              <a:rPr lang="en-US" sz="2800" i="1" dirty="0" smtClean="0">
                <a:solidFill>
                  <a:srgbClr val="001218"/>
                </a:solidFill>
              </a:rPr>
              <a:t/>
            </a:r>
            <a:br>
              <a:rPr lang="en-US" sz="2800" i="1" dirty="0" smtClean="0">
                <a:solidFill>
                  <a:srgbClr val="001218"/>
                </a:solidFill>
              </a:rPr>
            </a:br>
            <a:r>
              <a:rPr lang="en-US" sz="2800" i="1" dirty="0" smtClean="0">
                <a:solidFill>
                  <a:srgbClr val="001218"/>
                </a:solidFill>
              </a:rPr>
              <a:t>Who is involved in the risk management process?</a:t>
            </a:r>
            <a:endParaRPr lang="en-US" sz="2800" i="1" dirty="0" smtClean="0">
              <a:solidFill>
                <a:srgbClr val="001218"/>
              </a:solidFill>
              <a:latin typeface="+mn-lt"/>
            </a:endParaRPr>
          </a:p>
        </p:txBody>
      </p:sp>
    </p:spTree>
  </p:cSld>
  <p:clrMapOvr>
    <a:masterClrMapping/>
  </p:clrMapOvr>
  <p:transition>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31</a:t>
            </a:fld>
            <a:endParaRPr lang="en-US" smtClean="0"/>
          </a:p>
        </p:txBody>
      </p:sp>
      <p:sp>
        <p:nvSpPr>
          <p:cNvPr id="2052" name="Rectangle 2"/>
          <p:cNvSpPr>
            <a:spLocks noGrp="1" noChangeArrowheads="1"/>
          </p:cNvSpPr>
          <p:nvPr>
            <p:ph type="ctrTitle"/>
          </p:nvPr>
        </p:nvSpPr>
        <p:spPr>
          <a:xfrm>
            <a:off x="1691680" y="620688"/>
            <a:ext cx="6912768" cy="4789512"/>
          </a:xfrm>
        </p:spPr>
        <p:txBody>
          <a:bodyPr>
            <a:noAutofit/>
          </a:bodyPr>
          <a:lstStyle/>
          <a:p>
            <a:r>
              <a:rPr lang="en-US" sz="2800" b="1" dirty="0" smtClean="0"/>
              <a:t>Applying risk management to HR</a:t>
            </a:r>
            <a:br>
              <a:rPr lang="en-US" sz="2800" b="1" dirty="0" smtClean="0"/>
            </a:br>
            <a:r>
              <a:rPr lang="en-US" sz="2800" b="1" dirty="0" smtClean="0"/>
              <a:t/>
            </a:r>
            <a:br>
              <a:rPr lang="en-US" sz="2800" b="1" dirty="0" smtClean="0"/>
            </a:br>
            <a:r>
              <a:rPr lang="en-US" sz="2800" dirty="0" smtClean="0"/>
              <a:t>When developing a risk management plan for your HR activities, there are a number of areas to focus on. </a:t>
            </a:r>
            <a:br>
              <a:rPr lang="en-US" sz="2800" dirty="0" smtClean="0"/>
            </a:br>
            <a:r>
              <a:rPr lang="en-US" sz="2800" dirty="0" smtClean="0"/>
              <a:t/>
            </a:r>
            <a:br>
              <a:rPr lang="en-US" sz="2800" dirty="0" smtClean="0"/>
            </a:br>
            <a:r>
              <a:rPr lang="en-US" sz="2800" dirty="0" smtClean="0"/>
              <a:t>This general list will get you started but it is very important that all organizations identify and evaluate the risks unique to their own organization.</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32</a:t>
            </a:fld>
            <a:endParaRPr lang="en-US" smtClean="0"/>
          </a:p>
        </p:txBody>
      </p:sp>
      <p:graphicFrame>
        <p:nvGraphicFramePr>
          <p:cNvPr id="4" name="Table 3"/>
          <p:cNvGraphicFramePr>
            <a:graphicFrameLocks noGrp="1"/>
          </p:cNvGraphicFramePr>
          <p:nvPr/>
        </p:nvGraphicFramePr>
        <p:xfrm>
          <a:off x="1295400" y="609600"/>
          <a:ext cx="7543801" cy="5562600"/>
        </p:xfrm>
        <a:graphic>
          <a:graphicData uri="http://schemas.openxmlformats.org/drawingml/2006/table">
            <a:tbl>
              <a:tblPr/>
              <a:tblGrid>
                <a:gridCol w="2209800"/>
                <a:gridCol w="2819401"/>
                <a:gridCol w="2514600"/>
              </a:tblGrid>
              <a:tr h="1236133">
                <a:tc>
                  <a:txBody>
                    <a:bodyPr/>
                    <a:lstStyle/>
                    <a:p>
                      <a:r>
                        <a:rPr lang="en-GB" sz="2400" b="1" dirty="0"/>
                        <a:t>HR Activity </a:t>
                      </a:r>
                    </a:p>
                  </a:txBody>
                  <a:tcPr marL="0" marR="0" marT="0" marB="0">
                    <a:lnL>
                      <a:noFill/>
                    </a:lnL>
                    <a:lnR>
                      <a:noFill/>
                    </a:lnR>
                    <a:lnT>
                      <a:noFill/>
                    </a:lnT>
                    <a:lnB>
                      <a:noFill/>
                    </a:lnB>
                  </a:tcPr>
                </a:tc>
                <a:tc>
                  <a:txBody>
                    <a:bodyPr/>
                    <a:lstStyle/>
                    <a:p>
                      <a:r>
                        <a:rPr lang="en-GB" sz="2400" b="1" dirty="0"/>
                        <a:t>Potential Risk </a:t>
                      </a:r>
                    </a:p>
                  </a:txBody>
                  <a:tcPr marL="0" marR="0" marT="0" marB="0">
                    <a:lnL>
                      <a:noFill/>
                    </a:lnL>
                    <a:lnR>
                      <a:noFill/>
                    </a:lnR>
                    <a:lnT>
                      <a:noFill/>
                    </a:lnT>
                    <a:lnB>
                      <a:noFill/>
                    </a:lnB>
                  </a:tcPr>
                </a:tc>
                <a:tc>
                  <a:txBody>
                    <a:bodyPr/>
                    <a:lstStyle/>
                    <a:p>
                      <a:r>
                        <a:rPr lang="en-GB" sz="2400" b="1" dirty="0"/>
                        <a:t>Potential considerations </a:t>
                      </a:r>
                    </a:p>
                  </a:txBody>
                  <a:tcPr marL="0" marR="0" marT="0" marB="0">
                    <a:lnL>
                      <a:noFill/>
                    </a:lnL>
                    <a:lnR>
                      <a:noFill/>
                    </a:lnR>
                    <a:lnT>
                      <a:noFill/>
                    </a:lnT>
                    <a:lnB>
                      <a:noFill/>
                    </a:lnB>
                  </a:tcPr>
                </a:tc>
              </a:tr>
              <a:tr h="4326467">
                <a:tc>
                  <a:txBody>
                    <a:bodyPr/>
                    <a:lstStyle/>
                    <a:p>
                      <a:r>
                        <a:rPr lang="en-GB" sz="2400" b="1" dirty="0"/>
                        <a:t>Compensation and benefits </a:t>
                      </a:r>
                    </a:p>
                  </a:txBody>
                  <a:tcPr marL="0" marR="0" marT="0" marB="0">
                    <a:lnL>
                      <a:noFill/>
                    </a:lnL>
                    <a:lnR>
                      <a:noFill/>
                    </a:lnR>
                    <a:lnT>
                      <a:noFill/>
                    </a:lnT>
                    <a:lnB>
                      <a:noFill/>
                    </a:lnB>
                  </a:tcPr>
                </a:tc>
                <a:tc>
                  <a:txBody>
                    <a:bodyPr/>
                    <a:lstStyle/>
                    <a:p>
                      <a:pPr>
                        <a:buFont typeface="Arial"/>
                        <a:buChar char="•"/>
                      </a:pPr>
                      <a:r>
                        <a:rPr lang="en-GB" sz="2400" b="1" dirty="0"/>
                        <a:t>Financial abuse</a:t>
                      </a:r>
                    </a:p>
                  </a:txBody>
                  <a:tcPr marL="0" marR="0" marT="0" marB="0">
                    <a:lnL>
                      <a:noFill/>
                    </a:lnL>
                    <a:lnR>
                      <a:noFill/>
                    </a:lnR>
                    <a:lnT>
                      <a:noFill/>
                    </a:lnT>
                    <a:lnB>
                      <a:noFill/>
                    </a:lnB>
                  </a:tcPr>
                </a:tc>
                <a:tc>
                  <a:txBody>
                    <a:bodyPr/>
                    <a:lstStyle/>
                    <a:p>
                      <a:pPr>
                        <a:buFont typeface="Arial"/>
                        <a:buChar char="•"/>
                      </a:pPr>
                      <a:r>
                        <a:rPr lang="en-US" sz="2400" b="1" dirty="0"/>
                        <a:t>Who has signing authority?</a:t>
                      </a:r>
                    </a:p>
                    <a:p>
                      <a:pPr>
                        <a:buFont typeface="Arial"/>
                        <a:buChar char="•"/>
                      </a:pPr>
                      <a:r>
                        <a:rPr lang="en-US" sz="2400" b="1" dirty="0"/>
                        <a:t>How many signatures are required?</a:t>
                      </a:r>
                    </a:p>
                    <a:p>
                      <a:pPr>
                        <a:buFont typeface="Arial"/>
                        <a:buChar char="•"/>
                      </a:pPr>
                      <a:r>
                        <a:rPr lang="en-US" sz="2400" b="1" dirty="0"/>
                        <a:t>Are there checks and balances? </a:t>
                      </a:r>
                    </a:p>
                  </a:txBody>
                  <a:tcPr marL="0" marR="0" marT="0" marB="0">
                    <a:lnL>
                      <a:noFill/>
                    </a:lnL>
                    <a:lnR>
                      <a:noFill/>
                    </a:lnR>
                    <a:lnT>
                      <a:noFill/>
                    </a:lnT>
                    <a:lnB>
                      <a:noFill/>
                    </a:lnB>
                  </a:tcPr>
                </a:tc>
              </a:tr>
            </a:tbl>
          </a:graphicData>
        </a:graphic>
      </p:graphicFrame>
    </p:spTree>
  </p:cSld>
  <p:clrMapOvr>
    <a:masterClrMapping/>
  </p:clrMapOvr>
  <p:transition>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33</a:t>
            </a:fld>
            <a:endParaRPr lang="en-US" smtClean="0"/>
          </a:p>
        </p:txBody>
      </p:sp>
      <p:graphicFrame>
        <p:nvGraphicFramePr>
          <p:cNvPr id="4" name="Table 3"/>
          <p:cNvGraphicFramePr>
            <a:graphicFrameLocks noGrp="1"/>
          </p:cNvGraphicFramePr>
          <p:nvPr/>
        </p:nvGraphicFramePr>
        <p:xfrm>
          <a:off x="1371600" y="304800"/>
          <a:ext cx="7315200" cy="934720"/>
        </p:xfrm>
        <a:graphic>
          <a:graphicData uri="http://schemas.openxmlformats.org/drawingml/2006/table">
            <a:tbl>
              <a:tblPr/>
              <a:tblGrid>
                <a:gridCol w="1447800"/>
                <a:gridCol w="3124200"/>
                <a:gridCol w="2743200"/>
              </a:tblGrid>
              <a:tr h="934720">
                <a:tc>
                  <a:txBody>
                    <a:bodyPr/>
                    <a:lstStyle/>
                    <a:p>
                      <a:r>
                        <a:rPr lang="en-GB" b="1" dirty="0"/>
                        <a:t>HR Activity </a:t>
                      </a:r>
                    </a:p>
                  </a:txBody>
                  <a:tcPr marL="0" marR="0" marT="0" marB="0">
                    <a:lnL>
                      <a:noFill/>
                    </a:lnL>
                    <a:lnR>
                      <a:noFill/>
                    </a:lnR>
                    <a:lnT>
                      <a:noFill/>
                    </a:lnT>
                    <a:lnB>
                      <a:noFill/>
                    </a:lnB>
                  </a:tcPr>
                </a:tc>
                <a:tc>
                  <a:txBody>
                    <a:bodyPr/>
                    <a:lstStyle/>
                    <a:p>
                      <a:r>
                        <a:rPr lang="en-GB" b="1" dirty="0"/>
                        <a:t>Potential Risk </a:t>
                      </a:r>
                    </a:p>
                  </a:txBody>
                  <a:tcPr marL="0" marR="0" marT="0" marB="0">
                    <a:lnL>
                      <a:noFill/>
                    </a:lnL>
                    <a:lnR>
                      <a:noFill/>
                    </a:lnR>
                    <a:lnT>
                      <a:noFill/>
                    </a:lnT>
                    <a:lnB>
                      <a:noFill/>
                    </a:lnB>
                  </a:tcPr>
                </a:tc>
                <a:tc>
                  <a:txBody>
                    <a:bodyPr/>
                    <a:lstStyle/>
                    <a:p>
                      <a:r>
                        <a:rPr lang="en-GB" b="1" dirty="0"/>
                        <a:t>Potential considerations </a:t>
                      </a:r>
                    </a:p>
                  </a:txBody>
                  <a:tcPr marL="0" marR="0" marT="0" marB="0">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1371600" y="1143000"/>
          <a:ext cx="7391400" cy="5334000"/>
        </p:xfrm>
        <a:graphic>
          <a:graphicData uri="http://schemas.openxmlformats.org/drawingml/2006/table">
            <a:tbl>
              <a:tblPr/>
              <a:tblGrid>
                <a:gridCol w="1447800"/>
                <a:gridCol w="3200400"/>
                <a:gridCol w="2743200"/>
              </a:tblGrid>
              <a:tr h="5334000">
                <a:tc>
                  <a:txBody>
                    <a:bodyPr/>
                    <a:lstStyle/>
                    <a:p>
                      <a:r>
                        <a:rPr lang="en-GB" sz="2000" b="1" dirty="0"/>
                        <a:t>Hiring </a:t>
                      </a:r>
                    </a:p>
                  </a:txBody>
                  <a:tcPr marL="0" marR="0" marT="0" marB="0">
                    <a:lnL>
                      <a:noFill/>
                    </a:lnL>
                    <a:lnR>
                      <a:noFill/>
                    </a:lnR>
                    <a:lnT>
                      <a:noFill/>
                    </a:lnT>
                    <a:lnB>
                      <a:noFill/>
                    </a:lnB>
                  </a:tcPr>
                </a:tc>
                <a:tc>
                  <a:txBody>
                    <a:bodyPr/>
                    <a:lstStyle/>
                    <a:p>
                      <a:pPr>
                        <a:buFont typeface="Arial"/>
                        <a:buChar char="•"/>
                      </a:pPr>
                      <a:r>
                        <a:rPr lang="en-US" sz="2000" b="1" dirty="0"/>
                        <a:t>Discriminatory practices</a:t>
                      </a:r>
                    </a:p>
                    <a:p>
                      <a:pPr>
                        <a:buFont typeface="Arial"/>
                        <a:buChar char="•"/>
                      </a:pPr>
                      <a:r>
                        <a:rPr lang="en-US" sz="2000" b="1" dirty="0"/>
                        <a:t>Hiring unsuitable or unsafe candidates</a:t>
                      </a:r>
                    </a:p>
                    <a:p>
                      <a:pPr>
                        <a:buFont typeface="Arial"/>
                        <a:buChar char="•"/>
                      </a:pPr>
                      <a:r>
                        <a:rPr lang="en-US" sz="2000" b="1" dirty="0"/>
                        <a:t>"Wrongful" hiring</a:t>
                      </a:r>
                    </a:p>
                  </a:txBody>
                  <a:tcPr marL="0" marR="0" marT="0" marB="0">
                    <a:lnL>
                      <a:noFill/>
                    </a:lnL>
                    <a:lnR>
                      <a:noFill/>
                    </a:lnR>
                    <a:lnT>
                      <a:noFill/>
                    </a:lnT>
                    <a:lnB>
                      <a:noFill/>
                    </a:lnB>
                  </a:tcPr>
                </a:tc>
                <a:tc>
                  <a:txBody>
                    <a:bodyPr/>
                    <a:lstStyle/>
                    <a:p>
                      <a:pPr>
                        <a:buFont typeface="Arial"/>
                        <a:buChar char="•"/>
                      </a:pPr>
                      <a:r>
                        <a:rPr lang="en-US" sz="2000" b="1" dirty="0"/>
                        <a:t>Was a complete screening completed on potential applicants?</a:t>
                      </a:r>
                    </a:p>
                    <a:p>
                      <a:pPr>
                        <a:buFont typeface="Arial"/>
                        <a:buChar char="•"/>
                      </a:pPr>
                      <a:r>
                        <a:rPr lang="en-US" sz="2000" b="1" dirty="0"/>
                        <a:t>Were provincial human rights laws observed?</a:t>
                      </a:r>
                    </a:p>
                    <a:p>
                      <a:pPr>
                        <a:buFont typeface="Arial"/>
                        <a:buChar char="•"/>
                      </a:pPr>
                      <a:r>
                        <a:rPr lang="en-US" sz="2000" b="1" dirty="0"/>
                        <a:t>Is there a set probationary period?</a:t>
                      </a:r>
                    </a:p>
                    <a:p>
                      <a:pPr>
                        <a:buFont typeface="Arial"/>
                        <a:buChar char="•"/>
                      </a:pPr>
                      <a:r>
                        <a:rPr lang="en-US" sz="2000" b="1" dirty="0"/>
                        <a:t>Were promises made to the candidate that cannot be honored?</a:t>
                      </a:r>
                    </a:p>
                    <a:p>
                      <a:pPr>
                        <a:buFont typeface="Arial"/>
                        <a:buChar char="•"/>
                      </a:pPr>
                      <a:r>
                        <a:rPr lang="en-US" sz="2000" b="1" dirty="0"/>
                        <a:t>Did the employee sign off on the policies and contract of employment before being hired? </a:t>
                      </a:r>
                    </a:p>
                  </a:txBody>
                  <a:tcPr marL="0" marR="0" marT="0" marB="0">
                    <a:lnL>
                      <a:noFill/>
                    </a:lnL>
                    <a:lnR>
                      <a:noFill/>
                    </a:lnR>
                    <a:lnT>
                      <a:noFill/>
                    </a:lnT>
                    <a:lnB>
                      <a:noFill/>
                    </a:lnB>
                  </a:tcPr>
                </a:tc>
              </a:tr>
            </a:tbl>
          </a:graphicData>
        </a:graphic>
      </p:graphicFrame>
    </p:spTree>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34</a:t>
            </a:fld>
            <a:endParaRPr lang="en-US" smtClean="0"/>
          </a:p>
        </p:txBody>
      </p:sp>
      <p:graphicFrame>
        <p:nvGraphicFramePr>
          <p:cNvPr id="4" name="Table 3"/>
          <p:cNvGraphicFramePr>
            <a:graphicFrameLocks noGrp="1"/>
          </p:cNvGraphicFramePr>
          <p:nvPr/>
        </p:nvGraphicFramePr>
        <p:xfrm>
          <a:off x="1371601" y="1371600"/>
          <a:ext cx="7391400" cy="4953000"/>
        </p:xfrm>
        <a:graphic>
          <a:graphicData uri="http://schemas.openxmlformats.org/drawingml/2006/table">
            <a:tbl>
              <a:tblPr/>
              <a:tblGrid>
                <a:gridCol w="2463800"/>
                <a:gridCol w="2463800"/>
                <a:gridCol w="2463800"/>
              </a:tblGrid>
              <a:tr h="4953000">
                <a:tc>
                  <a:txBody>
                    <a:bodyPr/>
                    <a:lstStyle/>
                    <a:p>
                      <a:r>
                        <a:rPr lang="en-GB" sz="2000" b="1" dirty="0"/>
                        <a:t>Occupational Health and Safety </a:t>
                      </a:r>
                    </a:p>
                  </a:txBody>
                  <a:tcPr marL="0" marR="0" marT="0" marB="0">
                    <a:lnL>
                      <a:noFill/>
                    </a:lnL>
                    <a:lnR>
                      <a:noFill/>
                    </a:lnR>
                    <a:lnT>
                      <a:noFill/>
                    </a:lnT>
                    <a:lnB>
                      <a:noFill/>
                    </a:lnB>
                  </a:tcPr>
                </a:tc>
                <a:tc>
                  <a:txBody>
                    <a:bodyPr/>
                    <a:lstStyle/>
                    <a:p>
                      <a:pPr>
                        <a:buFont typeface="Arial"/>
                        <a:buChar char="•"/>
                      </a:pPr>
                      <a:r>
                        <a:rPr lang="en-US" sz="2000" b="1" dirty="0"/>
                        <a:t>Environmental</a:t>
                      </a:r>
                    </a:p>
                    <a:p>
                      <a:pPr>
                        <a:buFont typeface="Arial"/>
                        <a:buChar char="•"/>
                      </a:pPr>
                      <a:r>
                        <a:rPr lang="en-US" sz="2000" b="1" dirty="0"/>
                        <a:t>Personal injury or death</a:t>
                      </a:r>
                    </a:p>
                  </a:txBody>
                  <a:tcPr marL="0" marR="0" marT="0" marB="0">
                    <a:lnL>
                      <a:noFill/>
                    </a:lnL>
                    <a:lnR>
                      <a:noFill/>
                    </a:lnR>
                    <a:lnT>
                      <a:noFill/>
                    </a:lnT>
                    <a:lnB>
                      <a:noFill/>
                    </a:lnB>
                  </a:tcPr>
                </a:tc>
                <a:tc>
                  <a:txBody>
                    <a:bodyPr/>
                    <a:lstStyle/>
                    <a:p>
                      <a:pPr>
                        <a:buFont typeface="Arial"/>
                        <a:buChar char="•"/>
                      </a:pPr>
                      <a:r>
                        <a:rPr lang="en-US" sz="2000" b="1" dirty="0"/>
                        <a:t>Do we provide safe working conditions and do we conduct safety checks regularly?</a:t>
                      </a:r>
                    </a:p>
                    <a:p>
                      <a:pPr>
                        <a:buFont typeface="Arial"/>
                        <a:buChar char="•"/>
                      </a:pPr>
                      <a:r>
                        <a:rPr lang="en-US" sz="2000" b="1" dirty="0"/>
                        <a:t>Do we provide adequate training for staff?</a:t>
                      </a:r>
                    </a:p>
                    <a:p>
                      <a:pPr>
                        <a:buFont typeface="Arial"/>
                        <a:buChar char="•"/>
                      </a:pPr>
                      <a:r>
                        <a:rPr lang="en-US" sz="2000" b="1" dirty="0"/>
                        <a:t>Do we ensure the use of appropriate clothing and safety equipment?</a:t>
                      </a:r>
                    </a:p>
                    <a:p>
                      <a:pPr>
                        <a:buFont typeface="Arial"/>
                        <a:buChar char="•"/>
                      </a:pPr>
                      <a:r>
                        <a:rPr lang="en-US" sz="2000" b="1" dirty="0"/>
                        <a:t>Do we have adequate policies, procedures, and committee in place? </a:t>
                      </a:r>
                    </a:p>
                  </a:txBody>
                  <a:tcPr marL="0" marR="0" marT="0" marB="0">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1371600" y="228600"/>
          <a:ext cx="7315200" cy="934720"/>
        </p:xfrm>
        <a:graphic>
          <a:graphicData uri="http://schemas.openxmlformats.org/drawingml/2006/table">
            <a:tbl>
              <a:tblPr/>
              <a:tblGrid>
                <a:gridCol w="2438400"/>
                <a:gridCol w="2438400"/>
                <a:gridCol w="2438400"/>
              </a:tblGrid>
              <a:tr h="934720">
                <a:tc>
                  <a:txBody>
                    <a:bodyPr/>
                    <a:lstStyle/>
                    <a:p>
                      <a:r>
                        <a:rPr lang="en-GB" b="1" dirty="0"/>
                        <a:t>HR Activity </a:t>
                      </a:r>
                    </a:p>
                  </a:txBody>
                  <a:tcPr marL="0" marR="0" marT="0" marB="0">
                    <a:lnL>
                      <a:noFill/>
                    </a:lnL>
                    <a:lnR>
                      <a:noFill/>
                    </a:lnR>
                    <a:lnT>
                      <a:noFill/>
                    </a:lnT>
                    <a:lnB>
                      <a:noFill/>
                    </a:lnB>
                  </a:tcPr>
                </a:tc>
                <a:tc>
                  <a:txBody>
                    <a:bodyPr/>
                    <a:lstStyle/>
                    <a:p>
                      <a:r>
                        <a:rPr lang="en-GB" b="1" dirty="0"/>
                        <a:t>Potential Risk </a:t>
                      </a:r>
                    </a:p>
                  </a:txBody>
                  <a:tcPr marL="0" marR="0" marT="0" marB="0">
                    <a:lnL>
                      <a:noFill/>
                    </a:lnL>
                    <a:lnR>
                      <a:noFill/>
                    </a:lnR>
                    <a:lnT>
                      <a:noFill/>
                    </a:lnT>
                    <a:lnB>
                      <a:noFill/>
                    </a:lnB>
                  </a:tcPr>
                </a:tc>
                <a:tc>
                  <a:txBody>
                    <a:bodyPr/>
                    <a:lstStyle/>
                    <a:p>
                      <a:r>
                        <a:rPr lang="en-GB" b="1" dirty="0"/>
                        <a:t>Potential considerations </a:t>
                      </a:r>
                    </a:p>
                  </a:txBody>
                  <a:tcPr marL="0" marR="0" marT="0" marB="0">
                    <a:lnL>
                      <a:noFill/>
                    </a:lnL>
                    <a:lnR>
                      <a:noFill/>
                    </a:lnR>
                    <a:lnT>
                      <a:noFill/>
                    </a:lnT>
                    <a:lnB>
                      <a:noFill/>
                    </a:lnB>
                  </a:tcPr>
                </a:tc>
              </a:tr>
            </a:tbl>
          </a:graphicData>
        </a:graphic>
      </p:graphicFrame>
    </p:spTree>
  </p:cSld>
  <p:clrMapOvr>
    <a:masterClrMapping/>
  </p:clrMapOvr>
  <p:transition>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35</a:t>
            </a:fld>
            <a:endParaRPr lang="en-US" smtClean="0"/>
          </a:p>
        </p:txBody>
      </p:sp>
      <p:graphicFrame>
        <p:nvGraphicFramePr>
          <p:cNvPr id="4" name="Table 3"/>
          <p:cNvGraphicFramePr>
            <a:graphicFrameLocks noGrp="1"/>
          </p:cNvGraphicFramePr>
          <p:nvPr/>
        </p:nvGraphicFramePr>
        <p:xfrm>
          <a:off x="1371600" y="990600"/>
          <a:ext cx="7391400" cy="5562600"/>
        </p:xfrm>
        <a:graphic>
          <a:graphicData uri="http://schemas.openxmlformats.org/drawingml/2006/table">
            <a:tbl>
              <a:tblPr/>
              <a:tblGrid>
                <a:gridCol w="2463800"/>
                <a:gridCol w="2463800"/>
                <a:gridCol w="2463800"/>
              </a:tblGrid>
              <a:tr h="5562600">
                <a:tc>
                  <a:txBody>
                    <a:bodyPr/>
                    <a:lstStyle/>
                    <a:p>
                      <a:r>
                        <a:rPr lang="en-GB" sz="2000" b="1" dirty="0"/>
                        <a:t>Employee supervision </a:t>
                      </a:r>
                    </a:p>
                  </a:txBody>
                  <a:tcPr marL="0" marR="0" marT="0" marB="0">
                    <a:lnL>
                      <a:noFill/>
                    </a:lnL>
                    <a:lnR>
                      <a:noFill/>
                    </a:lnR>
                    <a:lnT>
                      <a:noFill/>
                    </a:lnT>
                    <a:lnB>
                      <a:noFill/>
                    </a:lnB>
                  </a:tcPr>
                </a:tc>
                <a:tc>
                  <a:txBody>
                    <a:bodyPr/>
                    <a:lstStyle/>
                    <a:p>
                      <a:pPr>
                        <a:buFont typeface="Arial"/>
                        <a:buChar char="•"/>
                      </a:pPr>
                      <a:r>
                        <a:rPr lang="en-US" sz="2000" b="1" dirty="0"/>
                        <a:t>Abuse</a:t>
                      </a:r>
                    </a:p>
                    <a:p>
                      <a:pPr>
                        <a:buFont typeface="Arial"/>
                        <a:buChar char="•"/>
                      </a:pPr>
                      <a:r>
                        <a:rPr lang="en-US" sz="2000" b="1" dirty="0"/>
                        <a:t>Reputation in the community</a:t>
                      </a:r>
                    </a:p>
                    <a:p>
                      <a:pPr>
                        <a:buFont typeface="Arial"/>
                        <a:buChar char="•"/>
                      </a:pPr>
                      <a:r>
                        <a:rPr lang="en-US" sz="2000" b="1" dirty="0"/>
                        <a:t>Release of personal information</a:t>
                      </a:r>
                    </a:p>
                  </a:txBody>
                  <a:tcPr marL="0" marR="0" marT="0" marB="0">
                    <a:lnL>
                      <a:noFill/>
                    </a:lnL>
                    <a:lnR>
                      <a:noFill/>
                    </a:lnR>
                    <a:lnT>
                      <a:noFill/>
                    </a:lnT>
                    <a:lnB>
                      <a:noFill/>
                    </a:lnB>
                  </a:tcPr>
                </a:tc>
                <a:tc>
                  <a:txBody>
                    <a:bodyPr/>
                    <a:lstStyle/>
                    <a:p>
                      <a:pPr>
                        <a:buFont typeface="Arial"/>
                        <a:buChar char="•"/>
                      </a:pPr>
                      <a:r>
                        <a:rPr lang="en-US" sz="2000" b="1" dirty="0"/>
                        <a:t>Do we provide sufficient orientation and training?</a:t>
                      </a:r>
                    </a:p>
                    <a:p>
                      <a:pPr>
                        <a:buFont typeface="Arial"/>
                        <a:buChar char="•"/>
                      </a:pPr>
                      <a:r>
                        <a:rPr lang="en-US" sz="2000" b="1" dirty="0"/>
                        <a:t>Do we provide adequate supervision (especially for activities that occur off-site or after hours)?</a:t>
                      </a:r>
                    </a:p>
                    <a:p>
                      <a:pPr>
                        <a:buFont typeface="Arial"/>
                        <a:buChar char="•"/>
                      </a:pPr>
                      <a:r>
                        <a:rPr lang="en-US" sz="2000" b="1" dirty="0"/>
                        <a:t>Do we have a performance management system in place?</a:t>
                      </a:r>
                    </a:p>
                    <a:p>
                      <a:pPr>
                        <a:buFont typeface="Arial"/>
                        <a:buChar char="•"/>
                      </a:pPr>
                      <a:r>
                        <a:rPr lang="en-US" sz="2000" b="1" dirty="0"/>
                        <a:t>Are personal information protection guidelines followed?</a:t>
                      </a:r>
                    </a:p>
                  </a:txBody>
                  <a:tcPr marL="0" marR="0" marT="0" marB="0">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1447800" y="381000"/>
          <a:ext cx="7315200" cy="934720"/>
        </p:xfrm>
        <a:graphic>
          <a:graphicData uri="http://schemas.openxmlformats.org/drawingml/2006/table">
            <a:tbl>
              <a:tblPr/>
              <a:tblGrid>
                <a:gridCol w="2438400"/>
                <a:gridCol w="2438400"/>
                <a:gridCol w="2438400"/>
              </a:tblGrid>
              <a:tr h="934720">
                <a:tc>
                  <a:txBody>
                    <a:bodyPr/>
                    <a:lstStyle/>
                    <a:p>
                      <a:r>
                        <a:rPr lang="en-GB" b="1" dirty="0"/>
                        <a:t>HR Activity </a:t>
                      </a:r>
                    </a:p>
                  </a:txBody>
                  <a:tcPr marL="0" marR="0" marT="0" marB="0">
                    <a:lnL>
                      <a:noFill/>
                    </a:lnL>
                    <a:lnR>
                      <a:noFill/>
                    </a:lnR>
                    <a:lnT>
                      <a:noFill/>
                    </a:lnT>
                    <a:lnB>
                      <a:noFill/>
                    </a:lnB>
                  </a:tcPr>
                </a:tc>
                <a:tc>
                  <a:txBody>
                    <a:bodyPr/>
                    <a:lstStyle/>
                    <a:p>
                      <a:r>
                        <a:rPr lang="en-GB" b="1" dirty="0"/>
                        <a:t>Potential Risk </a:t>
                      </a:r>
                    </a:p>
                  </a:txBody>
                  <a:tcPr marL="0" marR="0" marT="0" marB="0">
                    <a:lnL>
                      <a:noFill/>
                    </a:lnL>
                    <a:lnR>
                      <a:noFill/>
                    </a:lnR>
                    <a:lnT>
                      <a:noFill/>
                    </a:lnT>
                    <a:lnB>
                      <a:noFill/>
                    </a:lnB>
                  </a:tcPr>
                </a:tc>
                <a:tc>
                  <a:txBody>
                    <a:bodyPr/>
                    <a:lstStyle/>
                    <a:p>
                      <a:r>
                        <a:rPr lang="en-GB" b="1" dirty="0"/>
                        <a:t>Potential considerations </a:t>
                      </a:r>
                    </a:p>
                  </a:txBody>
                  <a:tcPr marL="0" marR="0" marT="0" marB="0">
                    <a:lnL>
                      <a:noFill/>
                    </a:lnL>
                    <a:lnR>
                      <a:noFill/>
                    </a:lnR>
                    <a:lnT>
                      <a:noFill/>
                    </a:lnT>
                    <a:lnB>
                      <a:noFill/>
                    </a:lnB>
                  </a:tcPr>
                </a:tc>
              </a:tr>
            </a:tbl>
          </a:graphicData>
        </a:graphic>
      </p:graphicFrame>
    </p:spTree>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36</a:t>
            </a:fld>
            <a:endParaRPr lang="en-US" smtClean="0"/>
          </a:p>
        </p:txBody>
      </p:sp>
      <p:graphicFrame>
        <p:nvGraphicFramePr>
          <p:cNvPr id="4" name="Table 3"/>
          <p:cNvGraphicFramePr>
            <a:graphicFrameLocks noGrp="1"/>
          </p:cNvGraphicFramePr>
          <p:nvPr/>
        </p:nvGraphicFramePr>
        <p:xfrm>
          <a:off x="1295402" y="685800"/>
          <a:ext cx="7543797" cy="6065520"/>
        </p:xfrm>
        <a:graphic>
          <a:graphicData uri="http://schemas.openxmlformats.org/drawingml/2006/table">
            <a:tbl>
              <a:tblPr/>
              <a:tblGrid>
                <a:gridCol w="1295398"/>
                <a:gridCol w="2057400"/>
                <a:gridCol w="4190999"/>
              </a:tblGrid>
              <a:tr h="6065520">
                <a:tc>
                  <a:txBody>
                    <a:bodyPr/>
                    <a:lstStyle/>
                    <a:p>
                      <a:r>
                        <a:rPr lang="en-GB" sz="1800" b="1" dirty="0"/>
                        <a:t>Employee conduct </a:t>
                      </a:r>
                    </a:p>
                  </a:txBody>
                  <a:tcPr marL="0" marR="0" marT="0" marB="0">
                    <a:lnL>
                      <a:noFill/>
                    </a:lnL>
                    <a:lnR>
                      <a:noFill/>
                    </a:lnR>
                    <a:lnT>
                      <a:noFill/>
                    </a:lnT>
                    <a:lnB>
                      <a:noFill/>
                    </a:lnB>
                  </a:tcPr>
                </a:tc>
                <a:tc>
                  <a:txBody>
                    <a:bodyPr/>
                    <a:lstStyle/>
                    <a:p>
                      <a:pPr>
                        <a:buFont typeface="Arial"/>
                        <a:buChar char="•"/>
                      </a:pPr>
                      <a:r>
                        <a:rPr lang="en-US" sz="1800" b="1" dirty="0"/>
                        <a:t>Abuse</a:t>
                      </a:r>
                    </a:p>
                    <a:p>
                      <a:pPr>
                        <a:buFont typeface="Arial"/>
                        <a:buChar char="•"/>
                      </a:pPr>
                      <a:r>
                        <a:rPr lang="en-US" sz="1800" b="1" dirty="0"/>
                        <a:t>Reputation in the community</a:t>
                      </a:r>
                    </a:p>
                  </a:txBody>
                  <a:tcPr marL="0" marR="0" marT="0" marB="0">
                    <a:lnL>
                      <a:noFill/>
                    </a:lnL>
                    <a:lnR>
                      <a:noFill/>
                    </a:lnR>
                    <a:lnT>
                      <a:noFill/>
                    </a:lnT>
                    <a:lnB>
                      <a:noFill/>
                    </a:lnB>
                  </a:tcPr>
                </a:tc>
                <a:tc>
                  <a:txBody>
                    <a:bodyPr/>
                    <a:lstStyle/>
                    <a:p>
                      <a:pPr>
                        <a:buFont typeface="Arial"/>
                        <a:buChar char="•"/>
                      </a:pPr>
                      <a:r>
                        <a:rPr lang="en-US" sz="1800" b="1" dirty="0"/>
                        <a:t>Do we have clearly written position descriptions for all positions?</a:t>
                      </a:r>
                    </a:p>
                    <a:p>
                      <a:pPr>
                        <a:buFont typeface="Arial"/>
                        <a:buChar char="•"/>
                      </a:pPr>
                      <a:r>
                        <a:rPr lang="en-US" sz="1800" b="1" dirty="0"/>
                        <a:t>Do we follow up when the parameters of the job description are not respected?</a:t>
                      </a:r>
                    </a:p>
                    <a:p>
                      <a:pPr>
                        <a:buFont typeface="Arial"/>
                        <a:buChar char="•"/>
                      </a:pPr>
                      <a:r>
                        <a:rPr lang="en-US" sz="1800" b="1" dirty="0"/>
                        <a:t>Do we provide thorough orientation and training?</a:t>
                      </a:r>
                    </a:p>
                    <a:p>
                      <a:pPr>
                        <a:buFont typeface="Arial"/>
                        <a:buChar char="•"/>
                      </a:pPr>
                      <a:r>
                        <a:rPr lang="en-US" sz="1800" b="1" dirty="0"/>
                        <a:t>Do we provide an employee handbook?</a:t>
                      </a:r>
                    </a:p>
                    <a:p>
                      <a:pPr>
                        <a:buFont typeface="Arial"/>
                        <a:buChar char="•"/>
                      </a:pPr>
                      <a:r>
                        <a:rPr lang="en-US" sz="1800" b="1" dirty="0"/>
                        <a:t>Do we have comprehensive policies and procedures?</a:t>
                      </a:r>
                    </a:p>
                    <a:p>
                      <a:pPr>
                        <a:buFont typeface="Arial"/>
                        <a:buChar char="•"/>
                      </a:pPr>
                      <a:r>
                        <a:rPr lang="en-US" sz="1800" b="1" dirty="0"/>
                        <a:t>Do we provide ongoing training about our policies and procedures?</a:t>
                      </a:r>
                    </a:p>
                    <a:p>
                      <a:pPr>
                        <a:buFont typeface="Arial"/>
                        <a:buChar char="•"/>
                      </a:pPr>
                      <a:r>
                        <a:rPr lang="en-US" sz="1800" b="1" dirty="0"/>
                        <a:t>Do we retain written records of performance issues?</a:t>
                      </a:r>
                    </a:p>
                    <a:p>
                      <a:pPr>
                        <a:buFont typeface="Arial"/>
                        <a:buChar char="•"/>
                      </a:pPr>
                      <a:r>
                        <a:rPr lang="en-US" sz="1800" b="1" dirty="0"/>
                        <a:t>Do we ensure that organizational valuables are secure?</a:t>
                      </a:r>
                    </a:p>
                    <a:p>
                      <a:pPr>
                        <a:buFont typeface="Arial"/>
                        <a:buChar char="•"/>
                      </a:pPr>
                      <a:r>
                        <a:rPr lang="en-US" sz="1800" b="1" dirty="0"/>
                        <a:t>Do we have cash management procedures?</a:t>
                      </a:r>
                    </a:p>
                    <a:p>
                      <a:pPr>
                        <a:buFont typeface="Arial"/>
                        <a:buChar char="•"/>
                      </a:pPr>
                      <a:r>
                        <a:rPr lang="en-US" sz="1800" b="1" dirty="0"/>
                        <a:t>Do we have adequate harassment policies and procedures? </a:t>
                      </a:r>
                    </a:p>
                  </a:txBody>
                  <a:tcPr marL="0" marR="0" marT="0" marB="0">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1295400" y="304800"/>
          <a:ext cx="7467600" cy="508000"/>
        </p:xfrm>
        <a:graphic>
          <a:graphicData uri="http://schemas.openxmlformats.org/drawingml/2006/table">
            <a:tbl>
              <a:tblPr/>
              <a:tblGrid>
                <a:gridCol w="1371600"/>
                <a:gridCol w="1981200"/>
                <a:gridCol w="4114800"/>
              </a:tblGrid>
              <a:tr h="508000">
                <a:tc>
                  <a:txBody>
                    <a:bodyPr/>
                    <a:lstStyle/>
                    <a:p>
                      <a:r>
                        <a:rPr lang="en-GB" b="1" dirty="0"/>
                        <a:t>HR Activity </a:t>
                      </a:r>
                    </a:p>
                  </a:txBody>
                  <a:tcPr marL="0" marR="0" marT="0" marB="0">
                    <a:lnL>
                      <a:noFill/>
                    </a:lnL>
                    <a:lnR>
                      <a:noFill/>
                    </a:lnR>
                    <a:lnT>
                      <a:noFill/>
                    </a:lnT>
                    <a:lnB>
                      <a:noFill/>
                    </a:lnB>
                  </a:tcPr>
                </a:tc>
                <a:tc>
                  <a:txBody>
                    <a:bodyPr/>
                    <a:lstStyle/>
                    <a:p>
                      <a:r>
                        <a:rPr lang="en-GB" b="1" dirty="0"/>
                        <a:t>Potential Risk </a:t>
                      </a:r>
                    </a:p>
                  </a:txBody>
                  <a:tcPr marL="0" marR="0" marT="0" marB="0">
                    <a:lnL>
                      <a:noFill/>
                    </a:lnL>
                    <a:lnR>
                      <a:noFill/>
                    </a:lnR>
                    <a:lnT>
                      <a:noFill/>
                    </a:lnT>
                    <a:lnB>
                      <a:noFill/>
                    </a:lnB>
                  </a:tcPr>
                </a:tc>
                <a:tc>
                  <a:txBody>
                    <a:bodyPr/>
                    <a:lstStyle/>
                    <a:p>
                      <a:r>
                        <a:rPr lang="en-GB" b="1" dirty="0"/>
                        <a:t>Potential considerations </a:t>
                      </a:r>
                    </a:p>
                  </a:txBody>
                  <a:tcPr marL="0" marR="0" marT="0" marB="0">
                    <a:lnL>
                      <a:noFill/>
                    </a:lnL>
                    <a:lnR>
                      <a:noFill/>
                    </a:lnR>
                    <a:lnT>
                      <a:noFill/>
                    </a:lnT>
                    <a:lnB>
                      <a:noFill/>
                    </a:lnB>
                  </a:tcPr>
                </a:tc>
              </a:tr>
            </a:tbl>
          </a:graphicData>
        </a:graphic>
      </p:graphicFrame>
    </p:spTree>
  </p:cSld>
  <p:clrMapOvr>
    <a:masterClrMapping/>
  </p:clrMapOvr>
  <p:transition>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37</a:t>
            </a:fld>
            <a:endParaRPr lang="en-US" smtClean="0"/>
          </a:p>
        </p:txBody>
      </p:sp>
      <p:graphicFrame>
        <p:nvGraphicFramePr>
          <p:cNvPr id="4" name="Table 3"/>
          <p:cNvGraphicFramePr>
            <a:graphicFrameLocks noGrp="1"/>
          </p:cNvGraphicFramePr>
          <p:nvPr/>
        </p:nvGraphicFramePr>
        <p:xfrm>
          <a:off x="1295401" y="1143000"/>
          <a:ext cx="7467600" cy="3657600"/>
        </p:xfrm>
        <a:graphic>
          <a:graphicData uri="http://schemas.openxmlformats.org/drawingml/2006/table">
            <a:tbl>
              <a:tblPr/>
              <a:tblGrid>
                <a:gridCol w="1981199"/>
                <a:gridCol w="2133600"/>
                <a:gridCol w="3352801"/>
              </a:tblGrid>
              <a:tr h="3657600">
                <a:tc>
                  <a:txBody>
                    <a:bodyPr/>
                    <a:lstStyle/>
                    <a:p>
                      <a:r>
                        <a:rPr lang="en-GB" sz="2000" b="1" dirty="0"/>
                        <a:t>Exiting employee </a:t>
                      </a:r>
                    </a:p>
                  </a:txBody>
                  <a:tcPr marL="0" marR="0" marT="0" marB="0">
                    <a:lnL>
                      <a:noFill/>
                    </a:lnL>
                    <a:lnR>
                      <a:noFill/>
                    </a:lnR>
                    <a:lnT>
                      <a:noFill/>
                    </a:lnT>
                    <a:lnB>
                      <a:noFill/>
                    </a:lnB>
                  </a:tcPr>
                </a:tc>
                <a:tc>
                  <a:txBody>
                    <a:bodyPr/>
                    <a:lstStyle/>
                    <a:p>
                      <a:pPr>
                        <a:buFont typeface="Arial"/>
                        <a:buChar char="•"/>
                      </a:pPr>
                      <a:r>
                        <a:rPr lang="en-US" sz="2000" b="1" dirty="0"/>
                        <a:t>Property</a:t>
                      </a:r>
                    </a:p>
                    <a:p>
                      <a:pPr>
                        <a:buFont typeface="Arial"/>
                        <a:buChar char="•"/>
                      </a:pPr>
                      <a:r>
                        <a:rPr lang="en-US" sz="2000" b="1" dirty="0"/>
                        <a:t>Reputation in the community</a:t>
                      </a:r>
                    </a:p>
                    <a:p>
                      <a:pPr>
                        <a:buFont typeface="Arial"/>
                        <a:buChar char="•"/>
                      </a:pPr>
                      <a:r>
                        <a:rPr lang="en-US" sz="2000" b="1" dirty="0"/>
                        <a:t>Compensation</a:t>
                      </a:r>
                    </a:p>
                  </a:txBody>
                  <a:tcPr marL="0" marR="0" marT="0" marB="0">
                    <a:lnL>
                      <a:noFill/>
                    </a:lnL>
                    <a:lnR>
                      <a:noFill/>
                    </a:lnR>
                    <a:lnT>
                      <a:noFill/>
                    </a:lnT>
                    <a:lnB>
                      <a:noFill/>
                    </a:lnB>
                  </a:tcPr>
                </a:tc>
                <a:tc>
                  <a:txBody>
                    <a:bodyPr/>
                    <a:lstStyle/>
                    <a:p>
                      <a:pPr>
                        <a:buFont typeface="Arial"/>
                        <a:buChar char="•"/>
                      </a:pPr>
                      <a:r>
                        <a:rPr lang="en-US" sz="2000" b="1" dirty="0"/>
                        <a:t>Do we retrieve organizational information and equipment that a dismissed employee used (especially from home)?</a:t>
                      </a:r>
                    </a:p>
                    <a:p>
                      <a:pPr>
                        <a:buFont typeface="Arial"/>
                        <a:buChar char="•"/>
                      </a:pPr>
                      <a:r>
                        <a:rPr lang="en-US" sz="2000" b="1" dirty="0"/>
                        <a:t>Do we ensure that all access codes, passwords, etc are de-activated?</a:t>
                      </a:r>
                    </a:p>
                    <a:p>
                      <a:pPr>
                        <a:buFont typeface="Arial"/>
                        <a:buChar char="•"/>
                      </a:pPr>
                      <a:r>
                        <a:rPr lang="en-US" sz="2000" b="1" dirty="0"/>
                        <a:t>Do we conduct an exit interview?</a:t>
                      </a:r>
                    </a:p>
                    <a:p>
                      <a:pPr>
                        <a:buFont typeface="Arial"/>
                        <a:buChar char="•"/>
                      </a:pPr>
                      <a:r>
                        <a:rPr lang="en-US" sz="2000" b="1" dirty="0"/>
                        <a:t>Do we record lieu time and vacation balances?</a:t>
                      </a:r>
                    </a:p>
                  </a:txBody>
                  <a:tcPr marL="0" marR="0" marT="0" marB="0">
                    <a:lnL>
                      <a:noFill/>
                    </a:lnL>
                    <a:lnR>
                      <a:noFill/>
                    </a:lnR>
                    <a:lnT>
                      <a:noFill/>
                    </a:lnT>
                    <a:lnB>
                      <a:noFill/>
                    </a:lnB>
                  </a:tcPr>
                </a:tc>
              </a:tr>
            </a:tbl>
          </a:graphicData>
        </a:graphic>
      </p:graphicFrame>
      <p:graphicFrame>
        <p:nvGraphicFramePr>
          <p:cNvPr id="6" name="Table 5"/>
          <p:cNvGraphicFramePr>
            <a:graphicFrameLocks noGrp="1"/>
          </p:cNvGraphicFramePr>
          <p:nvPr/>
        </p:nvGraphicFramePr>
        <p:xfrm>
          <a:off x="1219200" y="381000"/>
          <a:ext cx="7467600" cy="508000"/>
        </p:xfrm>
        <a:graphic>
          <a:graphicData uri="http://schemas.openxmlformats.org/drawingml/2006/table">
            <a:tbl>
              <a:tblPr/>
              <a:tblGrid>
                <a:gridCol w="2133600"/>
                <a:gridCol w="2057400"/>
                <a:gridCol w="3276600"/>
              </a:tblGrid>
              <a:tr h="508000">
                <a:tc>
                  <a:txBody>
                    <a:bodyPr/>
                    <a:lstStyle/>
                    <a:p>
                      <a:r>
                        <a:rPr lang="en-GB" b="1" dirty="0"/>
                        <a:t>HR Activity </a:t>
                      </a:r>
                    </a:p>
                  </a:txBody>
                  <a:tcPr marL="0" marR="0" marT="0" marB="0">
                    <a:lnL>
                      <a:noFill/>
                    </a:lnL>
                    <a:lnR>
                      <a:noFill/>
                    </a:lnR>
                    <a:lnT>
                      <a:noFill/>
                    </a:lnT>
                    <a:lnB>
                      <a:noFill/>
                    </a:lnB>
                  </a:tcPr>
                </a:tc>
                <a:tc>
                  <a:txBody>
                    <a:bodyPr/>
                    <a:lstStyle/>
                    <a:p>
                      <a:r>
                        <a:rPr lang="en-GB" b="1" dirty="0"/>
                        <a:t>Potential Risk </a:t>
                      </a:r>
                    </a:p>
                  </a:txBody>
                  <a:tcPr marL="0" marR="0" marT="0" marB="0">
                    <a:lnL>
                      <a:noFill/>
                    </a:lnL>
                    <a:lnR>
                      <a:noFill/>
                    </a:lnR>
                    <a:lnT>
                      <a:noFill/>
                    </a:lnT>
                    <a:lnB>
                      <a:noFill/>
                    </a:lnB>
                  </a:tcPr>
                </a:tc>
                <a:tc>
                  <a:txBody>
                    <a:bodyPr/>
                    <a:lstStyle/>
                    <a:p>
                      <a:r>
                        <a:rPr lang="en-GB" b="1" dirty="0"/>
                        <a:t>Potential considerations </a:t>
                      </a:r>
                    </a:p>
                  </a:txBody>
                  <a:tcPr marL="0" marR="0" marT="0" marB="0">
                    <a:lnL>
                      <a:noFill/>
                    </a:lnL>
                    <a:lnR>
                      <a:noFill/>
                    </a:lnR>
                    <a:lnT>
                      <a:noFill/>
                    </a:lnT>
                    <a:lnB>
                      <a:noFill/>
                    </a:lnB>
                  </a:tcPr>
                </a:tc>
              </a:tr>
            </a:tbl>
          </a:graphicData>
        </a:graphic>
      </p:graphicFrame>
      <p:sp>
        <p:nvSpPr>
          <p:cNvPr id="7" name="Rectangle 6"/>
          <p:cNvSpPr/>
          <p:nvPr/>
        </p:nvSpPr>
        <p:spPr>
          <a:xfrm>
            <a:off x="1295400" y="5257800"/>
            <a:ext cx="7620000" cy="1015663"/>
          </a:xfrm>
          <a:prstGeom prst="rect">
            <a:avLst/>
          </a:prstGeom>
        </p:spPr>
        <p:txBody>
          <a:bodyPr wrap="square">
            <a:spAutoFit/>
          </a:bodyPr>
          <a:lstStyle/>
          <a:p>
            <a:r>
              <a:rPr lang="en-US" sz="2000" b="1" dirty="0" smtClean="0"/>
              <a:t>There is a connection between risk management and liability. Therefore, it is very important to obtain legal advice about your risk management plan.</a:t>
            </a:r>
            <a:endParaRPr lang="en-GB" sz="2000" b="1" dirty="0"/>
          </a:p>
        </p:txBody>
      </p:sp>
    </p:spTree>
  </p:cSld>
  <p:clrMapOvr>
    <a:masterClrMapping/>
  </p:clrMapOvr>
  <p:transition>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38</a:t>
            </a:fld>
            <a:endParaRPr lang="en-US" smtClean="0"/>
          </a:p>
        </p:txBody>
      </p:sp>
      <p:sp>
        <p:nvSpPr>
          <p:cNvPr id="2052" name="Rectangle 2"/>
          <p:cNvSpPr>
            <a:spLocks noGrp="1" noChangeArrowheads="1"/>
          </p:cNvSpPr>
          <p:nvPr>
            <p:ph type="ctrTitle"/>
          </p:nvPr>
        </p:nvSpPr>
        <p:spPr>
          <a:xfrm>
            <a:off x="1524000" y="228600"/>
            <a:ext cx="7080448" cy="6324600"/>
          </a:xfrm>
        </p:spPr>
        <p:txBody>
          <a:bodyPr>
            <a:noAutofit/>
          </a:bodyPr>
          <a:lstStyle/>
          <a:p>
            <a:r>
              <a:rPr lang="en-US" sz="2700" b="1" dirty="0" smtClean="0"/>
              <a:t>The risk management process</a:t>
            </a:r>
            <a:br>
              <a:rPr lang="en-US" sz="2700" b="1" dirty="0" smtClean="0"/>
            </a:br>
            <a:r>
              <a:rPr lang="en-US" sz="2700" b="1" dirty="0" smtClean="0"/>
              <a:t/>
            </a:r>
            <a:br>
              <a:rPr lang="en-US" sz="2700" b="1" dirty="0" smtClean="0"/>
            </a:br>
            <a:r>
              <a:rPr lang="en-US" sz="2700" dirty="0" smtClean="0"/>
              <a:t>Risk management is a cycle. That means that it is not something that gets checked off a "to do" list but it is a continuous activity. </a:t>
            </a:r>
            <a:br>
              <a:rPr lang="en-US" sz="2700" dirty="0" smtClean="0"/>
            </a:br>
            <a:r>
              <a:rPr lang="en-US" sz="2700" dirty="0" smtClean="0"/>
              <a:t/>
            </a:r>
            <a:br>
              <a:rPr lang="en-US" sz="2700" dirty="0" smtClean="0"/>
            </a:br>
            <a:r>
              <a:rPr lang="en-US" sz="2700" dirty="0" smtClean="0"/>
              <a:t>Having a risk management process means that your organization knows and understands the risks to which you are exposed. </a:t>
            </a:r>
            <a:br>
              <a:rPr lang="en-US" sz="2700" dirty="0" smtClean="0"/>
            </a:br>
            <a:r>
              <a:rPr lang="en-US" sz="2700" dirty="0" smtClean="0"/>
              <a:t/>
            </a:r>
            <a:br>
              <a:rPr lang="en-US" sz="2700" dirty="0" smtClean="0"/>
            </a:br>
            <a:r>
              <a:rPr lang="en-US" sz="2700" dirty="0" smtClean="0"/>
              <a:t>It also means that your organization has deliberately evaluated the risks and has strategies in place to remove the risk altogether, reduce the likelihood of the risk happening or minimize harm in the event that something happens.</a:t>
            </a:r>
            <a:endParaRPr lang="en-US" sz="27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39</a:t>
            </a:fld>
            <a:endParaRPr lang="en-US" smtClean="0"/>
          </a:p>
        </p:txBody>
      </p:sp>
      <p:sp>
        <p:nvSpPr>
          <p:cNvPr id="2052" name="Rectangle 2"/>
          <p:cNvSpPr>
            <a:spLocks noGrp="1" noChangeArrowheads="1"/>
          </p:cNvSpPr>
          <p:nvPr>
            <p:ph type="ctrTitle"/>
          </p:nvPr>
        </p:nvSpPr>
        <p:spPr>
          <a:xfrm>
            <a:off x="1691680" y="620688"/>
            <a:ext cx="6912768" cy="4941912"/>
          </a:xfrm>
        </p:spPr>
        <p:txBody>
          <a:bodyPr>
            <a:normAutofit/>
          </a:bodyPr>
          <a:lstStyle/>
          <a:p>
            <a:r>
              <a:rPr lang="en-US" sz="2800" b="1" dirty="0" smtClean="0"/>
              <a:t>The risk management process  (Cont.)</a:t>
            </a:r>
            <a:br>
              <a:rPr lang="en-US" sz="2800" b="1" dirty="0" smtClean="0"/>
            </a:br>
            <a:r>
              <a:rPr lang="en-US" sz="2800" dirty="0" smtClean="0"/>
              <a:t/>
            </a:r>
            <a:br>
              <a:rPr lang="en-US" sz="2800" dirty="0" smtClean="0"/>
            </a:br>
            <a:r>
              <a:rPr lang="en-US" sz="2800" dirty="0" smtClean="0"/>
              <a:t>At a very basic level, risk management focuses you on two fundamental questions: </a:t>
            </a:r>
            <a:br>
              <a:rPr lang="en-US" sz="2800" dirty="0" smtClean="0"/>
            </a:br>
            <a:r>
              <a:rPr lang="en-US" sz="2800" dirty="0" smtClean="0"/>
              <a:t/>
            </a:r>
            <a:br>
              <a:rPr lang="en-US" sz="2800" dirty="0" smtClean="0"/>
            </a:br>
            <a:r>
              <a:rPr lang="en-US" sz="2800" dirty="0" smtClean="0"/>
              <a:t>1) What can go wrong?</a:t>
            </a:r>
            <a:br>
              <a:rPr lang="en-US" sz="2800" dirty="0" smtClean="0"/>
            </a:br>
            <a:r>
              <a:rPr lang="en-US" sz="2800" dirty="0" smtClean="0"/>
              <a:t/>
            </a:r>
            <a:br>
              <a:rPr lang="en-US" sz="2800" dirty="0" smtClean="0"/>
            </a:br>
            <a:r>
              <a:rPr lang="en-US" sz="2800" dirty="0" smtClean="0"/>
              <a:t>2) What will we do to prevent the harm from occurring in the first place and in response to the harm or loss if it actually happens?</a:t>
            </a:r>
            <a:br>
              <a:rPr lang="en-US" sz="2800" dirty="0" smtClean="0"/>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40</a:t>
            </a:fld>
            <a:endParaRPr lang="en-US" smtClean="0"/>
          </a:p>
        </p:txBody>
      </p:sp>
      <p:sp>
        <p:nvSpPr>
          <p:cNvPr id="20" name="Rectangle 19"/>
          <p:cNvSpPr/>
          <p:nvPr/>
        </p:nvSpPr>
        <p:spPr>
          <a:xfrm>
            <a:off x="1295400" y="228601"/>
            <a:ext cx="7315200" cy="5262979"/>
          </a:xfrm>
          <a:prstGeom prst="rect">
            <a:avLst/>
          </a:prstGeom>
        </p:spPr>
        <p:txBody>
          <a:bodyPr wrap="square">
            <a:spAutoFit/>
          </a:bodyPr>
          <a:lstStyle/>
          <a:p>
            <a:r>
              <a:rPr lang="en-US" sz="2800" b="1" dirty="0" smtClean="0">
                <a:latin typeface="+mj-lt"/>
              </a:rPr>
              <a:t>Identify the risks</a:t>
            </a:r>
          </a:p>
          <a:p>
            <a:endParaRPr lang="en-US" sz="2800" b="1" dirty="0" smtClean="0">
              <a:latin typeface="+mj-lt"/>
            </a:endParaRPr>
          </a:p>
          <a:p>
            <a:r>
              <a:rPr lang="en-US" sz="2800" dirty="0" smtClean="0">
                <a:latin typeface="+mj-lt"/>
              </a:rPr>
              <a:t>The very first step is to identify the risks. </a:t>
            </a:r>
          </a:p>
          <a:p>
            <a:endParaRPr lang="en-US" sz="2800" dirty="0" smtClean="0">
              <a:latin typeface="+mj-lt"/>
            </a:endParaRPr>
          </a:p>
          <a:p>
            <a:r>
              <a:rPr lang="en-US" sz="2800" dirty="0" smtClean="0">
                <a:latin typeface="+mj-lt"/>
              </a:rPr>
              <a:t>Ask yourself what can go wrong. </a:t>
            </a:r>
          </a:p>
          <a:p>
            <a:endParaRPr lang="en-US" sz="2800" dirty="0" smtClean="0">
              <a:latin typeface="+mj-lt"/>
            </a:endParaRPr>
          </a:p>
          <a:p>
            <a:r>
              <a:rPr lang="en-US" sz="2800" dirty="0" smtClean="0">
                <a:latin typeface="+mj-lt"/>
              </a:rPr>
              <a:t>Every activity of an organization poses a risk so brainstorm and document the risks.</a:t>
            </a:r>
          </a:p>
          <a:p>
            <a:endParaRPr lang="en-US" sz="2800" dirty="0" smtClean="0">
              <a:latin typeface="+mj-lt"/>
            </a:endParaRPr>
          </a:p>
          <a:p>
            <a:r>
              <a:rPr lang="en-US" sz="2800" dirty="0" smtClean="0">
                <a:latin typeface="+mj-lt"/>
              </a:rPr>
              <a:t>Consider both the general risks (that could happen to any organization) and the risks specific to your organization.</a:t>
            </a:r>
          </a:p>
        </p:txBody>
      </p:sp>
    </p:spTree>
  </p:cSld>
  <p:clrMapOvr>
    <a:masterClrMapping/>
  </p:clrMapOvr>
  <p:transition>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41</a:t>
            </a:fld>
            <a:endParaRPr lang="en-US" smtClean="0"/>
          </a:p>
        </p:txBody>
      </p:sp>
      <p:sp>
        <p:nvSpPr>
          <p:cNvPr id="2052" name="Rectangle 2"/>
          <p:cNvSpPr>
            <a:spLocks noGrp="1" noChangeArrowheads="1"/>
          </p:cNvSpPr>
          <p:nvPr>
            <p:ph type="ctrTitle"/>
          </p:nvPr>
        </p:nvSpPr>
        <p:spPr>
          <a:xfrm>
            <a:off x="1691680" y="304800"/>
            <a:ext cx="6912768" cy="6172200"/>
          </a:xfrm>
        </p:spPr>
        <p:txBody>
          <a:bodyPr>
            <a:noAutofit/>
          </a:bodyPr>
          <a:lstStyle/>
          <a:p>
            <a:r>
              <a:rPr lang="en-US" sz="2800" b="1" dirty="0" smtClean="0"/>
              <a:t>Identify the risks (Cont.)</a:t>
            </a:r>
            <a:br>
              <a:rPr lang="en-US" sz="2800" b="1" dirty="0" smtClean="0"/>
            </a:br>
            <a:r>
              <a:rPr lang="en-US" sz="2800" dirty="0" smtClean="0"/>
              <a:t/>
            </a:r>
            <a:br>
              <a:rPr lang="en-US" sz="2800" dirty="0" smtClean="0"/>
            </a:br>
            <a:r>
              <a:rPr lang="en-US" sz="2800" dirty="0" smtClean="0"/>
              <a:t>Risks can be: </a:t>
            </a:r>
            <a:br>
              <a:rPr lang="en-US" sz="2800" dirty="0" smtClean="0"/>
            </a:br>
            <a:r>
              <a:rPr lang="en-US" sz="2800" dirty="0" smtClean="0"/>
              <a:t/>
            </a:r>
            <a:br>
              <a:rPr lang="en-US" sz="2800" dirty="0" smtClean="0"/>
            </a:br>
            <a:r>
              <a:rPr lang="en-US" sz="2800" dirty="0" smtClean="0"/>
              <a:t>- Abuse that is either one-time or ongoing (physical, emotional, psychosocial, sexual, financial)</a:t>
            </a:r>
            <a:br>
              <a:rPr lang="en-US" sz="2800" dirty="0" smtClean="0"/>
            </a:br>
            <a:r>
              <a:rPr lang="en-US" sz="2800" dirty="0" smtClean="0"/>
              <a:t>- Personal injury</a:t>
            </a:r>
            <a:br>
              <a:rPr lang="en-US" sz="2800" dirty="0" smtClean="0"/>
            </a:br>
            <a:r>
              <a:rPr lang="en-US" sz="2800" dirty="0" smtClean="0"/>
              <a:t>- Medical</a:t>
            </a:r>
            <a:br>
              <a:rPr lang="en-US" sz="2800" dirty="0" smtClean="0"/>
            </a:br>
            <a:r>
              <a:rPr lang="en-US" sz="2800" dirty="0" smtClean="0"/>
              <a:t>- Environmental</a:t>
            </a:r>
            <a:br>
              <a:rPr lang="en-US" sz="2800" dirty="0" smtClean="0"/>
            </a:br>
            <a:r>
              <a:rPr lang="en-US" sz="2800" dirty="0" smtClean="0"/>
              <a:t>- Property</a:t>
            </a:r>
            <a:br>
              <a:rPr lang="en-US" sz="2800" dirty="0" smtClean="0"/>
            </a:br>
            <a:r>
              <a:rPr lang="en-US" sz="2800" dirty="0" smtClean="0"/>
              <a:t>- Financial</a:t>
            </a:r>
            <a:br>
              <a:rPr lang="en-US" sz="2800" dirty="0" smtClean="0"/>
            </a:br>
            <a:r>
              <a:rPr lang="en-US" sz="2800" dirty="0" smtClean="0"/>
              <a:t>- Reputation/goodwill</a:t>
            </a:r>
            <a:br>
              <a:rPr lang="en-US" sz="2800" dirty="0" smtClean="0"/>
            </a:br>
            <a:r>
              <a:rPr lang="en-US" sz="2800" dirty="0" smtClean="0"/>
              <a:t>- Other</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42</a:t>
            </a:fld>
            <a:endParaRPr lang="en-US" smtClean="0"/>
          </a:p>
        </p:txBody>
      </p:sp>
      <p:sp>
        <p:nvSpPr>
          <p:cNvPr id="2052" name="Rectangle 2"/>
          <p:cNvSpPr>
            <a:spLocks noGrp="1" noChangeArrowheads="1"/>
          </p:cNvSpPr>
          <p:nvPr>
            <p:ph type="ctrTitle"/>
          </p:nvPr>
        </p:nvSpPr>
        <p:spPr>
          <a:xfrm>
            <a:off x="1691680" y="620688"/>
            <a:ext cx="6912768" cy="4179912"/>
          </a:xfrm>
        </p:spPr>
        <p:txBody>
          <a:bodyPr>
            <a:noAutofit/>
          </a:bodyPr>
          <a:lstStyle/>
          <a:p>
            <a:r>
              <a:rPr lang="en-US" sz="2600" dirty="0" smtClean="0"/>
              <a:t>Involving staff, volunteers and board members in the risk identification process will give you a comprehensive picture of the risks based on different people's involvement in different areas of the organization. </a:t>
            </a:r>
            <a:br>
              <a:rPr lang="en-US" sz="2600" dirty="0" smtClean="0"/>
            </a:br>
            <a:r>
              <a:rPr lang="en-US" sz="2600" dirty="0" smtClean="0"/>
              <a:t/>
            </a:r>
            <a:br>
              <a:rPr lang="en-US" sz="2600" dirty="0" smtClean="0"/>
            </a:br>
            <a:r>
              <a:rPr lang="en-US" sz="2600" dirty="0" smtClean="0"/>
              <a:t>You may also wish to engage the services and opinions of an accountant or a lawyer.</a:t>
            </a:r>
            <a:endParaRPr lang="en-US" sz="26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43</a:t>
            </a:fld>
            <a:endParaRPr lang="en-US" smtClean="0"/>
          </a:p>
        </p:txBody>
      </p:sp>
      <p:sp>
        <p:nvSpPr>
          <p:cNvPr id="2052" name="Rectangle 2"/>
          <p:cNvSpPr>
            <a:spLocks noGrp="1" noChangeArrowheads="1"/>
          </p:cNvSpPr>
          <p:nvPr>
            <p:ph type="ctrTitle"/>
          </p:nvPr>
        </p:nvSpPr>
        <p:spPr>
          <a:xfrm>
            <a:off x="1691680" y="228600"/>
            <a:ext cx="6912768" cy="6400800"/>
          </a:xfrm>
        </p:spPr>
        <p:txBody>
          <a:bodyPr>
            <a:noAutofit/>
          </a:bodyPr>
          <a:lstStyle/>
          <a:p>
            <a:r>
              <a:rPr lang="en-US" sz="2800" b="1" dirty="0" smtClean="0"/>
              <a:t>Assess the risks</a:t>
            </a:r>
            <a:br>
              <a:rPr lang="en-US" sz="2800" b="1" dirty="0" smtClean="0"/>
            </a:br>
            <a:r>
              <a:rPr lang="en-US" sz="2800" b="1" dirty="0" smtClean="0"/>
              <a:t/>
            </a:r>
            <a:br>
              <a:rPr lang="en-US" sz="2800" b="1" dirty="0" smtClean="0"/>
            </a:br>
            <a:r>
              <a:rPr lang="en-US" sz="2800" dirty="0" smtClean="0"/>
              <a:t>If you have done a thorough job of identifying risks, you may end up with a long (and overwhelming) list.</a:t>
            </a:r>
            <a:br>
              <a:rPr lang="en-US" sz="2800" dirty="0" smtClean="0"/>
            </a:br>
            <a:r>
              <a:rPr lang="en-US" sz="2800" dirty="0" smtClean="0"/>
              <a:t/>
            </a:r>
            <a:br>
              <a:rPr lang="en-US" sz="2800" dirty="0" smtClean="0"/>
            </a:br>
            <a:r>
              <a:rPr lang="en-US" sz="2800" dirty="0" smtClean="0"/>
              <a:t>The next step is to assess each of the risks based on the (1) likelihood or frequency of the risk occurring and (2) the severity of the consequences.</a:t>
            </a:r>
            <a:br>
              <a:rPr lang="en-US" sz="2800" dirty="0" smtClean="0"/>
            </a:br>
            <a:r>
              <a:rPr lang="en-US" sz="2800" dirty="0" smtClean="0"/>
              <a:t/>
            </a:r>
            <a:br>
              <a:rPr lang="en-US" sz="2800" dirty="0" smtClean="0"/>
            </a:br>
            <a:r>
              <a:rPr lang="en-US" sz="2800" dirty="0" smtClean="0"/>
              <a:t>Using a risk map to plot the likelihood of occurrence and the severity of the consequences will help you prioritize your next steps.</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44</a:t>
            </a:fld>
            <a:endParaRPr lang="en-US" smtClean="0"/>
          </a:p>
        </p:txBody>
      </p:sp>
      <p:sp>
        <p:nvSpPr>
          <p:cNvPr id="35841" name="Rectangle 1"/>
          <p:cNvSpPr>
            <a:spLocks noChangeArrowheads="1"/>
          </p:cNvSpPr>
          <p:nvPr/>
        </p:nvSpPr>
        <p:spPr bwMode="auto">
          <a:xfrm>
            <a:off x="1524000" y="865724"/>
            <a:ext cx="7086600" cy="4785926"/>
          </a:xfrm>
          <a:prstGeom prst="rect">
            <a:avLst/>
          </a:prstGeom>
          <a:noFill/>
          <a:ln w="9525">
            <a:noFill/>
            <a:miter lim="800000"/>
            <a:headEnd/>
            <a:tailEnd/>
          </a:ln>
          <a:effectLst/>
        </p:spPr>
        <p:txBody>
          <a:bodyPr vert="horz" wrap="square" lIns="91440" tIns="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mj-lt"/>
                <a:cs typeface="Arial" charset="0"/>
              </a:rPr>
              <a:t>Develop strategies for managing risks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mj-lt"/>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mj-lt"/>
                <a:cs typeface="Arial" charset="0"/>
              </a:rPr>
              <a:t>Consider the most appropriate risk management strategies for each identified risk: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800" b="0" i="0" u="none" strike="noStrike" cap="none" normalizeH="0" baseline="0" dirty="0" smtClean="0">
              <a:ln>
                <a:noFill/>
              </a:ln>
              <a:solidFill>
                <a:schemeClr val="tx1"/>
              </a:solidFill>
              <a:effectLst/>
              <a:latin typeface="+mj-lt"/>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mj-lt"/>
                <a:cs typeface="Arial" charset="0"/>
              </a:rPr>
              <a:t>1) Avoidance</a:t>
            </a:r>
            <a:r>
              <a:rPr kumimoji="0" lang="en-US" sz="2800" b="0" i="0" u="none" strike="noStrike" cap="none" normalizeH="0" baseline="0" dirty="0" smtClean="0">
                <a:ln>
                  <a:noFill/>
                </a:ln>
                <a:solidFill>
                  <a:schemeClr val="tx1"/>
                </a:solidFill>
                <a:effectLst/>
                <a:latin typeface="+mj-lt"/>
                <a:cs typeface="Arial" charset="0"/>
              </a:rPr>
              <a:t> - Stop providing the service or doing the activity because it is too risky.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mj-lt"/>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mj-lt"/>
                <a:cs typeface="Arial" charset="0"/>
              </a:rPr>
              <a:t>2) Acceptance</a:t>
            </a:r>
            <a:r>
              <a:rPr kumimoji="0" lang="en-US" sz="2800" b="0" i="0" u="none" strike="noStrike" cap="none" normalizeH="0" baseline="0" dirty="0" smtClean="0">
                <a:ln>
                  <a:noFill/>
                </a:ln>
                <a:solidFill>
                  <a:schemeClr val="tx1"/>
                </a:solidFill>
                <a:effectLst/>
                <a:latin typeface="+mj-lt"/>
                <a:cs typeface="Arial" charset="0"/>
              </a:rPr>
              <a:t> - Some risky activities are central to the mission of an organization and an organization will choose to accept the risks.</a:t>
            </a:r>
          </a:p>
        </p:txBody>
      </p:sp>
    </p:spTree>
  </p:cSld>
  <p:clrMapOvr>
    <a:masterClrMapping/>
  </p:clrMapOvr>
  <p:transition>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45</a:t>
            </a:fld>
            <a:endParaRPr lang="en-US" smtClean="0"/>
          </a:p>
        </p:txBody>
      </p:sp>
      <p:sp>
        <p:nvSpPr>
          <p:cNvPr id="2052" name="Rectangle 2"/>
          <p:cNvSpPr>
            <a:spLocks noGrp="1" noChangeArrowheads="1"/>
          </p:cNvSpPr>
          <p:nvPr>
            <p:ph type="ctrTitle"/>
          </p:nvPr>
        </p:nvSpPr>
        <p:spPr>
          <a:xfrm>
            <a:off x="1371600" y="304800"/>
            <a:ext cx="7467600" cy="5791200"/>
          </a:xfrm>
        </p:spPr>
        <p:txBody>
          <a:bodyPr>
            <a:normAutofit fontScale="90000"/>
          </a:bodyPr>
          <a:lstStyle/>
          <a:p>
            <a:pPr>
              <a:defRPr/>
            </a:pPr>
            <a:r>
              <a:rPr lang="en-US" sz="2800" b="1" dirty="0" smtClean="0">
                <a:solidFill>
                  <a:schemeClr val="tx1"/>
                </a:solidFill>
                <a:effectLst/>
                <a:cs typeface="Arial" charset="0"/>
              </a:rPr>
              <a:t>3) Modification</a:t>
            </a:r>
            <a:r>
              <a:rPr lang="en-US" sz="2800" dirty="0" smtClean="0">
                <a:solidFill>
                  <a:schemeClr val="tx1"/>
                </a:solidFill>
                <a:effectLst/>
                <a:cs typeface="Arial" charset="0"/>
              </a:rPr>
              <a:t> - Change the activity to reduce the likelihood of the risk occurring or reduce the severity of the consequences. Policies and procedures are an important part of this risk management strategy because they communicate expectations and define boundaries.  Learn more about writing policies and procedures.</a:t>
            </a:r>
            <a:br>
              <a:rPr lang="en-US" sz="2800" dirty="0" smtClean="0">
                <a:solidFill>
                  <a:schemeClr val="tx1"/>
                </a:solidFill>
                <a:effectLst/>
                <a:cs typeface="Arial" charset="0"/>
              </a:rPr>
            </a:br>
            <a:r>
              <a:rPr lang="en-US" sz="2800" b="1" dirty="0" smtClean="0">
                <a:solidFill>
                  <a:schemeClr val="tx1"/>
                </a:solidFill>
                <a:effectLst/>
                <a:cs typeface="Arial" charset="0"/>
              </a:rPr>
              <a:t/>
            </a:r>
            <a:br>
              <a:rPr lang="en-US" sz="2800" b="1" dirty="0" smtClean="0">
                <a:solidFill>
                  <a:schemeClr val="tx1"/>
                </a:solidFill>
                <a:effectLst/>
                <a:cs typeface="Arial" charset="0"/>
              </a:rPr>
            </a:br>
            <a:r>
              <a:rPr lang="en-US" sz="2800" b="1" dirty="0" smtClean="0">
                <a:solidFill>
                  <a:schemeClr val="tx1"/>
                </a:solidFill>
                <a:effectLst/>
                <a:cs typeface="Arial" charset="0"/>
              </a:rPr>
              <a:t>4) Transfer or sharing</a:t>
            </a:r>
            <a:r>
              <a:rPr lang="en-US" sz="2800" dirty="0" smtClean="0">
                <a:solidFill>
                  <a:schemeClr val="tx1"/>
                </a:solidFill>
                <a:effectLst/>
                <a:cs typeface="Arial" charset="0"/>
              </a:rPr>
              <a:t> - Purchase insurance or transfer the risk to another organization through signing a contractual agreement with other organizations to share the risk (for example, having a contractual agreement with a bus company to transport clients rather than staff driving clients).</a:t>
            </a:r>
            <a:endParaRPr lang="en-US" sz="2800" b="1" dirty="0" smtClean="0">
              <a:solidFill>
                <a:schemeClr val="tx2"/>
              </a:solidFill>
            </a:endParaRPr>
          </a:p>
        </p:txBody>
      </p:sp>
    </p:spTree>
  </p:cSld>
  <p:clrMapOvr>
    <a:masterClrMapping/>
  </p:clrMapOvr>
  <p:transition>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46</a:t>
            </a:fld>
            <a:endParaRPr lang="en-US" smtClean="0"/>
          </a:p>
        </p:txBody>
      </p:sp>
      <p:sp>
        <p:nvSpPr>
          <p:cNvPr id="2052" name="Rectangle 2"/>
          <p:cNvSpPr>
            <a:spLocks noGrp="1" noChangeArrowheads="1"/>
          </p:cNvSpPr>
          <p:nvPr>
            <p:ph type="ctrTitle"/>
          </p:nvPr>
        </p:nvSpPr>
        <p:spPr>
          <a:xfrm>
            <a:off x="1447800" y="228600"/>
            <a:ext cx="7391400" cy="6172200"/>
          </a:xfrm>
        </p:spPr>
        <p:txBody>
          <a:bodyPr>
            <a:normAutofit fontScale="90000"/>
          </a:bodyPr>
          <a:lstStyle/>
          <a:p>
            <a:r>
              <a:rPr lang="en-US" sz="3100" b="1" dirty="0" smtClean="0"/>
              <a:t>Implement</a:t>
            </a:r>
            <a:r>
              <a:rPr lang="en-US" sz="2800" b="1" dirty="0" smtClean="0"/>
              <a:t/>
            </a:r>
            <a:br>
              <a:rPr lang="en-US" sz="2800" b="1" dirty="0" smtClean="0"/>
            </a:br>
            <a:r>
              <a:rPr lang="en-US" sz="2800" b="1" dirty="0" smtClean="0"/>
              <a:t/>
            </a:r>
            <a:br>
              <a:rPr lang="en-US" sz="2800" b="1" dirty="0" smtClean="0"/>
            </a:br>
            <a:r>
              <a:rPr lang="en-US" sz="2800" dirty="0" smtClean="0"/>
              <a:t>When you have decided which risk management strategies will be the most effective and affordable for your organization, practically outline the steps and who is responsible for each step in the risk management plan.</a:t>
            </a:r>
            <a:br>
              <a:rPr lang="en-US" sz="2800" dirty="0" smtClean="0"/>
            </a:br>
            <a:r>
              <a:rPr lang="en-US" sz="2800" dirty="0" smtClean="0"/>
              <a:t/>
            </a:r>
            <a:br>
              <a:rPr lang="en-US" sz="2800" dirty="0" smtClean="0"/>
            </a:br>
            <a:r>
              <a:rPr lang="en-US" sz="2800" dirty="0" smtClean="0"/>
              <a:t>Communicate the plan and ensure that there is buy-in from all who are involved in the organization (staff, volunteers, clients, other relevant stakeholders).</a:t>
            </a:r>
            <a:br>
              <a:rPr lang="en-US" sz="2800" dirty="0" smtClean="0"/>
            </a:br>
            <a:r>
              <a:rPr lang="en-US" sz="2800" dirty="0" smtClean="0"/>
              <a:t/>
            </a:r>
            <a:br>
              <a:rPr lang="en-US" sz="2800" dirty="0" smtClean="0"/>
            </a:br>
            <a:r>
              <a:rPr lang="en-US" sz="2800" dirty="0" smtClean="0"/>
              <a:t>Provide training for all organizational staff and volunteers so they understand the rationale of the risk management plan as well as the expectations, procedures, forms, etc.</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47</a:t>
            </a:fld>
            <a:endParaRPr lang="en-US" smtClean="0"/>
          </a:p>
        </p:txBody>
      </p:sp>
      <p:sp>
        <p:nvSpPr>
          <p:cNvPr id="2052" name="Rectangle 2"/>
          <p:cNvSpPr>
            <a:spLocks noGrp="1" noChangeArrowheads="1"/>
          </p:cNvSpPr>
          <p:nvPr>
            <p:ph type="ctrTitle"/>
          </p:nvPr>
        </p:nvSpPr>
        <p:spPr>
          <a:xfrm>
            <a:off x="1524000" y="152400"/>
            <a:ext cx="7080448" cy="1981200"/>
          </a:xfrm>
        </p:spPr>
        <p:txBody>
          <a:bodyPr>
            <a:normAutofit/>
          </a:bodyPr>
          <a:lstStyle/>
          <a:p>
            <a:r>
              <a:rPr lang="en-US" sz="2800" b="1" dirty="0" smtClean="0"/>
              <a:t>Monitor</a:t>
            </a:r>
            <a:br>
              <a:rPr lang="en-US" sz="2800" b="1" dirty="0" smtClean="0"/>
            </a:br>
            <a:r>
              <a:rPr lang="en-US" sz="2800" b="1" dirty="0" smtClean="0"/>
              <a:t/>
            </a:r>
            <a:br>
              <a:rPr lang="en-US" sz="2800" b="1" dirty="0" smtClean="0"/>
            </a:br>
            <a:r>
              <a:rPr lang="en-US" sz="2800" dirty="0" smtClean="0"/>
              <a:t>Consider the following questions and document any changes to the plan: </a:t>
            </a:r>
            <a:endParaRPr lang="en-US" sz="2800" b="1" dirty="0" smtClean="0">
              <a:solidFill>
                <a:schemeClr val="tx2"/>
              </a:solidFill>
              <a:latin typeface="+mn-lt"/>
            </a:endParaRPr>
          </a:p>
        </p:txBody>
      </p:sp>
      <p:sp>
        <p:nvSpPr>
          <p:cNvPr id="5" name="Rectangle 4"/>
          <p:cNvSpPr/>
          <p:nvPr/>
        </p:nvSpPr>
        <p:spPr>
          <a:xfrm>
            <a:off x="1600200" y="2209800"/>
            <a:ext cx="7086600" cy="3416320"/>
          </a:xfrm>
          <a:prstGeom prst="rect">
            <a:avLst/>
          </a:prstGeom>
        </p:spPr>
        <p:txBody>
          <a:bodyPr wrap="square">
            <a:spAutoFit/>
          </a:bodyPr>
          <a:lstStyle/>
          <a:p>
            <a:pPr marL="342900" indent="-342900">
              <a:buFont typeface="Arial" pitchFamily="34" charset="0"/>
              <a:buChar char="•"/>
            </a:pPr>
            <a:r>
              <a:rPr lang="en-US" sz="2400" dirty="0" smtClean="0"/>
              <a:t>Is your plan working?</a:t>
            </a:r>
          </a:p>
          <a:p>
            <a:pPr marL="342900" indent="-342900">
              <a:buFont typeface="Arial" pitchFamily="34" charset="0"/>
              <a:buChar char="•"/>
            </a:pPr>
            <a:r>
              <a:rPr lang="en-US" sz="2400" dirty="0" smtClean="0"/>
              <a:t>Have your risks changed?</a:t>
            </a:r>
          </a:p>
          <a:p>
            <a:pPr marL="342900" indent="-342900">
              <a:buFont typeface="Arial" pitchFamily="34" charset="0"/>
              <a:buChar char="•"/>
            </a:pPr>
            <a:r>
              <a:rPr lang="en-US" sz="2400" dirty="0" smtClean="0"/>
              <a:t>Have you expanded or reduced your programs and services?</a:t>
            </a:r>
          </a:p>
          <a:p>
            <a:pPr marL="342900" indent="-342900">
              <a:buFont typeface="Arial" pitchFamily="34" charset="0"/>
              <a:buChar char="•"/>
            </a:pPr>
            <a:r>
              <a:rPr lang="en-US" sz="2400" dirty="0" smtClean="0"/>
              <a:t>Are changes or updates required?</a:t>
            </a:r>
          </a:p>
          <a:p>
            <a:pPr marL="342900" indent="-342900">
              <a:buFont typeface="Arial" pitchFamily="34" charset="0"/>
              <a:buChar char="•"/>
            </a:pPr>
            <a:r>
              <a:rPr lang="en-US" sz="2400" dirty="0" smtClean="0"/>
              <a:t>Are staff and volunteers following the risk management plan?</a:t>
            </a:r>
          </a:p>
          <a:p>
            <a:pPr marL="342900" indent="-342900">
              <a:buFont typeface="Arial" pitchFamily="34" charset="0"/>
              <a:buChar char="•"/>
            </a:pPr>
            <a:r>
              <a:rPr lang="en-US" sz="2400" dirty="0" smtClean="0"/>
              <a:t>Do they need re-training on the details?</a:t>
            </a:r>
          </a:p>
          <a:p>
            <a:pPr marL="342900" indent="-342900">
              <a:buFont typeface="Arial" pitchFamily="34" charset="0"/>
              <a:buChar char="•"/>
            </a:pPr>
            <a:r>
              <a:rPr lang="en-US" sz="2400" dirty="0" smtClean="0"/>
              <a:t>Do we need to better communicate the plan?</a:t>
            </a:r>
            <a:endParaRPr lang="en-GB" sz="2400" dirty="0"/>
          </a:p>
        </p:txBody>
      </p:sp>
    </p:spTree>
  </p:cSld>
  <p:clrMapOvr>
    <a:masterClrMapping/>
  </p:clrMapOvr>
  <p:transition>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48</a:t>
            </a:fld>
            <a:endParaRPr lang="en-US" smtClean="0"/>
          </a:p>
        </p:txBody>
      </p:sp>
      <p:sp>
        <p:nvSpPr>
          <p:cNvPr id="2052" name="Rectangle 2"/>
          <p:cNvSpPr>
            <a:spLocks noGrp="1" noChangeArrowheads="1"/>
          </p:cNvSpPr>
          <p:nvPr>
            <p:ph type="ctrTitle"/>
          </p:nvPr>
        </p:nvSpPr>
        <p:spPr>
          <a:xfrm>
            <a:off x="1691680" y="620688"/>
            <a:ext cx="6912768" cy="3722712"/>
          </a:xfrm>
        </p:spPr>
        <p:txBody>
          <a:bodyPr>
            <a:normAutofit/>
          </a:bodyPr>
          <a:lstStyle/>
          <a:p>
            <a:pPr>
              <a:defRPr/>
            </a:pPr>
            <a:r>
              <a:rPr lang="en-US" sz="2800" dirty="0" smtClean="0"/>
              <a:t>Risk management is an evolving field. </a:t>
            </a:r>
            <a:br>
              <a:rPr lang="en-US" sz="2800" dirty="0" smtClean="0"/>
            </a:br>
            <a:r>
              <a:rPr lang="en-US" sz="2800" dirty="0" smtClean="0"/>
              <a:t/>
            </a:r>
            <a:br>
              <a:rPr lang="en-US" sz="2800" dirty="0" smtClean="0"/>
            </a:br>
            <a:r>
              <a:rPr lang="en-US" sz="2800" dirty="0" smtClean="0"/>
              <a:t>Therefore, it is a good practice to keep current and re-evaluate your organization's risk management system on an annual basis.</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49</a:t>
            </a:fld>
            <a:endParaRPr lang="en-US" smtClean="0"/>
          </a:p>
        </p:txBody>
      </p:sp>
      <p:sp>
        <p:nvSpPr>
          <p:cNvPr id="2052" name="Rectangle 2"/>
          <p:cNvSpPr>
            <a:spLocks noGrp="1" noChangeArrowheads="1"/>
          </p:cNvSpPr>
          <p:nvPr>
            <p:ph type="ctrTitle"/>
          </p:nvPr>
        </p:nvSpPr>
        <p:spPr>
          <a:xfrm>
            <a:off x="1447800" y="304800"/>
            <a:ext cx="7315200" cy="4800600"/>
          </a:xfrm>
        </p:spPr>
        <p:txBody>
          <a:bodyPr>
            <a:noAutofit/>
          </a:bodyPr>
          <a:lstStyle/>
          <a:p>
            <a:r>
              <a:rPr lang="en-US" sz="2800" b="1" dirty="0" smtClean="0"/>
              <a:t>Who is involved in the risk management process?</a:t>
            </a:r>
            <a:br>
              <a:rPr lang="en-US" sz="2800" b="1" dirty="0" smtClean="0"/>
            </a:br>
            <a:r>
              <a:rPr lang="en-US" sz="2800" b="1" dirty="0" smtClean="0"/>
              <a:t/>
            </a:r>
            <a:br>
              <a:rPr lang="en-US" sz="2800" b="1" dirty="0" smtClean="0"/>
            </a:br>
            <a:r>
              <a:rPr lang="en-US" sz="2800" dirty="0" smtClean="0"/>
              <a:t>Risk management is a large and important undertaking. There must be commitment from the board to commit the financial and human resources. </a:t>
            </a:r>
            <a:br>
              <a:rPr lang="en-US" sz="2800" dirty="0" smtClean="0"/>
            </a:br>
            <a:r>
              <a:rPr lang="en-US" sz="2800" dirty="0" smtClean="0"/>
              <a:t/>
            </a:r>
            <a:br>
              <a:rPr lang="en-US" sz="2800" dirty="0" smtClean="0"/>
            </a:br>
            <a:r>
              <a:rPr lang="en-US" sz="2800" dirty="0" smtClean="0"/>
              <a:t>In larger organizations, a risk management committee, team or department may be formed to handle the risk management process. </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50</a:t>
            </a:fld>
            <a:endParaRPr lang="en-US" smtClean="0"/>
          </a:p>
        </p:txBody>
      </p:sp>
      <p:sp>
        <p:nvSpPr>
          <p:cNvPr id="2052" name="Rectangle 2"/>
          <p:cNvSpPr>
            <a:spLocks noGrp="1" noChangeArrowheads="1"/>
          </p:cNvSpPr>
          <p:nvPr>
            <p:ph type="ctrTitle"/>
          </p:nvPr>
        </p:nvSpPr>
        <p:spPr>
          <a:xfrm>
            <a:off x="1371600" y="228600"/>
            <a:ext cx="7391400" cy="6400800"/>
          </a:xfrm>
        </p:spPr>
        <p:txBody>
          <a:bodyPr>
            <a:normAutofit fontScale="90000"/>
          </a:bodyPr>
          <a:lstStyle/>
          <a:p>
            <a:pPr>
              <a:defRPr/>
            </a:pPr>
            <a:r>
              <a:rPr lang="en-US" sz="2800" b="1" dirty="0" smtClean="0"/>
              <a:t>Who is involved in the risk management process?  (Cont.)</a:t>
            </a:r>
            <a:br>
              <a:rPr lang="en-US" sz="2800" b="1" dirty="0" smtClean="0"/>
            </a:br>
            <a:r>
              <a:rPr lang="en-US" sz="2800" dirty="0" smtClean="0"/>
              <a:t/>
            </a:r>
            <a:br>
              <a:rPr lang="en-US" sz="2800" dirty="0" smtClean="0"/>
            </a:br>
            <a:r>
              <a:rPr lang="en-US" sz="2800" dirty="0" smtClean="0"/>
              <a:t>In smaller and medium sized organization, the responsibility for developing and implementing a risk management process will likely fall on the executive director. </a:t>
            </a:r>
            <a:br>
              <a:rPr lang="en-US" sz="2800" dirty="0" smtClean="0"/>
            </a:br>
            <a:r>
              <a:rPr lang="en-US" sz="2800" dirty="0" smtClean="0"/>
              <a:t/>
            </a:r>
            <a:br>
              <a:rPr lang="en-US" sz="2800" dirty="0" smtClean="0"/>
            </a:br>
            <a:r>
              <a:rPr lang="en-US" sz="2800" dirty="0" smtClean="0"/>
              <a:t>However,  paid staff, volunteers - and potentially clients and other stakeholders - will be very helpful partners in identifying risks and developing effective strategies to deal with the risks. </a:t>
            </a:r>
            <a:br>
              <a:rPr lang="en-US" sz="2800" dirty="0" smtClean="0"/>
            </a:br>
            <a:r>
              <a:rPr lang="en-US" sz="2800" dirty="0" smtClean="0"/>
              <a:t/>
            </a:r>
            <a:br>
              <a:rPr lang="en-US" sz="2800" dirty="0" smtClean="0"/>
            </a:br>
            <a:r>
              <a:rPr lang="en-US" sz="2800" dirty="0" smtClean="0"/>
              <a:t>Once the risk management process is in place, everyone in the organization has a role to play from identifying risks to following policies and procedures to completing forms and reports.</a:t>
            </a: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51</a:t>
            </a:fld>
            <a:endParaRPr lang="en-US" smtClean="0"/>
          </a:p>
        </p:txBody>
      </p:sp>
      <p:sp>
        <p:nvSpPr>
          <p:cNvPr id="2052" name="Rectangle 2"/>
          <p:cNvSpPr>
            <a:spLocks noGrp="1" noChangeArrowheads="1"/>
          </p:cNvSpPr>
          <p:nvPr>
            <p:ph type="ctrTitle"/>
          </p:nvPr>
        </p:nvSpPr>
        <p:spPr>
          <a:xfrm>
            <a:off x="1691680" y="620688"/>
            <a:ext cx="6912768" cy="5551512"/>
          </a:xfrm>
        </p:spPr>
        <p:txBody>
          <a:bodyPr>
            <a:normAutofit/>
          </a:bodyPr>
          <a:lstStyle/>
          <a:p>
            <a:r>
              <a:rPr lang="en-US" sz="2800" b="1" dirty="0" smtClean="0">
                <a:solidFill>
                  <a:schemeClr val="tx2"/>
                </a:solidFill>
                <a:latin typeface="+mn-lt"/>
              </a:rPr>
              <a:t>Resources:</a:t>
            </a:r>
            <a:br>
              <a:rPr lang="en-US" sz="2800" b="1" dirty="0" smtClean="0">
                <a:solidFill>
                  <a:schemeClr val="tx2"/>
                </a:solidFill>
                <a:latin typeface="+mn-lt"/>
              </a:rPr>
            </a:br>
            <a:r>
              <a:rPr lang="en-US" sz="2800" b="1" dirty="0" smtClean="0">
                <a:solidFill>
                  <a:schemeClr val="tx2"/>
                </a:solidFill>
                <a:latin typeface="+mn-lt"/>
              </a:rPr>
              <a:t/>
            </a:r>
            <a:br>
              <a:rPr lang="en-US" sz="2800" b="1" dirty="0" smtClean="0">
                <a:solidFill>
                  <a:schemeClr val="tx2"/>
                </a:solidFill>
                <a:latin typeface="+mn-lt"/>
              </a:rPr>
            </a:br>
            <a:r>
              <a:rPr lang="en-GB" sz="2800" b="1" dirty="0" smtClean="0"/>
              <a:t>HR Planning - Risk Management in HR</a:t>
            </a:r>
            <a:r>
              <a:rPr lang="en-US" sz="2800" b="1" dirty="0" smtClean="0">
                <a:solidFill>
                  <a:schemeClr val="tx2"/>
                </a:solidFill>
                <a:latin typeface="+mn-lt"/>
              </a:rPr>
              <a:t/>
            </a:r>
            <a:br>
              <a:rPr lang="en-US" sz="2800" b="1" dirty="0" smtClean="0">
                <a:solidFill>
                  <a:schemeClr val="tx2"/>
                </a:solidFill>
                <a:latin typeface="+mn-lt"/>
              </a:rPr>
            </a:br>
            <a:r>
              <a:rPr lang="en-US" sz="2800" b="1" dirty="0" smtClean="0">
                <a:solidFill>
                  <a:srgbClr val="001218"/>
                </a:solidFill>
                <a:latin typeface="+mn-lt"/>
                <a:hlinkClick r:id="rId2"/>
              </a:rPr>
              <a:t>http://hrcouncil.ca/hr-toolkit/planning-risk-assessment.cfm</a:t>
            </a:r>
            <a:r>
              <a:rPr lang="en-US" sz="2800" b="1" dirty="0" smtClean="0">
                <a:solidFill>
                  <a:schemeClr val="tx2"/>
                </a:solidFill>
                <a:latin typeface="+mn-lt"/>
              </a:rPr>
              <a:t/>
            </a:r>
            <a:br>
              <a:rPr lang="en-US" sz="2800" b="1" dirty="0" smtClean="0">
                <a:solidFill>
                  <a:schemeClr val="tx2"/>
                </a:solidFill>
                <a:latin typeface="+mn-lt"/>
              </a:rPr>
            </a:br>
            <a:r>
              <a:rPr lang="en-US" sz="2800" b="1" dirty="0" smtClean="0">
                <a:solidFill>
                  <a:schemeClr val="tx2"/>
                </a:solidFill>
                <a:latin typeface="+mn-lt"/>
              </a:rPr>
              <a:t/>
            </a:r>
            <a:br>
              <a:rPr lang="en-US" sz="2800" b="1" dirty="0" smtClean="0">
                <a:solidFill>
                  <a:schemeClr val="tx2"/>
                </a:solidFill>
                <a:latin typeface="+mn-lt"/>
              </a:rPr>
            </a:br>
            <a:r>
              <a:rPr lang="en-US" sz="2800" b="1" dirty="0" smtClean="0">
                <a:solidFill>
                  <a:schemeClr val="tx2"/>
                </a:solidFill>
                <a:latin typeface="+mn-lt"/>
              </a:rPr>
              <a:t> </a:t>
            </a:r>
            <a:r>
              <a:rPr lang="en-US" sz="2800" b="1" dirty="0" smtClean="0"/>
              <a:t>Devising risk management in human resources</a:t>
            </a:r>
            <a:br>
              <a:rPr lang="en-US" sz="2800" b="1" dirty="0" smtClean="0"/>
            </a:br>
            <a:r>
              <a:rPr lang="en-US" sz="2800" b="1" dirty="0" smtClean="0">
                <a:solidFill>
                  <a:schemeClr val="tx2"/>
                </a:solidFill>
                <a:latin typeface="+mn-lt"/>
                <a:hlinkClick r:id="rId3"/>
              </a:rPr>
              <a:t>http://www.deccanherald.com/content/165365/devising-risk-management-human-resources.html</a:t>
            </a:r>
            <a:r>
              <a:rPr lang="en-US" sz="2800" b="1" dirty="0" smtClean="0">
                <a:solidFill>
                  <a:schemeClr val="tx2"/>
                </a:solidFill>
                <a:latin typeface="+mn-lt"/>
              </a:rPr>
              <a:t/>
            </a:r>
            <a:br>
              <a:rPr lang="en-US" sz="2800" b="1" dirty="0" smtClean="0">
                <a:solidFill>
                  <a:schemeClr val="tx2"/>
                </a:solidFill>
                <a:latin typeface="+mn-lt"/>
              </a:rPr>
            </a:br>
            <a:endParaRPr lang="en-US" sz="2800" b="1" dirty="0" smtClean="0">
              <a:solidFill>
                <a:schemeClr val="tx2"/>
              </a:solidFill>
              <a:latin typeface="+mn-lt"/>
            </a:endParaRPr>
          </a:p>
        </p:txBody>
      </p:sp>
    </p:spTree>
  </p:cSld>
  <p:clrMapOvr>
    <a:masterClrMapping/>
  </p:clrMapOvr>
  <p:transition>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52</a:t>
            </a:fld>
            <a:endParaRPr lang="en-US" smtClean="0"/>
          </a:p>
        </p:txBody>
      </p:sp>
      <p:sp>
        <p:nvSpPr>
          <p:cNvPr id="2052" name="Rectangle 2"/>
          <p:cNvSpPr>
            <a:spLocks noGrp="1" noChangeArrowheads="1"/>
          </p:cNvSpPr>
          <p:nvPr>
            <p:ph type="ctrTitle"/>
          </p:nvPr>
        </p:nvSpPr>
        <p:spPr>
          <a:xfrm>
            <a:off x="1691680" y="620688"/>
            <a:ext cx="6912768" cy="2808312"/>
          </a:xfrm>
        </p:spPr>
        <p:txBody>
          <a:bodyPr>
            <a:normAutofit/>
          </a:bodyPr>
          <a:lstStyle/>
          <a:p>
            <a:pPr eaLnBrk="1" hangingPunct="1">
              <a:defRPr/>
            </a:pPr>
            <a:r>
              <a:rPr lang="en-US" sz="3600" b="1" dirty="0" smtClean="0">
                <a:solidFill>
                  <a:schemeClr val="tx2"/>
                </a:solidFill>
                <a:latin typeface="+mn-lt"/>
              </a:rPr>
              <a:t>Thank you for listening</a:t>
            </a:r>
          </a:p>
        </p:txBody>
      </p:sp>
    </p:spTree>
  </p:cSld>
  <p:clrMapOvr>
    <a:masterClrMapping/>
  </p:clrMapOvr>
  <p:transition>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plate AFRALTI Presentation_New">
  <a:themeElements>
    <a:clrScheme name="Custom 2">
      <a:dk1>
        <a:srgbClr val="0F6FC6"/>
      </a:dk1>
      <a:lt1>
        <a:sysClr val="window" lastClr="FFFFFF"/>
      </a:lt1>
      <a:dk2>
        <a:srgbClr val="04617B"/>
      </a:dk2>
      <a:lt2>
        <a:srgbClr val="0F6FC6"/>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AFRALTI Presentation_New</Template>
  <TotalTime>713</TotalTime>
  <Words>980</Words>
  <Application>Microsoft Office PowerPoint</Application>
  <PresentationFormat>On-screen Show (4:3)</PresentationFormat>
  <Paragraphs>188</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Template AFRALTI Presentation_New</vt:lpstr>
      <vt:lpstr>Human Capital Development  Forum in ICT   24th- 26th February 2014   crossroads hotel   Lilongwe, Malawi</vt:lpstr>
      <vt:lpstr>         Planning Risk Management in Human Resources    Presenter:  Jonathan P. Mwakijele, BSc, MCM, MSc, Head of Training, Consultancy and Research Unit, African Advanced Level Telecommunications Institute (AFRALTI), Nairobi, Kenya.  e-mail address: jmwakijele@afralti.org </vt:lpstr>
      <vt:lpstr>Planning Risk Management in Human Resources   Planned approach aims to identify, assess and resolve risk items before they turn threats to organisations.  </vt:lpstr>
      <vt:lpstr>Content   PART I What is risk?  Introduction  to Risk Management   Risk management   Assessing risks        - Workforce planning: Job analysis and job descriptions        - Recruitment and selection       - Performance appraisal   Quantify the Risk </vt:lpstr>
      <vt:lpstr>  PART II  Introduction to Risk Management in HR  Applying risk management to HR The risk management process        - Identify the risks        - Assess the risks         - Develop strategies for managing risks   - Implement   - Monitor Who is involved in the risk management process? </vt:lpstr>
      <vt:lpstr>PART I      The paper has been adopted from Bhima Rao’s paper on Devising risk management in human resources. </vt:lpstr>
      <vt:lpstr> What is risk?  Risk is defined as the “perceived extent of possible loss”.   It may be a small or a big risk? It varies from situation to situation.   Risk is a part of personal and business world. </vt:lpstr>
      <vt:lpstr> Introduction to Risk Management  Understanding risk is the first step in risk management. The risk assessment tool is known widely and used effectively in project management and execution, finance and accounts, manufacturing, and marketing.   Risk involved in Human Resource Management function and its assessment is yet to take a firm root.   Formal risk analysis and risk management in HR can help to evolve strategies to minimize the disruptions of plans, control cost and control loss.</vt:lpstr>
      <vt:lpstr>HR audit is the first step to understand the risk involved in daily HR function and in long term HR plans. HR audit is not only conducting Labor compliance audit.  Assessment of risk due to non-compliance of labor laws is only one part of the HR function. The need of the day is to assess the risk in the entire scope of HR function and in relation to the objectives of the organization.   How to assess the risk of HR function, analyze and estimate the risk which would impact business results and managing the identified risks successfully is a new challenge to HR professionals.</vt:lpstr>
      <vt:lpstr>Risk management  “Risk is the threat that an event or action will adversely affect an organization's business objectives and business strategies.”   Risk Management is the process of protecting an organization from financial loss and controlling risk at the lowest possible cost.   The goal of Risk Management is to identify, assess and resolve risk items before they become threats to assignments or to the entire organization.</vt:lpstr>
      <vt:lpstr>HR deals with the most valuable resource of the organization and it is crucial that it becomes a part of the total Risk Management.   Once HR becomes the part of risk management programme, it will allow using human capital to pursue the company’s strategic goals more systematically and help HR become a strategic business partner.</vt:lpstr>
      <vt:lpstr>In today’s climate, HR faces extraordinary demands to be effective, efficient and most importantly, responsive to address changing organizational and business realities.   HR professionals need to become champion of high-performance which adds measurable value to both the top and bottom line of business, employee satisfaction and retention of talent.   It is not easy to jump to the entire new area of assessing HR risk areas. One needs to work systematically, change the mindset from traditional HR role and embrace new ideas. </vt:lpstr>
      <vt:lpstr>There are two types of roles in Risk Management:  People are a source of risk.   - Shortage of right kind of employees at a right time,   - attrition of experienced employees,   - employee leaving after completion of a one-year training programme,    </vt:lpstr>
      <vt:lpstr>    People are a source of risk (cont.)   - employees doing sloppy work due to lack of competencies,   - handling customers very badly,     - an employee unwilling to take on additional responsibility or   - high absentee employees. </vt:lpstr>
      <vt:lpstr>People are important in handling risk.  - People using their skill to solve unexpected problems,   - employees going the extra mile for the organization,   - an employee becoming multi-skilled,   - redesigning his own job to avoid unnecessary delays in getting work done, or evolving new process to resolve the problem or an employee persuading a talented friend to apply for a position and join the organization.</vt:lpstr>
      <vt:lpstr>Assessing risks  Undoubtedly, HR function carries risks.   Identifying threats in HR function and how it is going to impact the business results, reputation of the company and future business is essential.   Are the threats looked in a routine manner or a focus is given to understand, assess, categorize the threats based on the impact, quantifying the threats affecting the organization is the most critical and difficult task.   HR professionals very rarely approach this important area systematically.</vt:lpstr>
      <vt:lpstr>Few of the threats facing HR function and how it impacts the business results are :  1)  Workforce planning: Job analysis and job descriptions  - This is the basic function of any HR department.   - Neglecting or undoing in this area results in not having required manpower at the right time.   - Job analysis and job descriptions are two important attempts to allocate the jobs and selecting a right person for a position. </vt:lpstr>
      <vt:lpstr>  Workforce planning: Job analysis and job descriptions (cont.)  - They are important for conducting performance evaluation of employee. If it is not done properly it brings disorder and accountability of a person.   - New Organizations does give importance for Workforce planning: Job analysis and written down job descriptions are communicated to employees and risk is avoided in the initial stage itself.</vt:lpstr>
      <vt:lpstr>2) Recruitment and selection   - Executing action plans to ensure the organization is not left with a shortage of qualified workers is one of the biggest challenges today.   - HR is creating big risks to organization by not ensuring the right number of employees at a right time.   - If the risk analysis is carried out on a regular basis, the quantum of loss or risk involved can be understood and possible corrective actions can be initiated.  </vt:lpstr>
      <vt:lpstr>3) Performance appraisal  - It is essential to have a well designed performance appraisal system. Whether goal setting is done systematically, appraisals are done timely, documentation is done properly, reward is linked to actual performance.   - Ineffective performance management system can result in a lack of good formal and informal feedback from managers to employees, minimal employee development and low employee engagement. </vt:lpstr>
      <vt:lpstr>Performance appraisal (cont.)   - Evolve, implement and institutionalize the performance evaluation system is the major responsibility of HR. If not implemented properly, the risks are manifold and directly impact the morale, motivation and productivity of the organization. </vt:lpstr>
      <vt:lpstr> The above three areas are critical HR functions which are also major risk areas for any organization.   Other areas which may fall in either major or minor risk zone depending upon the organizations and situation are:   - Induction/Orientation,  - HR Policy and Procedures,  - Compensation and benefit,   - Learning and Development,  - Employee and labor relations,  - Labor law compliance,  - Safety and health program,  - HR Service Delivery,  - Retention and Management succession.</vt:lpstr>
      <vt:lpstr>Quantify the Risk  HR department shall run through a list of risks and to see if any threats are persisting.   Thereafter, review the systems, structures and analyze risks and see whether any vulnerability persists.   Take the opinion of others too, who might have different perspectives.  </vt:lpstr>
      <vt:lpstr>Quantify the Risk (Cont.)  The next step is to work out the likelihood of the threat being realized and to assess its impact.   Lastly, make the best estimate of the probability of the event occurring, and multiply this by the amount it will cost/quantify the risk to set things right if it happens.</vt:lpstr>
      <vt:lpstr>Once risk is identified and understood, adopt cost effective methods to mitigate the risks and on a time bound basis.   Strategies to manage the risks need to be evolved internally, through use of existing unexploited resources effectively,  improving the methods and systems, change the accountability of persons by effective internal control.   Lastly, bring in additional resources to overcome the risk.</vt:lpstr>
      <vt:lpstr> Once risk analysis and management actions are initiated, it is essential to conduct formal reviews and analyze the results.   HR has often been considered a “soft” area, and many have not understood the inherent risks involved with this function.   The need has come to add total HR function to the organization's regular audit cycle which is overlooked till now by HR professionals and the top management. </vt:lpstr>
      <vt:lpstr>Part II     The paper has been adopted from HR Council of Canada. </vt:lpstr>
      <vt:lpstr>HR Planning   Introduction to Risk Management in HR  Risks are inevitable and organizations have a moral and legal obligation to attend to the safety and well-being of those they serve, those who work for them and others who come into contact with their operations.   This is known as "Duty of Care.” </vt:lpstr>
      <vt:lpstr>Organizations need to look at all the risks throughout their entire operation and incorporate risk management into all planning and decision-making.   However,  the specific focus of this section is risk management as it applies to HR activities. </vt:lpstr>
      <vt:lpstr>Content  Applying risk management to HR  The risk management process  Who is involved in the risk management process?</vt:lpstr>
      <vt:lpstr>Applying risk management to HR  When developing a risk management plan for your HR activities, there are a number of areas to focus on.   This general list will get you started but it is very important that all organizations identify and evaluate the risks unique to their own organization.</vt:lpstr>
      <vt:lpstr>Slide 32</vt:lpstr>
      <vt:lpstr>Slide 33</vt:lpstr>
      <vt:lpstr>Slide 34</vt:lpstr>
      <vt:lpstr>Slide 35</vt:lpstr>
      <vt:lpstr>Slide 36</vt:lpstr>
      <vt:lpstr>Slide 37</vt:lpstr>
      <vt:lpstr>The risk management process  Risk management is a cycle. That means that it is not something that gets checked off a "to do" list but it is a continuous activity.   Having a risk management process means that your organization knows and understands the risks to which you are exposed.   It also means that your organization has deliberately evaluated the risks and has strategies in place to remove the risk altogether, reduce the likelihood of the risk happening or minimize harm in the event that something happens.</vt:lpstr>
      <vt:lpstr>The risk management process  (Cont.)  At a very basic level, risk management focuses you on two fundamental questions:   1) What can go wrong?  2) What will we do to prevent the harm from occurring in the first place and in response to the harm or loss if it actually happens? </vt:lpstr>
      <vt:lpstr>Slide 40</vt:lpstr>
      <vt:lpstr>Identify the risks (Cont.)  Risks can be:   - Abuse that is either one-time or ongoing (physical, emotional, psychosocial, sexual, financial) - Personal injury - Medical - Environmental - Property - Financial - Reputation/goodwill - Other</vt:lpstr>
      <vt:lpstr>Involving staff, volunteers and board members in the risk identification process will give you a comprehensive picture of the risks based on different people's involvement in different areas of the organization.   You may also wish to engage the services and opinions of an accountant or a lawyer.</vt:lpstr>
      <vt:lpstr>Assess the risks  If you have done a thorough job of identifying risks, you may end up with a long (and overwhelming) list.  The next step is to assess each of the risks based on the (1) likelihood or frequency of the risk occurring and (2) the severity of the consequences.  Using a risk map to plot the likelihood of occurrence and the severity of the consequences will help you prioritize your next steps.</vt:lpstr>
      <vt:lpstr>Slide 44</vt:lpstr>
      <vt:lpstr>3) Modification - Change the activity to reduce the likelihood of the risk occurring or reduce the severity of the consequences. Policies and procedures are an important part of this risk management strategy because they communicate expectations and define boundaries.  Learn more about writing policies and procedures.  4) Transfer or sharing - Purchase insurance or transfer the risk to another organization through signing a contractual agreement with other organizations to share the risk (for example, having a contractual agreement with a bus company to transport clients rather than staff driving clients).</vt:lpstr>
      <vt:lpstr>Implement  When you have decided which risk management strategies will be the most effective and affordable for your organization, practically outline the steps and who is responsible for each step in the risk management plan.  Communicate the plan and ensure that there is buy-in from all who are involved in the organization (staff, volunteers, clients, other relevant stakeholders).  Provide training for all organizational staff and volunteers so they understand the rationale of the risk management plan as well as the expectations, procedures, forms, etc.</vt:lpstr>
      <vt:lpstr>Monitor  Consider the following questions and document any changes to the plan: </vt:lpstr>
      <vt:lpstr>Risk management is an evolving field.   Therefore, it is a good practice to keep current and re-evaluate your organization's risk management system on an annual basis.</vt:lpstr>
      <vt:lpstr>Who is involved in the risk management process?  Risk management is a large and important undertaking. There must be commitment from the board to commit the financial and human resources.   In larger organizations, a risk management committee, team or department may be formed to handle the risk management process. </vt:lpstr>
      <vt:lpstr>Who is involved in the risk management process?  (Cont.)  In smaller and medium sized organization, the responsibility for developing and implementing a risk management process will likely fall on the executive director.   However,  paid staff, volunteers - and potentially clients and other stakeholders - will be very helpful partners in identifying risks and developing effective strategies to deal with the risks.   Once the risk management process is in place, everyone in the organization has a role to play from identifying risks to following policies and procedures to completing forms and reports.</vt:lpstr>
      <vt:lpstr>Resources:  HR Planning - Risk Management in HR http://hrcouncil.ca/hr-toolkit/planning-risk-assessment.cfm   Devising risk management in human resources http://www.deccanherald.com/content/165365/devising-risk-management-human-resources.html </vt:lpstr>
      <vt:lpstr>Thank you for listening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dc:creator>
  <cp:lastModifiedBy>Jonathan</cp:lastModifiedBy>
  <cp:revision>136</cp:revision>
  <dcterms:created xsi:type="dcterms:W3CDTF">2014-02-18T06:07:27Z</dcterms:created>
  <dcterms:modified xsi:type="dcterms:W3CDTF">2014-02-26T09:40:58Z</dcterms:modified>
</cp:coreProperties>
</file>