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  <p:sldMasterId id="2147483899" r:id="rId2"/>
  </p:sldMasterIdLst>
  <p:notesMasterIdLst>
    <p:notesMasterId r:id="rId22"/>
  </p:notesMasterIdLst>
  <p:handoutMasterIdLst>
    <p:handoutMasterId r:id="rId23"/>
  </p:handoutMasterIdLst>
  <p:sldIdLst>
    <p:sldId id="400" r:id="rId3"/>
    <p:sldId id="401" r:id="rId4"/>
    <p:sldId id="458" r:id="rId5"/>
    <p:sldId id="405" r:id="rId6"/>
    <p:sldId id="411" r:id="rId7"/>
    <p:sldId id="402" r:id="rId8"/>
    <p:sldId id="455" r:id="rId9"/>
    <p:sldId id="426" r:id="rId10"/>
    <p:sldId id="456" r:id="rId11"/>
    <p:sldId id="457" r:id="rId12"/>
    <p:sldId id="454" r:id="rId13"/>
    <p:sldId id="448" r:id="rId14"/>
    <p:sldId id="450" r:id="rId15"/>
    <p:sldId id="404" r:id="rId16"/>
    <p:sldId id="459" r:id="rId17"/>
    <p:sldId id="460" r:id="rId18"/>
    <p:sldId id="453" r:id="rId19"/>
    <p:sldId id="409" r:id="rId20"/>
    <p:sldId id="394" r:id="rId21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5" autoAdjust="0"/>
  </p:normalViewPr>
  <p:slideViewPr>
    <p:cSldViewPr>
      <p:cViewPr varScale="1">
        <p:scale>
          <a:sx n="89" d="100"/>
          <a:sy n="89" d="100"/>
        </p:scale>
        <p:origin x="128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928"/>
        <p:guide pos="216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89812" tIns="44906" rIns="89812" bIns="44906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89812" tIns="44906" rIns="89812" bIns="44906" rtlCol="0"/>
          <a:lstStyle>
            <a:lvl1pPr algn="r">
              <a:defRPr sz="1200"/>
            </a:lvl1pPr>
          </a:lstStyle>
          <a:p>
            <a:fld id="{D766E0F4-821E-473D-B6FA-61D47C227872}" type="datetimeFigureOut">
              <a:rPr lang="en-CA" smtClean="0"/>
              <a:t>26/02/2014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89812" tIns="44906" rIns="89812" bIns="44906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89812" tIns="44906" rIns="89812" bIns="44906" rtlCol="0" anchor="b"/>
          <a:lstStyle>
            <a:lvl1pPr algn="r">
              <a:defRPr sz="1200"/>
            </a:lvl1pPr>
          </a:lstStyle>
          <a:p>
            <a:fld id="{5354C9E4-8CF0-4127-950C-E0EFA1936B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5242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89812" tIns="44906" rIns="89812" bIns="4490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89812" tIns="44906" rIns="89812" bIns="4490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276B86-08A7-4AC6-B5CB-BE3A1408E32B}" type="datetimeFigureOut">
              <a:rPr lang="en-US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12" tIns="44906" rIns="89812" bIns="4490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89812" tIns="44906" rIns="89812" bIns="4490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89812" tIns="44906" rIns="89812" bIns="4490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89812" tIns="44906" rIns="89812" bIns="4490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F46D4C9-4C0F-4990-A0B1-CD0514F692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85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/>
              <a:t>Negotiation Skills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© primeast 2008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6F35C-37DA-4262-879B-C0705289EBF9}" type="slidenum">
              <a:rPr lang="en-US"/>
              <a:pPr/>
              <a:t>3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GB"/>
              <a:t>Notes: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6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652C4B-790E-4272-B3EE-FBA5216BF916}" type="slidenum">
              <a:rPr lang="en-GB" alt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GB" altLang="en-US" smtClean="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8075" y="698500"/>
            <a:ext cx="4645025" cy="34845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89" y="4415790"/>
            <a:ext cx="5026025" cy="41833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632554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Negotiation Skills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primeast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8AB5-ACC8-4449-947B-466367434D3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8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757479-B05F-4B4B-99F6-C969D1B07B2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b="1" smtClean="0">
                <a:latin typeface="Tahoma" pitchFamily="34" charset="0"/>
              </a:rPr>
              <a:t>Sam (9:45 – 9:55 am)</a:t>
            </a:r>
          </a:p>
        </p:txBody>
      </p:sp>
    </p:spTree>
    <p:extLst>
      <p:ext uri="{BB962C8B-B14F-4D97-AF65-F5344CB8AC3E}">
        <p14:creationId xmlns:p14="http://schemas.microsoft.com/office/powerpoint/2010/main" val="1361341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Arial" pitchFamily="34" charset="0"/>
            </a:endParaRPr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2698"/>
            <a:fld id="{36C0C448-6135-4337-B609-75B93B0A32EF}" type="slidenum">
              <a:rPr lang="en-US" smtClean="0">
                <a:latin typeface="Arial" pitchFamily="34" charset="0"/>
              </a:rPr>
              <a:pPr defTabSz="952698"/>
              <a:t>8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956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468313"/>
            <a:ext cx="4648200" cy="3486150"/>
          </a:xfrm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21" y="4427848"/>
            <a:ext cx="5487888" cy="4184628"/>
          </a:xfrm>
          <a:noFill/>
          <a:ln>
            <a:solidFill>
              <a:srgbClr val="286B71"/>
            </a:solidFill>
          </a:ln>
        </p:spPr>
        <p:txBody>
          <a:bodyPr/>
          <a:lstStyle/>
          <a:p>
            <a:r>
              <a:rPr lang="en-GB" smtClean="0"/>
              <a:t>Notes: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9893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698500"/>
            <a:ext cx="4641850" cy="3482975"/>
          </a:xfrm>
          <a:ln/>
        </p:spPr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9" y="4428395"/>
            <a:ext cx="5485805" cy="4183995"/>
          </a:xfrm>
          <a:noFill/>
          <a:ln/>
        </p:spPr>
        <p:txBody>
          <a:bodyPr/>
          <a:lstStyle/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00254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B8958E-1095-42FF-83E0-6FD73D05F8C6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77511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46D4C9-4C0F-4990-A0B1-CD0514F6929A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860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/>
              <a:t>Negotiation Skills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© primeast 2008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6F35C-37DA-4262-879B-C0705289EBF9}" type="slidenum">
              <a:rPr lang="en-US"/>
              <a:pPr/>
              <a:t>19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GB"/>
              <a:t>Notes: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14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mailto:foci@sdnp.org.mw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A09C6B-0589-445E-BD61-8B6953A8D15A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1112A5-7E9C-460A-B136-62030A4C63E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689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A09C6B-0589-445E-BD61-8B6953A8D15A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72200" y="6351001"/>
            <a:ext cx="2133600" cy="365125"/>
          </a:xfrm>
        </p:spPr>
        <p:txBody>
          <a:bodyPr/>
          <a:lstStyle/>
          <a:p>
            <a:pPr>
              <a:defRPr/>
            </a:pPr>
            <a:fld id="{F41112A5-7E9C-460A-B136-62030A4C63E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Rectangle 1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2819400" y="6302731"/>
            <a:ext cx="3352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GB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</a:t>
            </a:r>
            <a:r>
              <a:rPr lang="en-GB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foCi, </a:t>
            </a:r>
            <a:r>
              <a:rPr lang="en-GB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P.O. Box 925, Lilongwe Malawi.	</a:t>
            </a:r>
            <a:endParaRPr lang="en-US" sz="500" dirty="0" smtClean="0">
              <a:sym typeface="Symbol" panose="05050102010706020507" pitchFamily="18" charset="2"/>
            </a:endParaRPr>
          </a:p>
          <a:p>
            <a:pPr algn="l"/>
            <a:r>
              <a:rPr lang="en-GB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Email:	 </a:t>
            </a:r>
            <a:r>
              <a:rPr lang="en-GB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  <a:hlinkClick r:id="rId2"/>
              </a:rPr>
              <a:t>foci@sdnp.org.mw</a:t>
            </a:r>
            <a:r>
              <a:rPr lang="en-GB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 </a:t>
            </a:r>
          </a:p>
          <a:p>
            <a:pPr algn="l"/>
            <a:r>
              <a:rPr lang="en-GB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Telephone:	+265 888 838 168 or +265 111 737 471</a:t>
            </a:r>
          </a:p>
        </p:txBody>
      </p:sp>
    </p:spTree>
    <p:extLst>
      <p:ext uri="{BB962C8B-B14F-4D97-AF65-F5344CB8AC3E}">
        <p14:creationId xmlns:p14="http://schemas.microsoft.com/office/powerpoint/2010/main" val="366392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4C6E2-CC6B-4B00-93D7-558ADB6D0D67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34CA4-FC14-47EC-ADA7-A1CB994EFD7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921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040B82-E6AF-413A-87B8-0633DC3FC5A6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5596B8-F4C4-4146-94E3-C362FC9B1D7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169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42C01F-F5BC-4BA6-8D35-F231C414BAEF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CEE5C-3907-4E42-9823-7EB92D0718A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7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F62314-E0EB-468B-92F6-96CB78AF0A89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15A059-8A8B-4EC1-A7B2-B985FDC006F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817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EA6124-784F-42FB-9592-A17B96FB2BFB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EE0545-6E8B-4807-8251-765410FF23F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419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46EC85-3214-4EAA-A970-8A660D7E44B7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038871-9778-4451-A3E1-D1D846DC6AE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311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8852DC-8236-41D0-962B-83BC0A5CC1C7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B7ECC-69A5-450F-9EEF-8EF023E4CA0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103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36CF0D-5893-4926-ABD6-BCC06CC6EC8A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7A3E0-0FAD-44FD-A938-F04E0696E20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31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0453E5-302A-47A8-9F94-C76D53BDF923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E409BF-A72D-49D8-9143-FD84EC9975C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158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2133600"/>
            <a:ext cx="5399087" cy="3530600"/>
          </a:xfrm>
        </p:spPr>
        <p:txBody>
          <a:bodyPr/>
          <a:lstStyle>
            <a:lvl1pPr>
              <a:defRPr sz="6000"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9955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</a:endParaRPr>
          </a:p>
        </p:txBody>
      </p:sp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89661-4921-4886-807A-D30CE5D5DED4}" type="datetimeFigureOut">
              <a:rPr lang="en-US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72200" y="6324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376F9-5F6C-4C86-9D06-30182ECD3C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D7F4D-BCFD-4032-805A-8F0C06DB71BB}" type="datetimeFigureOut">
              <a:rPr lang="en-US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12526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DF3A6-F586-44A6-ABB7-61E0593114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A09C6B-0589-445E-BD61-8B6953A8D1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41112A5-7E9C-460A-B136-62030A4C63E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A09C6B-0589-445E-BD61-8B6953A8D1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1112A5-7E9C-460A-B136-62030A4C63E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4C6E2-CC6B-4B00-93D7-558ADB6D0D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734CA4-FC14-47EC-ADA7-A1CB994EFD7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040B82-E6AF-413A-87B8-0633DC3FC5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5596B8-F4C4-4146-94E3-C362FC9B1D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632" y="319879"/>
            <a:ext cx="579120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42C01F-F5BC-4BA6-8D35-F231C414BA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CEE5C-3907-4E42-9823-7EB92D0718A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F62314-E0EB-468B-92F6-96CB78AF0A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15A059-8A8B-4EC1-A7B2-B985FDC006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EA6124-784F-42FB-9592-A17B96FB2BF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EE0545-6E8B-4807-8251-765410FF23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46EC85-3214-4EAA-A970-8A660D7E44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038871-9778-4451-A3E1-D1D846DC6AE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8852DC-8236-41D0-962B-83BC0A5CC1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63B7ECC-69A5-450F-9EEF-8EF023E4CA0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36CF0D-5893-4926-ABD6-BCC06CC6EC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7A3E0-0FAD-44FD-A938-F04E0696E20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0453E5-302A-47A8-9F94-C76D53BDF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E409BF-A72D-49D8-9143-FD84EC9975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89661-4921-4886-807A-D30CE5D5DED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72200" y="6324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376F9-5F6C-4C86-9D06-30182ECD3CB3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051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228600"/>
            <a:ext cx="57912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D7F4D-BCFD-4032-805A-8F0C06DB71B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DF3A6-F586-44A6-ABB7-61E05931148B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921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88123" y="57150"/>
            <a:ext cx="7455877" cy="514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1692" y="8382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07169" y="8382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51692" y="33147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07169" y="33147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391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D7F4D-BCFD-4032-805A-8F0C06DB71B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DF3A6-F586-44A6-ABB7-61E05931148B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921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D7F4D-BCFD-4032-805A-8F0C06DB71B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DF3A6-F586-44A6-ABB7-61E05931148B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921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D7F4D-BCFD-4032-805A-8F0C06DB71BB}" type="datetimeFigureOut">
              <a:rPr lang="en-US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DF3A6-F586-44A6-ABB7-61E0593114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600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2133600"/>
            <a:ext cx="5399087" cy="3530600"/>
          </a:xfrm>
        </p:spPr>
        <p:txBody>
          <a:bodyPr/>
          <a:lstStyle>
            <a:lvl1pPr>
              <a:defRPr sz="6000"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419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mailto:foci@sdnp.org.mw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199" y="72190"/>
            <a:ext cx="6590297" cy="1237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753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A09C6B-0589-445E-BD61-8B6953A8D15A}" type="datetimeFigureOut">
              <a:rPr lang="en-US" smtClean="0"/>
              <a:pPr>
                <a:defRPr/>
              </a:pPr>
              <a:t>2/26/2014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1112A5-7E9C-460A-B136-62030A4C63E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68" descr="foCi Logo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706979" y="6092824"/>
            <a:ext cx="83820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sitebuilder.websitewelcome.com/sites/2f/2fc35379fd48bfa3adb7db5b8f1cfe97/__preview/images/logo/bfc78e03c4006d397e1c0946db69908e.jpg?template=aa-04&amp;colorScheme=blue&amp;header=&amp;button=buttons1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497" y="0"/>
            <a:ext cx="1314450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9400" y="6240547"/>
            <a:ext cx="298671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r"/>
                <a:tab pos="2743200" algn="ctr"/>
                <a:tab pos="5486400" algn="r"/>
                <a:tab pos="60579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900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</a:t>
            </a:r>
            <a:r>
              <a:rPr lang="en-GB" sz="900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foCi, </a:t>
            </a:r>
            <a:r>
              <a:rPr lang="en-GB" sz="900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P.O. Box 925, Lilongwe Malawi.	</a:t>
            </a:r>
            <a:endParaRPr lang="en-US" sz="600" dirty="0" smtClean="0">
              <a:sym typeface="Symbol" panose="05050102010706020507" pitchFamily="18" charset="2"/>
            </a:endParaRPr>
          </a:p>
          <a:p>
            <a:r>
              <a:rPr lang="en-GB" sz="900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Email:	  </a:t>
            </a:r>
            <a:r>
              <a:rPr lang="en-GB" sz="900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  <a:hlinkClick r:id="rId18"/>
              </a:rPr>
              <a:t>foci@sdnp.org.mw</a:t>
            </a:r>
            <a:r>
              <a:rPr lang="en-GB" sz="900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 </a:t>
            </a:r>
          </a:p>
          <a:p>
            <a:r>
              <a:rPr lang="en-GB" sz="900" i="1" dirty="0" smtClean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sym typeface="Symbol" panose="05050102010706020507" pitchFamily="18" charset="2"/>
              </a:rPr>
              <a:t>Telephone:	+265 888 838 168 or +265 111 737 471</a:t>
            </a:r>
          </a:p>
        </p:txBody>
      </p:sp>
      <p:pic>
        <p:nvPicPr>
          <p:cNvPr id="11" name="Picture 10" descr="D:\Macra Logo.jpg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" y="36095"/>
            <a:ext cx="1057866" cy="144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48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39" r:id="rId13"/>
    <p:sldLayoutId id="2147483829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72313" y="79709"/>
            <a:ext cx="638576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AA09C6B-0589-445E-BD61-8B6953A8D1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2/26/2014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41112A5-7E9C-460A-B136-62030A4C63E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8" descr="foCi Logo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077200" y="6054725"/>
            <a:ext cx="83820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sitebuilder.websitewelcome.com/sites/2f/2fc35379fd48bfa3adb7db5b8f1cfe97/__preview/images/logo/bfc78e03c4006d397e1c0946db69908e.jpg?template=aa-04&amp;colorScheme=blue&amp;header=&amp;button=buttons1"/>
          <p:cNvPicPr>
            <a:picLocks noChangeAspect="1" noChangeArrowheads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4" y="0"/>
            <a:ext cx="1543050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:\Macra Logo.jpg"/>
          <p:cNvPicPr>
            <a:picLocks noChangeAspect="1" noChangeArrowheads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" y="47625"/>
            <a:ext cx="990606" cy="144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  <p:sldLayoutId id="2147483917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 idx="4294967295"/>
          </p:nvPr>
        </p:nvSpPr>
        <p:spPr>
          <a:xfrm>
            <a:off x="1104900" y="152400"/>
            <a:ext cx="61722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cap="small" dirty="0" smtClean="0">
                <a:solidFill>
                  <a:schemeClr val="tx1"/>
                </a:solidFill>
              </a:rPr>
              <a:t>Human Capital Development Forum - in ICT 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4294967295"/>
          </p:nvPr>
        </p:nvSpPr>
        <p:spPr>
          <a:xfrm>
            <a:off x="1866900" y="5715000"/>
            <a:ext cx="5410200" cy="609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400" b="1" dirty="0" smtClean="0"/>
              <a:t>    Preparing Ourselves to Excel</a:t>
            </a:r>
            <a:endParaRPr lang="en-GB" sz="2400" b="1" dirty="0" smtClean="0"/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5127" name="Picture 6" descr="C:\Documents and Settings\Owner.foCiSam\My Documents\My Pictures\Eagles\IMG30040-BALDEAGLE-FLIG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76400"/>
            <a:ext cx="5943600" cy="3855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196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514600" y="685800"/>
            <a:ext cx="4038600" cy="609600"/>
          </a:xfrm>
        </p:spPr>
        <p:txBody>
          <a:bodyPr>
            <a:normAutofit fontScale="90000"/>
          </a:bodyPr>
          <a:lstStyle/>
          <a:p>
            <a:r>
              <a:rPr lang="en-US" cap="small" dirty="0" smtClean="0">
                <a:solidFill>
                  <a:schemeClr val="tx1"/>
                </a:solidFill>
              </a:rPr>
              <a:t>Session Goals</a:t>
            </a: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685800" y="2286000"/>
            <a:ext cx="80772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000" dirty="0">
                <a:solidFill>
                  <a:prstClr val="black"/>
                </a:solidFill>
              </a:rPr>
              <a:t>To </a:t>
            </a:r>
            <a:r>
              <a:rPr lang="en-US" sz="2000" dirty="0" smtClean="0">
                <a:solidFill>
                  <a:prstClr val="black"/>
                </a:solidFill>
              </a:rPr>
              <a:t>provide an opportunity to reflect on the current challenges of our leadership role</a:t>
            </a:r>
            <a:endParaRPr lang="en-US" sz="2000" dirty="0">
              <a:solidFill>
                <a:prstClr val="black"/>
              </a:solidFill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2000" dirty="0" smtClean="0">
                <a:solidFill>
                  <a:prstClr val="black"/>
                </a:solidFill>
              </a:rPr>
              <a:t>To explore some different models/ concepts on leadership</a:t>
            </a:r>
            <a:endParaRPr lang="en-US" sz="2000" dirty="0" smtClean="0">
              <a:solidFill>
                <a:prstClr val="black"/>
              </a:solidFill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2000" dirty="0" smtClean="0">
                <a:solidFill>
                  <a:prstClr val="black"/>
                </a:solidFill>
              </a:rPr>
              <a:t>To reflect on opportunities for a different approach to our leadership role</a:t>
            </a:r>
            <a:endParaRPr lang="en-US" sz="2000" dirty="0">
              <a:solidFill>
                <a:prstClr val="black"/>
              </a:solidFill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</a:rPr>
              <a:t>Make some personal commitments to action for change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06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524000"/>
            <a:ext cx="6573837" cy="4117975"/>
          </a:xfrm>
        </p:spPr>
        <p:txBody>
          <a:bodyPr>
            <a:normAutofit/>
          </a:bodyPr>
          <a:lstStyle/>
          <a:p>
            <a:pPr algn="ctr"/>
            <a:r>
              <a:rPr lang="en-GB" cap="small" dirty="0" smtClean="0">
                <a:solidFill>
                  <a:schemeClr val="tx1"/>
                </a:solidFill>
              </a:rPr>
              <a:t>Resilient Leadership for Challenging Times!!...???</a:t>
            </a:r>
            <a:endParaRPr lang="en-GB" sz="4400" cap="sm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08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Text Box 2"/>
          <p:cNvSpPr txBox="1">
            <a:spLocks noChangeArrowheads="1"/>
          </p:cNvSpPr>
          <p:nvPr/>
        </p:nvSpPr>
        <p:spPr bwMode="auto">
          <a:xfrm>
            <a:off x="533400" y="1595021"/>
            <a:ext cx="7645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i="1" u="sng" dirty="0">
                <a:solidFill>
                  <a:srgbClr val="FF0000"/>
                </a:solidFill>
                <a:latin typeface="Tahoma" pitchFamily="34" charset="0"/>
              </a:rPr>
              <a:t>Inactive:</a:t>
            </a:r>
            <a:r>
              <a:rPr lang="en-GB" sz="2800" b="1" dirty="0">
                <a:solidFill>
                  <a:srgbClr val="FF0000"/>
                </a:solidFill>
                <a:latin typeface="Tahoma" pitchFamily="34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rgbClr val="1F497D"/>
                </a:solidFill>
                <a:latin typeface="Tahoma" pitchFamily="34" charset="0"/>
              </a:rPr>
              <a:t>“Going with the flow”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b="1" dirty="0">
              <a:solidFill>
                <a:srgbClr val="1F497D"/>
              </a:solidFill>
              <a:latin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i="1" u="sng" dirty="0">
                <a:solidFill>
                  <a:srgbClr val="C0504D">
                    <a:lumMod val="75000"/>
                  </a:srgbClr>
                </a:solidFill>
                <a:latin typeface="Tahoma" pitchFamily="34" charset="0"/>
              </a:rPr>
              <a:t>Reactive:</a:t>
            </a:r>
            <a:r>
              <a:rPr lang="en-GB" sz="2800" b="1" dirty="0">
                <a:solidFill>
                  <a:srgbClr val="C0504D">
                    <a:lumMod val="75000"/>
                  </a:srgbClr>
                </a:solidFill>
                <a:latin typeface="Tahoma" pitchFamily="34" charset="0"/>
              </a:rPr>
              <a:t> </a:t>
            </a:r>
            <a:endParaRPr lang="en-US" sz="2800" b="1" dirty="0">
              <a:solidFill>
                <a:srgbClr val="C0504D">
                  <a:lumMod val="75000"/>
                </a:srgbClr>
              </a:solidFill>
              <a:latin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rgbClr val="1F497D"/>
                </a:solidFill>
                <a:latin typeface="Tahoma" pitchFamily="34" charset="0"/>
              </a:rPr>
              <a:t>Planning through the rear view </a:t>
            </a:r>
            <a:r>
              <a:rPr lang="en-US" sz="2800" b="1" dirty="0">
                <a:solidFill>
                  <a:srgbClr val="1F497D"/>
                </a:solidFill>
                <a:latin typeface="Tahoma" pitchFamily="34" charset="0"/>
              </a:rPr>
              <a:t>mirror</a:t>
            </a:r>
            <a:r>
              <a:rPr lang="en-GB" sz="2800" b="1" dirty="0">
                <a:solidFill>
                  <a:srgbClr val="1F497D"/>
                </a:solidFill>
                <a:latin typeface="Tahoma" pitchFamily="34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b="1" dirty="0">
              <a:solidFill>
                <a:srgbClr val="C0504D"/>
              </a:solidFill>
              <a:latin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i="1" u="sng" dirty="0" err="1">
                <a:solidFill>
                  <a:srgbClr val="0000FF"/>
                </a:solidFill>
                <a:latin typeface="Tahoma" pitchFamily="34" charset="0"/>
              </a:rPr>
              <a:t>Preactive</a:t>
            </a:r>
            <a:r>
              <a:rPr lang="en-GB" sz="2800" b="1" i="1" u="sng" dirty="0">
                <a:solidFill>
                  <a:srgbClr val="0000FF"/>
                </a:solidFill>
                <a:latin typeface="Tahoma" pitchFamily="34" charset="0"/>
              </a:rPr>
              <a:t>:</a:t>
            </a:r>
            <a:r>
              <a:rPr lang="en-GB" sz="2800" b="1" dirty="0">
                <a:solidFill>
                  <a:srgbClr val="0000FF"/>
                </a:solidFill>
                <a:latin typeface="Tahoma" pitchFamily="34" charset="0"/>
              </a:rPr>
              <a:t> </a:t>
            </a:r>
            <a:endParaRPr lang="en-US" sz="2800" b="1" dirty="0">
              <a:solidFill>
                <a:srgbClr val="0000FF"/>
              </a:solidFill>
              <a:latin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rgbClr val="1F497D"/>
                </a:solidFill>
                <a:latin typeface="Tahoma" pitchFamily="34" charset="0"/>
              </a:rPr>
              <a:t>Preparing for the future.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b="1" dirty="0">
              <a:solidFill>
                <a:srgbClr val="C0504D"/>
              </a:solidFill>
              <a:latin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i="1" u="sng" dirty="0">
                <a:solidFill>
                  <a:srgbClr val="F79646">
                    <a:lumMod val="50000"/>
                  </a:srgbClr>
                </a:solidFill>
                <a:latin typeface="Tahoma" pitchFamily="34" charset="0"/>
              </a:rPr>
              <a:t>Proactive:</a:t>
            </a:r>
            <a:r>
              <a:rPr lang="en-GB" sz="2800" b="1" dirty="0">
                <a:solidFill>
                  <a:srgbClr val="F79646">
                    <a:lumMod val="50000"/>
                  </a:srgbClr>
                </a:solidFill>
                <a:latin typeface="Tahoma" pitchFamily="34" charset="0"/>
              </a:rPr>
              <a:t> </a:t>
            </a:r>
            <a:endParaRPr lang="en-US" sz="2800" b="1" dirty="0">
              <a:solidFill>
                <a:srgbClr val="F79646">
                  <a:lumMod val="50000"/>
                </a:srgbClr>
              </a:solidFill>
              <a:latin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rgbClr val="0099FF"/>
                </a:solidFill>
                <a:latin typeface="Tahoma" pitchFamily="34" charset="0"/>
              </a:rPr>
              <a:t>Designing to create or, at least, to influence the future.</a:t>
            </a:r>
          </a:p>
        </p:txBody>
      </p:sp>
      <p:sp>
        <p:nvSpPr>
          <p:cNvPr id="572419" name="Rectangle 3"/>
          <p:cNvSpPr>
            <a:spLocks noChangeArrowheads="1"/>
          </p:cNvSpPr>
          <p:nvPr/>
        </p:nvSpPr>
        <p:spPr bwMode="auto">
          <a:xfrm>
            <a:off x="1066800" y="152400"/>
            <a:ext cx="63373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800" b="1" dirty="0" smtClean="0">
                <a:latin typeface="+mj-lt"/>
              </a:rPr>
              <a:t>Four Approaches To 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800" b="1" dirty="0" smtClean="0">
                <a:latin typeface="+mj-lt"/>
              </a:rPr>
              <a:t>HCD Leadership</a:t>
            </a:r>
            <a:endParaRPr lang="en-GB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67677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2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2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2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2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2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2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2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2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2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2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24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24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24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24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24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24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304800"/>
            <a:ext cx="2286000" cy="1143000"/>
          </a:xfrm>
        </p:spPr>
        <p:txBody>
          <a:bodyPr>
            <a:normAutofit/>
          </a:bodyPr>
          <a:lstStyle/>
          <a:p>
            <a:r>
              <a:rPr lang="en-ZW" cap="small" dirty="0" smtClean="0">
                <a:solidFill>
                  <a:schemeClr val="tx1"/>
                </a:solidFill>
              </a:rPr>
              <a:t>Why?</a:t>
            </a:r>
            <a:endParaRPr lang="en-GB" cap="small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458200" cy="39497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ZW" sz="2400" b="1" dirty="0" smtClean="0"/>
              <a:t>Why Consider a New Approach to </a:t>
            </a:r>
            <a:r>
              <a:rPr lang="en-CA" sz="2400" b="1" dirty="0" smtClean="0"/>
              <a:t>HCD Leadership</a:t>
            </a:r>
            <a:r>
              <a:rPr lang="en-GB" sz="2400" b="1" dirty="0" smtClean="0"/>
              <a:t>?</a:t>
            </a:r>
          </a:p>
          <a:p>
            <a:pPr>
              <a:buNone/>
            </a:pPr>
            <a:endParaRPr lang="en-ZW" sz="2400" dirty="0" smtClean="0"/>
          </a:p>
          <a:p>
            <a:pPr>
              <a:buNone/>
            </a:pPr>
            <a:endParaRPr lang="en-ZW" sz="2400" dirty="0" smtClean="0"/>
          </a:p>
          <a:p>
            <a:pPr marL="55563" indent="0" algn="ctr">
              <a:lnSpc>
                <a:spcPct val="170000"/>
              </a:lnSpc>
              <a:buNone/>
            </a:pPr>
            <a:r>
              <a:rPr lang="en-ZW" sz="3200" i="1" dirty="0" smtClean="0">
                <a:solidFill>
                  <a:schemeClr val="tx1"/>
                </a:solidFill>
              </a:rPr>
              <a:t>“The significant problems we face cannot be solved </a:t>
            </a:r>
            <a:br>
              <a:rPr lang="en-ZW" sz="3200" i="1" dirty="0" smtClean="0">
                <a:solidFill>
                  <a:schemeClr val="tx1"/>
                </a:solidFill>
              </a:rPr>
            </a:br>
            <a:r>
              <a:rPr lang="en-ZW" sz="3200" i="1" dirty="0" smtClean="0">
                <a:solidFill>
                  <a:schemeClr val="tx1"/>
                </a:solidFill>
              </a:rPr>
              <a:t>at the same level of thinking we were at when we created them.”</a:t>
            </a:r>
            <a:r>
              <a:rPr lang="en-ZW" sz="2800" dirty="0" smtClean="0">
                <a:solidFill>
                  <a:schemeClr val="tx1"/>
                </a:solidFill>
              </a:rPr>
              <a:t/>
            </a:r>
            <a:br>
              <a:rPr lang="en-ZW" sz="2800" dirty="0" smtClean="0">
                <a:solidFill>
                  <a:schemeClr val="tx1"/>
                </a:solidFill>
              </a:rPr>
            </a:br>
            <a:endParaRPr lang="en-ZW" sz="2800" dirty="0"/>
          </a:p>
          <a:p>
            <a:pPr marL="55563" indent="0" algn="ctr">
              <a:buNone/>
            </a:pPr>
            <a:r>
              <a:rPr lang="en-ZW" sz="2800" dirty="0" smtClean="0">
                <a:solidFill>
                  <a:schemeClr val="tx1"/>
                </a:solidFill>
              </a:rPr>
              <a:t>~ </a:t>
            </a:r>
            <a:r>
              <a:rPr lang="en-GB" sz="2800" dirty="0" smtClean="0">
                <a:solidFill>
                  <a:schemeClr val="tx1"/>
                </a:solidFill>
              </a:rPr>
              <a:t>Albert Einstein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4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057400" y="339725"/>
            <a:ext cx="4800600" cy="514350"/>
          </a:xfrm>
          <a:noFill/>
        </p:spPr>
        <p:txBody>
          <a:bodyPr lIns="91437" tIns="45718" rIns="91437" bIns="45718">
            <a:normAutofit fontScale="90000"/>
          </a:bodyPr>
          <a:lstStyle/>
          <a:p>
            <a:pPr algn="ctr" eaLnBrk="1" hangingPunct="1"/>
            <a:r>
              <a:rPr lang="en-GB" sz="3600" b="1" cap="small" dirty="0" smtClean="0">
                <a:solidFill>
                  <a:schemeClr val="tx1"/>
                </a:solidFill>
              </a:rPr>
              <a:t>Learning Styles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3138573" y="4191000"/>
            <a:ext cx="1968990" cy="2014538"/>
            <a:chOff x="2112" y="2256"/>
            <a:chExt cx="1344" cy="1269"/>
          </a:xfrm>
        </p:grpSpPr>
        <p:pic>
          <p:nvPicPr>
            <p:cNvPr id="7181" name="Picture 11" descr="j030125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12" y="2592"/>
              <a:ext cx="1344" cy="93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336906" name="Rectangle 10"/>
            <p:cNvSpPr>
              <a:spLocks noChangeArrowheads="1"/>
            </p:cNvSpPr>
            <p:nvPr/>
          </p:nvSpPr>
          <p:spPr bwMode="auto">
            <a:xfrm>
              <a:off x="2427" y="2256"/>
              <a:ext cx="846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6" tIns="44449" rIns="90486" bIns="44449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 smtClean="0">
                  <a:solidFill>
                    <a:srgbClr val="EEECE1">
                      <a:lumMod val="10000"/>
                    </a:srgbClr>
                  </a:solidFill>
                  <a:latin typeface="Tahoma" pitchFamily="34" charset="0"/>
                </a:rPr>
                <a:t>Theorist</a:t>
              </a:r>
              <a:endParaRPr lang="en-US" sz="2000" b="1" dirty="0">
                <a:solidFill>
                  <a:srgbClr val="EEECE1">
                    <a:lumMod val="10000"/>
                  </a:srgbClr>
                </a:solidFill>
                <a:latin typeface="Tahoma" pitchFamily="34" charset="0"/>
              </a:endParaRPr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6516254" y="2922331"/>
            <a:ext cx="2117847" cy="2088294"/>
            <a:chOff x="4416" y="2258"/>
            <a:chExt cx="1445" cy="1249"/>
          </a:xfrm>
        </p:grpSpPr>
        <p:sp>
          <p:nvSpPr>
            <p:cNvPr id="336905" name="Rectangle 9"/>
            <p:cNvSpPr>
              <a:spLocks noChangeArrowheads="1"/>
            </p:cNvSpPr>
            <p:nvPr/>
          </p:nvSpPr>
          <p:spPr bwMode="auto">
            <a:xfrm>
              <a:off x="4463" y="2258"/>
              <a:ext cx="1398" cy="2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6" tIns="44449" rIns="90486" bIns="44449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 smtClean="0">
                  <a:solidFill>
                    <a:srgbClr val="EEECE1">
                      <a:lumMod val="10000"/>
                    </a:srgbClr>
                  </a:solidFill>
                  <a:latin typeface="Tahoma" pitchFamily="34" charset="0"/>
                </a:rPr>
                <a:t>Reflector</a:t>
              </a:r>
              <a:endParaRPr lang="en-US" sz="2000" b="1" dirty="0">
                <a:solidFill>
                  <a:srgbClr val="EEECE1">
                    <a:lumMod val="10000"/>
                  </a:srgbClr>
                </a:solidFill>
                <a:latin typeface="Tahoma" pitchFamily="34" charset="0"/>
              </a:endParaRPr>
            </a:p>
          </p:txBody>
        </p:sp>
        <p:pic>
          <p:nvPicPr>
            <p:cNvPr id="7180" name="Picture 15" descr="j023301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16" y="2496"/>
              <a:ext cx="1442" cy="1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68722" y="2407981"/>
            <a:ext cx="1758950" cy="2428875"/>
            <a:chOff x="288" y="1308"/>
            <a:chExt cx="1200" cy="1530"/>
          </a:xfrm>
        </p:grpSpPr>
        <p:sp>
          <p:nvSpPr>
            <p:cNvPr id="336904" name="Rectangle 8"/>
            <p:cNvSpPr>
              <a:spLocks noChangeArrowheads="1"/>
            </p:cNvSpPr>
            <p:nvPr/>
          </p:nvSpPr>
          <p:spPr bwMode="auto">
            <a:xfrm>
              <a:off x="288" y="1308"/>
              <a:ext cx="1200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6" tIns="44449" rIns="90486" bIns="44449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 smtClean="0">
                  <a:solidFill>
                    <a:srgbClr val="EEECE1">
                      <a:lumMod val="10000"/>
                    </a:srgbClr>
                  </a:solidFill>
                  <a:latin typeface="Tahoma" pitchFamily="34" charset="0"/>
                </a:rPr>
                <a:t>Pragmatist</a:t>
              </a:r>
              <a:endParaRPr lang="en-US" sz="2000" b="1" dirty="0">
                <a:solidFill>
                  <a:srgbClr val="EEECE1">
                    <a:lumMod val="10000"/>
                  </a:srgbClr>
                </a:solidFill>
                <a:latin typeface="Tahoma" pitchFamily="34" charset="0"/>
              </a:endParaRPr>
            </a:p>
          </p:txBody>
        </p:sp>
        <p:pic>
          <p:nvPicPr>
            <p:cNvPr id="7178" name="Picture 19" descr="j029198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36" y="1632"/>
              <a:ext cx="1139" cy="120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3996868" y="990600"/>
            <a:ext cx="1685192" cy="1727764"/>
            <a:chOff x="3408" y="234"/>
            <a:chExt cx="1150" cy="1215"/>
          </a:xfrm>
        </p:grpSpPr>
        <p:sp>
          <p:nvSpPr>
            <p:cNvPr id="336903" name="Rectangle 7"/>
            <p:cNvSpPr>
              <a:spLocks noChangeArrowheads="1"/>
            </p:cNvSpPr>
            <p:nvPr/>
          </p:nvSpPr>
          <p:spPr bwMode="auto">
            <a:xfrm>
              <a:off x="3500" y="234"/>
              <a:ext cx="966" cy="28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6" tIns="44449" rIns="90486" bIns="44449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 smtClean="0">
                  <a:solidFill>
                    <a:srgbClr val="EEECE1">
                      <a:lumMod val="10000"/>
                    </a:srgbClr>
                  </a:solidFill>
                  <a:latin typeface="Tahoma" pitchFamily="34" charset="0"/>
                </a:rPr>
                <a:t>Activist</a:t>
              </a:r>
              <a:endParaRPr lang="en-US" sz="2000" b="1" dirty="0">
                <a:solidFill>
                  <a:srgbClr val="EEECE1">
                    <a:lumMod val="10000"/>
                  </a:srgbClr>
                </a:solidFill>
                <a:latin typeface="Tahoma" pitchFamily="34" charset="0"/>
              </a:endParaRPr>
            </a:p>
          </p:txBody>
        </p:sp>
        <p:pic>
          <p:nvPicPr>
            <p:cNvPr id="7176" name="Picture 25" descr="j024069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408" y="528"/>
              <a:ext cx="1150" cy="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71134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762000" y="1676400"/>
            <a:ext cx="7862888" cy="4292600"/>
            <a:chOff x="378" y="334"/>
            <a:chExt cx="4953" cy="3186"/>
          </a:xfrm>
        </p:grpSpPr>
        <p:sp>
          <p:nvSpPr>
            <p:cNvPr id="4" name="Arc 3"/>
            <p:cNvSpPr>
              <a:spLocks/>
            </p:cNvSpPr>
            <p:nvPr/>
          </p:nvSpPr>
          <p:spPr bwMode="auto">
            <a:xfrm>
              <a:off x="3366" y="578"/>
              <a:ext cx="1105" cy="960"/>
            </a:xfrm>
            <a:custGeom>
              <a:avLst/>
              <a:gdLst>
                <a:gd name="T0" fmla="*/ 0 w 21620"/>
                <a:gd name="T1" fmla="*/ 0 h 21600"/>
                <a:gd name="T2" fmla="*/ 3 w 21620"/>
                <a:gd name="T3" fmla="*/ 2 h 21600"/>
                <a:gd name="T4" fmla="*/ 0 w 2162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20"/>
                <a:gd name="T10" fmla="*/ 0 h 21600"/>
                <a:gd name="T11" fmla="*/ 21620 w 2162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20" h="21600" fill="none" extrusionOk="0">
                  <a:moveTo>
                    <a:pt x="0" y="0"/>
                  </a:moveTo>
                  <a:cubicBezTo>
                    <a:pt x="6" y="0"/>
                    <a:pt x="13" y="-1"/>
                    <a:pt x="20" y="0"/>
                  </a:cubicBezTo>
                  <a:cubicBezTo>
                    <a:pt x="11949" y="0"/>
                    <a:pt x="21620" y="9670"/>
                    <a:pt x="21620" y="21600"/>
                  </a:cubicBezTo>
                </a:path>
                <a:path w="21620" h="21600" stroke="0" extrusionOk="0">
                  <a:moveTo>
                    <a:pt x="0" y="0"/>
                  </a:moveTo>
                  <a:cubicBezTo>
                    <a:pt x="6" y="0"/>
                    <a:pt x="13" y="-1"/>
                    <a:pt x="20" y="0"/>
                  </a:cubicBezTo>
                  <a:cubicBezTo>
                    <a:pt x="11949" y="0"/>
                    <a:pt x="21620" y="9670"/>
                    <a:pt x="21620" y="21600"/>
                  </a:cubicBezTo>
                  <a:lnTo>
                    <a:pt x="2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rgbClr val="F7374E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30000"/>
                </a:lnSpc>
                <a:spcBef>
                  <a:spcPct val="40000"/>
                </a:spcBef>
                <a:spcAft>
                  <a:spcPct val="4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2000" b="0" i="0" u="none" strike="noStrike" kern="0" cap="none" spc="0" normalizeH="0" baseline="0" noProof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Arc 4"/>
            <p:cNvSpPr>
              <a:spLocks/>
            </p:cNvSpPr>
            <p:nvPr/>
          </p:nvSpPr>
          <p:spPr bwMode="auto">
            <a:xfrm rot="-523412">
              <a:off x="883" y="334"/>
              <a:ext cx="1952" cy="1012"/>
            </a:xfrm>
            <a:custGeom>
              <a:avLst/>
              <a:gdLst>
                <a:gd name="T0" fmla="*/ 0 w 21600"/>
                <a:gd name="T1" fmla="*/ 2 h 21600"/>
                <a:gd name="T2" fmla="*/ 16 w 21600"/>
                <a:gd name="T3" fmla="*/ 0 h 21600"/>
                <a:gd name="T4" fmla="*/ 16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77"/>
                    <a:pt x="9660" y="9"/>
                    <a:pt x="21583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7"/>
                    <a:pt x="9660" y="9"/>
                    <a:pt x="21583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6200" cap="rnd">
              <a:solidFill>
                <a:srgbClr val="F7374E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30000"/>
                </a:lnSpc>
                <a:spcBef>
                  <a:spcPct val="40000"/>
                </a:spcBef>
                <a:spcAft>
                  <a:spcPct val="4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2000" b="0" i="0" u="none" strike="noStrike" kern="0" cap="none" spc="0" normalizeH="0" baseline="0" noProof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Arc 5"/>
            <p:cNvSpPr>
              <a:spLocks/>
            </p:cNvSpPr>
            <p:nvPr/>
          </p:nvSpPr>
          <p:spPr bwMode="auto">
            <a:xfrm>
              <a:off x="1019" y="2256"/>
              <a:ext cx="1100" cy="917"/>
            </a:xfrm>
            <a:custGeom>
              <a:avLst/>
              <a:gdLst>
                <a:gd name="T0" fmla="*/ 3 w 21600"/>
                <a:gd name="T1" fmla="*/ 2 h 21600"/>
                <a:gd name="T2" fmla="*/ 0 w 21600"/>
                <a:gd name="T3" fmla="*/ 0 h 21600"/>
                <a:gd name="T4" fmla="*/ 3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6200" cap="rnd">
              <a:solidFill>
                <a:srgbClr val="F7374E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30000"/>
                </a:lnSpc>
                <a:spcBef>
                  <a:spcPct val="40000"/>
                </a:spcBef>
                <a:spcAft>
                  <a:spcPct val="4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2000" b="0" i="0" u="none" strike="noStrike" kern="0" cap="none" spc="0" normalizeH="0" baseline="0" noProof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Arc 6"/>
            <p:cNvSpPr>
              <a:spLocks/>
            </p:cNvSpPr>
            <p:nvPr/>
          </p:nvSpPr>
          <p:spPr bwMode="auto">
            <a:xfrm>
              <a:off x="3463" y="2304"/>
              <a:ext cx="1156" cy="869"/>
            </a:xfrm>
            <a:custGeom>
              <a:avLst/>
              <a:gdLst>
                <a:gd name="T0" fmla="*/ 3 w 21600"/>
                <a:gd name="T1" fmla="*/ 0 h 21600"/>
                <a:gd name="T2" fmla="*/ 0 w 21600"/>
                <a:gd name="T3" fmla="*/ 1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6200" cap="rnd">
              <a:solidFill>
                <a:srgbClr val="F7374E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30000"/>
                </a:lnSpc>
                <a:spcBef>
                  <a:spcPct val="40000"/>
                </a:spcBef>
                <a:spcAft>
                  <a:spcPct val="4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2000" b="0" i="0" u="none" strike="noStrike" kern="0" cap="none" spc="0" normalizeH="0" baseline="0" noProof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260" y="432"/>
              <a:ext cx="1052" cy="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6" tIns="44449" rIns="90486" bIns="44449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</a:rPr>
                <a:t>Having an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</a:rPr>
                <a:t>experience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ahoma" pitchFamily="34" charset="0"/>
                </a:rPr>
                <a:t>Activists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78" y="1538"/>
              <a:ext cx="1920" cy="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6" tIns="44449" rIns="90486" bIns="44449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</a:rPr>
                <a:t>Planning the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</a:rPr>
                <a:t>next Experience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Tahoma" pitchFamily="34" charset="0"/>
                </a:rPr>
                <a:t>Pragmatist/Planners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366" y="1538"/>
              <a:ext cx="1965" cy="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6" tIns="44449" rIns="90486" bIns="44449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</a:rPr>
                <a:t>Reviewing the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</a:rPr>
                <a:t>Experience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itchFamily="34" charset="0"/>
                </a:rPr>
                <a:t>Reflector/ Analysts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083" y="2888"/>
              <a:ext cx="1437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6" tIns="44449" rIns="90486" bIns="44449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</a:rPr>
                <a:t>Concluding from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</a:rPr>
                <a:t>the Experience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itchFamily="34" charset="0"/>
                </a:rPr>
                <a:t>Theorist</a:t>
              </a:r>
            </a:p>
          </p:txBody>
        </p:sp>
      </p:grp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32794" y="246104"/>
            <a:ext cx="596669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8" rIns="91437" bIns="45718" anchor="ctr">
            <a:normAutofit fontScale="9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The Experiential Learning (Model)</a:t>
            </a:r>
          </a:p>
        </p:txBody>
      </p:sp>
    </p:spTree>
    <p:extLst>
      <p:ext uri="{BB962C8B-B14F-4D97-AF65-F5344CB8AC3E}">
        <p14:creationId xmlns:p14="http://schemas.microsoft.com/office/powerpoint/2010/main" val="154250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 bwMode="auto">
          <a:xfrm>
            <a:off x="1311424" y="222489"/>
            <a:ext cx="5940171" cy="852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ts val="600"/>
              </a:spcBef>
              <a:defRPr/>
            </a:pPr>
            <a:r>
              <a:rPr lang="en-US" sz="2700" b="1" kern="0" dirty="0">
                <a:latin typeface="+mj-lt"/>
                <a:ea typeface="+mj-ea"/>
                <a:cs typeface="+mj-cs"/>
              </a:rPr>
              <a:t>Forum – Stepping Back: </a:t>
            </a:r>
          </a:p>
          <a:p>
            <a:pPr algn="ctr" eaLnBrk="0" hangingPunct="0">
              <a:spcBef>
                <a:spcPts val="600"/>
              </a:spcBef>
              <a:defRPr/>
            </a:pPr>
            <a:r>
              <a:rPr lang="en-ZW" sz="2700" b="1" kern="0" dirty="0" smtClean="0">
                <a:effectLst/>
                <a:latin typeface="+mj-lt"/>
                <a:ea typeface="+mj-ea"/>
                <a:cs typeface="+mj-cs"/>
              </a:rPr>
              <a:t>Kolb’s </a:t>
            </a:r>
            <a:r>
              <a:rPr lang="en-ZW" sz="2700" b="1" kern="0" dirty="0">
                <a:effectLst/>
                <a:latin typeface="+mj-lt"/>
                <a:ea typeface="+mj-ea"/>
                <a:cs typeface="+mj-cs"/>
              </a:rPr>
              <a:t>Learning Cycle</a:t>
            </a:r>
            <a:endParaRPr lang="en-GB" sz="2700" b="1" kern="0" dirty="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1000" y="1295400"/>
            <a:ext cx="7591320" cy="4527976"/>
            <a:chOff x="990600" y="1871359"/>
            <a:chExt cx="7591320" cy="4878691"/>
          </a:xfrm>
        </p:grpSpPr>
        <p:pic>
          <p:nvPicPr>
            <p:cNvPr id="60419" name="Picture 4" descr="kolb_cycle.g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89135" y="2790376"/>
              <a:ext cx="4792663" cy="3672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1543632" y="1871359"/>
              <a:ext cx="1368425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ZW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ial" charset="0"/>
                </a:rPr>
                <a:t>Retreat </a:t>
              </a:r>
            </a:p>
            <a:p>
              <a:pPr algn="ctr">
                <a:defRPr/>
              </a:pPr>
              <a:r>
                <a:rPr lang="en-ZW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ial" charset="0"/>
                </a:rPr>
                <a:t>from </a:t>
              </a:r>
            </a:p>
            <a:p>
              <a:pPr algn="ctr">
                <a:defRPr/>
              </a:pPr>
              <a:r>
                <a:rPr lang="en-ZW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ial" charset="0"/>
                </a:rPr>
                <a:t>work</a:t>
              </a:r>
              <a:endParaRPr lang="en-GB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1545" y="2005690"/>
              <a:ext cx="1009650" cy="12001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ZW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ial" charset="0"/>
                </a:rPr>
                <a:t>Back </a:t>
              </a:r>
            </a:p>
            <a:p>
              <a:pPr>
                <a:defRPr/>
              </a:pPr>
              <a:r>
                <a:rPr lang="en-ZW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ial" charset="0"/>
                </a:rPr>
                <a:t>to </a:t>
              </a:r>
            </a:p>
            <a:p>
              <a:pPr>
                <a:defRPr/>
              </a:pPr>
              <a:r>
                <a:rPr lang="en-ZW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ial" charset="0"/>
                </a:rPr>
                <a:t>work</a:t>
              </a:r>
              <a:endParaRPr lang="en-GB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charset="0"/>
              </a:endParaRPr>
            </a:p>
          </p:txBody>
        </p:sp>
        <p:sp>
          <p:nvSpPr>
            <p:cNvPr id="8" name="Right Arrow 7"/>
            <p:cNvSpPr/>
            <p:nvPr/>
          </p:nvSpPr>
          <p:spPr bwMode="auto">
            <a:xfrm rot="986114">
              <a:off x="2858143" y="2407314"/>
              <a:ext cx="979488" cy="48418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9" name="Right Arrow 8"/>
            <p:cNvSpPr/>
            <p:nvPr/>
          </p:nvSpPr>
          <p:spPr bwMode="auto">
            <a:xfrm rot="20664650">
              <a:off x="5627106" y="2464615"/>
              <a:ext cx="979487" cy="484187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60424" name="TextBox 9"/>
            <p:cNvSpPr txBox="1">
              <a:spLocks noChangeArrowheads="1"/>
            </p:cNvSpPr>
            <p:nvPr/>
          </p:nvSpPr>
          <p:spPr bwMode="auto">
            <a:xfrm>
              <a:off x="4038599" y="2323217"/>
              <a:ext cx="143986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ZW" sz="1800" i="1" dirty="0">
                  <a:solidFill>
                    <a:schemeClr val="tx1"/>
                  </a:solidFill>
                  <a:effectLst/>
                </a:rPr>
                <a:t>Activists</a:t>
              </a:r>
              <a:endParaRPr lang="en-GB" sz="1800" i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0425" name="TextBox 10"/>
            <p:cNvSpPr txBox="1">
              <a:spLocks noChangeArrowheads="1"/>
            </p:cNvSpPr>
            <p:nvPr/>
          </p:nvSpPr>
          <p:spPr bwMode="auto">
            <a:xfrm>
              <a:off x="7140470" y="4229046"/>
              <a:ext cx="144145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ZW" sz="1800" i="1" dirty="0">
                  <a:solidFill>
                    <a:schemeClr val="tx1"/>
                  </a:solidFill>
                  <a:effectLst/>
                </a:rPr>
                <a:t>Reflectors</a:t>
              </a:r>
              <a:endParaRPr lang="en-GB" sz="1800" i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0426" name="TextBox 11"/>
            <p:cNvSpPr txBox="1">
              <a:spLocks noChangeArrowheads="1"/>
            </p:cNvSpPr>
            <p:nvPr/>
          </p:nvSpPr>
          <p:spPr bwMode="auto">
            <a:xfrm>
              <a:off x="3492500" y="6381750"/>
              <a:ext cx="28082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ZW" sz="1800" i="1">
                  <a:solidFill>
                    <a:schemeClr val="tx1"/>
                  </a:solidFill>
                  <a:effectLst/>
                </a:rPr>
                <a:t>Theorists / Analysts</a:t>
              </a:r>
              <a:endParaRPr lang="en-GB" sz="1800" i="1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0427" name="TextBox 12"/>
            <p:cNvSpPr txBox="1">
              <a:spLocks noChangeArrowheads="1"/>
            </p:cNvSpPr>
            <p:nvPr/>
          </p:nvSpPr>
          <p:spPr bwMode="auto">
            <a:xfrm>
              <a:off x="990600" y="4229046"/>
              <a:ext cx="1439863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ZW" sz="1800" i="1" dirty="0">
                  <a:solidFill>
                    <a:schemeClr val="tx1"/>
                  </a:solidFill>
                  <a:effectLst/>
                </a:rPr>
                <a:t>Pragmatists / Planners</a:t>
              </a:r>
              <a:endParaRPr lang="en-GB" sz="1800" i="1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404370" y="6028553"/>
            <a:ext cx="4091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 smtClean="0"/>
              <a:t>"teaching is only demonstrating that it is possible. </a:t>
            </a:r>
            <a:br>
              <a:rPr lang="en-GB" sz="1200" b="1" i="1" dirty="0" smtClean="0"/>
            </a:br>
            <a:r>
              <a:rPr lang="en-GB" sz="1200" b="1" i="1" dirty="0" smtClean="0"/>
              <a:t>learning is making it possible for yourself" </a:t>
            </a:r>
            <a:endParaRPr lang="en-GB" sz="1200" b="1" dirty="0"/>
          </a:p>
          <a:p>
            <a:pPr algn="ctr"/>
            <a:r>
              <a:rPr lang="en-GB" sz="1200" b="1" i="1" dirty="0" smtClean="0"/>
              <a:t> – </a:t>
            </a:r>
            <a:r>
              <a:rPr lang="en-GB" sz="1200" b="1" dirty="0" err="1" smtClean="0"/>
              <a:t>paolo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coelho</a:t>
            </a:r>
            <a:r>
              <a:rPr lang="en-GB" sz="1200" b="1" dirty="0" smtClean="0"/>
              <a:t> (the pilgrimage)</a:t>
            </a:r>
          </a:p>
        </p:txBody>
      </p:sp>
    </p:spTree>
    <p:extLst>
      <p:ext uri="{BB962C8B-B14F-4D97-AF65-F5344CB8AC3E}">
        <p14:creationId xmlns:p14="http://schemas.microsoft.com/office/powerpoint/2010/main" val="72920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71600" y="272340"/>
            <a:ext cx="6096000" cy="897464"/>
          </a:xfrm>
        </p:spPr>
        <p:txBody>
          <a:bodyPr>
            <a:normAutofit/>
          </a:bodyPr>
          <a:lstStyle/>
          <a:p>
            <a:pPr algn="ctr"/>
            <a:r>
              <a:rPr lang="en-CA" sz="2800" b="1" cap="small" dirty="0">
                <a:solidFill>
                  <a:schemeClr val="tx1"/>
                </a:solidFill>
              </a:rPr>
              <a:t>Process Content Model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pSp>
        <p:nvGrpSpPr>
          <p:cNvPr id="8" name="Group 1"/>
          <p:cNvGrpSpPr>
            <a:grpSpLocks noChangeAspect="1"/>
          </p:cNvGrpSpPr>
          <p:nvPr/>
        </p:nvGrpSpPr>
        <p:grpSpPr bwMode="auto">
          <a:xfrm>
            <a:off x="598519" y="1600200"/>
            <a:ext cx="8031480" cy="4590206"/>
            <a:chOff x="2448" y="4235"/>
            <a:chExt cx="7200" cy="4937"/>
          </a:xfrm>
        </p:grpSpPr>
        <p:sp>
          <p:nvSpPr>
            <p:cNvPr id="9" name="AutoShape 8"/>
            <p:cNvSpPr>
              <a:spLocks noChangeAspect="1" noChangeArrowheads="1" noTextEdit="1"/>
            </p:cNvSpPr>
            <p:nvPr/>
          </p:nvSpPr>
          <p:spPr bwMode="auto">
            <a:xfrm>
              <a:off x="2448" y="4235"/>
              <a:ext cx="7200" cy="4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2000">
                <a:latin typeface="+mj-lt"/>
              </a:endParaRPr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4758" y="5623"/>
              <a:ext cx="3000" cy="200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WHAT?</a:t>
              </a:r>
              <a:endPara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GB" sz="2000" b="1" dirty="0">
                <a:latin typeface="+mj-lt"/>
                <a:ea typeface="Times New Roman" pitchFamily="18" charset="0"/>
                <a:cs typeface="Tahom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HOW?</a:t>
              </a:r>
              <a:endPara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8208" y="6240"/>
              <a:ext cx="1350" cy="6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RESULTS</a:t>
              </a:r>
              <a:endPara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ACHIEVED</a:t>
              </a:r>
              <a:endPara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2958" y="6240"/>
              <a:ext cx="1500" cy="7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2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ASSIGNED TASK</a:t>
              </a: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13" name="Text Box 4"/>
            <p:cNvSpPr txBox="1">
              <a:spLocks noChangeArrowheads="1"/>
            </p:cNvSpPr>
            <p:nvPr/>
          </p:nvSpPr>
          <p:spPr bwMode="auto">
            <a:xfrm>
              <a:off x="4548" y="7783"/>
              <a:ext cx="3716" cy="13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PROCESS</a:t>
              </a:r>
              <a:endPara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How</a:t>
              </a: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 discussions are conducted</a:t>
              </a:r>
              <a:endPara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and how tasks are performed.</a:t>
              </a:r>
              <a:endPara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14" name="Text Box 3"/>
            <p:cNvSpPr txBox="1">
              <a:spLocks noChangeArrowheads="1"/>
            </p:cNvSpPr>
            <p:nvPr/>
          </p:nvSpPr>
          <p:spPr bwMode="auto">
            <a:xfrm>
              <a:off x="4573" y="4364"/>
              <a:ext cx="3370" cy="10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CONTENT</a:t>
              </a:r>
              <a:endPara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What</a:t>
              </a: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 is done/ discussed,</a:t>
              </a:r>
              <a:endPara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Times New Roman" pitchFamily="18" charset="0"/>
                  <a:cs typeface="Tahoma" pitchFamily="34" charset="0"/>
                </a:rPr>
                <a:t>Which tasks are performed.</a:t>
              </a:r>
              <a:endPara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15" name="Line 2"/>
            <p:cNvSpPr>
              <a:spLocks noChangeShapeType="1"/>
            </p:cNvSpPr>
            <p:nvPr/>
          </p:nvSpPr>
          <p:spPr bwMode="auto">
            <a:xfrm>
              <a:off x="4308" y="6549"/>
              <a:ext cx="39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200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4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549960" y="243323"/>
            <a:ext cx="5905262" cy="51435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cap="small" dirty="0" smtClean="0">
                <a:solidFill>
                  <a:schemeClr val="tx1"/>
                </a:solidFill>
              </a:rPr>
              <a:t>Process Content Model</a:t>
            </a:r>
            <a:endParaRPr lang="en-CA" b="1" cap="small" dirty="0">
              <a:solidFill>
                <a:schemeClr val="tx1"/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3" name="Rectangle 41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685800" y="848595"/>
            <a:ext cx="7264841" cy="5599981"/>
            <a:chOff x="2448" y="-70"/>
            <a:chExt cx="7200" cy="5709"/>
          </a:xfrm>
        </p:grpSpPr>
        <p:sp>
          <p:nvSpPr>
            <p:cNvPr id="5" name="AutoShape 40"/>
            <p:cNvSpPr>
              <a:spLocks noChangeAspect="1" noChangeArrowheads="1" noTextEdit="1"/>
            </p:cNvSpPr>
            <p:nvPr/>
          </p:nvSpPr>
          <p:spPr bwMode="auto">
            <a:xfrm>
              <a:off x="2448" y="-70"/>
              <a:ext cx="7200" cy="5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 dirty="0"/>
            </a:p>
          </p:txBody>
        </p:sp>
        <p:sp>
          <p:nvSpPr>
            <p:cNvPr id="6" name="Oval 39"/>
            <p:cNvSpPr>
              <a:spLocks noChangeArrowheads="1"/>
            </p:cNvSpPr>
            <p:nvPr/>
          </p:nvSpPr>
          <p:spPr bwMode="auto">
            <a:xfrm>
              <a:off x="3648" y="1473"/>
              <a:ext cx="4950" cy="246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WHAT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(CONTENT)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GB" sz="1400" b="1" dirty="0">
                <a:latin typeface="Tahoma" pitchFamily="34" charset="0"/>
                <a:ea typeface="Times New Roman" pitchFamily="18" charset="0"/>
                <a:cs typeface="Tahom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HOW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(PROCESS)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38"/>
            <p:cNvSpPr>
              <a:spLocks noChangeShapeType="1"/>
            </p:cNvSpPr>
            <p:nvPr/>
          </p:nvSpPr>
          <p:spPr bwMode="auto">
            <a:xfrm flipV="1">
              <a:off x="3258" y="2707"/>
              <a:ext cx="5550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17" name="Text Box 37"/>
            <p:cNvSpPr txBox="1">
              <a:spLocks noChangeArrowheads="1"/>
            </p:cNvSpPr>
            <p:nvPr/>
          </p:nvSpPr>
          <p:spPr bwMode="auto">
            <a:xfrm>
              <a:off x="2448" y="1164"/>
              <a:ext cx="1350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Communicate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Opinions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36"/>
            <p:cNvSpPr txBox="1">
              <a:spLocks noChangeArrowheads="1"/>
            </p:cNvSpPr>
            <p:nvPr/>
          </p:nvSpPr>
          <p:spPr bwMode="auto">
            <a:xfrm>
              <a:off x="2748" y="701"/>
              <a:ext cx="1350" cy="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Formulate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Goals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 Box 35"/>
            <p:cNvSpPr txBox="1">
              <a:spLocks noChangeArrowheads="1"/>
            </p:cNvSpPr>
            <p:nvPr/>
          </p:nvSpPr>
          <p:spPr bwMode="auto">
            <a:xfrm>
              <a:off x="3648" y="-70"/>
              <a:ext cx="900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Create an Agenda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 Box 34"/>
            <p:cNvSpPr txBox="1">
              <a:spLocks noChangeArrowheads="1"/>
            </p:cNvSpPr>
            <p:nvPr/>
          </p:nvSpPr>
          <p:spPr bwMode="auto">
            <a:xfrm>
              <a:off x="4458" y="86"/>
              <a:ext cx="1200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Develop</a:t>
              </a: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 a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Solution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5598" y="84"/>
              <a:ext cx="990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Make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Decisions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32"/>
            <p:cNvSpPr txBox="1">
              <a:spLocks noChangeArrowheads="1"/>
            </p:cNvSpPr>
            <p:nvPr/>
          </p:nvSpPr>
          <p:spPr bwMode="auto">
            <a:xfrm>
              <a:off x="6648" y="84"/>
              <a:ext cx="1650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Identify &amp; Evaluate Alternatives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31"/>
            <p:cNvSpPr txBox="1">
              <a:spLocks noChangeArrowheads="1"/>
            </p:cNvSpPr>
            <p:nvPr/>
          </p:nvSpPr>
          <p:spPr bwMode="auto">
            <a:xfrm>
              <a:off x="7698" y="547"/>
              <a:ext cx="1650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Gather data &amp; information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 Box 30"/>
            <p:cNvSpPr txBox="1">
              <a:spLocks noChangeArrowheads="1"/>
            </p:cNvSpPr>
            <p:nvPr/>
          </p:nvSpPr>
          <p:spPr bwMode="auto">
            <a:xfrm>
              <a:off x="7998" y="1164"/>
              <a:ext cx="1650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Develop Strategies &amp; Plans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8148" y="4250"/>
              <a:ext cx="1200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Stress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&amp; Pressure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7098" y="4713"/>
              <a:ext cx="1350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Level of Group maturity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5298" y="4867"/>
              <a:ext cx="900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1" u="none" strike="noStrike" cap="none" normalizeH="0" baseline="0" dirty="0" smtClean="0">
                  <a:ln>
                    <a:noFill/>
                  </a:ln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Level of</a:t>
              </a:r>
              <a:endParaRPr kumimoji="0" lang="en-GB" sz="14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1" u="none" strike="noStrike" cap="none" normalizeH="0" baseline="0" dirty="0" smtClean="0">
                  <a:ln>
                    <a:noFill/>
                  </a:ln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Trust</a:t>
              </a:r>
              <a:endParaRPr kumimoji="0" lang="en-GB" sz="14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3948" y="4404"/>
              <a:ext cx="1410" cy="1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Degree of Teamwork Vs. individual interest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 Box 25"/>
            <p:cNvSpPr txBox="1">
              <a:spLocks noChangeArrowheads="1"/>
            </p:cNvSpPr>
            <p:nvPr/>
          </p:nvSpPr>
          <p:spPr bwMode="auto">
            <a:xfrm>
              <a:off x="2898" y="4405"/>
              <a:ext cx="1050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Degree of Teamwork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24"/>
            <p:cNvSpPr txBox="1">
              <a:spLocks noChangeArrowheads="1"/>
            </p:cNvSpPr>
            <p:nvPr/>
          </p:nvSpPr>
          <p:spPr bwMode="auto">
            <a:xfrm>
              <a:off x="2448" y="3787"/>
              <a:ext cx="1410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Personal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Goals/Motives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 Box 23"/>
            <p:cNvSpPr txBox="1">
              <a:spLocks noChangeArrowheads="1"/>
            </p:cNvSpPr>
            <p:nvPr/>
          </p:nvSpPr>
          <p:spPr bwMode="auto">
            <a:xfrm>
              <a:off x="2508" y="3016"/>
              <a:ext cx="1050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Degree of openness/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Frankness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22"/>
            <p:cNvSpPr txBox="1">
              <a:spLocks noChangeArrowheads="1"/>
            </p:cNvSpPr>
            <p:nvPr/>
          </p:nvSpPr>
          <p:spPr bwMode="auto">
            <a:xfrm>
              <a:off x="8148" y="3479"/>
              <a:ext cx="1500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Use/Degree of influence &amp; power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>
              <a:off x="6048" y="4713"/>
              <a:ext cx="1200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Conflicts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2748" y="2090"/>
              <a:ext cx="285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TASK</a:t>
              </a:r>
              <a:endPara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19"/>
            <p:cNvSpPr txBox="1">
              <a:spLocks noChangeArrowheads="1"/>
            </p:cNvSpPr>
            <p:nvPr/>
          </p:nvSpPr>
          <p:spPr bwMode="auto">
            <a:xfrm>
              <a:off x="8958" y="1936"/>
              <a:ext cx="195" cy="1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RESUL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TS</a:t>
              </a:r>
              <a:endPara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Line 18"/>
            <p:cNvSpPr>
              <a:spLocks noChangeShapeType="1"/>
            </p:cNvSpPr>
            <p:nvPr/>
          </p:nvSpPr>
          <p:spPr bwMode="auto">
            <a:xfrm flipV="1">
              <a:off x="3408" y="3324"/>
              <a:ext cx="900" cy="1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37" name="Line 17"/>
            <p:cNvSpPr>
              <a:spLocks noChangeShapeType="1"/>
            </p:cNvSpPr>
            <p:nvPr/>
          </p:nvSpPr>
          <p:spPr bwMode="auto">
            <a:xfrm flipV="1">
              <a:off x="3558" y="3479"/>
              <a:ext cx="1050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 flipV="1">
              <a:off x="5748" y="3633"/>
              <a:ext cx="211" cy="1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39" name="Line 15"/>
            <p:cNvSpPr>
              <a:spLocks noChangeShapeType="1"/>
            </p:cNvSpPr>
            <p:nvPr/>
          </p:nvSpPr>
          <p:spPr bwMode="auto">
            <a:xfrm flipH="1" flipV="1">
              <a:off x="6258" y="3633"/>
              <a:ext cx="240" cy="13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0" name="Line 14"/>
            <p:cNvSpPr>
              <a:spLocks noChangeShapeType="1"/>
            </p:cNvSpPr>
            <p:nvPr/>
          </p:nvSpPr>
          <p:spPr bwMode="auto">
            <a:xfrm flipH="1" flipV="1">
              <a:off x="6708" y="3633"/>
              <a:ext cx="69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1" name="Line 13"/>
            <p:cNvSpPr>
              <a:spLocks noChangeShapeType="1"/>
            </p:cNvSpPr>
            <p:nvPr/>
          </p:nvSpPr>
          <p:spPr bwMode="auto">
            <a:xfrm flipV="1">
              <a:off x="4758" y="3633"/>
              <a:ext cx="600" cy="7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2" name="Line 12"/>
            <p:cNvSpPr>
              <a:spLocks noChangeShapeType="1"/>
            </p:cNvSpPr>
            <p:nvPr/>
          </p:nvSpPr>
          <p:spPr bwMode="auto">
            <a:xfrm>
              <a:off x="7458" y="3479"/>
              <a:ext cx="840" cy="9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3" name="Line 11"/>
            <p:cNvSpPr>
              <a:spLocks noChangeShapeType="1"/>
            </p:cNvSpPr>
            <p:nvPr/>
          </p:nvSpPr>
          <p:spPr bwMode="auto">
            <a:xfrm flipH="1" flipV="1">
              <a:off x="7758" y="3324"/>
              <a:ext cx="450" cy="3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4" name="Line 10"/>
            <p:cNvSpPr>
              <a:spLocks noChangeShapeType="1"/>
            </p:cNvSpPr>
            <p:nvPr/>
          </p:nvSpPr>
          <p:spPr bwMode="auto">
            <a:xfrm flipH="1">
              <a:off x="7908" y="1627"/>
              <a:ext cx="390" cy="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5" name="Line 9"/>
            <p:cNvSpPr>
              <a:spLocks noChangeShapeType="1"/>
            </p:cNvSpPr>
            <p:nvPr/>
          </p:nvSpPr>
          <p:spPr bwMode="auto">
            <a:xfrm flipH="1">
              <a:off x="7308" y="1010"/>
              <a:ext cx="600" cy="9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6" name="Line 8"/>
            <p:cNvSpPr>
              <a:spLocks noChangeShapeType="1"/>
            </p:cNvSpPr>
            <p:nvPr/>
          </p:nvSpPr>
          <p:spPr bwMode="auto">
            <a:xfrm flipH="1">
              <a:off x="6858" y="701"/>
              <a:ext cx="39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7" name="Line 7"/>
            <p:cNvSpPr>
              <a:spLocks noChangeShapeType="1"/>
            </p:cNvSpPr>
            <p:nvPr/>
          </p:nvSpPr>
          <p:spPr bwMode="auto">
            <a:xfrm>
              <a:off x="6198" y="701"/>
              <a:ext cx="61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8" name="Line 6"/>
            <p:cNvSpPr>
              <a:spLocks noChangeShapeType="1"/>
            </p:cNvSpPr>
            <p:nvPr/>
          </p:nvSpPr>
          <p:spPr bwMode="auto">
            <a:xfrm>
              <a:off x="5058" y="547"/>
              <a:ext cx="300" cy="12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49" name="Line 5"/>
            <p:cNvSpPr>
              <a:spLocks noChangeShapeType="1"/>
            </p:cNvSpPr>
            <p:nvPr/>
          </p:nvSpPr>
          <p:spPr bwMode="auto">
            <a:xfrm>
              <a:off x="3798" y="1010"/>
              <a:ext cx="66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50" name="Line 4"/>
            <p:cNvSpPr>
              <a:spLocks noChangeShapeType="1"/>
            </p:cNvSpPr>
            <p:nvPr/>
          </p:nvSpPr>
          <p:spPr bwMode="auto">
            <a:xfrm>
              <a:off x="4248" y="701"/>
              <a:ext cx="660" cy="1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51" name="Line 3"/>
            <p:cNvSpPr>
              <a:spLocks noChangeShapeType="1"/>
            </p:cNvSpPr>
            <p:nvPr/>
          </p:nvSpPr>
          <p:spPr bwMode="auto">
            <a:xfrm>
              <a:off x="3498" y="1627"/>
              <a:ext cx="510" cy="6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  <p:sp>
          <p:nvSpPr>
            <p:cNvPr id="52" name="Line 2"/>
            <p:cNvSpPr>
              <a:spLocks noChangeShapeType="1"/>
            </p:cNvSpPr>
            <p:nvPr/>
          </p:nvSpPr>
          <p:spPr bwMode="auto">
            <a:xfrm flipH="1">
              <a:off x="3798" y="3633"/>
              <a:ext cx="1050" cy="7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sz="1400"/>
            </a:p>
          </p:txBody>
        </p:sp>
      </p:grpSp>
    </p:spTree>
    <p:extLst>
      <p:ext uri="{BB962C8B-B14F-4D97-AF65-F5344CB8AC3E}">
        <p14:creationId xmlns:p14="http://schemas.microsoft.com/office/powerpoint/2010/main" val="143214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01261" y="102959"/>
            <a:ext cx="6190140" cy="1219200"/>
          </a:xfrm>
        </p:spPr>
        <p:txBody>
          <a:bodyPr>
            <a:normAutofit/>
          </a:bodyPr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It’s not just What? And How?, </a:t>
            </a:r>
            <a:br>
              <a:rPr lang="en-GB" sz="2400" dirty="0" smtClean="0">
                <a:solidFill>
                  <a:schemeClr val="tx1"/>
                </a:solidFill>
              </a:rPr>
            </a:br>
            <a:r>
              <a:rPr lang="en-GB" sz="2400" dirty="0" smtClean="0">
                <a:solidFill>
                  <a:schemeClr val="tx1"/>
                </a:solidFill>
              </a:rPr>
              <a:t>but </a:t>
            </a:r>
            <a:r>
              <a:rPr lang="en-GB" sz="2400" u="sng" dirty="0" smtClean="0">
                <a:solidFill>
                  <a:schemeClr val="tx1"/>
                </a:solidFill>
              </a:rPr>
              <a:t>Who &amp; Why</a:t>
            </a:r>
            <a:r>
              <a:rPr lang="en-GB" sz="2400" dirty="0" smtClean="0">
                <a:solidFill>
                  <a:schemeClr val="tx1"/>
                </a:solidFill>
              </a:rPr>
              <a:t>?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447800"/>
            <a:ext cx="7514344" cy="4876801"/>
          </a:xfrm>
          <a:noFill/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sz="2000" i="1" dirty="0" smtClean="0">
                <a:solidFill>
                  <a:schemeClr val="tx1"/>
                </a:solidFill>
              </a:rPr>
              <a:t>It is not just about </a:t>
            </a:r>
            <a:br>
              <a:rPr lang="en-GB" sz="2000" i="1" dirty="0" smtClean="0">
                <a:solidFill>
                  <a:schemeClr val="tx1"/>
                </a:solidFill>
              </a:rPr>
            </a:br>
            <a:r>
              <a:rPr lang="en-GB" sz="2000" i="1" dirty="0" smtClean="0">
                <a:solidFill>
                  <a:schemeClr val="tx1"/>
                </a:solidFill>
              </a:rPr>
              <a:t>what we do, or how we do it, </a:t>
            </a:r>
            <a:br>
              <a:rPr lang="en-GB" sz="2000" i="1" dirty="0" smtClean="0">
                <a:solidFill>
                  <a:schemeClr val="tx1"/>
                </a:solidFill>
              </a:rPr>
            </a:br>
            <a:r>
              <a:rPr lang="en-GB" sz="2000" i="1" dirty="0" smtClean="0">
                <a:solidFill>
                  <a:schemeClr val="tx1"/>
                </a:solidFill>
              </a:rPr>
              <a:t>but first of all about </a:t>
            </a:r>
            <a:r>
              <a:rPr lang="en-GB" sz="2000" b="1" i="1" dirty="0" smtClean="0">
                <a:solidFill>
                  <a:schemeClr val="tx1"/>
                </a:solidFill>
              </a:rPr>
              <a:t>who you are </a:t>
            </a:r>
            <a:br>
              <a:rPr lang="en-GB" sz="2000" b="1" i="1" dirty="0" smtClean="0">
                <a:solidFill>
                  <a:schemeClr val="tx1"/>
                </a:solidFill>
              </a:rPr>
            </a:br>
            <a:r>
              <a:rPr lang="en-GB" sz="2000" b="1" i="1" dirty="0" smtClean="0">
                <a:solidFill>
                  <a:schemeClr val="tx1"/>
                </a:solidFill>
              </a:rPr>
              <a:t>and why you do it!</a:t>
            </a:r>
          </a:p>
          <a:p>
            <a:pPr lvl="1">
              <a:lnSpc>
                <a:spcPct val="90000"/>
              </a:lnSpc>
            </a:pPr>
            <a:endParaRPr lang="en-GB" sz="1800" b="1" i="1" dirty="0" smtClean="0"/>
          </a:p>
          <a:p>
            <a:pPr>
              <a:lnSpc>
                <a:spcPct val="90000"/>
              </a:lnSpc>
            </a:pPr>
            <a:endParaRPr lang="en-GB" sz="3500" dirty="0" smtClean="0"/>
          </a:p>
          <a:p>
            <a:pPr>
              <a:lnSpc>
                <a:spcPct val="90000"/>
              </a:lnSpc>
            </a:pPr>
            <a:endParaRPr lang="en-GB" sz="3500" dirty="0" smtClean="0"/>
          </a:p>
          <a:p>
            <a:pPr>
              <a:lnSpc>
                <a:spcPct val="90000"/>
              </a:lnSpc>
            </a:pPr>
            <a:endParaRPr lang="en-GB" sz="3500" dirty="0" smtClean="0"/>
          </a:p>
          <a:p>
            <a:pPr>
              <a:lnSpc>
                <a:spcPct val="90000"/>
              </a:lnSpc>
            </a:pPr>
            <a:endParaRPr lang="en-GB" sz="3500" dirty="0" smtClean="0"/>
          </a:p>
          <a:p>
            <a:pPr>
              <a:lnSpc>
                <a:spcPct val="90000"/>
              </a:lnSpc>
            </a:pPr>
            <a:r>
              <a:rPr lang="en-GB" sz="2000" b="1" i="1" dirty="0" smtClean="0">
                <a:solidFill>
                  <a:schemeClr val="tx1"/>
                </a:solidFill>
              </a:rPr>
              <a:t>What is your purpose &amp; who do you need to be </a:t>
            </a:r>
            <a:r>
              <a:rPr lang="en-GB" sz="2000" i="1" dirty="0" smtClean="0">
                <a:solidFill>
                  <a:schemeClr val="tx1"/>
                </a:solidFill>
              </a:rPr>
              <a:t>– as a person, as </a:t>
            </a:r>
            <a:r>
              <a:rPr lang="en-GB" i="1" dirty="0" smtClean="0"/>
              <a:t>the HCD Leader in </a:t>
            </a:r>
            <a:r>
              <a:rPr lang="en-GB" sz="2000" i="1" dirty="0" smtClean="0">
                <a:solidFill>
                  <a:schemeClr val="tx1"/>
                </a:solidFill>
              </a:rPr>
              <a:t>an </a:t>
            </a:r>
            <a:r>
              <a:rPr lang="en-GB" sz="2000" i="1" dirty="0" smtClean="0">
                <a:solidFill>
                  <a:schemeClr val="tx1"/>
                </a:solidFill>
              </a:rPr>
              <a:t>organisation</a:t>
            </a:r>
            <a:br>
              <a:rPr lang="en-GB" sz="2000" i="1" dirty="0" smtClean="0">
                <a:solidFill>
                  <a:schemeClr val="tx1"/>
                </a:solidFill>
              </a:rPr>
            </a:br>
            <a:r>
              <a:rPr lang="en-GB" sz="2000" i="1" dirty="0" smtClean="0">
                <a:solidFill>
                  <a:schemeClr val="tx1"/>
                </a:solidFill>
              </a:rPr>
              <a:t>so that you can achieve &amp; create! – </a:t>
            </a:r>
            <a:br>
              <a:rPr lang="en-GB" sz="2000" i="1" dirty="0" smtClean="0">
                <a:solidFill>
                  <a:schemeClr val="tx1"/>
                </a:solidFill>
              </a:rPr>
            </a:br>
            <a:r>
              <a:rPr lang="en-GB" sz="2000" i="1" dirty="0" smtClean="0">
                <a:solidFill>
                  <a:schemeClr val="tx1"/>
                </a:solidFill>
              </a:rPr>
              <a:t>the vision, objectives and goals you truly want?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24000" y="2895600"/>
            <a:ext cx="4944888" cy="1858764"/>
            <a:chOff x="468313" y="2635547"/>
            <a:chExt cx="5111750" cy="2271490"/>
          </a:xfrm>
        </p:grpSpPr>
        <p:pic>
          <p:nvPicPr>
            <p:cNvPr id="6759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43608" y="2636912"/>
              <a:ext cx="4237037" cy="2270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872" name="Oval 8"/>
            <p:cNvSpPr>
              <a:spLocks noChangeArrowheads="1"/>
            </p:cNvSpPr>
            <p:nvPr/>
          </p:nvSpPr>
          <p:spPr bwMode="auto">
            <a:xfrm>
              <a:off x="468313" y="2635547"/>
              <a:ext cx="5111750" cy="22336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4958433" y="3124200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A81154"/>
                </a:solidFill>
                <a:effectLst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0977106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600" y="1447800"/>
            <a:ext cx="6967546" cy="5257800"/>
            <a:chOff x="1343445" y="1059890"/>
            <a:chExt cx="6967546" cy="5608869"/>
          </a:xfrm>
        </p:grpSpPr>
        <p:grpSp>
          <p:nvGrpSpPr>
            <p:cNvPr id="2" name="Group 1"/>
            <p:cNvGrpSpPr/>
            <p:nvPr/>
          </p:nvGrpSpPr>
          <p:grpSpPr>
            <a:xfrm>
              <a:off x="1343445" y="1059890"/>
              <a:ext cx="6967546" cy="5557662"/>
              <a:chOff x="2568463" y="511167"/>
              <a:chExt cx="6967546" cy="6397152"/>
            </a:xfrm>
          </p:grpSpPr>
          <p:pic>
            <p:nvPicPr>
              <p:cNvPr id="395269" name="Picture 5" descr="Triangl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568463" y="511167"/>
                <a:ext cx="5787125" cy="4949671"/>
              </a:xfrm>
              <a:prstGeom prst="rect">
                <a:avLst/>
              </a:prstGeom>
              <a:noFill/>
            </p:spPr>
          </p:pic>
          <p:sp>
            <p:nvSpPr>
              <p:cNvPr id="395273" name="AutoShape 9"/>
              <p:cNvSpPr>
                <a:spLocks noChangeArrowheads="1"/>
              </p:cNvSpPr>
              <p:nvPr/>
            </p:nvSpPr>
            <p:spPr bwMode="auto">
              <a:xfrm>
                <a:off x="5171816" y="5318274"/>
                <a:ext cx="485775" cy="427038"/>
              </a:xfrm>
              <a:prstGeom prst="upArrow">
                <a:avLst>
                  <a:gd name="adj1" fmla="val 50000"/>
                  <a:gd name="adj2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GB"/>
              </a:p>
            </p:txBody>
          </p:sp>
          <p:sp>
            <p:nvSpPr>
              <p:cNvPr id="10" name="AutoShape 9"/>
              <p:cNvSpPr>
                <a:spLocks noChangeArrowheads="1"/>
              </p:cNvSpPr>
              <p:nvPr/>
            </p:nvSpPr>
            <p:spPr bwMode="auto">
              <a:xfrm>
                <a:off x="5171816" y="6115371"/>
                <a:ext cx="485775" cy="427038"/>
              </a:xfrm>
              <a:prstGeom prst="upArrow">
                <a:avLst>
                  <a:gd name="adj1" fmla="val 50000"/>
                  <a:gd name="adj2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GB"/>
              </a:p>
            </p:txBody>
          </p:sp>
          <p:sp>
            <p:nvSpPr>
              <p:cNvPr id="11" name="Text Box 8"/>
              <p:cNvSpPr txBox="1">
                <a:spLocks noChangeArrowheads="1"/>
              </p:cNvSpPr>
              <p:nvPr/>
            </p:nvSpPr>
            <p:spPr bwMode="auto">
              <a:xfrm>
                <a:off x="3810804" y="6341492"/>
                <a:ext cx="3521252" cy="56682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0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HIDING OUR</a:t>
                </a:r>
                <a:r>
                  <a:rPr lang="en-US" sz="10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/>
                </a:r>
                <a:br>
                  <a:rPr lang="en-US" sz="10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</a:br>
                <a:r>
                  <a:rPr lang="en-US" sz="16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AUTHENTICITY</a:t>
                </a:r>
                <a:endParaRPr 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395272" name="Text Box 8"/>
              <p:cNvSpPr txBox="1">
                <a:spLocks noChangeArrowheads="1"/>
              </p:cNvSpPr>
              <p:nvPr/>
            </p:nvSpPr>
            <p:spPr bwMode="auto">
              <a:xfrm>
                <a:off x="3587218" y="5606305"/>
                <a:ext cx="3744913" cy="4889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0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PRETENCE OF NON</a:t>
                </a:r>
                <a:r>
                  <a:rPr lang="en-US" sz="10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/>
                </a:r>
                <a:br>
                  <a:rPr lang="en-US" sz="10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</a:br>
                <a:r>
                  <a:rPr 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VULNERABILITY</a:t>
                </a:r>
              </a:p>
            </p:txBody>
          </p:sp>
          <p:sp>
            <p:nvSpPr>
              <p:cNvPr id="12" name="Rectangle 6"/>
              <p:cNvSpPr>
                <a:spLocks noChangeArrowheads="1"/>
              </p:cNvSpPr>
              <p:nvPr/>
            </p:nvSpPr>
            <p:spPr bwMode="auto">
              <a:xfrm>
                <a:off x="6791066" y="6302713"/>
                <a:ext cx="2744943" cy="573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</a:pPr>
                <a:r>
                  <a:rPr lang="en-ZW" sz="1200" i="1" dirty="0" smtClean="0"/>
                  <a:t>Your Life Purpose</a:t>
                </a:r>
              </a:p>
              <a:p>
                <a:pPr algn="ctr" eaLnBrk="0" hangingPunct="0">
                  <a:spcBef>
                    <a:spcPct val="20000"/>
                  </a:spcBef>
                </a:pPr>
                <a:r>
                  <a:rPr lang="en-ZW" sz="1200" i="1" dirty="0" smtClean="0"/>
                  <a:t>Talents/Strengths – Values - Passions</a:t>
                </a:r>
                <a:endParaRPr lang="en-GB" sz="1200" i="1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sp>
          <p:nvSpPr>
            <p:cNvPr id="13" name="AutoShape 9"/>
            <p:cNvSpPr>
              <a:spLocks noChangeArrowheads="1"/>
            </p:cNvSpPr>
            <p:nvPr/>
          </p:nvSpPr>
          <p:spPr bwMode="auto">
            <a:xfrm rot="16200000">
              <a:off x="5148961" y="6212353"/>
              <a:ext cx="485775" cy="427038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GB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2808" y="318792"/>
            <a:ext cx="6248400" cy="685800"/>
          </a:xfrm>
        </p:spPr>
        <p:txBody>
          <a:bodyPr>
            <a:normAutofit fontScale="90000"/>
          </a:bodyPr>
          <a:lstStyle/>
          <a:p>
            <a:r>
              <a:rPr lang="en-US" b="1" cap="small" dirty="0" smtClean="0">
                <a:solidFill>
                  <a:schemeClr val="tx1"/>
                </a:solidFill>
              </a:rPr>
              <a:t>5 Team Dysfunctions </a:t>
            </a:r>
            <a:r>
              <a:rPr lang="en-US" b="1" cap="small" dirty="0">
                <a:solidFill>
                  <a:schemeClr val="tx1"/>
                </a:solidFill>
              </a:rPr>
              <a:t>M</a:t>
            </a:r>
            <a:r>
              <a:rPr lang="en-US" b="1" cap="small" dirty="0" smtClean="0">
                <a:solidFill>
                  <a:schemeClr val="tx1"/>
                </a:solidFill>
              </a:rPr>
              <a:t>odel</a:t>
            </a:r>
            <a:endParaRPr lang="en-CA" cap="small" dirty="0"/>
          </a:p>
        </p:txBody>
      </p:sp>
    </p:spTree>
    <p:extLst>
      <p:ext uri="{BB962C8B-B14F-4D97-AF65-F5344CB8AC3E}">
        <p14:creationId xmlns:p14="http://schemas.microsoft.com/office/powerpoint/2010/main" val="3756074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5791200" cy="838200"/>
          </a:xfrm>
        </p:spPr>
        <p:txBody>
          <a:bodyPr>
            <a:normAutofit/>
          </a:bodyPr>
          <a:lstStyle/>
          <a:p>
            <a:r>
              <a:rPr lang="en-GB" cap="small" dirty="0">
                <a:solidFill>
                  <a:schemeClr val="tx1"/>
                </a:solidFill>
              </a:rPr>
              <a:t>I</a:t>
            </a:r>
            <a:r>
              <a:rPr lang="en-GB" cap="small" dirty="0" smtClean="0">
                <a:solidFill>
                  <a:schemeClr val="tx1"/>
                </a:solidFill>
              </a:rPr>
              <a:t>mportance of Trust</a:t>
            </a:r>
            <a:endParaRPr lang="en-US" cap="small" dirty="0" smtClean="0">
              <a:solidFill>
                <a:schemeClr val="tx1"/>
              </a:solidFill>
            </a:endParaRP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7772400" cy="4525963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GB" sz="2400" dirty="0" smtClean="0"/>
              <a:t>It’s the foundation of all cooperation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B" sz="2400" dirty="0" smtClean="0"/>
              <a:t>Enables </a:t>
            </a:r>
            <a:br>
              <a:rPr lang="en-GB" sz="2400" dirty="0" smtClean="0"/>
            </a:br>
            <a:r>
              <a:rPr lang="en-GB" sz="2400" dirty="0" smtClean="0"/>
              <a:t>co-creation and innovation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B" sz="2400" dirty="0" smtClean="0"/>
              <a:t>Creates a safe environment </a:t>
            </a:r>
            <a:br>
              <a:rPr lang="en-GB" sz="2400" dirty="0" smtClean="0"/>
            </a:br>
            <a:r>
              <a:rPr lang="en-GB" sz="2400" dirty="0" smtClean="0"/>
              <a:t>in the team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B" sz="2400" dirty="0" smtClean="0"/>
              <a:t>Enhances resilience </a:t>
            </a:r>
            <a:br>
              <a:rPr lang="en-GB" sz="2400" dirty="0" smtClean="0"/>
            </a:br>
            <a:r>
              <a:rPr lang="en-GB" sz="2400" dirty="0" smtClean="0"/>
              <a:t>in good and tough times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B" sz="2400" dirty="0" smtClean="0"/>
              <a:t>Allows open discussion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B" sz="2400" dirty="0" smtClean="0"/>
              <a:t>Provides support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13837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4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4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6096000" cy="914400"/>
          </a:xfrm>
        </p:spPr>
        <p:txBody>
          <a:bodyPr>
            <a:normAutofit fontScale="90000"/>
          </a:bodyPr>
          <a:lstStyle/>
          <a:p>
            <a:pPr algn="ctr" eaLnBrk="1" hangingPunct="1">
              <a:spcAft>
                <a:spcPts val="1200"/>
              </a:spcAft>
            </a:pPr>
            <a:r>
              <a:rPr lang="en-US" sz="2400" cap="small" dirty="0" smtClean="0">
                <a:solidFill>
                  <a:schemeClr val="tx1"/>
                </a:solidFill>
              </a:rPr>
              <a:t>HCD Accountability – How Am I Going to  </a:t>
            </a:r>
            <a:br>
              <a:rPr lang="en-US" sz="2400" cap="small" dirty="0" smtClean="0">
                <a:solidFill>
                  <a:schemeClr val="tx1"/>
                </a:solidFill>
              </a:rPr>
            </a:br>
            <a:r>
              <a:rPr lang="en-US" sz="2400" cap="small" dirty="0" smtClean="0">
                <a:solidFill>
                  <a:schemeClr val="tx1"/>
                </a:solidFill>
              </a:rPr>
              <a:t>Measure My Leadership Effectiveness?</a:t>
            </a:r>
            <a:endParaRPr lang="en-GB" sz="2400" cap="small" dirty="0" smtClean="0">
              <a:solidFill>
                <a:schemeClr val="tx1"/>
              </a:solidFill>
            </a:endParaRPr>
          </a:p>
        </p:txBody>
      </p:sp>
      <p:pic>
        <p:nvPicPr>
          <p:cNvPr id="9219" name="Picture 3" descr="C:\Documents and Settings\Owner.foCiSam\My Documents\My Pictures\Funny Cartoons\brooki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00200"/>
            <a:ext cx="7214278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81000" y="5543266"/>
            <a:ext cx="7620000" cy="13542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endParaRPr lang="en-CA" sz="1200" b="1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CA" sz="2400" b="1" dirty="0" smtClean="0">
                <a:solidFill>
                  <a:schemeClr val="bg1"/>
                </a:solidFill>
              </a:rPr>
              <a:t>Is this Close Enough for the HCD Leadership Role….??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CA" sz="12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15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76400"/>
            <a:ext cx="6246935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5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cap="small" dirty="0" smtClean="0">
                <a:solidFill>
                  <a:schemeClr val="tx1"/>
                </a:solidFill>
              </a:rPr>
              <a:t>There’s Always </a:t>
            </a:r>
            <a:r>
              <a:rPr lang="en-CA" cap="small" dirty="0">
                <a:solidFill>
                  <a:schemeClr val="tx1"/>
                </a:solidFill>
              </a:rPr>
              <a:t>O</a:t>
            </a:r>
            <a:r>
              <a:rPr lang="en-CA" cap="small" dirty="0" smtClean="0">
                <a:solidFill>
                  <a:schemeClr val="tx1"/>
                </a:solidFill>
              </a:rPr>
              <a:t>ther Options</a:t>
            </a:r>
            <a:endParaRPr lang="en-US" cap="small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76400"/>
            <a:ext cx="6477000" cy="4853781"/>
          </a:xfrm>
        </p:spPr>
      </p:pic>
    </p:spTree>
    <p:extLst>
      <p:ext uri="{BB962C8B-B14F-4D97-AF65-F5344CB8AC3E}">
        <p14:creationId xmlns:p14="http://schemas.microsoft.com/office/powerpoint/2010/main" val="325946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0"/>
            <a:ext cx="6248400" cy="685482"/>
          </a:xfrm>
        </p:spPr>
        <p:txBody>
          <a:bodyPr>
            <a:normAutofit/>
          </a:bodyPr>
          <a:lstStyle/>
          <a:p>
            <a:pPr algn="ctr"/>
            <a:r>
              <a:rPr lang="en-CA" cap="small" dirty="0" smtClean="0"/>
              <a:t>Reflection Questions</a:t>
            </a:r>
            <a:endParaRPr lang="en-CA" cap="small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2133600"/>
            <a:ext cx="8001000" cy="2819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2400" dirty="0" smtClean="0"/>
              <a:t>What are the things that as an HCD  Leader you’re doing that excite (need to continue/ </a:t>
            </a:r>
            <a:r>
              <a:rPr lang="en-GB" sz="2400" dirty="0" smtClean="0">
                <a:solidFill>
                  <a:srgbClr val="7030A0"/>
                </a:solidFill>
              </a:rPr>
              <a:t>Keep </a:t>
            </a:r>
            <a:r>
              <a:rPr lang="en-GB" sz="2400" dirty="0" smtClean="0"/>
              <a:t>doing</a:t>
            </a:r>
            <a:r>
              <a:rPr lang="en-GB" sz="2400" dirty="0"/>
              <a:t>)</a:t>
            </a:r>
            <a:r>
              <a:rPr lang="en-GB" sz="2400" dirty="0" smtClean="0"/>
              <a:t>?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2400" dirty="0" smtClean="0"/>
              <a:t>What does not feel good (do less/ </a:t>
            </a:r>
            <a:r>
              <a:rPr lang="en-GB" sz="2400" dirty="0" smtClean="0">
                <a:solidFill>
                  <a:srgbClr val="C00000"/>
                </a:solidFill>
              </a:rPr>
              <a:t>Quit</a:t>
            </a:r>
            <a:r>
              <a:rPr lang="en-GB" sz="2400" dirty="0" smtClean="0"/>
              <a:t> doing)?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2400" dirty="0" smtClean="0"/>
              <a:t>What seems to present potential opportunities (do more of/ </a:t>
            </a:r>
            <a:r>
              <a:rPr lang="en-GB" sz="2400" dirty="0" smtClean="0">
                <a:solidFill>
                  <a:srgbClr val="00A44A"/>
                </a:solidFill>
              </a:rPr>
              <a:t>Start</a:t>
            </a:r>
            <a:r>
              <a:rPr lang="en-GB" sz="2400" dirty="0" smtClean="0">
                <a:solidFill>
                  <a:srgbClr val="00B050"/>
                </a:solidFill>
              </a:rPr>
              <a:t> </a:t>
            </a:r>
            <a:r>
              <a:rPr lang="en-GB" sz="2400" dirty="0" smtClean="0"/>
              <a:t>Doing)?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2928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257300" y="178279"/>
            <a:ext cx="6248400" cy="1447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sz="2400" cap="small" dirty="0" smtClean="0">
                <a:solidFill>
                  <a:schemeClr val="tx1"/>
                </a:solidFill>
              </a:rPr>
              <a:t>Do </a:t>
            </a:r>
            <a:r>
              <a:rPr lang="en-GB" sz="2400" cap="small" dirty="0" smtClean="0">
                <a:solidFill>
                  <a:schemeClr val="tx1"/>
                </a:solidFill>
              </a:rPr>
              <a:t>you have </a:t>
            </a:r>
            <a:r>
              <a:rPr lang="en-GB" sz="2400" cap="small" dirty="0" smtClean="0">
                <a:solidFill>
                  <a:schemeClr val="tx1"/>
                </a:solidFill>
              </a:rPr>
              <a:t>a sense of internal security around </a:t>
            </a:r>
            <a:r>
              <a:rPr lang="en-GB" sz="2400" cap="small" dirty="0" smtClean="0">
                <a:solidFill>
                  <a:schemeClr val="tx1"/>
                </a:solidFill>
              </a:rPr>
              <a:t>the process and your HCD role? </a:t>
            </a:r>
            <a:r>
              <a:rPr lang="en-GB" sz="2400" cap="small" dirty="0" smtClean="0">
                <a:solidFill>
                  <a:schemeClr val="tx1"/>
                </a:solidFill>
              </a:rPr>
              <a:t>What needs to be done to secure this?</a:t>
            </a:r>
          </a:p>
        </p:txBody>
      </p:sp>
      <p:pic>
        <p:nvPicPr>
          <p:cNvPr id="14339" name="Picture 2" descr="C:\Documents and Settings\Owner.foCiSam\My Documents\My Pictures\Funny Cartoons\sigpic17001_1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013396"/>
            <a:ext cx="4953000" cy="447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623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2209800"/>
            <a:ext cx="6192837" cy="2746375"/>
          </a:xfrm>
        </p:spPr>
        <p:txBody>
          <a:bodyPr/>
          <a:lstStyle/>
          <a:p>
            <a:r>
              <a:rPr lang="en-GB" dirty="0" err="1" smtClean="0">
                <a:solidFill>
                  <a:schemeClr val="tx1"/>
                </a:solidFill>
              </a:rPr>
              <a:t>Mafuno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Abwino</a:t>
            </a:r>
            <a:r>
              <a:rPr lang="en-GB" dirty="0" smtClean="0">
                <a:solidFill>
                  <a:schemeClr val="tx1"/>
                </a:solidFill>
              </a:rPr>
              <a:t>!!</a:t>
            </a:r>
            <a:endParaRPr lang="en-GB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5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3461</TotalTime>
  <Words>473</Words>
  <Application>Microsoft Office PowerPoint</Application>
  <PresentationFormat>On-screen Show (4:3)</PresentationFormat>
  <Paragraphs>158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Calibri</vt:lpstr>
      <vt:lpstr>Symbol</vt:lpstr>
      <vt:lpstr>Tahoma</vt:lpstr>
      <vt:lpstr>Times New Roman</vt:lpstr>
      <vt:lpstr>Wingdings</vt:lpstr>
      <vt:lpstr>Office Theme</vt:lpstr>
      <vt:lpstr>Essential</vt:lpstr>
      <vt:lpstr>Human Capital Development Forum - in ICT </vt:lpstr>
      <vt:lpstr>Session Goals</vt:lpstr>
      <vt:lpstr>Resilient Leadership for Challenging Times!!...???</vt:lpstr>
      <vt:lpstr>PowerPoint Presentation</vt:lpstr>
      <vt:lpstr>Why?</vt:lpstr>
      <vt:lpstr>Learning Styles</vt:lpstr>
      <vt:lpstr>The Experiential Learning (Model)</vt:lpstr>
      <vt:lpstr>PowerPoint Presentation</vt:lpstr>
      <vt:lpstr>Process Content Model</vt:lpstr>
      <vt:lpstr>Process Content Model</vt:lpstr>
      <vt:lpstr>It’s not just What? And How?,  but Who &amp; Why?</vt:lpstr>
      <vt:lpstr>5 Team Dysfunctions Model</vt:lpstr>
      <vt:lpstr>Importance of Trust</vt:lpstr>
      <vt:lpstr>HCD Accountability – How Am I Going to   Measure My Leadership Effectiveness?</vt:lpstr>
      <vt:lpstr>PowerPoint Presentation</vt:lpstr>
      <vt:lpstr>There’s Always Other Options</vt:lpstr>
      <vt:lpstr>Reflection Questions</vt:lpstr>
      <vt:lpstr>Do you have a sense of internal security around the process and your HCD role? What needs to be done to secure this?</vt:lpstr>
      <vt:lpstr>Mafuno Abwino!!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ActionAid International Malawi</dc:title>
  <dc:subject>AAIM Board Review 2011</dc:subject>
  <dc:creator>Sam Matemba</dc:creator>
  <cp:lastModifiedBy>Sam Matemba</cp:lastModifiedBy>
  <cp:revision>76</cp:revision>
  <cp:lastPrinted>2012-02-20T06:03:42Z</cp:lastPrinted>
  <dcterms:created xsi:type="dcterms:W3CDTF">2008-03-27T21:54:03Z</dcterms:created>
  <dcterms:modified xsi:type="dcterms:W3CDTF">2014-02-26T06:08:30Z</dcterms:modified>
</cp:coreProperties>
</file>