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3"/>
  </p:notesMasterIdLst>
  <p:handoutMasterIdLst>
    <p:handoutMasterId r:id="rId44"/>
  </p:handoutMasterIdLst>
  <p:sldIdLst>
    <p:sldId id="308" r:id="rId2"/>
    <p:sldId id="356" r:id="rId3"/>
    <p:sldId id="257" r:id="rId4"/>
    <p:sldId id="357" r:id="rId5"/>
    <p:sldId id="307" r:id="rId6"/>
    <p:sldId id="258" r:id="rId7"/>
    <p:sldId id="359" r:id="rId8"/>
    <p:sldId id="260" r:id="rId9"/>
    <p:sldId id="262" r:id="rId10"/>
    <p:sldId id="263" r:id="rId11"/>
    <p:sldId id="264" r:id="rId12"/>
    <p:sldId id="265" r:id="rId13"/>
    <p:sldId id="300" r:id="rId14"/>
    <p:sldId id="301" r:id="rId15"/>
    <p:sldId id="302" r:id="rId16"/>
    <p:sldId id="360" r:id="rId17"/>
    <p:sldId id="303" r:id="rId18"/>
    <p:sldId id="304" r:id="rId19"/>
    <p:sldId id="305" r:id="rId20"/>
    <p:sldId id="312" r:id="rId21"/>
    <p:sldId id="313" r:id="rId22"/>
    <p:sldId id="314" r:id="rId23"/>
    <p:sldId id="315" r:id="rId24"/>
    <p:sldId id="316" r:id="rId25"/>
    <p:sldId id="317" r:id="rId26"/>
    <p:sldId id="361" r:id="rId27"/>
    <p:sldId id="318" r:id="rId28"/>
    <p:sldId id="319" r:id="rId29"/>
    <p:sldId id="320" r:id="rId30"/>
    <p:sldId id="321" r:id="rId31"/>
    <p:sldId id="323" r:id="rId32"/>
    <p:sldId id="324" r:id="rId33"/>
    <p:sldId id="326" r:id="rId34"/>
    <p:sldId id="327" r:id="rId35"/>
    <p:sldId id="328" r:id="rId36"/>
    <p:sldId id="329" r:id="rId37"/>
    <p:sldId id="331" r:id="rId38"/>
    <p:sldId id="334" r:id="rId39"/>
    <p:sldId id="335" r:id="rId40"/>
    <p:sldId id="311" r:id="rId41"/>
    <p:sldId id="358"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7B0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4173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A1867C-CDF5-4F4A-BE94-4FB43E29B9B8}" type="datetimeFigureOut">
              <a:rPr lang="en-US"/>
              <a:pPr>
                <a:defRPr/>
              </a:pPr>
              <a:t>2/26/2014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F82665-691C-45D3-8725-D4232B09EDF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E35766-5F11-4FAE-8D9B-7447473CCDB6}" type="datetimeFigureOut">
              <a:rPr lang="en-US"/>
              <a:pPr>
                <a:defRPr/>
              </a:pPr>
              <a:t>2/26/2014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4961D7-3D2C-4003-8236-CF381A1F41E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6.jpeg"/><Relationship Id="rId2" Type="http://schemas.openxmlformats.org/officeDocument/2006/relationships/image" Target="../media/image2.wm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36836858-D09B-46F8-A98B-2ACB2D3C518F}" type="datetime1">
              <a:rPr lang="en-US"/>
              <a:pPr>
                <a:defRPr/>
              </a:pPr>
              <a:t>2/26/2014</a:t>
            </a:fld>
            <a:endParaRPr lang="en-GB"/>
          </a:p>
        </p:txBody>
      </p:sp>
      <p:sp>
        <p:nvSpPr>
          <p:cNvPr id="7" name="Footer Placeholder 19"/>
          <p:cNvSpPr>
            <a:spLocks noGrp="1"/>
          </p:cNvSpPr>
          <p:nvPr>
            <p:ph type="ftr" sz="quarter" idx="11"/>
          </p:nvPr>
        </p:nvSpPr>
        <p:spPr/>
        <p:txBody>
          <a:bodyPr/>
          <a:lstStyle>
            <a:lvl1pPr>
              <a:defRPr/>
            </a:lvl1pPr>
            <a:extLst/>
          </a:lstStyle>
          <a:p>
            <a:pPr>
              <a:defRPr/>
            </a:pPr>
            <a:endParaRPr lang="en-GB"/>
          </a:p>
        </p:txBody>
      </p:sp>
      <p:sp>
        <p:nvSpPr>
          <p:cNvPr id="8" name="Slide Number Placeholder 9"/>
          <p:cNvSpPr>
            <a:spLocks noGrp="1"/>
          </p:cNvSpPr>
          <p:nvPr>
            <p:ph type="sldNum" sz="quarter" idx="12"/>
          </p:nvPr>
        </p:nvSpPr>
        <p:spPr/>
        <p:txBody>
          <a:bodyPr/>
          <a:lstStyle>
            <a:lvl1pPr>
              <a:defRPr/>
            </a:lvl1pPr>
            <a:extLst/>
          </a:lstStyle>
          <a:p>
            <a:pPr>
              <a:defRPr/>
            </a:pPr>
            <a:fld id="{294EBE91-0254-485C-9E62-3859F7BE56BB}" type="slidenum">
              <a:rPr lang="en-GB"/>
              <a:pPr>
                <a:defRPr/>
              </a:pPr>
              <a:t>‹#›</a:t>
            </a:fld>
            <a:endParaRPr lang="en-GB"/>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137BA47-11BD-4FAD-9BE2-E74892A5F426}" type="datetime1">
              <a:rPr lang="en-US"/>
              <a:pPr>
                <a:defRPr/>
              </a:pPr>
              <a:t>2/26/2014</a:t>
            </a:fld>
            <a:endParaRPr lang="en-GB"/>
          </a:p>
        </p:txBody>
      </p:sp>
      <p:sp>
        <p:nvSpPr>
          <p:cNvPr id="5" name="Footer Placeholder 9"/>
          <p:cNvSpPr>
            <a:spLocks noGrp="1"/>
          </p:cNvSpPr>
          <p:nvPr>
            <p:ph type="ftr" sz="quarter" idx="11"/>
          </p:nvPr>
        </p:nvSpPr>
        <p:spPr/>
        <p:txBody>
          <a:bodyPr/>
          <a:lstStyle>
            <a:lvl1pPr>
              <a:defRPr/>
            </a:lvl1pPr>
          </a:lstStyle>
          <a:p>
            <a:pPr>
              <a:defRPr/>
            </a:pPr>
            <a:endParaRPr lang="en-GB"/>
          </a:p>
        </p:txBody>
      </p:sp>
      <p:sp>
        <p:nvSpPr>
          <p:cNvPr id="6" name="Slide Number Placeholder 21"/>
          <p:cNvSpPr>
            <a:spLocks noGrp="1"/>
          </p:cNvSpPr>
          <p:nvPr>
            <p:ph type="sldNum" sz="quarter" idx="12"/>
          </p:nvPr>
        </p:nvSpPr>
        <p:spPr/>
        <p:txBody>
          <a:bodyPr/>
          <a:lstStyle>
            <a:lvl1pPr>
              <a:defRPr/>
            </a:lvl1pPr>
          </a:lstStyle>
          <a:p>
            <a:pPr>
              <a:defRPr/>
            </a:pPr>
            <a:fld id="{CDAA2353-43AF-46AC-A243-D97A27CC7844}" type="slidenum">
              <a:rPr lang="en-GB"/>
              <a:pPr>
                <a:defRPr/>
              </a:pPr>
              <a:t>‹#›</a:t>
            </a:fld>
            <a:endParaRPr lang="en-GB"/>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11253F2-7E3A-4ED6-B08B-2CA3E4A00F6D}" type="datetime1">
              <a:rPr lang="en-US"/>
              <a:pPr>
                <a:defRPr/>
              </a:pPr>
              <a:t>2/26/2014</a:t>
            </a:fld>
            <a:endParaRPr lang="en-GB"/>
          </a:p>
        </p:txBody>
      </p:sp>
      <p:sp>
        <p:nvSpPr>
          <p:cNvPr id="5" name="Footer Placeholder 9"/>
          <p:cNvSpPr>
            <a:spLocks noGrp="1"/>
          </p:cNvSpPr>
          <p:nvPr>
            <p:ph type="ftr" sz="quarter" idx="11"/>
          </p:nvPr>
        </p:nvSpPr>
        <p:spPr/>
        <p:txBody>
          <a:bodyPr/>
          <a:lstStyle>
            <a:lvl1pPr>
              <a:defRPr/>
            </a:lvl1pPr>
          </a:lstStyle>
          <a:p>
            <a:pPr>
              <a:defRPr/>
            </a:pPr>
            <a:endParaRPr lang="en-GB"/>
          </a:p>
        </p:txBody>
      </p:sp>
      <p:sp>
        <p:nvSpPr>
          <p:cNvPr id="6" name="Slide Number Placeholder 21"/>
          <p:cNvSpPr>
            <a:spLocks noGrp="1"/>
          </p:cNvSpPr>
          <p:nvPr>
            <p:ph type="sldNum" sz="quarter" idx="12"/>
          </p:nvPr>
        </p:nvSpPr>
        <p:spPr/>
        <p:txBody>
          <a:bodyPr/>
          <a:lstStyle>
            <a:lvl1pPr>
              <a:defRPr/>
            </a:lvl1pPr>
          </a:lstStyle>
          <a:p>
            <a:pPr>
              <a:defRPr/>
            </a:pPr>
            <a:fld id="{D23DED23-8804-47D4-A368-E35EFAE5BF54}" type="slidenum">
              <a:rPr lang="en-GB"/>
              <a:pPr>
                <a:defRPr/>
              </a:pPr>
              <a:t>‹#›</a:t>
            </a:fld>
            <a:endParaRPr lang="en-GB"/>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2218648-769D-40D2-AC74-86E4AF0B32EC}" type="datetime1">
              <a:rPr lang="en-US"/>
              <a:pPr>
                <a:defRPr/>
              </a:pPr>
              <a:t>2/26/2014</a:t>
            </a:fld>
            <a:endParaRPr lang="en-GB"/>
          </a:p>
        </p:txBody>
      </p:sp>
      <p:sp>
        <p:nvSpPr>
          <p:cNvPr id="5" name="Footer Placeholder 9"/>
          <p:cNvSpPr>
            <a:spLocks noGrp="1"/>
          </p:cNvSpPr>
          <p:nvPr>
            <p:ph type="ftr" sz="quarter" idx="11"/>
          </p:nvPr>
        </p:nvSpPr>
        <p:spPr/>
        <p:txBody>
          <a:bodyPr/>
          <a:lstStyle>
            <a:lvl1pPr>
              <a:defRPr/>
            </a:lvl1pPr>
          </a:lstStyle>
          <a:p>
            <a:pPr>
              <a:defRPr/>
            </a:pPr>
            <a:endParaRPr lang="en-GB"/>
          </a:p>
        </p:txBody>
      </p:sp>
      <p:sp>
        <p:nvSpPr>
          <p:cNvPr id="6" name="Slide Number Placeholder 21"/>
          <p:cNvSpPr>
            <a:spLocks noGrp="1"/>
          </p:cNvSpPr>
          <p:nvPr>
            <p:ph type="sldNum" sz="quarter" idx="12"/>
          </p:nvPr>
        </p:nvSpPr>
        <p:spPr/>
        <p:txBody>
          <a:bodyPr/>
          <a:lstStyle>
            <a:lvl1pPr>
              <a:defRPr/>
            </a:lvl1pPr>
          </a:lstStyle>
          <a:p>
            <a:pPr>
              <a:defRPr/>
            </a:pPr>
            <a:fld id="{30B75888-682A-485E-85FD-E99652E93215}" type="slidenum">
              <a:rPr lang="en-GB"/>
              <a:pPr>
                <a:defRPr/>
              </a:pPr>
              <a:t>‹#›</a:t>
            </a:fld>
            <a:endParaRPr lang="en-GB"/>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4608513" y="0"/>
            <a:ext cx="80279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971550" y="4445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pic>
        <p:nvPicPr>
          <p:cNvPr id="8" name="Object 3"/>
          <p:cNvPicPr>
            <a:picLocks noChangeAspect="1" noChangeArrowheads="1"/>
          </p:cNvPicPr>
          <p:nvPr userDrawn="1"/>
        </p:nvPicPr>
        <p:blipFill>
          <a:blip r:embed="rId2" cstate="print"/>
          <a:srcRect/>
          <a:stretch>
            <a:fillRect/>
          </a:stretch>
        </p:blipFill>
        <p:spPr bwMode="auto">
          <a:xfrm>
            <a:off x="107950" y="204788"/>
            <a:ext cx="914400" cy="847725"/>
          </a:xfrm>
          <a:prstGeom prst="rect">
            <a:avLst/>
          </a:prstGeom>
          <a:noFill/>
          <a:ln w="9525">
            <a:noFill/>
            <a:miter lim="800000"/>
            <a:headEnd/>
            <a:tailEnd/>
          </a:ln>
        </p:spPr>
      </p:pic>
      <p:pic>
        <p:nvPicPr>
          <p:cNvPr id="9" name="Picture 16" descr="http://t1.gstatic.com/images?q=tbn:ANd9GcSC3-hyazgEc9otZ1V7yGXvPL9xevXJ72oAV771IcnF6l5NJzK_QA"/>
          <p:cNvPicPr>
            <a:picLocks noChangeAspect="1" noChangeArrowheads="1"/>
          </p:cNvPicPr>
          <p:nvPr userDrawn="1"/>
        </p:nvPicPr>
        <p:blipFill>
          <a:blip r:embed="rId3" cstate="print"/>
          <a:srcRect/>
          <a:stretch>
            <a:fillRect/>
          </a:stretch>
        </p:blipFill>
        <p:spPr bwMode="auto">
          <a:xfrm>
            <a:off x="-36513" y="2133600"/>
            <a:ext cx="1160463" cy="935038"/>
          </a:xfrm>
          <a:prstGeom prst="rect">
            <a:avLst/>
          </a:prstGeom>
          <a:noFill/>
          <a:ln w="9525">
            <a:noFill/>
            <a:miter lim="800000"/>
            <a:headEnd/>
            <a:tailEnd/>
          </a:ln>
        </p:spPr>
      </p:pic>
      <p:sp>
        <p:nvSpPr>
          <p:cNvPr id="10" name="Donut 9"/>
          <p:cNvSpPr/>
          <p:nvPr userDrawn="1"/>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Oval 10"/>
          <p:cNvSpPr/>
          <p:nvPr userDrawn="1"/>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2" name="Date Placeholder 3"/>
          <p:cNvSpPr>
            <a:spLocks noGrp="1"/>
          </p:cNvSpPr>
          <p:nvPr>
            <p:ph type="dt" sz="half" idx="10"/>
          </p:nvPr>
        </p:nvSpPr>
        <p:spPr/>
        <p:txBody>
          <a:bodyPr/>
          <a:lstStyle>
            <a:lvl1pPr>
              <a:defRPr/>
            </a:lvl1pPr>
            <a:extLst/>
          </a:lstStyle>
          <a:p>
            <a:pPr>
              <a:defRPr/>
            </a:pPr>
            <a:fld id="{897550D0-F1C1-4081-8F20-98EDD6F96DBB}" type="datetime1">
              <a:rPr lang="en-US"/>
              <a:pPr>
                <a:defRPr/>
              </a:pPr>
              <a:t>2/26/2014</a:t>
            </a:fld>
            <a:endParaRPr lang="en-GB"/>
          </a:p>
        </p:txBody>
      </p:sp>
      <p:sp>
        <p:nvSpPr>
          <p:cNvPr id="13" name="Footer Placeholder 4"/>
          <p:cNvSpPr>
            <a:spLocks noGrp="1"/>
          </p:cNvSpPr>
          <p:nvPr>
            <p:ph type="ftr" sz="quarter" idx="11"/>
          </p:nvPr>
        </p:nvSpPr>
        <p:spPr/>
        <p:txBody>
          <a:bodyPr/>
          <a:lstStyle>
            <a:lvl1pPr>
              <a:defRPr/>
            </a:lvl1pPr>
            <a:extLst/>
          </a:lstStyle>
          <a:p>
            <a:pPr>
              <a:defRPr/>
            </a:pPr>
            <a:endParaRPr lang="en-GB"/>
          </a:p>
        </p:txBody>
      </p:sp>
      <p:sp>
        <p:nvSpPr>
          <p:cNvPr id="14" name="Slide Number Placeholder 5"/>
          <p:cNvSpPr>
            <a:spLocks noGrp="1"/>
          </p:cNvSpPr>
          <p:nvPr>
            <p:ph type="sldNum" sz="quarter" idx="12"/>
          </p:nvPr>
        </p:nvSpPr>
        <p:spPr/>
        <p:txBody>
          <a:bodyPr/>
          <a:lstStyle>
            <a:lvl1pPr>
              <a:defRPr/>
            </a:lvl1pPr>
            <a:extLst/>
          </a:lstStyle>
          <a:p>
            <a:pPr>
              <a:defRPr/>
            </a:pPr>
            <a:fld id="{C5F850F4-78EE-4DE6-A10F-D82DD74A9936}"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ACCDF9BB-02EE-491A-89DC-AB91590813A3}" type="datetime1">
              <a:rPr lang="en-US"/>
              <a:pPr>
                <a:defRPr/>
              </a:pPr>
              <a:t>2/26/2014</a:t>
            </a:fld>
            <a:endParaRPr lang="en-GB"/>
          </a:p>
        </p:txBody>
      </p:sp>
      <p:sp>
        <p:nvSpPr>
          <p:cNvPr id="6" name="Footer Placeholder 9"/>
          <p:cNvSpPr>
            <a:spLocks noGrp="1"/>
          </p:cNvSpPr>
          <p:nvPr>
            <p:ph type="ftr" sz="quarter" idx="11"/>
          </p:nvPr>
        </p:nvSpPr>
        <p:spPr/>
        <p:txBody>
          <a:bodyPr/>
          <a:lstStyle>
            <a:lvl1pPr>
              <a:defRPr/>
            </a:lvl1pPr>
          </a:lstStyle>
          <a:p>
            <a:pPr>
              <a:defRPr/>
            </a:pPr>
            <a:endParaRPr lang="en-GB"/>
          </a:p>
        </p:txBody>
      </p:sp>
      <p:sp>
        <p:nvSpPr>
          <p:cNvPr id="7" name="Slide Number Placeholder 21"/>
          <p:cNvSpPr>
            <a:spLocks noGrp="1"/>
          </p:cNvSpPr>
          <p:nvPr>
            <p:ph type="sldNum" sz="quarter" idx="12"/>
          </p:nvPr>
        </p:nvSpPr>
        <p:spPr/>
        <p:txBody>
          <a:bodyPr/>
          <a:lstStyle>
            <a:lvl1pPr>
              <a:defRPr/>
            </a:lvl1pPr>
          </a:lstStyle>
          <a:p>
            <a:pPr>
              <a:defRPr/>
            </a:pPr>
            <a:fld id="{C5A86B0B-718B-45D3-A81C-938C596E42B3}" type="slidenum">
              <a:rPr lang="en-GB"/>
              <a:pPr>
                <a:defRPr/>
              </a:pPr>
              <a:t>‹#›</a:t>
            </a:fld>
            <a:endParaRPr lang="en-GB"/>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Object 3"/>
          <p:cNvPicPr>
            <a:picLocks noChangeAspect="1" noChangeArrowheads="1"/>
          </p:cNvPicPr>
          <p:nvPr userDrawn="1"/>
        </p:nvPicPr>
        <p:blipFill>
          <a:blip r:embed="rId2" cstate="print"/>
          <a:srcRect/>
          <a:stretch>
            <a:fillRect/>
          </a:stretch>
        </p:blipFill>
        <p:spPr bwMode="auto">
          <a:xfrm>
            <a:off x="0" y="142875"/>
            <a:ext cx="914400" cy="847725"/>
          </a:xfrm>
          <a:prstGeom prst="rect">
            <a:avLst/>
          </a:prstGeom>
          <a:noFill/>
          <a:ln w="9525">
            <a:noFill/>
            <a:miter lim="800000"/>
            <a:headEnd/>
            <a:tailEnd/>
          </a:ln>
        </p:spPr>
      </p:pic>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extLst/>
          </a:lstStyle>
          <a:p>
            <a:pPr>
              <a:defRPr/>
            </a:pPr>
            <a:fld id="{792DBA44-0A8F-40DE-A653-5F35FC2B5A85}" type="datetime1">
              <a:rPr lang="en-US"/>
              <a:pPr>
                <a:defRPr/>
              </a:pPr>
              <a:t>2/26/2014</a:t>
            </a:fld>
            <a:endParaRPr lang="en-GB"/>
          </a:p>
        </p:txBody>
      </p:sp>
      <p:sp>
        <p:nvSpPr>
          <p:cNvPr id="9" name="Footer Placeholder 7"/>
          <p:cNvSpPr>
            <a:spLocks noGrp="1"/>
          </p:cNvSpPr>
          <p:nvPr>
            <p:ph type="ftr" sz="quarter" idx="11"/>
          </p:nvPr>
        </p:nvSpPr>
        <p:spPr/>
        <p:txBody>
          <a:bodyPr/>
          <a:lstStyle>
            <a:lvl1pPr>
              <a:defRPr/>
            </a:lvl1pPr>
            <a:extLst/>
          </a:lstStyle>
          <a:p>
            <a:pPr>
              <a:defRPr/>
            </a:pPr>
            <a:endParaRPr lang="en-GB"/>
          </a:p>
        </p:txBody>
      </p:sp>
      <p:sp>
        <p:nvSpPr>
          <p:cNvPr id="10" name="Slide Number Placeholder 8"/>
          <p:cNvSpPr>
            <a:spLocks noGrp="1"/>
          </p:cNvSpPr>
          <p:nvPr>
            <p:ph type="sldNum" sz="quarter" idx="12"/>
          </p:nvPr>
        </p:nvSpPr>
        <p:spPr/>
        <p:txBody>
          <a:bodyPr/>
          <a:lstStyle>
            <a:lvl1pPr>
              <a:defRPr/>
            </a:lvl1pPr>
            <a:extLst/>
          </a:lstStyle>
          <a:p>
            <a:pPr>
              <a:defRPr/>
            </a:pPr>
            <a:fld id="{2DADB51F-0289-42A5-8D14-08650F615A17}" type="slidenum">
              <a:rPr lang="en-GB"/>
              <a:pPr>
                <a:defRPr/>
              </a:pPr>
              <a:t>‹#›</a:t>
            </a:fld>
            <a:endParaRPr lang="en-GB"/>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00ACBD1F-D150-4C36-A7F6-EB02F84ECF2D}" type="datetime1">
              <a:rPr lang="en-US"/>
              <a:pPr>
                <a:defRPr/>
              </a:pPr>
              <a:t>2/26/2014</a:t>
            </a:fld>
            <a:endParaRPr lang="en-GB"/>
          </a:p>
        </p:txBody>
      </p:sp>
      <p:sp>
        <p:nvSpPr>
          <p:cNvPr id="4" name="Footer Placeholder 9"/>
          <p:cNvSpPr>
            <a:spLocks noGrp="1"/>
          </p:cNvSpPr>
          <p:nvPr>
            <p:ph type="ftr" sz="quarter" idx="11"/>
          </p:nvPr>
        </p:nvSpPr>
        <p:spPr/>
        <p:txBody>
          <a:bodyPr/>
          <a:lstStyle>
            <a:lvl1pPr>
              <a:defRPr/>
            </a:lvl1pPr>
          </a:lstStyle>
          <a:p>
            <a:pPr>
              <a:defRPr/>
            </a:pPr>
            <a:endParaRPr lang="en-GB"/>
          </a:p>
        </p:txBody>
      </p:sp>
      <p:sp>
        <p:nvSpPr>
          <p:cNvPr id="5" name="Slide Number Placeholder 21"/>
          <p:cNvSpPr>
            <a:spLocks noGrp="1"/>
          </p:cNvSpPr>
          <p:nvPr>
            <p:ph type="sldNum" sz="quarter" idx="12"/>
          </p:nvPr>
        </p:nvSpPr>
        <p:spPr/>
        <p:txBody>
          <a:bodyPr/>
          <a:lstStyle>
            <a:lvl1pPr>
              <a:defRPr/>
            </a:lvl1pPr>
          </a:lstStyle>
          <a:p>
            <a:pPr>
              <a:defRPr/>
            </a:pPr>
            <a:fld id="{21E1BD8F-6EA9-4D41-85B8-AF5BAEC914F5}" type="slidenum">
              <a:rPr lang="en-GB"/>
              <a:pPr>
                <a:defRPr/>
              </a:pPr>
              <a:t>‹#›</a:t>
            </a:fld>
            <a:endParaRPr lang="en-GB"/>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userDrawn="1"/>
        </p:nvSpPr>
        <p:spPr>
          <a:xfrm>
            <a:off x="1116013" y="-26988"/>
            <a:ext cx="7956550" cy="688498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userDrawn="1"/>
        </p:nvSpPr>
        <p:spPr bwMode="invGray">
          <a:xfrm>
            <a:off x="1116013" y="0"/>
            <a:ext cx="46037"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pic>
        <p:nvPicPr>
          <p:cNvPr id="4" name="Object 3"/>
          <p:cNvPicPr>
            <a:picLocks noChangeAspect="1" noChangeArrowheads="1"/>
          </p:cNvPicPr>
          <p:nvPr userDrawn="1"/>
        </p:nvPicPr>
        <p:blipFill>
          <a:blip r:embed="rId2" cstate="print"/>
          <a:srcRect/>
          <a:stretch>
            <a:fillRect/>
          </a:stretch>
        </p:blipFill>
        <p:spPr bwMode="auto">
          <a:xfrm>
            <a:off x="57150" y="142875"/>
            <a:ext cx="914400" cy="847725"/>
          </a:xfrm>
          <a:prstGeom prst="rect">
            <a:avLst/>
          </a:prstGeom>
          <a:noFill/>
          <a:ln w="9525">
            <a:noFill/>
            <a:miter lim="800000"/>
            <a:headEnd/>
            <a:tailEnd/>
          </a:ln>
        </p:spPr>
      </p:pic>
      <p:sp>
        <p:nvSpPr>
          <p:cNvPr id="5" name="Rectangle 4"/>
          <p:cNvSpPr/>
          <p:nvPr userDrawn="1"/>
        </p:nvSpPr>
        <p:spPr>
          <a:xfrm>
            <a:off x="-36512" y="6505599"/>
            <a:ext cx="1080119" cy="307777"/>
          </a:xfrm>
          <a:prstGeom prst="rect">
            <a:avLst/>
          </a:prstGeom>
        </p:spPr>
        <p:txBody>
          <a:bodyPr>
            <a:spAutoFit/>
          </a:bodyPr>
          <a:lstStyle/>
          <a:p>
            <a:pPr algn="ctr">
              <a:defRPr/>
            </a:pPr>
            <a:r>
              <a:rPr lang="en-US" sz="14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AFRALTI</a:t>
            </a:r>
          </a:p>
        </p:txBody>
      </p:sp>
      <p:pic>
        <p:nvPicPr>
          <p:cNvPr id="6" name="Picture 3"/>
          <p:cNvPicPr>
            <a:picLocks noChangeAspect="1" noChangeArrowheads="1"/>
          </p:cNvPicPr>
          <p:nvPr userDrawn="1"/>
        </p:nvPicPr>
        <p:blipFill>
          <a:blip r:embed="rId3" cstate="print"/>
          <a:srcRect/>
          <a:stretch>
            <a:fillRect/>
          </a:stretch>
        </p:blipFill>
        <p:spPr bwMode="auto">
          <a:xfrm>
            <a:off x="-36513" y="3889375"/>
            <a:ext cx="1223963" cy="908050"/>
          </a:xfrm>
          <a:prstGeom prst="rect">
            <a:avLst/>
          </a:prstGeom>
          <a:noFill/>
          <a:ln w="9525">
            <a:noFill/>
            <a:miter lim="800000"/>
            <a:headEnd/>
            <a:tailEnd/>
          </a:ln>
        </p:spPr>
      </p:pic>
      <p:pic>
        <p:nvPicPr>
          <p:cNvPr id="7" name="Picture 5" descr="http://t2.gstatic.com/images?q=tbn:ANd9GcS6COk6NRCx42gPXG_2NBneRmj0cAg6xZsDnDfVDQJJuR-iFw_m-g"/>
          <p:cNvPicPr>
            <a:picLocks noChangeAspect="1" noChangeArrowheads="1"/>
          </p:cNvPicPr>
          <p:nvPr userDrawn="1"/>
        </p:nvPicPr>
        <p:blipFill>
          <a:blip r:embed="rId4" cstate="print"/>
          <a:srcRect/>
          <a:stretch>
            <a:fillRect/>
          </a:stretch>
        </p:blipFill>
        <p:spPr bwMode="auto">
          <a:xfrm>
            <a:off x="-36513" y="5661025"/>
            <a:ext cx="1223963" cy="792163"/>
          </a:xfrm>
          <a:prstGeom prst="rect">
            <a:avLst/>
          </a:prstGeom>
          <a:noFill/>
          <a:ln w="9525">
            <a:noFill/>
            <a:miter lim="800000"/>
            <a:headEnd/>
            <a:tailEnd/>
          </a:ln>
        </p:spPr>
      </p:pic>
      <p:pic>
        <p:nvPicPr>
          <p:cNvPr id="8" name="Picture 26" descr="http://t2.gstatic.com/images?q=tbn:ANd9GcT19up2HPnXTVnBkGiYToS0QkBucCjAnCFPPgxh_nv9OkuIMBUr"/>
          <p:cNvPicPr>
            <a:picLocks noChangeAspect="1" noChangeArrowheads="1"/>
          </p:cNvPicPr>
          <p:nvPr userDrawn="1"/>
        </p:nvPicPr>
        <p:blipFill>
          <a:blip r:embed="rId5" cstate="print"/>
          <a:srcRect/>
          <a:stretch>
            <a:fillRect/>
          </a:stretch>
        </p:blipFill>
        <p:spPr bwMode="auto">
          <a:xfrm>
            <a:off x="-36513" y="4724400"/>
            <a:ext cx="1223963" cy="947738"/>
          </a:xfrm>
          <a:prstGeom prst="rect">
            <a:avLst/>
          </a:prstGeom>
          <a:noFill/>
          <a:ln w="9525">
            <a:noFill/>
            <a:miter lim="800000"/>
            <a:headEnd/>
            <a:tailEnd/>
          </a:ln>
        </p:spPr>
      </p:pic>
      <p:pic>
        <p:nvPicPr>
          <p:cNvPr id="9" name="Picture 9" descr="http://t3.gstatic.com/images?q=tbn:ANd9GcQzvurCcCBFBiiPzJE7Gzg5wgwM7nukokvNF0AnSu81HC15Sm_E"/>
          <p:cNvPicPr>
            <a:picLocks noChangeAspect="1" noChangeArrowheads="1"/>
          </p:cNvPicPr>
          <p:nvPr userDrawn="1"/>
        </p:nvPicPr>
        <p:blipFill>
          <a:blip r:embed="rId6" cstate="print"/>
          <a:srcRect/>
          <a:stretch>
            <a:fillRect/>
          </a:stretch>
        </p:blipFill>
        <p:spPr bwMode="auto">
          <a:xfrm>
            <a:off x="-36513" y="3068638"/>
            <a:ext cx="1223963" cy="865187"/>
          </a:xfrm>
          <a:prstGeom prst="rect">
            <a:avLst/>
          </a:prstGeom>
          <a:noFill/>
          <a:ln w="9525">
            <a:noFill/>
            <a:miter lim="800000"/>
            <a:headEnd/>
            <a:tailEnd/>
          </a:ln>
        </p:spPr>
      </p:pic>
      <p:pic>
        <p:nvPicPr>
          <p:cNvPr id="10" name="Picture 16" descr="http://t1.gstatic.com/images?q=tbn:ANd9GcSC3-hyazgEc9otZ1V7yGXvPL9xevXJ72oAV771IcnF6l5NJzK_QA"/>
          <p:cNvPicPr>
            <a:picLocks noChangeAspect="1" noChangeArrowheads="1"/>
          </p:cNvPicPr>
          <p:nvPr userDrawn="1"/>
        </p:nvPicPr>
        <p:blipFill>
          <a:blip r:embed="rId7" cstate="print"/>
          <a:srcRect/>
          <a:stretch>
            <a:fillRect/>
          </a:stretch>
        </p:blipFill>
        <p:spPr bwMode="auto">
          <a:xfrm>
            <a:off x="-36513" y="2205038"/>
            <a:ext cx="1223963" cy="863600"/>
          </a:xfrm>
          <a:prstGeom prst="rect">
            <a:avLst/>
          </a:prstGeom>
          <a:noFill/>
          <a:ln w="9525">
            <a:noFill/>
            <a:miter lim="800000"/>
            <a:headEnd/>
            <a:tailEnd/>
          </a:ln>
        </p:spPr>
      </p:pic>
      <p:sp>
        <p:nvSpPr>
          <p:cNvPr id="11" name="Pie 10"/>
          <p:cNvSpPr/>
          <p:nvPr userDrawn="1"/>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Donut 11"/>
          <p:cNvSpPr/>
          <p:nvPr userDrawn="1"/>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Oval 12"/>
          <p:cNvSpPr/>
          <p:nvPr userDrawn="1"/>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Date Placeholder 1"/>
          <p:cNvSpPr>
            <a:spLocks noGrp="1"/>
          </p:cNvSpPr>
          <p:nvPr>
            <p:ph type="dt" sz="half" idx="10"/>
          </p:nvPr>
        </p:nvSpPr>
        <p:spPr>
          <a:xfrm>
            <a:off x="1331913" y="6305550"/>
            <a:ext cx="2133600" cy="476250"/>
          </a:xfrm>
        </p:spPr>
        <p:txBody>
          <a:bodyPr/>
          <a:lstStyle>
            <a:lvl1pPr>
              <a:defRPr/>
            </a:lvl1pPr>
            <a:extLst/>
          </a:lstStyle>
          <a:p>
            <a:pPr>
              <a:defRPr/>
            </a:pPr>
            <a:fld id="{B454F1EA-4055-4C88-86B8-8A64159DDE77}" type="datetime1">
              <a:rPr lang="en-US"/>
              <a:pPr>
                <a:defRPr/>
              </a:pPr>
              <a:t>2/26/2014</a:t>
            </a:fld>
            <a:endParaRPr lang="en-GB" dirty="0"/>
          </a:p>
        </p:txBody>
      </p:sp>
      <p:sp>
        <p:nvSpPr>
          <p:cNvPr id="15" name="Footer Placeholder 2"/>
          <p:cNvSpPr>
            <a:spLocks noGrp="1"/>
          </p:cNvSpPr>
          <p:nvPr>
            <p:ph type="ftr" sz="quarter" idx="11"/>
          </p:nvPr>
        </p:nvSpPr>
        <p:spPr>
          <a:xfrm>
            <a:off x="4211638" y="6305550"/>
            <a:ext cx="2895600" cy="476250"/>
          </a:xfrm>
        </p:spPr>
        <p:txBody>
          <a:bodyPr/>
          <a:lstStyle>
            <a:lvl1pPr>
              <a:defRPr/>
            </a:lvl1pPr>
            <a:extLst/>
          </a:lstStyle>
          <a:p>
            <a:pPr>
              <a:defRPr/>
            </a:pPr>
            <a:endParaRPr lang="en-GB"/>
          </a:p>
        </p:txBody>
      </p:sp>
      <p:sp>
        <p:nvSpPr>
          <p:cNvPr id="16" name="Slide Number Placeholder 3"/>
          <p:cNvSpPr>
            <a:spLocks noGrp="1"/>
          </p:cNvSpPr>
          <p:nvPr>
            <p:ph type="sldNum" sz="quarter" idx="12"/>
          </p:nvPr>
        </p:nvSpPr>
        <p:spPr/>
        <p:txBody>
          <a:bodyPr/>
          <a:lstStyle>
            <a:lvl1pPr>
              <a:defRPr/>
            </a:lvl1pPr>
            <a:extLst/>
          </a:lstStyle>
          <a:p>
            <a:pPr>
              <a:defRPr/>
            </a:pPr>
            <a:fld id="{1D4396A4-583A-4652-86EC-077112B026C4}" type="slidenum">
              <a:rPr lang="en-GB"/>
              <a:pPr>
                <a:defRPr/>
              </a:pPr>
              <a:t>‹#›</a:t>
            </a:fld>
            <a:endParaRPr lang="en-GB"/>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5807D239-C16A-430D-9840-1CE8519BD1E6}" type="datetime1">
              <a:rPr lang="en-US"/>
              <a:pPr>
                <a:defRPr/>
              </a:pPr>
              <a:t>2/26/2014</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8D274429-C5EB-4B98-8D11-8815610820B5}" type="slidenum">
              <a:rPr lang="en-GB"/>
              <a:pPr>
                <a:defRPr/>
              </a:pPr>
              <a:t>‹#›</a:t>
            </a:fld>
            <a:endParaRPr lang="en-GB"/>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7E79CF09-F3D4-4726-9B96-7810AB467D0A}" type="datetime1">
              <a:rPr lang="en-US"/>
              <a:pPr>
                <a:defRPr/>
              </a:pPr>
              <a:t>2/26/2014</a:t>
            </a:fld>
            <a:endParaRPr lang="en-GB"/>
          </a:p>
        </p:txBody>
      </p:sp>
      <p:sp>
        <p:nvSpPr>
          <p:cNvPr id="9" name="Footer Placeholder 5"/>
          <p:cNvSpPr>
            <a:spLocks noGrp="1"/>
          </p:cNvSpPr>
          <p:nvPr>
            <p:ph type="ftr" sz="quarter" idx="11"/>
          </p:nvPr>
        </p:nvSpPr>
        <p:spPr/>
        <p:txBody>
          <a:bodyPr/>
          <a:lstStyle>
            <a:lvl1pPr>
              <a:defRPr/>
            </a:lvl1pPr>
            <a:extLst/>
          </a:lstStyle>
          <a:p>
            <a:pPr>
              <a:defRPr/>
            </a:pPr>
            <a:endParaRPr lang="en-GB"/>
          </a:p>
        </p:txBody>
      </p:sp>
      <p:sp>
        <p:nvSpPr>
          <p:cNvPr id="10" name="Slide Number Placeholder 6"/>
          <p:cNvSpPr>
            <a:spLocks noGrp="1"/>
          </p:cNvSpPr>
          <p:nvPr>
            <p:ph type="sldNum" sz="quarter" idx="12"/>
          </p:nvPr>
        </p:nvSpPr>
        <p:spPr/>
        <p:txBody>
          <a:bodyPr/>
          <a:lstStyle>
            <a:lvl1pPr>
              <a:defRPr/>
            </a:lvl1pPr>
            <a:extLst/>
          </a:lstStyle>
          <a:p>
            <a:pPr>
              <a:defRPr/>
            </a:pPr>
            <a:fld id="{C5C0D23C-B36A-4BC6-AB4D-341C78DE0908}" type="slidenum">
              <a:rPr lang="en-GB"/>
              <a:pPr>
                <a:defRPr/>
              </a:pPr>
              <a:t>‹#›</a:t>
            </a:fld>
            <a:endParaRPr lang="en-GB"/>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18" Type="http://schemas.openxmlformats.org/officeDocument/2006/relationships/image" Target="../media/image7.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6.jpeg"/><Relationship Id="rId2" Type="http://schemas.openxmlformats.org/officeDocument/2006/relationships/slideLayout" Target="../slideLayouts/slideLayout2.xml"/><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84263" y="0"/>
            <a:ext cx="80597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dirty="0"/>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2153C950-D08C-4BF2-8041-102488F9374F}" type="datetime1">
              <a:rPr lang="en-US"/>
              <a:pPr>
                <a:defRPr/>
              </a:pPr>
              <a:t>2/26/2014</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GB"/>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E8E2AA78-BBF0-4B1A-9D82-38C3ABDD7AFE}" type="slidenum">
              <a:rPr lang="en-GB"/>
              <a:pPr>
                <a:defRPr/>
              </a:pPr>
              <a:t>‹#›</a:t>
            </a:fld>
            <a:endParaRPr lang="en-GB"/>
          </a:p>
        </p:txBody>
      </p:sp>
      <p:sp>
        <p:nvSpPr>
          <p:cNvPr id="15" name="Rectangle 14"/>
          <p:cNvSpPr/>
          <p:nvPr/>
        </p:nvSpPr>
        <p:spPr bwMode="invGray">
          <a:xfrm flipH="1">
            <a:off x="1042988" y="0"/>
            <a:ext cx="46037"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pic>
        <p:nvPicPr>
          <p:cNvPr id="1038" name="Object 3"/>
          <p:cNvPicPr>
            <a:picLocks noChangeAspect="1" noChangeArrowheads="1"/>
          </p:cNvPicPr>
          <p:nvPr/>
        </p:nvPicPr>
        <p:blipFill>
          <a:blip r:embed="rId13" cstate="print"/>
          <a:srcRect/>
          <a:stretch>
            <a:fillRect/>
          </a:stretch>
        </p:blipFill>
        <p:spPr bwMode="auto">
          <a:xfrm>
            <a:off x="57150" y="142875"/>
            <a:ext cx="914400" cy="847725"/>
          </a:xfrm>
          <a:prstGeom prst="rect">
            <a:avLst/>
          </a:prstGeom>
          <a:noFill/>
          <a:ln w="9525">
            <a:noFill/>
            <a:miter lim="800000"/>
            <a:headEnd/>
            <a:tailEnd/>
          </a:ln>
        </p:spPr>
      </p:pic>
      <p:sp>
        <p:nvSpPr>
          <p:cNvPr id="13" name="Rectangle 12"/>
          <p:cNvSpPr/>
          <p:nvPr/>
        </p:nvSpPr>
        <p:spPr>
          <a:xfrm>
            <a:off x="-108520" y="6453337"/>
            <a:ext cx="1296144" cy="323165"/>
          </a:xfrm>
          <a:prstGeom prst="rect">
            <a:avLst/>
          </a:prstGeom>
        </p:spPr>
        <p:txBody>
          <a:bodyPr>
            <a:spAutoFit/>
          </a:bodyPr>
          <a:lstStyle/>
          <a:p>
            <a:pPr algn="ctr">
              <a:defRPr/>
            </a:pPr>
            <a:r>
              <a:rPr lang="en-US" sz="1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AFRALTI</a:t>
            </a:r>
          </a:p>
        </p:txBody>
      </p:sp>
      <p:pic>
        <p:nvPicPr>
          <p:cNvPr id="1040" name="Picture 5" descr="http://t2.gstatic.com/images?q=tbn:ANd9GcS6COk6NRCx42gPXG_2NBneRmj0cAg6xZsDnDfVDQJJuR-iFw_m-g"/>
          <p:cNvPicPr>
            <a:picLocks noChangeAspect="1" noChangeArrowheads="1"/>
          </p:cNvPicPr>
          <p:nvPr/>
        </p:nvPicPr>
        <p:blipFill>
          <a:blip r:embed="rId14" cstate="print"/>
          <a:srcRect/>
          <a:stretch>
            <a:fillRect/>
          </a:stretch>
        </p:blipFill>
        <p:spPr bwMode="auto">
          <a:xfrm>
            <a:off x="12700" y="5661025"/>
            <a:ext cx="1030288" cy="792163"/>
          </a:xfrm>
          <a:prstGeom prst="rect">
            <a:avLst/>
          </a:prstGeom>
          <a:noFill/>
          <a:ln w="9525">
            <a:noFill/>
            <a:miter lim="800000"/>
            <a:headEnd/>
            <a:tailEnd/>
          </a:ln>
        </p:spPr>
      </p:pic>
      <p:pic>
        <p:nvPicPr>
          <p:cNvPr id="1041" name="Picture 7" descr="http://t2.gstatic.com/images?q=tbn:ANd9GcT19up2HPnXTVnBkGiYToS0QkBucCjAnCFPPgxh_nv9OkuIMBUr"/>
          <p:cNvPicPr>
            <a:picLocks noChangeAspect="1" noChangeArrowheads="1"/>
          </p:cNvPicPr>
          <p:nvPr/>
        </p:nvPicPr>
        <p:blipFill>
          <a:blip r:embed="rId15" cstate="print"/>
          <a:srcRect/>
          <a:stretch>
            <a:fillRect/>
          </a:stretch>
        </p:blipFill>
        <p:spPr bwMode="auto">
          <a:xfrm>
            <a:off x="0" y="4724400"/>
            <a:ext cx="1042988" cy="947738"/>
          </a:xfrm>
          <a:prstGeom prst="rect">
            <a:avLst/>
          </a:prstGeom>
          <a:noFill/>
          <a:ln w="9525">
            <a:noFill/>
            <a:miter lim="800000"/>
            <a:headEnd/>
            <a:tailEnd/>
          </a:ln>
        </p:spPr>
      </p:pic>
      <p:pic>
        <p:nvPicPr>
          <p:cNvPr id="1042" name="Picture 9" descr="http://t3.gstatic.com/images?q=tbn:ANd9GcQzvurCcCBFBiiPzJE7Gzg5wgwM7nukokvNF0AnSu81HC15Sm_E"/>
          <p:cNvPicPr>
            <a:picLocks noChangeAspect="1" noChangeArrowheads="1"/>
          </p:cNvPicPr>
          <p:nvPr/>
        </p:nvPicPr>
        <p:blipFill>
          <a:blip r:embed="rId16" cstate="print"/>
          <a:srcRect/>
          <a:stretch>
            <a:fillRect/>
          </a:stretch>
        </p:blipFill>
        <p:spPr bwMode="auto">
          <a:xfrm>
            <a:off x="0" y="3068638"/>
            <a:ext cx="1042988" cy="865187"/>
          </a:xfrm>
          <a:prstGeom prst="rect">
            <a:avLst/>
          </a:prstGeom>
          <a:noFill/>
          <a:ln w="9525">
            <a:noFill/>
            <a:miter lim="800000"/>
            <a:headEnd/>
            <a:tailEnd/>
          </a:ln>
        </p:spPr>
      </p:pic>
      <p:pic>
        <p:nvPicPr>
          <p:cNvPr id="1043" name="Picture 16" descr="http://t1.gstatic.com/images?q=tbn:ANd9GcSC3-hyazgEc9otZ1V7yGXvPL9xevXJ72oAV771IcnF6l5NJzK_QA"/>
          <p:cNvPicPr>
            <a:picLocks noChangeAspect="1" noChangeArrowheads="1"/>
          </p:cNvPicPr>
          <p:nvPr/>
        </p:nvPicPr>
        <p:blipFill>
          <a:blip r:embed="rId17" cstate="print"/>
          <a:srcRect/>
          <a:stretch>
            <a:fillRect/>
          </a:stretch>
        </p:blipFill>
        <p:spPr bwMode="auto">
          <a:xfrm>
            <a:off x="0" y="2205038"/>
            <a:ext cx="1042988" cy="863600"/>
          </a:xfrm>
          <a:prstGeom prst="rect">
            <a:avLst/>
          </a:prstGeom>
          <a:noFill/>
          <a:ln w="9525">
            <a:noFill/>
            <a:miter lim="800000"/>
            <a:headEnd/>
            <a:tailEnd/>
          </a:ln>
        </p:spPr>
      </p:pic>
      <p:pic>
        <p:nvPicPr>
          <p:cNvPr id="1044" name="Picture 18" descr="http://t1.gstatic.com/images?q=tbn:ANd9GcQr9d1E6pxJwQE9lZ3cztipsNGsjpsLoHsicD0j2OUGT2kbCLy9pQ"/>
          <p:cNvPicPr>
            <a:picLocks noChangeAspect="1" noChangeArrowheads="1"/>
          </p:cNvPicPr>
          <p:nvPr/>
        </p:nvPicPr>
        <p:blipFill>
          <a:blip r:embed="rId18" cstate="print"/>
          <a:srcRect/>
          <a:stretch>
            <a:fillRect/>
          </a:stretch>
        </p:blipFill>
        <p:spPr bwMode="auto">
          <a:xfrm>
            <a:off x="-7938" y="3933825"/>
            <a:ext cx="1050926"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5" r:id="rId1"/>
    <p:sldLayoutId id="2147483770" r:id="rId2"/>
    <p:sldLayoutId id="2147483776" r:id="rId3"/>
    <p:sldLayoutId id="2147483771" r:id="rId4"/>
    <p:sldLayoutId id="2147483777" r:id="rId5"/>
    <p:sldLayoutId id="2147483772" r:id="rId6"/>
    <p:sldLayoutId id="2147483778" r:id="rId7"/>
    <p:sldLayoutId id="2147483779" r:id="rId8"/>
    <p:sldLayoutId id="2147483780" r:id="rId9"/>
    <p:sldLayoutId id="2147483773" r:id="rId10"/>
    <p:sldLayoutId id="2147483774" r:id="rId11"/>
  </p:sldLayoutIdLst>
  <p:transition>
    <p:cut/>
  </p:transition>
  <p:hf hdr="0" ftr="0" dt="0"/>
  <p:txStyles>
    <p:titleStyle>
      <a:lvl1pPr algn="l" rtl="0" eaLnBrk="1" fontAlgn="base" hangingPunct="1">
        <a:spcBef>
          <a:spcPct val="0"/>
        </a:spcBef>
        <a:spcAft>
          <a:spcPct val="0"/>
        </a:spcAft>
        <a:defRPr sz="4300" kern="1200">
          <a:solidFill>
            <a:srgbClr val="006B8D"/>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006B8D"/>
          </a:solidFill>
          <a:latin typeface="Gill Sans MT" pitchFamily="34" charset="0"/>
        </a:defRPr>
      </a:lvl2pPr>
      <a:lvl3pPr algn="l" rtl="0" eaLnBrk="1" fontAlgn="base" hangingPunct="1">
        <a:spcBef>
          <a:spcPct val="0"/>
        </a:spcBef>
        <a:spcAft>
          <a:spcPct val="0"/>
        </a:spcAft>
        <a:defRPr sz="4300">
          <a:solidFill>
            <a:srgbClr val="006B8D"/>
          </a:solidFill>
          <a:latin typeface="Gill Sans MT" pitchFamily="34" charset="0"/>
        </a:defRPr>
      </a:lvl3pPr>
      <a:lvl4pPr algn="l" rtl="0" eaLnBrk="1" fontAlgn="base" hangingPunct="1">
        <a:spcBef>
          <a:spcPct val="0"/>
        </a:spcBef>
        <a:spcAft>
          <a:spcPct val="0"/>
        </a:spcAft>
        <a:defRPr sz="4300">
          <a:solidFill>
            <a:srgbClr val="006B8D"/>
          </a:solidFill>
          <a:latin typeface="Gill Sans MT" pitchFamily="34" charset="0"/>
        </a:defRPr>
      </a:lvl4pPr>
      <a:lvl5pPr algn="l" rtl="0" eaLnBrk="1" fontAlgn="base" hangingPunct="1">
        <a:spcBef>
          <a:spcPct val="0"/>
        </a:spcBef>
        <a:spcAft>
          <a:spcPct val="0"/>
        </a:spcAft>
        <a:defRPr sz="4300">
          <a:solidFill>
            <a:srgbClr val="006B8D"/>
          </a:solidFill>
          <a:latin typeface="Gill Sans MT" pitchFamily="34" charset="0"/>
        </a:defRPr>
      </a:lvl5pPr>
      <a:lvl6pPr marL="457200" algn="l" rtl="0" eaLnBrk="1" fontAlgn="base" hangingPunct="1">
        <a:spcBef>
          <a:spcPct val="0"/>
        </a:spcBef>
        <a:spcAft>
          <a:spcPct val="0"/>
        </a:spcAft>
        <a:defRPr sz="4300">
          <a:solidFill>
            <a:srgbClr val="006B8D"/>
          </a:solidFill>
          <a:latin typeface="Gill Sans MT" pitchFamily="34" charset="0"/>
        </a:defRPr>
      </a:lvl6pPr>
      <a:lvl7pPr marL="914400" algn="l" rtl="0" eaLnBrk="1" fontAlgn="base" hangingPunct="1">
        <a:spcBef>
          <a:spcPct val="0"/>
        </a:spcBef>
        <a:spcAft>
          <a:spcPct val="0"/>
        </a:spcAft>
        <a:defRPr sz="4300">
          <a:solidFill>
            <a:srgbClr val="006B8D"/>
          </a:solidFill>
          <a:latin typeface="Gill Sans MT" pitchFamily="34" charset="0"/>
        </a:defRPr>
      </a:lvl7pPr>
      <a:lvl8pPr marL="1371600" algn="l" rtl="0" eaLnBrk="1" fontAlgn="base" hangingPunct="1">
        <a:spcBef>
          <a:spcPct val="0"/>
        </a:spcBef>
        <a:spcAft>
          <a:spcPct val="0"/>
        </a:spcAft>
        <a:defRPr sz="4300">
          <a:solidFill>
            <a:srgbClr val="006B8D"/>
          </a:solidFill>
          <a:latin typeface="Gill Sans MT" pitchFamily="34" charset="0"/>
        </a:defRPr>
      </a:lvl8pPr>
      <a:lvl9pPr marL="1828800" algn="l" rtl="0" eaLnBrk="1" fontAlgn="base" hangingPunct="1">
        <a:spcBef>
          <a:spcPct val="0"/>
        </a:spcBef>
        <a:spcAft>
          <a:spcPct val="0"/>
        </a:spcAft>
        <a:defRPr sz="4300">
          <a:solidFill>
            <a:srgbClr val="006B8D"/>
          </a:solidFill>
          <a:latin typeface="Gill Sans MT"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10CF9B"/>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www.4-roads.com/company/resources/m/links/2444.aspx" TargetMode="External"/><Relationship Id="rId2" Type="http://schemas.openxmlformats.org/officeDocument/2006/relationships/hyperlink" Target="http://www.b2bmarketing.net/events/social-media-marketing-taking-it-next-level" TargetMode="External"/><Relationship Id="rId1" Type="http://schemas.openxmlformats.org/officeDocument/2006/relationships/slideLayout" Target="../slideLayouts/slideLayout1.xml"/><Relationship Id="rId4" Type="http://schemas.openxmlformats.org/officeDocument/2006/relationships/hyperlink" Target="http://www.socialmediaexaminer.com/social-media-plan-for-your-business/"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a:t>
            </a:fld>
            <a:endParaRPr lang="en-US" smtClean="0"/>
          </a:p>
        </p:txBody>
      </p:sp>
      <p:sp>
        <p:nvSpPr>
          <p:cNvPr id="2052" name="Rectangle 2"/>
          <p:cNvSpPr>
            <a:spLocks noGrp="1" noChangeArrowheads="1"/>
          </p:cNvSpPr>
          <p:nvPr>
            <p:ph type="ctrTitle"/>
          </p:nvPr>
        </p:nvSpPr>
        <p:spPr>
          <a:xfrm>
            <a:off x="1691680" y="228600"/>
            <a:ext cx="6912768" cy="4419600"/>
          </a:xfrm>
        </p:spPr>
        <p:txBody>
          <a:bodyPr>
            <a:normAutofit fontScale="90000"/>
          </a:bodyPr>
          <a:lstStyle/>
          <a:p>
            <a:pPr algn="ct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3100" b="1" dirty="0" smtClean="0">
                <a:solidFill>
                  <a:schemeClr val="tx1"/>
                </a:solidFill>
              </a:rPr>
              <a:t/>
            </a:r>
            <a:br>
              <a:rPr lang="en-GB" sz="3100" b="1" dirty="0" smtClean="0">
                <a:solidFill>
                  <a:schemeClr val="tx1"/>
                </a:solidFill>
              </a:rPr>
            </a:br>
            <a:r>
              <a:rPr lang="en-GB" sz="3100" b="1" cap="all" dirty="0" smtClean="0">
                <a:solidFill>
                  <a:schemeClr val="tx1"/>
                </a:solidFill>
              </a:rPr>
              <a:t> Human Capital Development </a:t>
            </a:r>
            <a:r>
              <a:rPr lang="en-GB" sz="3100" dirty="0" smtClean="0">
                <a:solidFill>
                  <a:schemeClr val="tx1"/>
                </a:solidFill>
              </a:rPr>
              <a:t/>
            </a:r>
            <a:br>
              <a:rPr lang="en-GB" sz="3100" dirty="0" smtClean="0">
                <a:solidFill>
                  <a:schemeClr val="tx1"/>
                </a:solidFill>
              </a:rPr>
            </a:br>
            <a:r>
              <a:rPr lang="en-GB" sz="3100" b="1" cap="all" dirty="0" smtClean="0">
                <a:solidFill>
                  <a:schemeClr val="tx1"/>
                </a:solidFill>
              </a:rPr>
              <a:t>Forum in ICT</a:t>
            </a:r>
            <a:br>
              <a:rPr lang="en-GB" sz="3100" b="1" cap="all" dirty="0" smtClean="0">
                <a:solidFill>
                  <a:schemeClr val="tx1"/>
                </a:solidFill>
              </a:rPr>
            </a:br>
            <a:r>
              <a:rPr lang="en-GB" sz="3100" dirty="0" smtClean="0">
                <a:solidFill>
                  <a:schemeClr val="tx1"/>
                </a:solidFill>
              </a:rPr>
              <a:t/>
            </a:r>
            <a:br>
              <a:rPr lang="en-GB" sz="3100" dirty="0" smtClean="0">
                <a:solidFill>
                  <a:schemeClr val="tx1"/>
                </a:solidFill>
              </a:rPr>
            </a:br>
            <a:r>
              <a:rPr lang="en-GB" sz="3100" b="1" cap="all" dirty="0" smtClean="0">
                <a:solidFill>
                  <a:schemeClr val="tx1"/>
                </a:solidFill>
              </a:rPr>
              <a:t> 24</a:t>
            </a:r>
            <a:r>
              <a:rPr lang="en-GB" sz="3100" b="1" cap="all" baseline="30000" dirty="0" smtClean="0">
                <a:solidFill>
                  <a:schemeClr val="tx1"/>
                </a:solidFill>
              </a:rPr>
              <a:t>th</a:t>
            </a:r>
            <a:r>
              <a:rPr lang="en-GB" sz="3100" b="1" cap="all" dirty="0" smtClean="0">
                <a:solidFill>
                  <a:schemeClr val="tx1"/>
                </a:solidFill>
              </a:rPr>
              <a:t>- 26</a:t>
            </a:r>
            <a:r>
              <a:rPr lang="en-GB" sz="3100" b="1" cap="all" baseline="30000" dirty="0" smtClean="0">
                <a:solidFill>
                  <a:schemeClr val="tx1"/>
                </a:solidFill>
              </a:rPr>
              <a:t>th</a:t>
            </a:r>
            <a:r>
              <a:rPr lang="en-GB" sz="3100" b="1" cap="all" dirty="0" smtClean="0">
                <a:solidFill>
                  <a:schemeClr val="tx1"/>
                </a:solidFill>
              </a:rPr>
              <a:t> February 2014</a:t>
            </a:r>
            <a:br>
              <a:rPr lang="en-GB" sz="3100" b="1" cap="all" dirty="0" smtClean="0">
                <a:solidFill>
                  <a:schemeClr val="tx1"/>
                </a:solidFill>
              </a:rPr>
            </a:br>
            <a:r>
              <a:rPr lang="en-GB" sz="3100" dirty="0" smtClean="0">
                <a:solidFill>
                  <a:schemeClr val="tx1"/>
                </a:solidFill>
              </a:rPr>
              <a:t/>
            </a:r>
            <a:br>
              <a:rPr lang="en-GB" sz="3100" dirty="0" smtClean="0">
                <a:solidFill>
                  <a:schemeClr val="tx1"/>
                </a:solidFill>
              </a:rPr>
            </a:br>
            <a:r>
              <a:rPr lang="en-GB" sz="3100" dirty="0" smtClean="0">
                <a:solidFill>
                  <a:schemeClr val="tx1"/>
                </a:solidFill>
              </a:rPr>
              <a:t> </a:t>
            </a:r>
            <a:r>
              <a:rPr lang="en-GB" sz="3100" b="1" cap="all" dirty="0" smtClean="0">
                <a:solidFill>
                  <a:schemeClr val="tx1"/>
                </a:solidFill>
              </a:rPr>
              <a:t>crossroads hotel</a:t>
            </a:r>
            <a:br>
              <a:rPr lang="en-GB" sz="3100" b="1" cap="all" dirty="0" smtClean="0">
                <a:solidFill>
                  <a:schemeClr val="tx1"/>
                </a:solidFill>
              </a:rPr>
            </a:br>
            <a:r>
              <a:rPr lang="en-GB" sz="3100" dirty="0" smtClean="0">
                <a:solidFill>
                  <a:schemeClr val="tx1"/>
                </a:solidFill>
              </a:rPr>
              <a:t/>
            </a:r>
            <a:br>
              <a:rPr lang="en-GB" sz="3100" dirty="0" smtClean="0">
                <a:solidFill>
                  <a:schemeClr val="tx1"/>
                </a:solidFill>
              </a:rPr>
            </a:br>
            <a:r>
              <a:rPr lang="en-GB" sz="3100" b="1" cap="all" dirty="0" smtClean="0">
                <a:solidFill>
                  <a:schemeClr val="tx1"/>
                </a:solidFill>
              </a:rPr>
              <a:t> Lilongwe, Malawi</a:t>
            </a:r>
            <a:endParaRPr lang="en-US" sz="31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10</a:t>
            </a:fld>
            <a:endParaRPr lang="en-US" smtClean="0"/>
          </a:p>
        </p:txBody>
      </p:sp>
      <p:sp>
        <p:nvSpPr>
          <p:cNvPr id="2052" name="Rectangle 2"/>
          <p:cNvSpPr>
            <a:spLocks noGrp="1" noChangeArrowheads="1"/>
          </p:cNvSpPr>
          <p:nvPr>
            <p:ph type="ctrTitle"/>
          </p:nvPr>
        </p:nvSpPr>
        <p:spPr>
          <a:xfrm>
            <a:off x="1691680" y="620688"/>
            <a:ext cx="6912768" cy="4027512"/>
          </a:xfrm>
        </p:spPr>
        <p:txBody>
          <a:bodyPr>
            <a:normAutofit/>
          </a:bodyPr>
          <a:lstStyle/>
          <a:p>
            <a:pPr>
              <a:defRPr/>
            </a:pPr>
            <a:r>
              <a:rPr lang="en-US" sz="2800" dirty="0" smtClean="0"/>
              <a:t>Frequently update your social networking site. Staying updated will keep your content fresh, so people think that they are reading something new and exciting. </a:t>
            </a:r>
            <a:br>
              <a:rPr lang="en-US" sz="2800" dirty="0" smtClean="0"/>
            </a:br>
            <a:r>
              <a:rPr lang="en-US" sz="2800" dirty="0" smtClean="0"/>
              <a:t/>
            </a:r>
            <a:br>
              <a:rPr lang="en-US" sz="2800" dirty="0" smtClean="0"/>
            </a:br>
            <a:r>
              <a:rPr lang="en-US" sz="2800" dirty="0" smtClean="0"/>
              <a:t>Update your sites several times a week to improve the quality of your content.</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11</a:t>
            </a:fld>
            <a:endParaRPr lang="en-US" smtClean="0"/>
          </a:p>
        </p:txBody>
      </p:sp>
      <p:sp>
        <p:nvSpPr>
          <p:cNvPr id="2052" name="Rectangle 2"/>
          <p:cNvSpPr>
            <a:spLocks noGrp="1" noChangeArrowheads="1"/>
          </p:cNvSpPr>
          <p:nvPr>
            <p:ph type="ctrTitle"/>
          </p:nvPr>
        </p:nvSpPr>
        <p:spPr>
          <a:xfrm>
            <a:off x="1691680" y="620688"/>
            <a:ext cx="6912768" cy="3417912"/>
          </a:xfrm>
        </p:spPr>
        <p:txBody>
          <a:bodyPr>
            <a:normAutofit/>
          </a:bodyPr>
          <a:lstStyle/>
          <a:p>
            <a:pPr>
              <a:defRPr/>
            </a:pPr>
            <a:r>
              <a:rPr lang="en-US" sz="2800" dirty="0" smtClean="0"/>
              <a:t>When people comment on your site or ask questions, make sure you </a:t>
            </a:r>
            <a:r>
              <a:rPr lang="en-US" sz="2800" b="1" dirty="0" smtClean="0"/>
              <a:t>respond promptly and professionally.</a:t>
            </a:r>
            <a:r>
              <a:rPr lang="en-US" sz="2800" dirty="0" smtClean="0"/>
              <a:t> It’s easy to just skim over some kind of message or comment, so seek out these comments every time you log in.</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12</a:t>
            </a:fld>
            <a:endParaRPr lang="en-US" smtClean="0"/>
          </a:p>
        </p:txBody>
      </p:sp>
      <p:sp>
        <p:nvSpPr>
          <p:cNvPr id="2052" name="Rectangle 2"/>
          <p:cNvSpPr>
            <a:spLocks noGrp="1" noChangeArrowheads="1"/>
          </p:cNvSpPr>
          <p:nvPr>
            <p:ph type="ctrTitle"/>
          </p:nvPr>
        </p:nvSpPr>
        <p:spPr>
          <a:xfrm>
            <a:off x="1691680" y="620688"/>
            <a:ext cx="6912768" cy="5399112"/>
          </a:xfrm>
        </p:spPr>
        <p:txBody>
          <a:bodyPr>
            <a:normAutofit/>
          </a:bodyPr>
          <a:lstStyle/>
          <a:p>
            <a:pPr>
              <a:defRPr/>
            </a:pPr>
            <a:r>
              <a:rPr lang="en-US" sz="2800" dirty="0" smtClean="0"/>
              <a:t>Gaining a large followers on social networks necessitates more than just pushing your products. Instead, provide valuable content articles or links to other high-quality sites that provide useful information for your product area. </a:t>
            </a:r>
            <a:br>
              <a:rPr lang="en-US" sz="2800" dirty="0" smtClean="0"/>
            </a:br>
            <a:r>
              <a:rPr lang="en-US" sz="2800" dirty="0" smtClean="0"/>
              <a:t/>
            </a:r>
            <a:br>
              <a:rPr lang="en-US" sz="2800" dirty="0" smtClean="0"/>
            </a:br>
            <a:r>
              <a:rPr lang="en-US" sz="2800" dirty="0" smtClean="0"/>
              <a:t>Engage your followers. Instead of focusing on product placement, encourage people to discuss your products. People should be able to identify with your brand and consider it as a part of their daily lives.</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13</a:t>
            </a:fld>
            <a:endParaRPr lang="en-US" smtClean="0"/>
          </a:p>
        </p:txBody>
      </p:sp>
      <p:sp>
        <p:nvSpPr>
          <p:cNvPr id="2052" name="Rectangle 2"/>
          <p:cNvSpPr>
            <a:spLocks noGrp="1" noChangeArrowheads="1"/>
          </p:cNvSpPr>
          <p:nvPr>
            <p:ph type="ctrTitle"/>
          </p:nvPr>
        </p:nvSpPr>
        <p:spPr>
          <a:xfrm>
            <a:off x="1691680" y="620688"/>
            <a:ext cx="6912768" cy="5703912"/>
          </a:xfrm>
        </p:spPr>
        <p:txBody>
          <a:bodyPr>
            <a:noAutofit/>
          </a:bodyPr>
          <a:lstStyle/>
          <a:p>
            <a:pPr>
              <a:defRPr/>
            </a:pPr>
            <a:r>
              <a:rPr lang="en-US" sz="2800" dirty="0" smtClean="0"/>
              <a:t>Ask for help while running your social media campaign. </a:t>
            </a:r>
            <a:br>
              <a:rPr lang="en-US" sz="2800" dirty="0" smtClean="0"/>
            </a:br>
            <a:r>
              <a:rPr lang="en-US" sz="2800" dirty="0" smtClean="0"/>
              <a:t/>
            </a:r>
            <a:br>
              <a:rPr lang="en-US" sz="2800" dirty="0" smtClean="0"/>
            </a:br>
            <a:r>
              <a:rPr lang="en-US" sz="2800" dirty="0" smtClean="0"/>
              <a:t>Social media sites represent an enormous opportunity for any business, which makes it even more important to use them correctly. </a:t>
            </a:r>
            <a:br>
              <a:rPr lang="en-US" sz="2800" dirty="0" smtClean="0"/>
            </a:br>
            <a:r>
              <a:rPr lang="en-US" sz="2800" dirty="0" smtClean="0"/>
              <a:t/>
            </a:r>
            <a:br>
              <a:rPr lang="en-US" sz="2800" dirty="0" smtClean="0"/>
            </a:br>
            <a:r>
              <a:rPr lang="en-US" sz="2800" dirty="0" smtClean="0"/>
              <a:t>If you are not sure where to begin, do not hesitate to use the services of an experienced social media consultant. </a:t>
            </a:r>
            <a:br>
              <a:rPr lang="en-US" sz="2800" dirty="0" smtClean="0"/>
            </a:br>
            <a:r>
              <a:rPr lang="en-US" sz="2800" dirty="0" smtClean="0"/>
              <a:t/>
            </a:r>
            <a:br>
              <a:rPr lang="en-US" sz="2800" dirty="0" smtClean="0"/>
            </a:br>
            <a:r>
              <a:rPr lang="en-US" sz="2800" dirty="0" smtClean="0"/>
              <a:t>You should know that this option is expensive, so you need to be prepared.</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14</a:t>
            </a:fld>
            <a:endParaRPr lang="en-US" smtClean="0"/>
          </a:p>
        </p:txBody>
      </p:sp>
      <p:sp>
        <p:nvSpPr>
          <p:cNvPr id="2052" name="Rectangle 2"/>
          <p:cNvSpPr>
            <a:spLocks noGrp="1" noChangeArrowheads="1"/>
          </p:cNvSpPr>
          <p:nvPr>
            <p:ph type="ctrTitle"/>
          </p:nvPr>
        </p:nvSpPr>
        <p:spPr>
          <a:xfrm>
            <a:off x="1691680" y="620688"/>
            <a:ext cx="6912768" cy="4103712"/>
          </a:xfrm>
        </p:spPr>
        <p:txBody>
          <a:bodyPr>
            <a:normAutofit/>
          </a:bodyPr>
          <a:lstStyle/>
          <a:p>
            <a:pPr>
              <a:defRPr/>
            </a:pPr>
            <a:r>
              <a:rPr lang="en-US" sz="2800" dirty="0" smtClean="0"/>
              <a:t>Facebook enables your readers to easily share your content with others. </a:t>
            </a:r>
            <a:br>
              <a:rPr lang="en-US" sz="2800" dirty="0" smtClean="0"/>
            </a:br>
            <a:r>
              <a:rPr lang="en-US" sz="2800" dirty="0" smtClean="0"/>
              <a:t/>
            </a:r>
            <a:br>
              <a:rPr lang="en-US" sz="2800" dirty="0" smtClean="0"/>
            </a:br>
            <a:r>
              <a:rPr lang="en-US" sz="2800" dirty="0" smtClean="0"/>
              <a:t>Facebook will share the comment of someone else on another friends page. </a:t>
            </a:r>
            <a:br>
              <a:rPr lang="en-US" sz="2800" dirty="0" smtClean="0"/>
            </a:br>
            <a:r>
              <a:rPr lang="en-US" sz="2800" dirty="0" smtClean="0"/>
              <a:t/>
            </a:r>
            <a:br>
              <a:rPr lang="en-US" sz="2800" dirty="0" smtClean="0"/>
            </a:br>
            <a:r>
              <a:rPr lang="en-US" sz="2800" dirty="0" smtClean="0"/>
              <a:t>Let your readers know that you’d like them to engage in communications, so that you get more exposure.</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15</a:t>
            </a:fld>
            <a:endParaRPr lang="en-US" smtClean="0"/>
          </a:p>
        </p:txBody>
      </p:sp>
      <p:sp>
        <p:nvSpPr>
          <p:cNvPr id="2052" name="Rectangle 2"/>
          <p:cNvSpPr>
            <a:spLocks noGrp="1" noChangeArrowheads="1"/>
          </p:cNvSpPr>
          <p:nvPr>
            <p:ph type="ctrTitle"/>
          </p:nvPr>
        </p:nvSpPr>
        <p:spPr>
          <a:xfrm>
            <a:off x="1691680" y="457200"/>
            <a:ext cx="6912768" cy="6096000"/>
          </a:xfrm>
        </p:spPr>
        <p:txBody>
          <a:bodyPr>
            <a:normAutofit/>
          </a:bodyPr>
          <a:lstStyle/>
          <a:p>
            <a:pPr>
              <a:defRPr/>
            </a:pPr>
            <a:r>
              <a:rPr lang="en-US" sz="2800" dirty="0" smtClean="0"/>
              <a:t>Social media marketing </a:t>
            </a:r>
            <a:r>
              <a:rPr lang="en-US" sz="2800" b="1" dirty="0" smtClean="0"/>
              <a:t>can benefit anybody</a:t>
            </a:r>
            <a:r>
              <a:rPr lang="en-US" sz="2800" dirty="0" smtClean="0"/>
              <a:t>. It doesn’t matter if you are a business owner or affiliate marketer. </a:t>
            </a:r>
            <a:br>
              <a:rPr lang="en-US" sz="2800" dirty="0" smtClean="0"/>
            </a:br>
            <a:r>
              <a:rPr lang="en-US" sz="2800" dirty="0" smtClean="0"/>
              <a:t/>
            </a:r>
            <a:br>
              <a:rPr lang="en-US" sz="2800" dirty="0" smtClean="0"/>
            </a:br>
            <a:r>
              <a:rPr lang="en-US" sz="2800" dirty="0" smtClean="0"/>
              <a:t>Social media is </a:t>
            </a:r>
            <a:r>
              <a:rPr lang="en-US" sz="2800" b="1" dirty="0" smtClean="0"/>
              <a:t>a very powerful weapon </a:t>
            </a:r>
            <a:r>
              <a:rPr lang="en-US" sz="2800" dirty="0" smtClean="0"/>
              <a:t>that you should be using. </a:t>
            </a:r>
            <a:br>
              <a:rPr lang="en-US" sz="2800" dirty="0" smtClean="0"/>
            </a:br>
            <a:r>
              <a:rPr lang="en-US" sz="2800" dirty="0" smtClean="0"/>
              <a:t/>
            </a:r>
            <a:br>
              <a:rPr lang="en-US" sz="2800" dirty="0" smtClean="0"/>
            </a:br>
            <a:r>
              <a:rPr lang="en-US" sz="2800" dirty="0" smtClean="0"/>
              <a:t>We have seen a number of organizations and individuals use social media to market or engage followers.  Such as:  Schools, Universities,  Regulators,  Business entities,  Faith organizations, Politicians,  Professionals,  Government Ministries,  clubs, etc</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16</a:t>
            </a:fld>
            <a:endParaRPr lang="en-US" smtClean="0"/>
          </a:p>
        </p:txBody>
      </p:sp>
      <p:sp>
        <p:nvSpPr>
          <p:cNvPr id="2052" name="Rectangle 2"/>
          <p:cNvSpPr>
            <a:spLocks noGrp="1" noChangeArrowheads="1"/>
          </p:cNvSpPr>
          <p:nvPr>
            <p:ph type="ctrTitle"/>
          </p:nvPr>
        </p:nvSpPr>
        <p:spPr>
          <a:xfrm>
            <a:off x="1691680" y="1524000"/>
            <a:ext cx="6912768" cy="3733800"/>
          </a:xfrm>
        </p:spPr>
        <p:txBody>
          <a:bodyPr>
            <a:normAutofit/>
          </a:bodyPr>
          <a:lstStyle/>
          <a:p>
            <a:pPr>
              <a:defRPr/>
            </a:pPr>
            <a:r>
              <a:rPr lang="en-US" sz="2800" i="1" dirty="0" smtClean="0"/>
              <a:t/>
            </a:r>
            <a:br>
              <a:rPr lang="en-US" sz="2800" i="1" dirty="0" smtClean="0"/>
            </a:br>
            <a:r>
              <a:rPr lang="en-US" sz="2800" b="1" i="1" dirty="0" smtClean="0"/>
              <a:t>PART II</a:t>
            </a:r>
            <a:br>
              <a:rPr lang="en-US" sz="2800" b="1" i="1" dirty="0" smtClean="0"/>
            </a:br>
            <a:r>
              <a:rPr lang="en-US" sz="2800" b="1" i="1" dirty="0" smtClean="0"/>
              <a:t/>
            </a:r>
            <a:br>
              <a:rPr lang="en-US" sz="2800" b="1" i="1" dirty="0" smtClean="0"/>
            </a:br>
            <a:r>
              <a:rPr lang="it-IT" sz="2800" i="1" dirty="0" smtClean="0"/>
              <a:t>Social Media Strategy in 8 Steps</a:t>
            </a:r>
            <a:r>
              <a:rPr lang="en-US" sz="2800" i="1" dirty="0" smtClean="0"/>
              <a:t> </a:t>
            </a:r>
            <a:br>
              <a:rPr lang="en-US" sz="2800" i="1" dirty="0" smtClean="0"/>
            </a:br>
            <a:r>
              <a:rPr lang="en-US" sz="2800" i="1" dirty="0" smtClean="0"/>
              <a:t/>
            </a:r>
            <a:br>
              <a:rPr lang="en-US" sz="2800" i="1"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17</a:t>
            </a:fld>
            <a:endParaRPr lang="en-US" smtClean="0"/>
          </a:p>
        </p:txBody>
      </p:sp>
      <p:sp>
        <p:nvSpPr>
          <p:cNvPr id="2052" name="Rectangle 2"/>
          <p:cNvSpPr>
            <a:spLocks noGrp="1" noChangeArrowheads="1"/>
          </p:cNvSpPr>
          <p:nvPr>
            <p:ph type="ctrTitle"/>
          </p:nvPr>
        </p:nvSpPr>
        <p:spPr>
          <a:xfrm>
            <a:off x="1691680" y="228600"/>
            <a:ext cx="6912768" cy="762000"/>
          </a:xfrm>
        </p:spPr>
        <p:txBody>
          <a:bodyPr>
            <a:normAutofit/>
          </a:bodyPr>
          <a:lstStyle/>
          <a:p>
            <a:pPr>
              <a:defRPr/>
            </a:pPr>
            <a:r>
              <a:rPr lang="it-IT" sz="2800" b="1" dirty="0" smtClean="0"/>
              <a:t>Social Media Strategy in 8 Steps</a:t>
            </a:r>
            <a:endParaRPr lang="en-US" sz="2800" b="1" dirty="0" smtClean="0">
              <a:solidFill>
                <a:schemeClr val="tx2"/>
              </a:solidFill>
              <a:latin typeface="+mn-lt"/>
            </a:endParaRPr>
          </a:p>
        </p:txBody>
      </p:sp>
      <p:pic>
        <p:nvPicPr>
          <p:cNvPr id="6146" name="Picture 2" descr="Social Media Strategy 8 Steps Social Media Strategy in 8 Steps"/>
          <p:cNvPicPr>
            <a:picLocks noChangeAspect="1" noChangeArrowheads="1"/>
          </p:cNvPicPr>
          <p:nvPr/>
        </p:nvPicPr>
        <p:blipFill>
          <a:blip r:embed="rId2" cstate="print"/>
          <a:srcRect/>
          <a:stretch>
            <a:fillRect/>
          </a:stretch>
        </p:blipFill>
        <p:spPr bwMode="auto">
          <a:xfrm>
            <a:off x="1981200" y="1219200"/>
            <a:ext cx="6137083" cy="4651855"/>
          </a:xfrm>
          <a:prstGeom prst="rect">
            <a:avLst/>
          </a:prstGeom>
          <a:noFill/>
        </p:spPr>
      </p:pic>
      <p:sp>
        <p:nvSpPr>
          <p:cNvPr id="5" name="TextBox 4"/>
          <p:cNvSpPr txBox="1"/>
          <p:nvPr/>
        </p:nvSpPr>
        <p:spPr>
          <a:xfrm>
            <a:off x="1524000" y="6019800"/>
            <a:ext cx="7010400" cy="646331"/>
          </a:xfrm>
          <a:prstGeom prst="rect">
            <a:avLst/>
          </a:prstGeom>
          <a:noFill/>
        </p:spPr>
        <p:txBody>
          <a:bodyPr wrap="square" rtlCol="0">
            <a:spAutoFit/>
          </a:bodyPr>
          <a:lstStyle/>
          <a:p>
            <a:r>
              <a:rPr lang="en-GB" b="1" dirty="0" smtClean="0"/>
              <a:t>Source: http://www.convinceandconvert.com/social-media-strategy/social-media-strategy-in-8-steps/</a:t>
            </a:r>
            <a:endParaRPr lang="en-GB" b="1" dirty="0"/>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18</a:t>
            </a:fld>
            <a:endParaRPr lang="en-US" smtClean="0"/>
          </a:p>
        </p:txBody>
      </p:sp>
      <p:sp>
        <p:nvSpPr>
          <p:cNvPr id="2052" name="Rectangle 2"/>
          <p:cNvSpPr>
            <a:spLocks noGrp="1" noChangeArrowheads="1"/>
          </p:cNvSpPr>
          <p:nvPr>
            <p:ph type="ctrTitle"/>
          </p:nvPr>
        </p:nvSpPr>
        <p:spPr>
          <a:xfrm>
            <a:off x="1691680" y="620688"/>
            <a:ext cx="6912768" cy="4789512"/>
          </a:xfrm>
        </p:spPr>
        <p:txBody>
          <a:bodyPr>
            <a:normAutofit/>
          </a:bodyPr>
          <a:lstStyle/>
          <a:p>
            <a:r>
              <a:rPr lang="en-US" sz="2800" b="1" dirty="0" smtClean="0"/>
              <a:t>Step 1: Build an Ark</a:t>
            </a:r>
            <a:br>
              <a:rPr lang="en-US" sz="2800" b="1" dirty="0" smtClean="0"/>
            </a:br>
            <a:r>
              <a:rPr lang="en-US" sz="2800" dirty="0" smtClean="0"/>
              <a:t/>
            </a:r>
            <a:br>
              <a:rPr lang="en-US" sz="2800" dirty="0" smtClean="0"/>
            </a:br>
            <a:r>
              <a:rPr lang="en-US" sz="2800" dirty="0" smtClean="0"/>
              <a:t>Nobody should “own” social media strategy in your organization. </a:t>
            </a:r>
            <a:r>
              <a:rPr lang="en-US" sz="2800" b="1" dirty="0" smtClean="0"/>
              <a:t>Social impacts all corners of the company</a:t>
            </a:r>
            <a:r>
              <a:rPr lang="en-US" sz="2800" dirty="0" smtClean="0"/>
              <a:t>, and should be more like air (everywhere) than like water (you have to go get it). Thus, the first step in the process is to create a cross-functional team to help conceive and operate the rest of the strategy.</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19</a:t>
            </a:fld>
            <a:endParaRPr lang="en-US" smtClean="0"/>
          </a:p>
        </p:txBody>
      </p:sp>
      <p:sp>
        <p:nvSpPr>
          <p:cNvPr id="2052" name="Rectangle 2"/>
          <p:cNvSpPr>
            <a:spLocks noGrp="1" noChangeArrowheads="1"/>
          </p:cNvSpPr>
          <p:nvPr>
            <p:ph type="ctrTitle"/>
          </p:nvPr>
        </p:nvSpPr>
        <p:spPr>
          <a:xfrm>
            <a:off x="1691680" y="620688"/>
            <a:ext cx="6912768" cy="4027512"/>
          </a:xfrm>
        </p:spPr>
        <p:txBody>
          <a:bodyPr>
            <a:normAutofit/>
          </a:bodyPr>
          <a:lstStyle/>
          <a:p>
            <a:r>
              <a:rPr lang="en-US" sz="2800" b="1" dirty="0" smtClean="0"/>
              <a:t>Step 2: Listen and Compare</a:t>
            </a:r>
            <a:br>
              <a:rPr lang="en-US" sz="2800" b="1" dirty="0" smtClean="0"/>
            </a:br>
            <a:r>
              <a:rPr lang="en-US" sz="2800" dirty="0" smtClean="0"/>
              <a:t/>
            </a:r>
            <a:br>
              <a:rPr lang="en-US" sz="2800" dirty="0" smtClean="0"/>
            </a:br>
            <a:r>
              <a:rPr lang="en-US" sz="2800" dirty="0" smtClean="0"/>
              <a:t>The reality is that </a:t>
            </a:r>
            <a:r>
              <a:rPr lang="en-US" sz="2800" b="1" dirty="0" smtClean="0"/>
              <a:t>your customers (and competitors) will give you a good guide to where and how you should be active in social media</a:t>
            </a:r>
            <a:r>
              <a:rPr lang="en-US" sz="2800" dirty="0" smtClean="0"/>
              <a:t>, if you broaden your social listening beyond your brand name.</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a:t>
            </a:fld>
            <a:endParaRPr lang="en-US" smtClean="0"/>
          </a:p>
        </p:txBody>
      </p:sp>
      <p:sp>
        <p:nvSpPr>
          <p:cNvPr id="2052" name="Rectangle 2"/>
          <p:cNvSpPr>
            <a:spLocks noGrp="1" noChangeArrowheads="1"/>
          </p:cNvSpPr>
          <p:nvPr>
            <p:ph type="ctrTitle"/>
          </p:nvPr>
        </p:nvSpPr>
        <p:spPr>
          <a:xfrm>
            <a:off x="1691680" y="228600"/>
            <a:ext cx="6912768" cy="6324600"/>
          </a:xfrm>
        </p:spPr>
        <p:txBody>
          <a:bodyPr>
            <a:normAutofit fontScale="90000"/>
          </a:bodyPr>
          <a:lstStyle/>
          <a:p>
            <a:pPr algn="ct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4400" b="1" dirty="0" smtClean="0"/>
              <a:t>Taking Your Business to the Next Level with Social Media</a:t>
            </a:r>
            <a:r>
              <a:rPr lang="en-GB" sz="2800" b="1" dirty="0" smtClean="0"/>
              <a:t/>
            </a:r>
            <a:br>
              <a:rPr lang="en-GB" sz="2800" b="1" dirty="0" smtClean="0"/>
            </a:br>
            <a:r>
              <a:rPr lang="en-GB" sz="2800" b="1" dirty="0" smtClean="0"/>
              <a:t/>
            </a:r>
            <a:br>
              <a:rPr lang="en-GB" sz="2800" b="1" dirty="0" smtClean="0"/>
            </a:br>
            <a:r>
              <a:rPr lang="en-GB" sz="2800" b="1" dirty="0" smtClean="0"/>
              <a:t>Presenter:</a:t>
            </a:r>
            <a:br>
              <a:rPr lang="en-GB" sz="2800" b="1" dirty="0" smtClean="0"/>
            </a:br>
            <a:r>
              <a:rPr lang="en-GB" sz="2800" b="1" dirty="0" smtClean="0"/>
              <a:t/>
            </a:r>
            <a:br>
              <a:rPr lang="en-GB" sz="2800" b="1" dirty="0" smtClean="0"/>
            </a:br>
            <a:r>
              <a:rPr lang="en-GB" sz="2700" b="1" dirty="0" smtClean="0"/>
              <a:t>Jonathan P. </a:t>
            </a:r>
            <a:r>
              <a:rPr lang="en-GB" sz="2700" b="1" dirty="0" err="1" smtClean="0"/>
              <a:t>Mwakijele</a:t>
            </a:r>
            <a:r>
              <a:rPr lang="en-GB" sz="2700" b="1" dirty="0" smtClean="0"/>
              <a:t>, BSc, MCM, MSc</a:t>
            </a:r>
            <a:br>
              <a:rPr lang="en-GB" sz="2700" b="1" dirty="0" smtClean="0"/>
            </a:br>
            <a:r>
              <a:rPr lang="en-GB" sz="2200" b="1" dirty="0" smtClean="0"/>
              <a:t>Head of Training, Consultancy and Research Unit</a:t>
            </a:r>
            <a:r>
              <a:rPr lang="en-GB" sz="2800" b="1" dirty="0" smtClean="0"/>
              <a:t/>
            </a:r>
            <a:br>
              <a:rPr lang="en-GB" sz="2800" b="1" dirty="0" smtClean="0"/>
            </a:br>
            <a:r>
              <a:rPr lang="en-GB" sz="2800" b="1" dirty="0" smtClean="0"/>
              <a:t>African Advanced Level Telecommunications Institute (AFRALTI)</a:t>
            </a:r>
            <a:br>
              <a:rPr lang="en-GB" sz="2800" b="1" dirty="0" smtClean="0"/>
            </a:br>
            <a:r>
              <a:rPr lang="en-GB" sz="2800" b="1" dirty="0" smtClean="0"/>
              <a:t>Nairobi, Kenya</a:t>
            </a:r>
            <a:br>
              <a:rPr lang="en-GB" sz="2800" b="1" dirty="0" smtClean="0"/>
            </a:br>
            <a:r>
              <a:rPr lang="en-GB" sz="2800" b="1" dirty="0" smtClean="0"/>
              <a:t/>
            </a:r>
            <a:br>
              <a:rPr lang="en-GB" sz="2800" b="1" dirty="0" smtClean="0"/>
            </a:br>
            <a:r>
              <a:rPr lang="en-GB" sz="2800" b="1" dirty="0" smtClean="0"/>
              <a:t>e-mail address: jmwakijele@afralti.org</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20</a:t>
            </a:fld>
            <a:endParaRPr lang="en-US" smtClean="0"/>
          </a:p>
        </p:txBody>
      </p:sp>
      <p:sp>
        <p:nvSpPr>
          <p:cNvPr id="2052" name="Rectangle 2"/>
          <p:cNvSpPr>
            <a:spLocks noGrp="1" noChangeArrowheads="1"/>
          </p:cNvSpPr>
          <p:nvPr>
            <p:ph type="ctrTitle"/>
          </p:nvPr>
        </p:nvSpPr>
        <p:spPr>
          <a:xfrm>
            <a:off x="1691680" y="620688"/>
            <a:ext cx="6912768" cy="5551512"/>
          </a:xfrm>
        </p:spPr>
        <p:txBody>
          <a:bodyPr>
            <a:normAutofit/>
          </a:bodyPr>
          <a:lstStyle/>
          <a:p>
            <a:r>
              <a:rPr lang="en-US" sz="2800" b="1" dirty="0" smtClean="0"/>
              <a:t>Step 3: What’s the Point?</a:t>
            </a:r>
            <a:br>
              <a:rPr lang="en-US" sz="2800" b="1" dirty="0" smtClean="0"/>
            </a:br>
            <a:r>
              <a:rPr lang="en-US" sz="2800" dirty="0" smtClean="0"/>
              <a:t/>
            </a:r>
            <a:br>
              <a:rPr lang="en-US" sz="2800" dirty="0" smtClean="0"/>
            </a:br>
            <a:r>
              <a:rPr lang="en-US" sz="2800" dirty="0" smtClean="0"/>
              <a:t>Yes, you can use social media to help accomplish several business objectives. But </a:t>
            </a:r>
            <a:r>
              <a:rPr lang="en-US" sz="2800" b="1" dirty="0" smtClean="0"/>
              <a:t>the best social media strategies are those that focus (at least initially) on a more narrow rationale</a:t>
            </a:r>
            <a:r>
              <a:rPr lang="en-US" sz="2800" dirty="0" smtClean="0"/>
              <a:t> for social. What do you primarily want to use social for? Awareness? Sales? Loyalty and retention? Pick one.</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21</a:t>
            </a:fld>
            <a:endParaRPr lang="en-US" smtClean="0"/>
          </a:p>
        </p:txBody>
      </p:sp>
      <p:sp>
        <p:nvSpPr>
          <p:cNvPr id="2052" name="Rectangle 2"/>
          <p:cNvSpPr>
            <a:spLocks noGrp="1" noChangeArrowheads="1"/>
          </p:cNvSpPr>
          <p:nvPr>
            <p:ph type="ctrTitle"/>
          </p:nvPr>
        </p:nvSpPr>
        <p:spPr>
          <a:xfrm>
            <a:off x="1691680" y="620688"/>
            <a:ext cx="6912768" cy="5399112"/>
          </a:xfrm>
        </p:spPr>
        <p:txBody>
          <a:bodyPr>
            <a:normAutofit/>
          </a:bodyPr>
          <a:lstStyle/>
          <a:p>
            <a:r>
              <a:rPr lang="en-US" sz="2800" b="1" dirty="0" smtClean="0"/>
              <a:t>Step 4: Select Success Metrics</a:t>
            </a:r>
            <a:br>
              <a:rPr lang="en-US" sz="2800" b="1" dirty="0" smtClean="0"/>
            </a:br>
            <a:r>
              <a:rPr lang="en-US" sz="2800" dirty="0" smtClean="0"/>
              <a:t/>
            </a:r>
            <a:br>
              <a:rPr lang="en-US" sz="2800" dirty="0" smtClean="0"/>
            </a:br>
            <a:r>
              <a:rPr lang="en-US" sz="2800" dirty="0" smtClean="0"/>
              <a:t>How are you going to determine whether this is actually making a difference in your business? </a:t>
            </a:r>
            <a:r>
              <a:rPr lang="en-US" sz="2800" b="1" dirty="0" smtClean="0"/>
              <a:t>What key measures will you use to evaluate social media strategy effectiveness?</a:t>
            </a:r>
            <a:r>
              <a:rPr lang="en-US" sz="2800" dirty="0" smtClean="0"/>
              <a:t> How will you transcend (hopefully) likes and engagement? Will you measure ROI?</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22</a:t>
            </a:fld>
            <a:endParaRPr lang="en-US" smtClean="0"/>
          </a:p>
        </p:txBody>
      </p:sp>
      <p:sp>
        <p:nvSpPr>
          <p:cNvPr id="2052" name="Rectangle 2"/>
          <p:cNvSpPr>
            <a:spLocks noGrp="1" noChangeArrowheads="1"/>
          </p:cNvSpPr>
          <p:nvPr>
            <p:ph type="ctrTitle"/>
          </p:nvPr>
        </p:nvSpPr>
        <p:spPr>
          <a:xfrm>
            <a:off x="1691680" y="620688"/>
            <a:ext cx="6912768" cy="4789512"/>
          </a:xfrm>
        </p:spPr>
        <p:txBody>
          <a:bodyPr>
            <a:normAutofit/>
          </a:bodyPr>
          <a:lstStyle/>
          <a:p>
            <a:r>
              <a:rPr lang="en-US" sz="2800" b="1" dirty="0" smtClean="0"/>
              <a:t>Step 5: Analyze Your Audiences</a:t>
            </a:r>
            <a:br>
              <a:rPr lang="en-US" sz="2800" b="1" dirty="0" smtClean="0"/>
            </a:br>
            <a:r>
              <a:rPr lang="en-US" sz="2800" dirty="0" smtClean="0"/>
              <a:t/>
            </a:r>
            <a:br>
              <a:rPr lang="en-US" sz="2800" dirty="0" smtClean="0"/>
            </a:br>
            <a:r>
              <a:rPr lang="en-US" sz="2800" dirty="0" smtClean="0"/>
              <a:t>With whom will you be interacting in social media? </a:t>
            </a:r>
            <a:r>
              <a:rPr lang="en-US" sz="2800" b="1" dirty="0" smtClean="0"/>
              <a:t>What are the demographic and psychographic characteristics of your current or prospective customers?</a:t>
            </a:r>
            <a:r>
              <a:rPr lang="en-US" sz="2800" dirty="0" smtClean="0"/>
              <a:t> How does that impact what you can and should attempt in social media?</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23</a:t>
            </a:fld>
            <a:endParaRPr lang="en-US" smtClean="0"/>
          </a:p>
        </p:txBody>
      </p:sp>
      <p:sp>
        <p:nvSpPr>
          <p:cNvPr id="2052" name="Rectangle 2"/>
          <p:cNvSpPr>
            <a:spLocks noGrp="1" noChangeArrowheads="1"/>
          </p:cNvSpPr>
          <p:nvPr>
            <p:ph type="ctrTitle"/>
          </p:nvPr>
        </p:nvSpPr>
        <p:spPr>
          <a:xfrm>
            <a:off x="1691680" y="620688"/>
            <a:ext cx="6912768" cy="5780112"/>
          </a:xfrm>
        </p:spPr>
        <p:txBody>
          <a:bodyPr>
            <a:normAutofit/>
          </a:bodyPr>
          <a:lstStyle/>
          <a:p>
            <a:r>
              <a:rPr lang="en-US" sz="2800" b="1" dirty="0" smtClean="0"/>
              <a:t>Step 6: What’s Your One Thing?</a:t>
            </a:r>
            <a:br>
              <a:rPr lang="en-US" sz="2800" b="1" dirty="0" smtClean="0"/>
            </a:br>
            <a:r>
              <a:rPr lang="en-US" sz="2800" dirty="0" smtClean="0"/>
              <a:t/>
            </a:r>
            <a:br>
              <a:rPr lang="en-US" sz="2800" dirty="0" smtClean="0"/>
            </a:br>
            <a:r>
              <a:rPr lang="en-US" sz="2800" dirty="0" smtClean="0"/>
              <a:t>Passion is the fuel of social media. </a:t>
            </a:r>
            <a:r>
              <a:rPr lang="en-US" sz="2800" i="1" dirty="0" smtClean="0"/>
              <a:t/>
            </a:r>
            <a:br>
              <a:rPr lang="en-US" sz="2800" i="1" dirty="0" smtClean="0"/>
            </a:br>
            <a:r>
              <a:rPr lang="en-US" sz="2800" dirty="0" smtClean="0"/>
              <a:t/>
            </a:r>
            <a:br>
              <a:rPr lang="en-US" sz="2800" dirty="0" smtClean="0"/>
            </a:br>
            <a:r>
              <a:rPr lang="en-US" sz="2800" dirty="0" smtClean="0"/>
              <a:t>It doesn’t matter who you are, or what you sell, </a:t>
            </a:r>
            <a:r>
              <a:rPr lang="en-US" sz="2800" b="1" dirty="0" smtClean="0"/>
              <a:t>your product features and benefits aren’t enough to create a passion-worthy stir.</a:t>
            </a:r>
            <a:r>
              <a:rPr lang="en-US" sz="2800" dirty="0" smtClean="0"/>
              <a:t> How will your organization appeal to the heart of your audience, rather than the head? Disney isn’t about movies, it’s about magic. Apple isn’t about technology, it’s about innovation. What are you about?</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24</a:t>
            </a:fld>
            <a:endParaRPr lang="en-US" smtClean="0"/>
          </a:p>
        </p:txBody>
      </p:sp>
      <p:sp>
        <p:nvSpPr>
          <p:cNvPr id="2052" name="Rectangle 2"/>
          <p:cNvSpPr>
            <a:spLocks noGrp="1" noChangeArrowheads="1"/>
          </p:cNvSpPr>
          <p:nvPr>
            <p:ph type="ctrTitle"/>
          </p:nvPr>
        </p:nvSpPr>
        <p:spPr>
          <a:xfrm>
            <a:off x="1691680" y="620688"/>
            <a:ext cx="6912768" cy="5551512"/>
          </a:xfrm>
        </p:spPr>
        <p:txBody>
          <a:bodyPr>
            <a:normAutofit/>
          </a:bodyPr>
          <a:lstStyle/>
          <a:p>
            <a:r>
              <a:rPr lang="en-US" sz="2800" b="1" dirty="0" smtClean="0"/>
              <a:t>Step 7: How Will You Be Human?</a:t>
            </a:r>
            <a:br>
              <a:rPr lang="en-US" sz="2800" b="1" dirty="0" smtClean="0"/>
            </a:br>
            <a:r>
              <a:rPr lang="en-US" sz="2800" dirty="0" smtClean="0"/>
              <a:t/>
            </a:r>
            <a:br>
              <a:rPr lang="en-US" sz="2800" dirty="0" smtClean="0"/>
            </a:br>
            <a:r>
              <a:rPr lang="en-US" sz="2800" dirty="0" smtClean="0"/>
              <a:t>Social media is about people, not logos.</a:t>
            </a:r>
            <a:r>
              <a:rPr lang="en-US" sz="2800" i="1" dirty="0" smtClean="0"/>
              <a:t/>
            </a:r>
            <a:br>
              <a:rPr lang="en-US" sz="2800" i="1" dirty="0" smtClean="0"/>
            </a:br>
            <a:r>
              <a:rPr lang="en-US" sz="2800" dirty="0" smtClean="0"/>
              <a:t/>
            </a:r>
            <a:br>
              <a:rPr lang="en-US" sz="2800" dirty="0" smtClean="0"/>
            </a:br>
            <a:r>
              <a:rPr lang="en-US" sz="2800" dirty="0" smtClean="0"/>
              <a:t>The mechanics of social force companies to compete for attention versus your customers’ friends and family members. Thus,</a:t>
            </a:r>
            <a:r>
              <a:rPr lang="en-US" sz="2800" b="1" dirty="0" smtClean="0"/>
              <a:t> your company has to (at least to some degree) act like a person</a:t>
            </a:r>
            <a:r>
              <a:rPr lang="en-US" sz="2800" dirty="0" smtClean="0"/>
              <a:t>, not an entity. How will you do that?</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25</a:t>
            </a:fld>
            <a:endParaRPr lang="en-US" smtClean="0"/>
          </a:p>
        </p:txBody>
      </p:sp>
      <p:sp>
        <p:nvSpPr>
          <p:cNvPr id="2052" name="Rectangle 2"/>
          <p:cNvSpPr>
            <a:spLocks noGrp="1" noChangeArrowheads="1"/>
          </p:cNvSpPr>
          <p:nvPr>
            <p:ph type="ctrTitle"/>
          </p:nvPr>
        </p:nvSpPr>
        <p:spPr>
          <a:xfrm>
            <a:off x="1691680" y="620688"/>
            <a:ext cx="6912768" cy="5856312"/>
          </a:xfrm>
        </p:spPr>
        <p:txBody>
          <a:bodyPr>
            <a:normAutofit/>
          </a:bodyPr>
          <a:lstStyle/>
          <a:p>
            <a:r>
              <a:rPr lang="en-US" sz="2800" b="1" dirty="0" smtClean="0"/>
              <a:t>Step 8: Create a Channel Plan</a:t>
            </a:r>
            <a:br>
              <a:rPr lang="en-US" sz="2800" b="1" dirty="0" smtClean="0"/>
            </a:br>
            <a:r>
              <a:rPr lang="en-US" sz="2800" dirty="0" smtClean="0"/>
              <a:t/>
            </a:r>
            <a:br>
              <a:rPr lang="en-US" sz="2800" dirty="0" smtClean="0"/>
            </a:br>
            <a:r>
              <a:rPr lang="en-US" sz="2800" b="1" dirty="0" smtClean="0"/>
              <a:t>Only after you know why you’re active in social at all, and how you’ll measure social media strategy success should you turn your attention to the “how”</a:t>
            </a:r>
            <a:r>
              <a:rPr lang="en-US" sz="2800" dirty="0" smtClean="0"/>
              <a:t> of Facebook, Twitter, Tumblr and the rest. This channel plan should be distinct, in that you have a specific, defensible reason for participating in each.</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26</a:t>
            </a:fld>
            <a:endParaRPr lang="en-US" smtClean="0"/>
          </a:p>
        </p:txBody>
      </p:sp>
      <p:sp>
        <p:nvSpPr>
          <p:cNvPr id="2052" name="Rectangle 2"/>
          <p:cNvSpPr>
            <a:spLocks noGrp="1" noChangeArrowheads="1"/>
          </p:cNvSpPr>
          <p:nvPr>
            <p:ph type="ctrTitle"/>
          </p:nvPr>
        </p:nvSpPr>
        <p:spPr>
          <a:xfrm>
            <a:off x="1691680" y="620688"/>
            <a:ext cx="6912768" cy="3570312"/>
          </a:xfrm>
        </p:spPr>
        <p:txBody>
          <a:bodyPr>
            <a:normAutofit/>
          </a:bodyPr>
          <a:lstStyle/>
          <a:p>
            <a:r>
              <a:rPr lang="en-US" sz="2800" i="1" dirty="0" smtClean="0"/>
              <a:t/>
            </a:r>
            <a:br>
              <a:rPr lang="en-US" sz="2800" i="1" dirty="0" smtClean="0"/>
            </a:br>
            <a:r>
              <a:rPr lang="en-US" sz="2800" b="1" i="1" dirty="0" smtClean="0"/>
              <a:t>PART III</a:t>
            </a:r>
            <a:br>
              <a:rPr lang="en-US" sz="2800" b="1" i="1" dirty="0" smtClean="0"/>
            </a:br>
            <a:r>
              <a:rPr lang="en-US" sz="2800" i="1" dirty="0" smtClean="0"/>
              <a:t/>
            </a:r>
            <a:br>
              <a:rPr lang="en-US" sz="2800" i="1" dirty="0" smtClean="0"/>
            </a:br>
            <a:r>
              <a:rPr lang="en-US" sz="2800" i="1" dirty="0" smtClean="0"/>
              <a:t> 7 Tips for Creating a Social Media Plan for Your Business </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27</a:t>
            </a:fld>
            <a:endParaRPr lang="en-US" smtClean="0"/>
          </a:p>
        </p:txBody>
      </p:sp>
      <p:sp>
        <p:nvSpPr>
          <p:cNvPr id="2052" name="Rectangle 2"/>
          <p:cNvSpPr>
            <a:spLocks noGrp="1" noChangeArrowheads="1"/>
          </p:cNvSpPr>
          <p:nvPr>
            <p:ph type="ctrTitle"/>
          </p:nvPr>
        </p:nvSpPr>
        <p:spPr>
          <a:xfrm>
            <a:off x="1691680" y="620688"/>
            <a:ext cx="6912768" cy="5475312"/>
          </a:xfrm>
        </p:spPr>
        <p:txBody>
          <a:bodyPr>
            <a:normAutofit fontScale="90000"/>
          </a:bodyPr>
          <a:lstStyle/>
          <a:p>
            <a:r>
              <a:rPr lang="en-US" sz="3600" b="1" dirty="0" smtClean="0"/>
              <a:t>7 Tips for Creating a Social Media Plan for Your Business</a:t>
            </a: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Why Businesses Fail With Social Media</a:t>
            </a:r>
            <a:br>
              <a:rPr lang="en-US" sz="2800" b="1" dirty="0" smtClean="0"/>
            </a:br>
            <a:r>
              <a:rPr lang="en-US" sz="2800" dirty="0" smtClean="0"/>
              <a:t>Businesses often fail in their social media efforts for the same reason New Year’s resolutions fail: It’s a good idea, but there’s no structure or commitment.</a:t>
            </a:r>
            <a:br>
              <a:rPr lang="en-US" sz="2800" dirty="0" smtClean="0"/>
            </a:br>
            <a:r>
              <a:rPr lang="en-US" sz="2800" dirty="0" smtClean="0"/>
              <a:t/>
            </a:r>
            <a:br>
              <a:rPr lang="en-US" sz="2800" dirty="0" smtClean="0"/>
            </a:br>
            <a:r>
              <a:rPr lang="en-US" sz="2800" b="1" dirty="0" smtClean="0"/>
              <a:t>These seven tips will help you design a social media plan</a:t>
            </a:r>
            <a:r>
              <a:rPr lang="en-US" sz="2800" dirty="0" smtClean="0"/>
              <a:t> that will keep you on track, active and moving forward.</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28</a:t>
            </a:fld>
            <a:endParaRPr lang="en-US" smtClean="0"/>
          </a:p>
        </p:txBody>
      </p:sp>
      <p:sp>
        <p:nvSpPr>
          <p:cNvPr id="2052" name="Rectangle 2"/>
          <p:cNvSpPr>
            <a:spLocks noGrp="1" noChangeArrowheads="1"/>
          </p:cNvSpPr>
          <p:nvPr>
            <p:ph type="ctrTitle"/>
          </p:nvPr>
        </p:nvSpPr>
        <p:spPr>
          <a:xfrm>
            <a:off x="1691680" y="304800"/>
            <a:ext cx="6912768" cy="4572000"/>
          </a:xfrm>
        </p:spPr>
        <p:txBody>
          <a:bodyPr>
            <a:normAutofit/>
          </a:bodyPr>
          <a:lstStyle/>
          <a:p>
            <a:r>
              <a:rPr lang="en-US" sz="2800" b="1" dirty="0" smtClean="0"/>
              <a:t>#1: Make a Commitment</a:t>
            </a:r>
            <a:br>
              <a:rPr lang="en-US" sz="2800" b="1" dirty="0" smtClean="0"/>
            </a:br>
            <a:r>
              <a:rPr lang="en-US" sz="2800" b="1" dirty="0" smtClean="0"/>
              <a:t/>
            </a:r>
            <a:br>
              <a:rPr lang="en-US" sz="2800" b="1" dirty="0" smtClean="0"/>
            </a:br>
            <a:r>
              <a:rPr lang="en-US" sz="2800" dirty="0" smtClean="0"/>
              <a:t>Before you even start creating your plan, you have to </a:t>
            </a:r>
            <a:r>
              <a:rPr lang="en-US" sz="2800" b="1" dirty="0" smtClean="0"/>
              <a:t>make a promise</a:t>
            </a:r>
            <a:r>
              <a:rPr lang="en-US" sz="2800" dirty="0" smtClean="0"/>
              <a:t>. Establishing a healthy social media presence can be a very slow process. You can’t expect your list of fans, followers or subscribers to grow overnight.</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29</a:t>
            </a:fld>
            <a:endParaRPr lang="en-US" smtClean="0"/>
          </a:p>
        </p:txBody>
      </p:sp>
      <p:sp>
        <p:nvSpPr>
          <p:cNvPr id="2052" name="Rectangle 2"/>
          <p:cNvSpPr>
            <a:spLocks noGrp="1" noChangeArrowheads="1"/>
          </p:cNvSpPr>
          <p:nvPr>
            <p:ph type="ctrTitle"/>
          </p:nvPr>
        </p:nvSpPr>
        <p:spPr>
          <a:xfrm>
            <a:off x="1691680" y="304800"/>
            <a:ext cx="6912768" cy="5105400"/>
          </a:xfrm>
        </p:spPr>
        <p:txBody>
          <a:bodyPr>
            <a:normAutofit/>
          </a:bodyPr>
          <a:lstStyle/>
          <a:p>
            <a:pPr>
              <a:defRPr/>
            </a:pPr>
            <a:r>
              <a:rPr lang="en-US" sz="2800" dirty="0" smtClean="0"/>
              <a:t/>
            </a:r>
            <a:br>
              <a:rPr lang="en-US" sz="2800" dirty="0" smtClean="0"/>
            </a:br>
            <a:r>
              <a:rPr lang="en-US" sz="2800" dirty="0" smtClean="0"/>
              <a:t>No matter how silly an exercise it may seem, acknowledging and agreeing with yourself that building this presence could take upwards of a year (and then some), and then promising to </a:t>
            </a:r>
            <a:r>
              <a:rPr lang="en-US" sz="2800" b="1" dirty="0" smtClean="0"/>
              <a:t>invest time, energy and resources into it no matter what</a:t>
            </a:r>
            <a:r>
              <a:rPr lang="en-US" sz="2800" dirty="0" smtClean="0"/>
              <a:t>, will keep you committed and prepare you to </a:t>
            </a:r>
            <a:r>
              <a:rPr lang="en-US" sz="2800" b="1" dirty="0" smtClean="0"/>
              <a:t>be active and engaged</a:t>
            </a:r>
            <a:r>
              <a:rPr lang="en-US" sz="2800" dirty="0" smtClean="0"/>
              <a:t> </a:t>
            </a:r>
            <a:r>
              <a:rPr lang="en-US" sz="2800" b="1" dirty="0" smtClean="0"/>
              <a:t>even when you feel like your presence is stagnating</a:t>
            </a:r>
            <a:r>
              <a:rPr lang="en-US" sz="2800" dirty="0" smtClean="0"/>
              <a:t>.</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a:t>
            </a:fld>
            <a:endParaRPr lang="en-US" smtClean="0"/>
          </a:p>
        </p:txBody>
      </p:sp>
      <p:sp>
        <p:nvSpPr>
          <p:cNvPr id="2052" name="Rectangle 2"/>
          <p:cNvSpPr>
            <a:spLocks noGrp="1" noChangeArrowheads="1"/>
          </p:cNvSpPr>
          <p:nvPr>
            <p:ph type="ctrTitle"/>
          </p:nvPr>
        </p:nvSpPr>
        <p:spPr>
          <a:xfrm>
            <a:off x="1691680" y="620688"/>
            <a:ext cx="6912768" cy="4865712"/>
          </a:xfrm>
        </p:spPr>
        <p:txBody>
          <a:bodyPr>
            <a:normAutofit/>
          </a:bodyPr>
          <a:lstStyle/>
          <a:p>
            <a:r>
              <a:rPr lang="en-GB" sz="2800" b="1" dirty="0" smtClean="0"/>
              <a:t>Taking </a:t>
            </a:r>
            <a:r>
              <a:rPr lang="en-GB" sz="2800" b="1" dirty="0" smtClean="0"/>
              <a:t>Your Business to the Next Level with Social Media</a:t>
            </a:r>
            <a:r>
              <a:rPr lang="en-GB" sz="2800" dirty="0" smtClean="0"/>
              <a:t/>
            </a:r>
            <a:br>
              <a:rPr lang="en-GB" sz="2800" dirty="0" smtClean="0"/>
            </a:br>
            <a:r>
              <a:rPr lang="en-GB" sz="2800" dirty="0" smtClean="0"/>
              <a:t/>
            </a:r>
            <a:br>
              <a:rPr lang="en-GB" sz="2800" dirty="0" smtClean="0"/>
            </a:br>
            <a:r>
              <a:rPr lang="en-GB" sz="2800" i="1" dirty="0" smtClean="0"/>
              <a:t>An in-depth overview of the steps to take in order to start using social media strategically and effectively for business purposes.</a:t>
            </a:r>
            <a:r>
              <a:rPr lang="en-GB" sz="2800" dirty="0" smtClean="0"/>
              <a:t/>
            </a:r>
            <a:br>
              <a:rPr lang="en-GB"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30</a:t>
            </a:fld>
            <a:endParaRPr lang="en-US" smtClean="0"/>
          </a:p>
        </p:txBody>
      </p:sp>
      <p:sp>
        <p:nvSpPr>
          <p:cNvPr id="2052" name="Rectangle 2"/>
          <p:cNvSpPr>
            <a:spLocks noGrp="1" noChangeArrowheads="1"/>
          </p:cNvSpPr>
          <p:nvPr>
            <p:ph type="ctrTitle"/>
          </p:nvPr>
        </p:nvSpPr>
        <p:spPr>
          <a:xfrm>
            <a:off x="1691680" y="457200"/>
            <a:ext cx="6912768" cy="6096000"/>
          </a:xfrm>
        </p:spPr>
        <p:txBody>
          <a:bodyPr>
            <a:normAutofit/>
          </a:bodyPr>
          <a:lstStyle/>
          <a:p>
            <a:r>
              <a:rPr lang="en-US" sz="2800" b="1" dirty="0" smtClean="0"/>
              <a:t>#2: Find Your Best Fit</a:t>
            </a:r>
            <a:br>
              <a:rPr lang="en-US" sz="2800" b="1" dirty="0" smtClean="0"/>
            </a:br>
            <a:r>
              <a:rPr lang="en-US" sz="2800" b="1" dirty="0" smtClean="0"/>
              <a:t/>
            </a:r>
            <a:br>
              <a:rPr lang="en-US" sz="2800" b="1" dirty="0" smtClean="0"/>
            </a:br>
            <a:r>
              <a:rPr lang="en-US" sz="2800" dirty="0" smtClean="0"/>
              <a:t>If you’re just getting your business’s social media efforts up and running, part of creating your plan revolves around seeing if you already have a fanbase out there.</a:t>
            </a:r>
            <a:br>
              <a:rPr lang="en-US" sz="2800" dirty="0" smtClean="0"/>
            </a:br>
            <a:r>
              <a:rPr lang="en-US" sz="2800" dirty="0" smtClean="0"/>
              <a:t/>
            </a:r>
            <a:br>
              <a:rPr lang="en-US" sz="2800" dirty="0" smtClean="0"/>
            </a:br>
            <a:r>
              <a:rPr lang="en-US" sz="2800" dirty="0" smtClean="0"/>
              <a:t>So do some searching. Are there lots of people posting videos to YouTube of themselves using your product? Does your company have a bunch of mentions on Twitter? Do you have reviews on  Yelp?</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31</a:t>
            </a:fld>
            <a:endParaRPr lang="en-US" smtClean="0"/>
          </a:p>
        </p:txBody>
      </p:sp>
      <p:sp>
        <p:nvSpPr>
          <p:cNvPr id="2052" name="Rectangle 2"/>
          <p:cNvSpPr>
            <a:spLocks noGrp="1" noChangeArrowheads="1"/>
          </p:cNvSpPr>
          <p:nvPr>
            <p:ph type="ctrTitle"/>
          </p:nvPr>
        </p:nvSpPr>
        <p:spPr>
          <a:xfrm>
            <a:off x="1691680" y="620688"/>
            <a:ext cx="6912768" cy="3646512"/>
          </a:xfrm>
        </p:spPr>
        <p:txBody>
          <a:bodyPr>
            <a:normAutofit/>
          </a:bodyPr>
          <a:lstStyle/>
          <a:p>
            <a:pPr>
              <a:defRPr/>
            </a:pPr>
            <a:r>
              <a:rPr lang="en-US" sz="2800" dirty="0" smtClean="0"/>
              <a:t>Although it’s important to establish a presence on a giant like Facebook, make sure you also </a:t>
            </a:r>
            <a:r>
              <a:rPr lang="en-US" sz="2800" b="1" dirty="0" smtClean="0"/>
              <a:t>set up shop where you’re already visible</a:t>
            </a:r>
            <a:r>
              <a:rPr lang="en-US" sz="2800" dirty="0" smtClean="0"/>
              <a:t>.</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32</a:t>
            </a:fld>
            <a:endParaRPr lang="en-US" smtClean="0"/>
          </a:p>
        </p:txBody>
      </p:sp>
      <p:sp>
        <p:nvSpPr>
          <p:cNvPr id="2052" name="Rectangle 2"/>
          <p:cNvSpPr>
            <a:spLocks noGrp="1" noChangeArrowheads="1"/>
          </p:cNvSpPr>
          <p:nvPr>
            <p:ph type="ctrTitle"/>
          </p:nvPr>
        </p:nvSpPr>
        <p:spPr>
          <a:xfrm>
            <a:off x="1691680" y="620688"/>
            <a:ext cx="6912768" cy="5018112"/>
          </a:xfrm>
        </p:spPr>
        <p:txBody>
          <a:bodyPr>
            <a:normAutofit fontScale="90000"/>
          </a:bodyPr>
          <a:lstStyle/>
          <a:p>
            <a:r>
              <a:rPr lang="en-US" sz="2800" b="1" dirty="0" smtClean="0"/>
              <a:t>#3: Schedule Engagement</a:t>
            </a:r>
            <a:br>
              <a:rPr lang="en-US" sz="2800" b="1" dirty="0" smtClean="0"/>
            </a:br>
            <a:r>
              <a:rPr lang="en-US" sz="2800" b="1" dirty="0" smtClean="0"/>
              <a:t/>
            </a:r>
            <a:br>
              <a:rPr lang="en-US" sz="2800" b="1" dirty="0" smtClean="0"/>
            </a:br>
            <a:r>
              <a:rPr lang="en-US" sz="2800" dirty="0" smtClean="0"/>
              <a:t>Now that you’ve identified the social media platforms you’re going to focus on, it’s time to turn your attention to the ways and frequency with which you’ll engage with your users. </a:t>
            </a:r>
            <a:br>
              <a:rPr lang="en-US" sz="2800" dirty="0" smtClean="0"/>
            </a:br>
            <a:r>
              <a:rPr lang="en-US" sz="2800" dirty="0" smtClean="0"/>
              <a:t/>
            </a:r>
            <a:br>
              <a:rPr lang="en-US" sz="2800" dirty="0" smtClean="0"/>
            </a:br>
            <a:r>
              <a:rPr lang="en-US" sz="2800" dirty="0" smtClean="0"/>
              <a:t>Infrequent interaction is one of the main reasons businesses experience social media failure.</a:t>
            </a:r>
            <a:br>
              <a:rPr lang="en-US" sz="2800" dirty="0" smtClean="0"/>
            </a:br>
            <a:r>
              <a:rPr lang="en-US" sz="2800" dirty="0" smtClean="0"/>
              <a:t/>
            </a:r>
            <a:br>
              <a:rPr lang="en-US" sz="2800" dirty="0" smtClean="0"/>
            </a:br>
            <a:r>
              <a:rPr lang="en-US" sz="2800" dirty="0" smtClean="0"/>
              <a:t>Those who are most successful in social media know that you have to </a:t>
            </a:r>
            <a:r>
              <a:rPr lang="en-US" sz="2800" b="1" dirty="0" smtClean="0"/>
              <a:t>engage steadily</a:t>
            </a:r>
            <a:r>
              <a:rPr lang="en-US" sz="2800" dirty="0" smtClean="0"/>
              <a:t>.</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33</a:t>
            </a:fld>
            <a:endParaRPr lang="en-US" smtClean="0"/>
          </a:p>
        </p:txBody>
      </p:sp>
      <p:sp>
        <p:nvSpPr>
          <p:cNvPr id="2052" name="Rectangle 2"/>
          <p:cNvSpPr>
            <a:spLocks noGrp="1" noChangeArrowheads="1"/>
          </p:cNvSpPr>
          <p:nvPr>
            <p:ph type="ctrTitle"/>
          </p:nvPr>
        </p:nvSpPr>
        <p:spPr>
          <a:xfrm>
            <a:off x="1691680" y="381000"/>
            <a:ext cx="6912768" cy="5943600"/>
          </a:xfrm>
        </p:spPr>
        <p:txBody>
          <a:bodyPr>
            <a:normAutofit fontScale="90000"/>
          </a:bodyPr>
          <a:lstStyle/>
          <a:p>
            <a:r>
              <a:rPr lang="en-US" sz="2800" b="1" dirty="0" smtClean="0"/>
              <a:t>#4: Create Expert Content</a:t>
            </a:r>
            <a:br>
              <a:rPr lang="en-US" sz="2800" b="1" dirty="0" smtClean="0"/>
            </a:br>
            <a:r>
              <a:rPr lang="en-US" sz="2800" b="1" dirty="0" smtClean="0"/>
              <a:t/>
            </a:r>
            <a:br>
              <a:rPr lang="en-US" sz="2800" b="1" dirty="0" smtClean="0"/>
            </a:br>
            <a:r>
              <a:rPr lang="en-US" sz="2800" dirty="0" smtClean="0"/>
              <a:t>Your fans and followers don’t want commercials, they want conversation. They don’t want to hear how great your company is, they already like or follow you. They don’t want sales numbers, they want industry news and thought leadership.</a:t>
            </a:r>
            <a:br>
              <a:rPr lang="en-US" sz="2800" dirty="0" smtClean="0"/>
            </a:br>
            <a:r>
              <a:rPr lang="en-US" sz="2800" dirty="0" smtClean="0"/>
              <a:t/>
            </a:r>
            <a:br>
              <a:rPr lang="en-US" sz="2800" dirty="0" smtClean="0"/>
            </a:br>
            <a:r>
              <a:rPr lang="en-US" sz="2800" dirty="0" smtClean="0"/>
              <a:t>A good rule of thumb is to talk about your customers and your industry 80% to 90% of the time, and then discuss your own business. That means you need to start a blog, write papers white papers, explore trends, release case studies and create infographics. </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34</a:t>
            </a:fld>
            <a:endParaRPr lang="en-US" smtClean="0"/>
          </a:p>
        </p:txBody>
      </p:sp>
      <p:sp>
        <p:nvSpPr>
          <p:cNvPr id="2052" name="Rectangle 2"/>
          <p:cNvSpPr>
            <a:spLocks noGrp="1" noChangeArrowheads="1"/>
          </p:cNvSpPr>
          <p:nvPr>
            <p:ph type="ctrTitle"/>
          </p:nvPr>
        </p:nvSpPr>
        <p:spPr>
          <a:xfrm>
            <a:off x="1691680" y="620688"/>
            <a:ext cx="6912768" cy="5627712"/>
          </a:xfrm>
        </p:spPr>
        <p:txBody>
          <a:bodyPr>
            <a:normAutofit/>
          </a:bodyPr>
          <a:lstStyle/>
          <a:p>
            <a:r>
              <a:rPr lang="en-US" sz="2800" b="1" dirty="0" smtClean="0"/>
              <a:t>Post frequently and do it consistently</a:t>
            </a:r>
            <a:r>
              <a:rPr lang="en-US" sz="2800" dirty="0" smtClean="0"/>
              <a:t>. Your ideal goal should be some kind of content every couple of days or so. Avoid going longer than a week without posting.</a:t>
            </a:r>
            <a:br>
              <a:rPr lang="en-US" sz="2800" dirty="0" smtClean="0"/>
            </a:br>
            <a:r>
              <a:rPr lang="en-US" sz="2800" dirty="0" smtClean="0"/>
              <a:t/>
            </a:r>
            <a:br>
              <a:rPr lang="en-US" sz="2800" dirty="0" smtClean="0"/>
            </a:br>
            <a:r>
              <a:rPr lang="en-US" sz="2800" dirty="0" smtClean="0"/>
              <a:t>Thorough, in-depth articles and papers will </a:t>
            </a:r>
            <a:r>
              <a:rPr lang="en-US" sz="2800" b="1" dirty="0" smtClean="0"/>
              <a:t>position your business as an industry expert and thought leader</a:t>
            </a:r>
            <a:r>
              <a:rPr lang="en-US" sz="2800" dirty="0" smtClean="0"/>
              <a:t>, and </a:t>
            </a:r>
            <a:r>
              <a:rPr lang="en-US" sz="2800" b="1" dirty="0" smtClean="0"/>
              <a:t>keep your fans and followers (and even competitors) looking to you</a:t>
            </a:r>
            <a:r>
              <a:rPr lang="en-US" sz="2800" dirty="0" smtClean="0"/>
              <a:t>.</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35</a:t>
            </a:fld>
            <a:endParaRPr lang="en-US" smtClean="0"/>
          </a:p>
        </p:txBody>
      </p:sp>
      <p:sp>
        <p:nvSpPr>
          <p:cNvPr id="2052" name="Rectangle 2"/>
          <p:cNvSpPr>
            <a:spLocks noGrp="1" noChangeArrowheads="1"/>
          </p:cNvSpPr>
          <p:nvPr>
            <p:ph type="ctrTitle"/>
          </p:nvPr>
        </p:nvSpPr>
        <p:spPr>
          <a:xfrm>
            <a:off x="1691680" y="620688"/>
            <a:ext cx="6912768" cy="5780112"/>
          </a:xfrm>
        </p:spPr>
        <p:txBody>
          <a:bodyPr>
            <a:normAutofit fontScale="90000"/>
          </a:bodyPr>
          <a:lstStyle/>
          <a:p>
            <a:r>
              <a:rPr lang="en-US" sz="2800" b="1" dirty="0" smtClean="0"/>
              <a:t>#5: Run Contests and Promotions</a:t>
            </a:r>
            <a:br>
              <a:rPr lang="en-US" sz="2800" b="1" dirty="0" smtClean="0"/>
            </a:br>
            <a:r>
              <a:rPr lang="en-US" sz="2800" b="1" dirty="0" smtClean="0"/>
              <a:t/>
            </a:r>
            <a:br>
              <a:rPr lang="en-US" sz="2800" b="1" dirty="0" smtClean="0"/>
            </a:br>
            <a:r>
              <a:rPr lang="en-US" sz="2800" dirty="0" smtClean="0"/>
              <a:t>Contests and promotions keep fans and followers excited, interested and coming back. Most importantly, they’re a covert way to </a:t>
            </a:r>
            <a:r>
              <a:rPr lang="en-US" sz="2800" b="1" dirty="0" smtClean="0"/>
              <a:t>get your business or brand in front of more people</a:t>
            </a:r>
            <a:r>
              <a:rPr lang="en-US" sz="2800" dirty="0" smtClean="0"/>
              <a:t>.</a:t>
            </a:r>
            <a:br>
              <a:rPr lang="en-US" sz="2800" dirty="0" smtClean="0"/>
            </a:br>
            <a:r>
              <a:rPr lang="en-US" sz="2800" dirty="0" smtClean="0"/>
              <a:t/>
            </a:r>
            <a:br>
              <a:rPr lang="en-US" sz="2800" dirty="0" smtClean="0"/>
            </a:br>
            <a:r>
              <a:rPr lang="en-US" sz="2800" dirty="0" smtClean="0"/>
              <a:t>If you’ve always got some kind of giveaway going, they’ll soon become more social background noise. This is especially true if you’re giving away not-so-great prizes.</a:t>
            </a:r>
            <a:br>
              <a:rPr lang="en-US" sz="2800" dirty="0" smtClean="0"/>
            </a:br>
            <a:r>
              <a:rPr lang="en-US" sz="2800" dirty="0" smtClean="0"/>
              <a:t/>
            </a:r>
            <a:br>
              <a:rPr lang="en-US" sz="2800" dirty="0" smtClean="0"/>
            </a:br>
            <a:r>
              <a:rPr lang="en-US" sz="2800" dirty="0" smtClean="0"/>
              <a:t>Run a contest or promotion </a:t>
            </a:r>
            <a:r>
              <a:rPr lang="en-US" sz="2800" b="1" dirty="0" smtClean="0"/>
              <a:t>every couple of months</a:t>
            </a:r>
            <a:r>
              <a:rPr lang="en-US" sz="2800" dirty="0" smtClean="0"/>
              <a:t>, and make sure the prize is something to get excited about.</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36</a:t>
            </a:fld>
            <a:endParaRPr lang="en-US" smtClean="0"/>
          </a:p>
        </p:txBody>
      </p:sp>
      <p:sp>
        <p:nvSpPr>
          <p:cNvPr id="2052" name="Rectangle 2"/>
          <p:cNvSpPr>
            <a:spLocks noGrp="1" noChangeArrowheads="1"/>
          </p:cNvSpPr>
          <p:nvPr>
            <p:ph type="ctrTitle"/>
          </p:nvPr>
        </p:nvSpPr>
        <p:spPr>
          <a:xfrm>
            <a:off x="1691680" y="620688"/>
            <a:ext cx="6912768" cy="5399112"/>
          </a:xfrm>
        </p:spPr>
        <p:txBody>
          <a:bodyPr>
            <a:normAutofit/>
          </a:bodyPr>
          <a:lstStyle/>
          <a:p>
            <a:r>
              <a:rPr lang="en-US" sz="2800" b="1" dirty="0" smtClean="0"/>
              <a:t>#6: Broaden Your Horizons</a:t>
            </a:r>
            <a:br>
              <a:rPr lang="en-US" sz="2800" b="1" dirty="0" smtClean="0"/>
            </a:br>
            <a:r>
              <a:rPr lang="en-US" sz="2800" b="1" dirty="0" smtClean="0"/>
              <a:t/>
            </a:r>
            <a:br>
              <a:rPr lang="en-US" sz="2800" b="1" dirty="0" smtClean="0"/>
            </a:br>
            <a:r>
              <a:rPr lang="en-US" sz="2800" dirty="0" smtClean="0"/>
              <a:t>Every social media plan needs to start out the same way, with a commitment to the long haul and a focus on the basics like interaction and content. </a:t>
            </a:r>
            <a:br>
              <a:rPr lang="en-US" sz="2800" dirty="0" smtClean="0"/>
            </a:br>
            <a:r>
              <a:rPr lang="en-US" sz="2800" dirty="0" smtClean="0"/>
              <a:t/>
            </a:r>
            <a:br>
              <a:rPr lang="en-US" sz="2800" dirty="0" smtClean="0"/>
            </a:br>
            <a:r>
              <a:rPr lang="en-US" sz="2800" dirty="0" smtClean="0"/>
              <a:t>But once your presence is established and your users are engaged, you’re free to </a:t>
            </a:r>
            <a:r>
              <a:rPr lang="en-US" sz="2800" b="1" dirty="0" smtClean="0"/>
              <a:t>open things up to experimentation</a:t>
            </a:r>
            <a:r>
              <a:rPr lang="en-US" sz="2800" dirty="0" smtClean="0"/>
              <a:t>.</a:t>
            </a:r>
            <a:br>
              <a:rPr lang="en-US" sz="2800" dirty="0" smtClean="0"/>
            </a:br>
            <a:r>
              <a:rPr lang="en-US" sz="2800" dirty="0" smtClean="0"/>
              <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37</a:t>
            </a:fld>
            <a:endParaRPr lang="en-US" smtClean="0"/>
          </a:p>
        </p:txBody>
      </p:sp>
      <p:sp>
        <p:nvSpPr>
          <p:cNvPr id="2052" name="Rectangle 2"/>
          <p:cNvSpPr>
            <a:spLocks noGrp="1" noChangeArrowheads="1"/>
          </p:cNvSpPr>
          <p:nvPr>
            <p:ph type="ctrTitle"/>
          </p:nvPr>
        </p:nvSpPr>
        <p:spPr>
          <a:xfrm>
            <a:off x="1691680" y="620688"/>
            <a:ext cx="6912768" cy="4865712"/>
          </a:xfrm>
        </p:spPr>
        <p:txBody>
          <a:bodyPr>
            <a:normAutofit/>
          </a:bodyPr>
          <a:lstStyle/>
          <a:p>
            <a:r>
              <a:rPr lang="en-US" sz="2800" b="1" dirty="0" smtClean="0"/>
              <a:t>#7: Delegate Tasks</a:t>
            </a:r>
            <a:br>
              <a:rPr lang="en-US" sz="2800" b="1" dirty="0" smtClean="0"/>
            </a:br>
            <a:r>
              <a:rPr lang="en-US" sz="2800" b="1" dirty="0" smtClean="0"/>
              <a:t/>
            </a:r>
            <a:br>
              <a:rPr lang="en-US" sz="2800" b="1" dirty="0" smtClean="0"/>
            </a:br>
            <a:r>
              <a:rPr lang="en-US" sz="2800" dirty="0" smtClean="0"/>
              <a:t>If you’re at the point where you’re looking at expanding to new platforms, congratulations! </a:t>
            </a:r>
            <a:br>
              <a:rPr lang="en-US" sz="2800" dirty="0" smtClean="0"/>
            </a:br>
            <a:r>
              <a:rPr lang="en-US" sz="2800" dirty="0" smtClean="0"/>
              <a:t/>
            </a:r>
            <a:br>
              <a:rPr lang="en-US" sz="2800" dirty="0" smtClean="0"/>
            </a:br>
            <a:r>
              <a:rPr lang="en-US" sz="2800" dirty="0" smtClean="0"/>
              <a:t>You’ve likely got a healthy presence. But </a:t>
            </a:r>
            <a:r>
              <a:rPr lang="en-US" sz="2800" b="1" dirty="0" smtClean="0"/>
              <a:t>don’t let all of this growth overwhelm you</a:t>
            </a:r>
            <a:r>
              <a:rPr lang="en-US" sz="2800" dirty="0" smtClean="0"/>
              <a:t>. The larger you grow, the more in danger you are of failing to engage (point #3), because—let’s face it—social media is a lot of work.</a:t>
            </a:r>
            <a:br>
              <a:rPr lang="en-US" sz="2800"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38</a:t>
            </a:fld>
            <a:endParaRPr lang="en-US" smtClean="0"/>
          </a:p>
        </p:txBody>
      </p:sp>
      <p:sp>
        <p:nvSpPr>
          <p:cNvPr id="2052" name="Rectangle 2"/>
          <p:cNvSpPr>
            <a:spLocks noGrp="1" noChangeArrowheads="1"/>
          </p:cNvSpPr>
          <p:nvPr>
            <p:ph type="ctrTitle"/>
          </p:nvPr>
        </p:nvSpPr>
        <p:spPr>
          <a:xfrm>
            <a:off x="1691680" y="620688"/>
            <a:ext cx="6912768" cy="5322912"/>
          </a:xfrm>
        </p:spPr>
        <p:txBody>
          <a:bodyPr>
            <a:normAutofit/>
          </a:bodyPr>
          <a:lstStyle/>
          <a:p>
            <a:pPr>
              <a:defRPr/>
            </a:pPr>
            <a:r>
              <a:rPr lang="en-US" sz="2800" dirty="0" smtClean="0"/>
              <a:t>So look into  adding some more team members. </a:t>
            </a:r>
            <a:br>
              <a:rPr lang="en-US" sz="2800" dirty="0" smtClean="0"/>
            </a:br>
            <a:r>
              <a:rPr lang="en-US" sz="2800" dirty="0" smtClean="0"/>
              <a:t/>
            </a:r>
            <a:br>
              <a:rPr lang="en-US" sz="2800" dirty="0" smtClean="0"/>
            </a:br>
            <a:r>
              <a:rPr lang="en-US" sz="2800" dirty="0" smtClean="0"/>
              <a:t>Graphic artists for your infographics, writers for your blogs and white papers and even some interns to manage the day-to-day social media conversations and information-gathering.  </a:t>
            </a:r>
            <a:br>
              <a:rPr lang="en-US" sz="2800" dirty="0" smtClean="0"/>
            </a:br>
            <a:r>
              <a:rPr lang="en-US" sz="2800" dirty="0" smtClean="0"/>
              <a:t/>
            </a:r>
            <a:br>
              <a:rPr lang="en-US" sz="2800" dirty="0" smtClean="0"/>
            </a:br>
            <a:r>
              <a:rPr lang="en-US" sz="2800" dirty="0" smtClean="0"/>
              <a:t>A talented team can give you a richer, more robust presence than you could ever achieve on your own.</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39</a:t>
            </a:fld>
            <a:endParaRPr lang="en-US" smtClean="0"/>
          </a:p>
        </p:txBody>
      </p:sp>
      <p:sp>
        <p:nvSpPr>
          <p:cNvPr id="2052" name="Rectangle 2"/>
          <p:cNvSpPr>
            <a:spLocks noGrp="1" noChangeArrowheads="1"/>
          </p:cNvSpPr>
          <p:nvPr>
            <p:ph type="ctrTitle"/>
          </p:nvPr>
        </p:nvSpPr>
        <p:spPr>
          <a:xfrm>
            <a:off x="1691680" y="620688"/>
            <a:ext cx="6912768" cy="4789512"/>
          </a:xfrm>
        </p:spPr>
        <p:txBody>
          <a:bodyPr>
            <a:normAutofit/>
          </a:bodyPr>
          <a:lstStyle/>
          <a:p>
            <a:pPr>
              <a:defRPr/>
            </a:pPr>
            <a:r>
              <a:rPr lang="en-US" sz="2800" b="1" dirty="0" smtClean="0"/>
              <a:t>Discussion Questions</a:t>
            </a:r>
            <a:br>
              <a:rPr lang="en-US" sz="2800" b="1" dirty="0" smtClean="0"/>
            </a:br>
            <a:r>
              <a:rPr lang="en-US" sz="2800" b="1" dirty="0" smtClean="0"/>
              <a:t/>
            </a:r>
            <a:br>
              <a:rPr lang="en-US" sz="2800" b="1" dirty="0" smtClean="0"/>
            </a:br>
            <a:r>
              <a:rPr lang="en-US" sz="2800" dirty="0" smtClean="0"/>
              <a:t>What do you think? </a:t>
            </a:r>
            <a:br>
              <a:rPr lang="en-US" sz="2800" dirty="0" smtClean="0"/>
            </a:br>
            <a:r>
              <a:rPr lang="en-US" sz="2800" dirty="0" smtClean="0"/>
              <a:t/>
            </a:r>
            <a:br>
              <a:rPr lang="en-US" sz="2800" dirty="0" smtClean="0"/>
            </a:br>
            <a:r>
              <a:rPr lang="en-US" sz="2800" dirty="0" smtClean="0"/>
              <a:t>What’s your business’s story? </a:t>
            </a:r>
            <a:br>
              <a:rPr lang="en-US" sz="2800" dirty="0" smtClean="0"/>
            </a:br>
            <a:r>
              <a:rPr lang="en-US" sz="2800" dirty="0" smtClean="0"/>
              <a:t/>
            </a:r>
            <a:br>
              <a:rPr lang="en-US" sz="2800" dirty="0" smtClean="0"/>
            </a:br>
            <a:r>
              <a:rPr lang="en-US" sz="2800" dirty="0" smtClean="0"/>
              <a:t>Do you already have a social media plan? </a:t>
            </a:r>
            <a:br>
              <a:rPr lang="en-US" sz="2800" dirty="0" smtClean="0"/>
            </a:br>
            <a:r>
              <a:rPr lang="en-US" sz="2800" dirty="0" smtClean="0"/>
              <a:t/>
            </a:r>
            <a:br>
              <a:rPr lang="en-US" sz="2800" dirty="0" smtClean="0"/>
            </a:br>
            <a:r>
              <a:rPr lang="en-US" sz="2800" dirty="0" smtClean="0"/>
              <a:t>How’s it working out? Or are you about to implement one?</a:t>
            </a:r>
            <a:endParaRPr lang="en-US" sz="2800"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4</a:t>
            </a:fld>
            <a:endParaRPr lang="en-US" smtClean="0"/>
          </a:p>
        </p:txBody>
      </p:sp>
      <p:sp>
        <p:nvSpPr>
          <p:cNvPr id="2052" name="Rectangle 2"/>
          <p:cNvSpPr>
            <a:spLocks noGrp="1" noChangeArrowheads="1"/>
          </p:cNvSpPr>
          <p:nvPr>
            <p:ph type="ctrTitle"/>
          </p:nvPr>
        </p:nvSpPr>
        <p:spPr>
          <a:xfrm>
            <a:off x="1691680" y="620688"/>
            <a:ext cx="6912768" cy="5551512"/>
          </a:xfrm>
        </p:spPr>
        <p:txBody>
          <a:bodyPr>
            <a:normAutofit/>
          </a:bodyPr>
          <a:lstStyle/>
          <a:p>
            <a:r>
              <a:rPr lang="en-US" sz="2800" b="1" i="1" dirty="0" smtClean="0">
                <a:solidFill>
                  <a:schemeClr val="tx2"/>
                </a:solidFill>
              </a:rPr>
              <a:t>Content</a:t>
            </a:r>
            <a:br>
              <a:rPr lang="en-US" sz="2800" b="1" i="1" dirty="0" smtClean="0">
                <a:solidFill>
                  <a:schemeClr val="tx2"/>
                </a:solidFill>
              </a:rPr>
            </a:br>
            <a:r>
              <a:rPr lang="en-US" sz="2800" b="1" i="1" dirty="0" smtClean="0">
                <a:solidFill>
                  <a:schemeClr val="tx2"/>
                </a:solidFill>
              </a:rPr>
              <a:t/>
            </a:r>
            <a:br>
              <a:rPr lang="en-US" sz="2800" b="1" i="1" dirty="0" smtClean="0">
                <a:solidFill>
                  <a:schemeClr val="tx2"/>
                </a:solidFill>
              </a:rPr>
            </a:br>
            <a:r>
              <a:rPr lang="en-US" sz="2800" b="1" i="1" dirty="0" smtClean="0">
                <a:solidFill>
                  <a:schemeClr val="tx2"/>
                </a:solidFill>
              </a:rPr>
              <a:t>PART I</a:t>
            </a:r>
            <a:br>
              <a:rPr lang="en-US" sz="2800" b="1" i="1" dirty="0" smtClean="0">
                <a:solidFill>
                  <a:schemeClr val="tx2"/>
                </a:solidFill>
              </a:rPr>
            </a:br>
            <a:r>
              <a:rPr lang="en-US" sz="2800" i="1" dirty="0" smtClean="0"/>
              <a:t>Social Media Marketing Tips That Take Your Business To The Next Level</a:t>
            </a:r>
            <a:br>
              <a:rPr lang="en-US" sz="2800" i="1" dirty="0" smtClean="0"/>
            </a:br>
            <a:r>
              <a:rPr lang="en-US" sz="2800" i="1" dirty="0" smtClean="0"/>
              <a:t/>
            </a:r>
            <a:br>
              <a:rPr lang="en-US" sz="2800" i="1" dirty="0" smtClean="0"/>
            </a:br>
            <a:r>
              <a:rPr lang="en-US" sz="2800" b="1" i="1" dirty="0" smtClean="0"/>
              <a:t>PART II</a:t>
            </a:r>
            <a:br>
              <a:rPr lang="en-US" sz="2800" b="1" i="1" dirty="0" smtClean="0"/>
            </a:br>
            <a:r>
              <a:rPr lang="it-IT" sz="2800" i="1" dirty="0" smtClean="0"/>
              <a:t>Social Media Strategy in 8 Steps</a:t>
            </a:r>
            <a:r>
              <a:rPr lang="en-US" sz="2800" i="1" dirty="0" smtClean="0"/>
              <a:t> </a:t>
            </a:r>
            <a:br>
              <a:rPr lang="en-US" sz="2800" i="1" dirty="0" smtClean="0"/>
            </a:br>
            <a:r>
              <a:rPr lang="en-US" sz="2800" i="1" dirty="0" smtClean="0"/>
              <a:t/>
            </a:r>
            <a:br>
              <a:rPr lang="en-US" sz="2800" i="1" dirty="0" smtClean="0"/>
            </a:br>
            <a:r>
              <a:rPr lang="en-US" sz="2800" b="1" i="1" dirty="0" smtClean="0"/>
              <a:t>PART III</a:t>
            </a:r>
            <a:r>
              <a:rPr lang="en-US" sz="2800" i="1" dirty="0" smtClean="0"/>
              <a:t/>
            </a:r>
            <a:br>
              <a:rPr lang="en-US" sz="2800" i="1" dirty="0" smtClean="0"/>
            </a:br>
            <a:r>
              <a:rPr lang="en-US" sz="2800" i="1" dirty="0" smtClean="0"/>
              <a:t> 7 Tips for Creating a Social Media Plan for Your Business </a:t>
            </a:r>
            <a:endParaRPr lang="en-US" sz="2800"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40</a:t>
            </a:fld>
            <a:endParaRPr lang="en-US" smtClean="0"/>
          </a:p>
        </p:txBody>
      </p:sp>
      <p:sp>
        <p:nvSpPr>
          <p:cNvPr id="2052" name="Rectangle 2"/>
          <p:cNvSpPr>
            <a:spLocks noGrp="1" noChangeArrowheads="1"/>
          </p:cNvSpPr>
          <p:nvPr>
            <p:ph type="ctrTitle"/>
          </p:nvPr>
        </p:nvSpPr>
        <p:spPr>
          <a:xfrm>
            <a:off x="1691680" y="620688"/>
            <a:ext cx="6912768" cy="5856312"/>
          </a:xfrm>
        </p:spPr>
        <p:txBody>
          <a:bodyPr>
            <a:noAutofit/>
          </a:bodyPr>
          <a:lstStyle/>
          <a:p>
            <a:pPr>
              <a:defRPr/>
            </a:pPr>
            <a:r>
              <a:rPr lang="en-US" sz="2400" b="1" dirty="0" smtClean="0">
                <a:solidFill>
                  <a:schemeClr val="tx2"/>
                </a:solidFill>
              </a:rPr>
              <a:t>Resources:</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t>Social Media Marketing: Taking it to the next level</a:t>
            </a:r>
            <a:br>
              <a:rPr lang="en-US" sz="2000" b="1" dirty="0" smtClean="0"/>
            </a:br>
            <a:r>
              <a:rPr lang="en-US" sz="2000" b="1" dirty="0" smtClean="0">
                <a:solidFill>
                  <a:srgbClr val="00B050"/>
                </a:solidFill>
                <a:hlinkClick r:id="rId2"/>
              </a:rPr>
              <a:t>http://www.b2bmarketing.net/events/social-media-marketing-taking-it-next-level</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t>Social Media Marketing Tips That Take Your Business To The Next Level</a:t>
            </a:r>
            <a:br>
              <a:rPr lang="en-US" sz="2000" b="1" dirty="0" smtClean="0"/>
            </a:br>
            <a:r>
              <a:rPr lang="en-US" sz="2000" b="1" dirty="0" smtClean="0">
                <a:solidFill>
                  <a:srgbClr val="6A7B05"/>
                </a:solidFill>
              </a:rPr>
              <a:t>http://seomarketingsuite.com/social-media-marketing-tips-that-take-your-business-to-the-next-level-2/</a:t>
            </a:r>
            <a:br>
              <a:rPr lang="en-US" sz="2000" b="1" dirty="0" smtClean="0">
                <a:solidFill>
                  <a:srgbClr val="6A7B05"/>
                </a:solidFill>
              </a:rPr>
            </a:br>
            <a:r>
              <a:rPr lang="en-US" sz="2000" b="1" dirty="0" smtClean="0">
                <a:solidFill>
                  <a:schemeClr val="tx2"/>
                </a:solidFill>
              </a:rPr>
              <a:t/>
            </a:r>
            <a:br>
              <a:rPr lang="en-US" sz="2000" b="1" dirty="0" smtClean="0">
                <a:solidFill>
                  <a:schemeClr val="tx2"/>
                </a:solidFill>
              </a:rPr>
            </a:br>
            <a:r>
              <a:rPr lang="en-US" sz="2000" b="1" dirty="0" smtClean="0"/>
              <a:t>Totally Social: Taking Your Social Media Marketing To The Next Level</a:t>
            </a:r>
            <a:br>
              <a:rPr lang="en-US" sz="2000" b="1" dirty="0" smtClean="0"/>
            </a:br>
            <a:r>
              <a:rPr lang="en-US" sz="2000" b="1" dirty="0" smtClean="0">
                <a:solidFill>
                  <a:schemeClr val="tx2"/>
                </a:solidFill>
                <a:hlinkClick r:id="rId3"/>
              </a:rPr>
              <a:t>http://www.4-roads.com/company/resources/m/links/2444.aspx</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t> 7 Tips for Creating a Social Media Plan for Your Business</a:t>
            </a:r>
            <a:br>
              <a:rPr lang="en-US" sz="2000" b="1" dirty="0" smtClean="0"/>
            </a:br>
            <a:r>
              <a:rPr lang="en-US" sz="2000" b="1" dirty="0" smtClean="0">
                <a:solidFill>
                  <a:schemeClr val="tx2"/>
                </a:solidFill>
              </a:rPr>
              <a:t> </a:t>
            </a:r>
            <a:r>
              <a:rPr lang="en-US" sz="2000" b="1" dirty="0" smtClean="0">
                <a:solidFill>
                  <a:schemeClr val="tx2"/>
                </a:solidFill>
                <a:hlinkClick r:id="rId4"/>
              </a:rPr>
              <a:t>http://www.socialmediaexaminer.com/social-media-plan-for-your-business/</a:t>
            </a:r>
            <a:r>
              <a:rPr lang="en-US" sz="2000" b="1" dirty="0" smtClean="0">
                <a:solidFill>
                  <a:schemeClr val="tx2"/>
                </a:solidFill>
              </a:rPr>
              <a:t> </a:t>
            </a:r>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41</a:t>
            </a:fld>
            <a:endParaRPr lang="en-US" smtClean="0"/>
          </a:p>
        </p:txBody>
      </p:sp>
      <p:sp>
        <p:nvSpPr>
          <p:cNvPr id="2052" name="Rectangle 2"/>
          <p:cNvSpPr>
            <a:spLocks noGrp="1" noChangeArrowheads="1"/>
          </p:cNvSpPr>
          <p:nvPr>
            <p:ph type="ctrTitle"/>
          </p:nvPr>
        </p:nvSpPr>
        <p:spPr>
          <a:xfrm>
            <a:off x="1691680" y="620688"/>
            <a:ext cx="6912768" cy="2960712"/>
          </a:xfrm>
        </p:spPr>
        <p:txBody>
          <a:bodyPr>
            <a:normAutofit/>
          </a:bodyPr>
          <a:lstStyle/>
          <a:p>
            <a:pPr>
              <a:defRPr/>
            </a:pPr>
            <a:r>
              <a:rPr lang="en-US" sz="3200" b="1" dirty="0" smtClean="0">
                <a:solidFill>
                  <a:schemeClr val="tx2"/>
                </a:solidFill>
                <a:latin typeface="+mn-lt"/>
              </a:rPr>
              <a:t>Thank you for listening.</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5</a:t>
            </a:fld>
            <a:endParaRPr lang="en-US" smtClean="0"/>
          </a:p>
        </p:txBody>
      </p:sp>
      <p:sp>
        <p:nvSpPr>
          <p:cNvPr id="2052" name="Rectangle 2"/>
          <p:cNvSpPr>
            <a:spLocks noGrp="1" noChangeArrowheads="1"/>
          </p:cNvSpPr>
          <p:nvPr>
            <p:ph type="ctrTitle"/>
          </p:nvPr>
        </p:nvSpPr>
        <p:spPr>
          <a:xfrm>
            <a:off x="1691680" y="620688"/>
            <a:ext cx="6912768" cy="5170512"/>
          </a:xfrm>
        </p:spPr>
        <p:txBody>
          <a:bodyPr>
            <a:normAutofit fontScale="90000"/>
          </a:bodyPr>
          <a:lstStyle/>
          <a:p>
            <a:r>
              <a:rPr lang="en-US" sz="2800" b="1" dirty="0" smtClean="0"/>
              <a:t>Introduction</a:t>
            </a:r>
            <a:r>
              <a:rPr lang="en-US" sz="2800" dirty="0" smtClean="0"/>
              <a:t/>
            </a:r>
            <a:br>
              <a:rPr lang="en-US" sz="2800" dirty="0" smtClean="0"/>
            </a:br>
            <a:r>
              <a:rPr lang="en-US" sz="2800" dirty="0" smtClean="0"/>
              <a:t/>
            </a:r>
            <a:br>
              <a:rPr lang="en-US" sz="2800" dirty="0" smtClean="0"/>
            </a:br>
            <a:r>
              <a:rPr lang="en-US" sz="2800" dirty="0" smtClean="0"/>
              <a:t>The presentation will take you beyond the basic tools and techniques used in social media and provide insight into the future of social media trends. </a:t>
            </a:r>
            <a:br>
              <a:rPr lang="en-US" sz="2800" dirty="0" smtClean="0"/>
            </a:br>
            <a:r>
              <a:rPr lang="en-US" sz="2800" dirty="0" smtClean="0"/>
              <a:t/>
            </a:r>
            <a:br>
              <a:rPr lang="en-US" sz="2800" dirty="0" smtClean="0"/>
            </a:br>
            <a:r>
              <a:rPr lang="en-US" sz="2800" dirty="0" smtClean="0"/>
              <a:t>The presentation will look at ways you can take your current strategy to the next level to </a:t>
            </a:r>
            <a:r>
              <a:rPr lang="en-US" sz="2800" b="1" dirty="0" smtClean="0"/>
              <a:t>increase awareness of your brand</a:t>
            </a:r>
            <a:r>
              <a:rPr lang="en-US" sz="2800" dirty="0" smtClean="0"/>
              <a:t>, </a:t>
            </a:r>
            <a:r>
              <a:rPr lang="en-US" sz="2800" b="1" dirty="0" smtClean="0"/>
              <a:t>drive sales </a:t>
            </a:r>
            <a:r>
              <a:rPr lang="en-US" sz="2800" dirty="0" smtClean="0"/>
              <a:t>and web traffic and engage with your customers in a more sophisticated way.</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6</a:t>
            </a:fld>
            <a:endParaRPr lang="en-US" smtClean="0"/>
          </a:p>
        </p:txBody>
      </p:sp>
      <p:sp>
        <p:nvSpPr>
          <p:cNvPr id="2052" name="Rectangle 2"/>
          <p:cNvSpPr>
            <a:spLocks noGrp="1" noChangeArrowheads="1"/>
          </p:cNvSpPr>
          <p:nvPr>
            <p:ph type="ctrTitle"/>
          </p:nvPr>
        </p:nvSpPr>
        <p:spPr>
          <a:xfrm>
            <a:off x="1691680" y="620688"/>
            <a:ext cx="6912768" cy="4484712"/>
          </a:xfrm>
        </p:spPr>
        <p:txBody>
          <a:bodyPr>
            <a:normAutofit/>
          </a:bodyPr>
          <a:lstStyle/>
          <a:p>
            <a:pPr>
              <a:defRPr/>
            </a:pPr>
            <a:r>
              <a:rPr lang="en-US" sz="2800" b="1" dirty="0" smtClean="0"/>
              <a:t>Audience</a:t>
            </a:r>
            <a:br>
              <a:rPr lang="en-US" sz="2800" b="1" dirty="0" smtClean="0"/>
            </a:br>
            <a:r>
              <a:rPr lang="en-US" sz="2800" dirty="0" smtClean="0"/>
              <a:t/>
            </a:r>
            <a:br>
              <a:rPr lang="en-US" sz="2800" dirty="0" smtClean="0"/>
            </a:br>
            <a:r>
              <a:rPr lang="en-US" sz="2800" dirty="0" smtClean="0"/>
              <a:t>Heads of marketing, marketing managers, social media specialists, digital marketing specialists and strategic leaders in organizations.</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7</a:t>
            </a:fld>
            <a:endParaRPr lang="en-US" smtClean="0"/>
          </a:p>
        </p:txBody>
      </p:sp>
      <p:sp>
        <p:nvSpPr>
          <p:cNvPr id="2052" name="Rectangle 2"/>
          <p:cNvSpPr>
            <a:spLocks noGrp="1" noChangeArrowheads="1"/>
          </p:cNvSpPr>
          <p:nvPr>
            <p:ph type="ctrTitle"/>
          </p:nvPr>
        </p:nvSpPr>
        <p:spPr>
          <a:xfrm>
            <a:off x="1676400" y="1752600"/>
            <a:ext cx="6912768" cy="2133600"/>
          </a:xfrm>
        </p:spPr>
        <p:txBody>
          <a:bodyPr>
            <a:normAutofit fontScale="90000"/>
          </a:bodyPr>
          <a:lstStyle/>
          <a:p>
            <a:pPr>
              <a:defRPr/>
            </a:pPr>
            <a:r>
              <a:rPr lang="en-US" sz="2800" b="1" i="1" dirty="0" smtClean="0">
                <a:solidFill>
                  <a:schemeClr val="tx2"/>
                </a:solidFill>
              </a:rPr>
              <a:t>PART I</a:t>
            </a:r>
            <a:br>
              <a:rPr lang="en-US" sz="2800" b="1" i="1" dirty="0" smtClean="0">
                <a:solidFill>
                  <a:schemeClr val="tx2"/>
                </a:solidFill>
              </a:rPr>
            </a:br>
            <a:r>
              <a:rPr lang="en-US" sz="2800" b="1" i="1" dirty="0" smtClean="0">
                <a:solidFill>
                  <a:schemeClr val="tx2"/>
                </a:solidFill>
              </a:rPr>
              <a:t/>
            </a:r>
            <a:br>
              <a:rPr lang="en-US" sz="2800" b="1" i="1" dirty="0" smtClean="0">
                <a:solidFill>
                  <a:schemeClr val="tx2"/>
                </a:solidFill>
              </a:rPr>
            </a:br>
            <a:r>
              <a:rPr lang="en-US" sz="2800" i="1" dirty="0" smtClean="0"/>
              <a:t>Social Media Marketing Tips That Take Your Business To The Next Level</a:t>
            </a:r>
            <a:br>
              <a:rPr lang="en-US" sz="2800" i="1" dirty="0" smtClean="0"/>
            </a:b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8</a:t>
            </a:fld>
            <a:endParaRPr lang="en-US" smtClean="0"/>
          </a:p>
        </p:txBody>
      </p:sp>
      <p:sp>
        <p:nvSpPr>
          <p:cNvPr id="2052" name="Rectangle 2"/>
          <p:cNvSpPr>
            <a:spLocks noGrp="1" noChangeArrowheads="1"/>
          </p:cNvSpPr>
          <p:nvPr>
            <p:ph type="ctrTitle"/>
          </p:nvPr>
        </p:nvSpPr>
        <p:spPr>
          <a:xfrm>
            <a:off x="1691680" y="620688"/>
            <a:ext cx="6912768" cy="4865712"/>
          </a:xfrm>
        </p:spPr>
        <p:txBody>
          <a:bodyPr>
            <a:noAutofit/>
          </a:bodyPr>
          <a:lstStyle/>
          <a:p>
            <a:pPr>
              <a:defRPr/>
            </a:pPr>
            <a:r>
              <a:rPr lang="en-US" sz="2800" dirty="0" smtClean="0"/>
              <a:t/>
            </a:r>
            <a:br>
              <a:rPr lang="en-US" sz="2800" dirty="0" smtClean="0"/>
            </a:br>
            <a:r>
              <a:rPr lang="en-US" sz="2800" dirty="0" smtClean="0"/>
              <a:t/>
            </a:r>
            <a:br>
              <a:rPr lang="en-US" sz="2800" dirty="0" smtClean="0"/>
            </a:br>
            <a:r>
              <a:rPr lang="en-US" sz="2800" b="1" dirty="0" smtClean="0"/>
              <a:t>Social Media Marketing Tips That Take Your Business To The Next Level</a:t>
            </a:r>
            <a:br>
              <a:rPr lang="en-US" sz="2800" b="1" dirty="0" smtClean="0"/>
            </a:br>
            <a:r>
              <a:rPr lang="en-US" sz="2800" dirty="0" smtClean="0"/>
              <a:t/>
            </a:r>
            <a:br>
              <a:rPr lang="en-US" sz="2800" dirty="0" smtClean="0"/>
            </a:br>
            <a:r>
              <a:rPr lang="en-US" sz="2800" dirty="0" smtClean="0"/>
              <a:t>Social media </a:t>
            </a:r>
            <a:r>
              <a:rPr lang="en-US" sz="2800" b="1" dirty="0" smtClean="0"/>
              <a:t>offers tangible benefits to everybody</a:t>
            </a:r>
            <a:r>
              <a:rPr lang="en-US" sz="2800" dirty="0" smtClean="0"/>
              <a:t>; no business can afford to ignore it. Many sites have millions of users.</a:t>
            </a:r>
            <a:br>
              <a:rPr lang="en-US" sz="2800" dirty="0" smtClean="0"/>
            </a:br>
            <a:r>
              <a:rPr lang="en-US" sz="2800" dirty="0" smtClean="0"/>
              <a:t/>
            </a:r>
            <a:br>
              <a:rPr lang="en-US" sz="2800" dirty="0" smtClean="0"/>
            </a:br>
            <a:r>
              <a:rPr lang="en-US" sz="2800" dirty="0" smtClean="0"/>
              <a:t>The following slides will give you more advice on how to use social media marketing to your advantage.</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D025694F-B50E-410C-8C07-7AB81F6DA751}" type="slidenum">
              <a:rPr lang="en-US" smtClean="0"/>
              <a:pPr>
                <a:defRPr/>
              </a:pPr>
              <a:t>9</a:t>
            </a:fld>
            <a:endParaRPr lang="en-US" smtClean="0"/>
          </a:p>
        </p:txBody>
      </p:sp>
      <p:sp>
        <p:nvSpPr>
          <p:cNvPr id="2052" name="Rectangle 2"/>
          <p:cNvSpPr>
            <a:spLocks noGrp="1" noChangeArrowheads="1"/>
          </p:cNvSpPr>
          <p:nvPr>
            <p:ph type="ctrTitle"/>
          </p:nvPr>
        </p:nvSpPr>
        <p:spPr>
          <a:xfrm>
            <a:off x="1691680" y="620688"/>
            <a:ext cx="6912768" cy="5094312"/>
          </a:xfrm>
        </p:spPr>
        <p:txBody>
          <a:bodyPr>
            <a:normAutofit/>
          </a:bodyPr>
          <a:lstStyle/>
          <a:p>
            <a:pPr>
              <a:defRPr/>
            </a:pPr>
            <a:r>
              <a:rPr lang="en-US" sz="2800" dirty="0" smtClean="0"/>
              <a:t>Tweet a variety of material when you’re generating Twitter tweets for any of your plans involved with media marketing. </a:t>
            </a:r>
            <a:br>
              <a:rPr lang="en-US" sz="2800" dirty="0" smtClean="0"/>
            </a:br>
            <a:r>
              <a:rPr lang="en-US" sz="2800" dirty="0" smtClean="0"/>
              <a:t/>
            </a:r>
            <a:br>
              <a:rPr lang="en-US" sz="2800" dirty="0" smtClean="0"/>
            </a:br>
            <a:r>
              <a:rPr lang="en-US" sz="2800" dirty="0" smtClean="0"/>
              <a:t>You can give tweets ranging from business related to even just acknowledging your fans. </a:t>
            </a:r>
            <a:br>
              <a:rPr lang="en-US" sz="2800" dirty="0" smtClean="0"/>
            </a:br>
            <a:r>
              <a:rPr lang="en-US" sz="2800" dirty="0" smtClean="0"/>
              <a:t/>
            </a:r>
            <a:br>
              <a:rPr lang="en-US" sz="2800" dirty="0" smtClean="0"/>
            </a:br>
            <a:r>
              <a:rPr lang="en-US" sz="2800" dirty="0" smtClean="0"/>
              <a:t>If you use both kinds of tweets rather than only promoting your business, you attract attention and interest from your followers.</a:t>
            </a:r>
            <a:endParaRPr lang="en-US" sz="2800" b="1" dirty="0" smtClean="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FRALTI Presentation_New">
  <a:themeElements>
    <a:clrScheme name="Custom 2">
      <a:dk1>
        <a:srgbClr val="0F6FC6"/>
      </a:dk1>
      <a:lt1>
        <a:sysClr val="window" lastClr="FFFFFF"/>
      </a:lt1>
      <a:dk2>
        <a:srgbClr val="04617B"/>
      </a:dk2>
      <a:lt2>
        <a:srgbClr val="0F6FC6"/>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AFRALTI Presentation_New</Template>
  <TotalTime>768</TotalTime>
  <Words>418</Words>
  <Application>Microsoft Office PowerPoint</Application>
  <PresentationFormat>On-screen Show (4:3)</PresentationFormat>
  <Paragraphs>83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Template AFRALTI Presentation_New</vt:lpstr>
      <vt:lpstr>         Human Capital Development  Forum in ICT   24th- 26th February 2014   crossroads hotel   Lilongwe, Malawi</vt:lpstr>
      <vt:lpstr>       Taking Your Business to the Next Level with Social Media  Presenter:  Jonathan P. Mwakijele, BSc, MCM, MSc Head of Training, Consultancy and Research Unit African Advanced Level Telecommunications Institute (AFRALTI) Nairobi, Kenya  e-mail address: jmwakijele@afralti.org</vt:lpstr>
      <vt:lpstr>Taking Your Business to the Next Level with Social Media  An in-depth overview of the steps to take in order to start using social media strategically and effectively for business purposes. </vt:lpstr>
      <vt:lpstr>Content  PART I Social Media Marketing Tips That Take Your Business To The Next Level  PART II Social Media Strategy in 8 Steps   PART III  7 Tips for Creating a Social Media Plan for Your Business </vt:lpstr>
      <vt:lpstr>Introduction  The presentation will take you beyond the basic tools and techniques used in social media and provide insight into the future of social media trends.   The presentation will look at ways you can take your current strategy to the next level to increase awareness of your brand, drive sales and web traffic and engage with your customers in a more sophisticated way.</vt:lpstr>
      <vt:lpstr>Audience  Heads of marketing, marketing managers, social media specialists, digital marketing specialists and strategic leaders in organizations.</vt:lpstr>
      <vt:lpstr>PART I  Social Media Marketing Tips That Take Your Business To The Next Level </vt:lpstr>
      <vt:lpstr>  Social Media Marketing Tips That Take Your Business To The Next Level  Social media offers tangible benefits to everybody; no business can afford to ignore it. Many sites have millions of users.  The following slides will give you more advice on how to use social media marketing to your advantage.</vt:lpstr>
      <vt:lpstr>Tweet a variety of material when you’re generating Twitter tweets for any of your plans involved with media marketing.   You can give tweets ranging from business related to even just acknowledging your fans.   If you use both kinds of tweets rather than only promoting your business, you attract attention and interest from your followers.</vt:lpstr>
      <vt:lpstr>Frequently update your social networking site. Staying updated will keep your content fresh, so people think that they are reading something new and exciting.   Update your sites several times a week to improve the quality of your content.</vt:lpstr>
      <vt:lpstr>When people comment on your site or ask questions, make sure you respond promptly and professionally. It’s easy to just skim over some kind of message or comment, so seek out these comments every time you log in.</vt:lpstr>
      <vt:lpstr>Gaining a large followers on social networks necessitates more than just pushing your products. Instead, provide valuable content articles or links to other high-quality sites that provide useful information for your product area.   Engage your followers. Instead of focusing on product placement, encourage people to discuss your products. People should be able to identify with your brand and consider it as a part of their daily lives.</vt:lpstr>
      <vt:lpstr>Ask for help while running your social media campaign.   Social media sites represent an enormous opportunity for any business, which makes it even more important to use them correctly.   If you are not sure where to begin, do not hesitate to use the services of an experienced social media consultant.   You should know that this option is expensive, so you need to be prepared.</vt:lpstr>
      <vt:lpstr>Facebook enables your readers to easily share your content with others.   Facebook will share the comment of someone else on another friends page.   Let your readers know that you’d like them to engage in communications, so that you get more exposure.</vt:lpstr>
      <vt:lpstr>Social media marketing can benefit anybody. It doesn’t matter if you are a business owner or affiliate marketer.   Social media is a very powerful weapon that you should be using.   We have seen a number of organizations and individuals use social media to market or engage followers.  Such as:  Schools, Universities,  Regulators,  Business entities,  Faith organizations, Politicians,  Professionals,  Government Ministries,  clubs, etc</vt:lpstr>
      <vt:lpstr> PART II  Social Media Strategy in 8 Steps   </vt:lpstr>
      <vt:lpstr>Social Media Strategy in 8 Steps</vt:lpstr>
      <vt:lpstr>Step 1: Build an Ark  Nobody should “own” social media strategy in your organization. Social impacts all corners of the company, and should be more like air (everywhere) than like water (you have to go get it). Thus, the first step in the process is to create a cross-functional team to help conceive and operate the rest of the strategy. </vt:lpstr>
      <vt:lpstr>Step 2: Listen and Compare  The reality is that your customers (and competitors) will give you a good guide to where and how you should be active in social media, if you broaden your social listening beyond your brand name. </vt:lpstr>
      <vt:lpstr>Step 3: What’s the Point?  Yes, you can use social media to help accomplish several business objectives. But the best social media strategies are those that focus (at least initially) on a more narrow rationale for social. What do you primarily want to use social for? Awareness? Sales? Loyalty and retention? Pick one. </vt:lpstr>
      <vt:lpstr>Step 4: Select Success Metrics  How are you going to determine whether this is actually making a difference in your business? What key measures will you use to evaluate social media strategy effectiveness? How will you transcend (hopefully) likes and engagement? Will you measure ROI? </vt:lpstr>
      <vt:lpstr>Step 5: Analyze Your Audiences  With whom will you be interacting in social media? What are the demographic and psychographic characteristics of your current or prospective customers? How does that impact what you can and should attempt in social media? </vt:lpstr>
      <vt:lpstr>Step 6: What’s Your One Thing?  Passion is the fuel of social media.   It doesn’t matter who you are, or what you sell, your product features and benefits aren’t enough to create a passion-worthy stir. How will your organization appeal to the heart of your audience, rather than the head? Disney isn’t about movies, it’s about magic. Apple isn’t about technology, it’s about innovation. What are you about? </vt:lpstr>
      <vt:lpstr>Step 7: How Will You Be Human?  Social media is about people, not logos.  The mechanics of social force companies to compete for attention versus your customers’ friends and family members. Thus, your company has to (at least to some degree) act like a person, not an entity. How will you do that? </vt:lpstr>
      <vt:lpstr>Step 8: Create a Channel Plan  Only after you know why you’re active in social at all, and how you’ll measure social media strategy success should you turn your attention to the “how” of Facebook, Twitter, Tumblr and the rest. This channel plan should be distinct, in that you have a specific, defensible reason for participating in each. </vt:lpstr>
      <vt:lpstr> PART III   7 Tips for Creating a Social Media Plan for Your Business </vt:lpstr>
      <vt:lpstr>7 Tips for Creating a Social Media Plan for Your Business   Why Businesses Fail With Social Media Businesses often fail in their social media efforts for the same reason New Year’s resolutions fail: It’s a good idea, but there’s no structure or commitment.  These seven tips will help you design a social media plan that will keep you on track, active and moving forward. </vt:lpstr>
      <vt:lpstr>#1: Make a Commitment  Before you even start creating your plan, you have to make a promise. Establishing a healthy social media presence can be a very slow process. You can’t expect your list of fans, followers or subscribers to grow overnight. </vt:lpstr>
      <vt:lpstr> No matter how silly an exercise it may seem, acknowledging and agreeing with yourself that building this presence could take upwards of a year (and then some), and then promising to invest time, energy and resources into it no matter what, will keep you committed and prepare you to be active and engaged even when you feel like your presence is stagnating. </vt:lpstr>
      <vt:lpstr>#2: Find Your Best Fit  If you’re just getting your business’s social media efforts up and running, part of creating your plan revolves around seeing if you already have a fanbase out there.  So do some searching. Are there lots of people posting videos to YouTube of themselves using your product? Does your company have a bunch of mentions on Twitter? Do you have reviews on  Yelp? </vt:lpstr>
      <vt:lpstr>Although it’s important to establish a presence on a giant like Facebook, make sure you also set up shop where you’re already visible. </vt:lpstr>
      <vt:lpstr>#3: Schedule Engagement  Now that you’ve identified the social media platforms you’re going to focus on, it’s time to turn your attention to the ways and frequency with which you’ll engage with your users.   Infrequent interaction is one of the main reasons businesses experience social media failure.  Those who are most successful in social media know that you have to engage steadily.</vt:lpstr>
      <vt:lpstr>#4: Create Expert Content  Your fans and followers don’t want commercials, they want conversation. They don’t want to hear how great your company is, they already like or follow you. They don’t want sales numbers, they want industry news and thought leadership.  A good rule of thumb is to talk about your customers and your industry 80% to 90% of the time, and then discuss your own business. That means you need to start a blog, write papers white papers, explore trends, release case studies and create infographics. </vt:lpstr>
      <vt:lpstr>Post frequently and do it consistently. Your ideal goal should be some kind of content every couple of days or so. Avoid going longer than a week without posting.  Thorough, in-depth articles and papers will position your business as an industry expert and thought leader, and keep your fans and followers (and even competitors) looking to you. </vt:lpstr>
      <vt:lpstr>#5: Run Contests and Promotions  Contests and promotions keep fans and followers excited, interested and coming back. Most importantly, they’re a covert way to get your business or brand in front of more people.  If you’ve always got some kind of giveaway going, they’ll soon become more social background noise. This is especially true if you’re giving away not-so-great prizes.  Run a contest or promotion every couple of months, and make sure the prize is something to get excited about.</vt:lpstr>
      <vt:lpstr>#6: Broaden Your Horizons  Every social media plan needs to start out the same way, with a commitment to the long haul and a focus on the basics like interaction and content.   But once your presence is established and your users are engaged, you’re free to open things up to experimentation.  </vt:lpstr>
      <vt:lpstr>#7: Delegate Tasks  If you’re at the point where you’re looking at expanding to new platforms, congratulations!   You’ve likely got a healthy presence. But don’t let all of this growth overwhelm you. The larger you grow, the more in danger you are of failing to engage (point #3), because—let’s face it—social media is a lot of work. </vt:lpstr>
      <vt:lpstr>So look into  adding some more team members.   Graphic artists for your infographics, writers for your blogs and white papers and even some interns to manage the day-to-day social media conversations and information-gathering.    A talented team can give you a richer, more robust presence than you could ever achieve on your own.</vt:lpstr>
      <vt:lpstr>Discussion Questions  What do you think?   What’s your business’s story?   Do you already have a social media plan?   How’s it working out? Or are you about to implement one?</vt:lpstr>
      <vt:lpstr>Resources:  Social Media Marketing: Taking it to the next level http://www.b2bmarketing.net/events/social-media-marketing-taking-it-next-level  Social Media Marketing Tips That Take Your Business To The Next Level http://seomarketingsuite.com/social-media-marketing-tips-that-take-your-business-to-the-next-level-2/  Totally Social: Taking Your Social Media Marketing To The Next Level http://www.4-roads.com/company/resources/m/links/2444.aspx   7 Tips for Creating a Social Media Plan for Your Business  http://www.socialmediaexaminer.com/social-media-plan-for-your-business/ </vt:lpstr>
      <vt:lpstr>Thank you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Jonathan</cp:lastModifiedBy>
  <cp:revision>109</cp:revision>
  <dcterms:created xsi:type="dcterms:W3CDTF">2014-02-18T06:07:27Z</dcterms:created>
  <dcterms:modified xsi:type="dcterms:W3CDTF">2014-02-26T09:40:38Z</dcterms:modified>
</cp:coreProperties>
</file>