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81" r:id="rId3"/>
    <p:sldId id="287" r:id="rId4"/>
    <p:sldId id="288" r:id="rId5"/>
    <p:sldId id="282" r:id="rId6"/>
    <p:sldId id="284" r:id="rId7"/>
    <p:sldId id="285" r:id="rId8"/>
    <p:sldId id="502" r:id="rId9"/>
    <p:sldId id="504" r:id="rId10"/>
    <p:sldId id="505" r:id="rId11"/>
    <p:sldId id="290" r:id="rId12"/>
    <p:sldId id="509" r:id="rId13"/>
    <p:sldId id="529" r:id="rId14"/>
    <p:sldId id="434" r:id="rId15"/>
    <p:sldId id="299" r:id="rId16"/>
    <p:sldId id="300" r:id="rId17"/>
    <p:sldId id="510" r:id="rId18"/>
    <p:sldId id="409" r:id="rId19"/>
    <p:sldId id="533" r:id="rId20"/>
    <p:sldId id="413" r:id="rId21"/>
    <p:sldId id="414" r:id="rId22"/>
    <p:sldId id="535" r:id="rId23"/>
    <p:sldId id="415" r:id="rId24"/>
    <p:sldId id="511" r:id="rId25"/>
    <p:sldId id="512" r:id="rId26"/>
    <p:sldId id="513" r:id="rId27"/>
    <p:sldId id="514" r:id="rId28"/>
    <p:sldId id="515" r:id="rId29"/>
    <p:sldId id="320" r:id="rId30"/>
    <p:sldId id="437" r:id="rId31"/>
    <p:sldId id="439" r:id="rId32"/>
    <p:sldId id="440" r:id="rId33"/>
    <p:sldId id="516" r:id="rId34"/>
    <p:sldId id="517" r:id="rId35"/>
    <p:sldId id="443" r:id="rId36"/>
    <p:sldId id="444" r:id="rId37"/>
    <p:sldId id="334" r:id="rId38"/>
    <p:sldId id="447" r:id="rId39"/>
    <p:sldId id="337" r:id="rId40"/>
    <p:sldId id="351" r:id="rId41"/>
    <p:sldId id="461" r:id="rId42"/>
    <p:sldId id="463" r:id="rId43"/>
    <p:sldId id="338" r:id="rId44"/>
    <p:sldId id="339" r:id="rId45"/>
    <p:sldId id="341" r:id="rId46"/>
    <p:sldId id="342" r:id="rId47"/>
    <p:sldId id="454" r:id="rId48"/>
    <p:sldId id="344" r:id="rId49"/>
    <p:sldId id="345" r:id="rId50"/>
    <p:sldId id="448" r:id="rId51"/>
    <p:sldId id="449" r:id="rId52"/>
    <p:sldId id="539" r:id="rId53"/>
    <p:sldId id="541" r:id="rId54"/>
    <p:sldId id="450" r:id="rId55"/>
    <p:sldId id="357" r:id="rId56"/>
    <p:sldId id="466" r:id="rId57"/>
    <p:sldId id="474" r:id="rId58"/>
    <p:sldId id="468" r:id="rId59"/>
    <p:sldId id="375" r:id="rId60"/>
    <p:sldId id="378" r:id="rId61"/>
    <p:sldId id="381" r:id="rId62"/>
    <p:sldId id="384" r:id="rId63"/>
    <p:sldId id="522" r:id="rId64"/>
    <p:sldId id="525" r:id="rId65"/>
    <p:sldId id="520" r:id="rId66"/>
    <p:sldId id="477" r:id="rId67"/>
    <p:sldId id="493" r:id="rId68"/>
    <p:sldId id="397" r:id="rId69"/>
    <p:sldId id="527" r:id="rId70"/>
    <p:sldId id="491" r:id="rId71"/>
  </p:sldIdLst>
  <p:sldSz cx="9144000" cy="6858000" type="screen4x3"/>
  <p:notesSz cx="6858000" cy="9296400"/>
  <p:custShowLst>
    <p:custShow name="Custom Show 1" id="0">
      <p:sldLst>
        <p:sld r:id="rId3"/>
        <p:sld r:id="rId4"/>
        <p:sld r:id="rId5"/>
        <p:sld r:id="rId6"/>
        <p:sld r:id="rId7"/>
        <p:sld r:id="rId8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642" y="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410A6-A1F4-4A8C-8BA6-A9304C5E86D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92DCCD-0E6D-4D02-A541-C4463CB0823B}">
      <dgm:prSet phldrT="[Text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GB" sz="1100" b="1" dirty="0" smtClean="0">
              <a:solidFill>
                <a:schemeClr val="tx1"/>
              </a:solidFill>
            </a:rPr>
            <a:t>STEP 1</a:t>
          </a:r>
        </a:p>
        <a:p>
          <a:r>
            <a:rPr lang="en-GB" sz="1100" b="1" dirty="0" smtClean="0">
              <a:solidFill>
                <a:schemeClr val="tx1"/>
              </a:solidFill>
            </a:rPr>
            <a:t>Assessment</a:t>
          </a:r>
        </a:p>
        <a:p>
          <a:r>
            <a:rPr lang="en-GB" sz="1100" dirty="0" smtClean="0">
              <a:solidFill>
                <a:schemeClr val="tx1"/>
              </a:solidFill>
            </a:rPr>
            <a:t>-Stakeholders analysis</a:t>
          </a:r>
        </a:p>
        <a:p>
          <a:r>
            <a:rPr lang="en-GB" sz="1100" dirty="0" smtClean="0">
              <a:solidFill>
                <a:schemeClr val="tx1"/>
              </a:solidFill>
            </a:rPr>
            <a:t>- SWOT/PESTLE analysis</a:t>
          </a:r>
        </a:p>
        <a:p>
          <a:r>
            <a:rPr lang="en-GB" sz="1100" dirty="0" smtClean="0">
              <a:solidFill>
                <a:schemeClr val="tx1"/>
              </a:solidFill>
            </a:rPr>
            <a:t>- Revalidate mission, vision ,core values</a:t>
          </a:r>
          <a:endParaRPr lang="en-GB" sz="1100" dirty="0">
            <a:solidFill>
              <a:schemeClr val="tx1"/>
            </a:solidFill>
          </a:endParaRPr>
        </a:p>
      </dgm:t>
    </dgm:pt>
    <dgm:pt modelId="{7E3B1765-CB88-484A-83AE-B6717EE36C63}" type="parTrans" cxnId="{720C2F92-22C6-4A22-B28F-BEB1F0536F3C}">
      <dgm:prSet/>
      <dgm:spPr/>
      <dgm:t>
        <a:bodyPr/>
        <a:lstStyle/>
        <a:p>
          <a:endParaRPr lang="en-GB"/>
        </a:p>
      </dgm:t>
    </dgm:pt>
    <dgm:pt modelId="{7C4E4386-D9E4-4B6D-A4D8-02FEFEBBC413}" type="sibTrans" cxnId="{720C2F92-22C6-4A22-B28F-BEB1F0536F3C}">
      <dgm:prSet/>
      <dgm:spPr/>
      <dgm:t>
        <a:bodyPr/>
        <a:lstStyle/>
        <a:p>
          <a:endParaRPr lang="en-GB"/>
        </a:p>
      </dgm:t>
    </dgm:pt>
    <dgm:pt modelId="{D441404C-4344-4C4F-B163-E0997612F390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STEP 2</a:t>
          </a:r>
        </a:p>
        <a:p>
          <a:r>
            <a:rPr lang="en-GB" sz="1200" b="1" dirty="0" smtClean="0">
              <a:solidFill>
                <a:schemeClr val="tx1"/>
              </a:solidFill>
            </a:rPr>
            <a:t>Strategy Formulation</a:t>
          </a:r>
        </a:p>
        <a:p>
          <a:r>
            <a:rPr lang="en-GB" sz="1200" dirty="0" smtClean="0">
              <a:solidFill>
                <a:schemeClr val="tx1"/>
              </a:solidFill>
            </a:rPr>
            <a:t>- High Level Business strategies from STEP 1</a:t>
          </a:r>
        </a:p>
        <a:p>
          <a:r>
            <a:rPr lang="en-GB" sz="1200" dirty="0" smtClean="0">
              <a:solidFill>
                <a:schemeClr val="tx1"/>
              </a:solidFill>
            </a:rPr>
            <a:t>strategic elements</a:t>
          </a:r>
        </a:p>
      </dgm:t>
    </dgm:pt>
    <dgm:pt modelId="{EE8E8635-858D-45D2-9959-ADD6ABBD6870}" type="parTrans" cxnId="{C1A2B5E4-BBD7-4577-96BD-B60511F4B150}">
      <dgm:prSet/>
      <dgm:spPr/>
      <dgm:t>
        <a:bodyPr/>
        <a:lstStyle/>
        <a:p>
          <a:endParaRPr lang="en-GB"/>
        </a:p>
      </dgm:t>
    </dgm:pt>
    <dgm:pt modelId="{24A026BD-CF2A-44AA-B1FD-E4BE782C326F}" type="sibTrans" cxnId="{C1A2B5E4-BBD7-4577-96BD-B60511F4B15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C6C18F6-1864-4CF3-81F7-D7A9B70B4F84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STEP 3</a:t>
          </a:r>
        </a:p>
        <a:p>
          <a:r>
            <a:rPr lang="en-GB" sz="1200" b="1" dirty="0" smtClean="0">
              <a:solidFill>
                <a:schemeClr val="tx1"/>
              </a:solidFill>
            </a:rPr>
            <a:t>Strategic objectives </a:t>
          </a:r>
          <a:r>
            <a:rPr lang="en-GB" sz="1200" dirty="0" smtClean="0">
              <a:solidFill>
                <a:schemeClr val="tx1"/>
              </a:solidFill>
            </a:rPr>
            <a:t>developed from STEP 2  strategies</a:t>
          </a:r>
        </a:p>
        <a:p>
          <a:endParaRPr lang="en-GB" sz="1200" dirty="0" smtClean="0">
            <a:solidFill>
              <a:schemeClr val="tx1"/>
            </a:solidFill>
          </a:endParaRPr>
        </a:p>
      </dgm:t>
    </dgm:pt>
    <dgm:pt modelId="{BE015920-0199-492F-8D4B-C48426EBC3A1}" type="parTrans" cxnId="{A89FC8C9-3622-4307-98C0-5B1E68ABC851}">
      <dgm:prSet/>
      <dgm:spPr/>
      <dgm:t>
        <a:bodyPr/>
        <a:lstStyle/>
        <a:p>
          <a:endParaRPr lang="en-GB"/>
        </a:p>
      </dgm:t>
    </dgm:pt>
    <dgm:pt modelId="{58344699-5F0B-4EE1-90FD-01F5699064B6}" type="sibTrans" cxnId="{A89FC8C9-3622-4307-98C0-5B1E68ABC851}">
      <dgm:prSet/>
      <dgm:spPr/>
      <dgm:t>
        <a:bodyPr/>
        <a:lstStyle/>
        <a:p>
          <a:endParaRPr lang="en-GB"/>
        </a:p>
      </dgm:t>
    </dgm:pt>
    <dgm:pt modelId="{1C6BD4C9-E214-4122-BA88-4BBBFB3781A7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STEP 4 </a:t>
          </a:r>
        </a:p>
        <a:p>
          <a:r>
            <a:rPr lang="en-GB" sz="1200" b="1" dirty="0" smtClean="0">
              <a:solidFill>
                <a:schemeClr val="tx1"/>
              </a:solidFill>
            </a:rPr>
            <a:t>Strategy Mapping</a:t>
          </a:r>
        </a:p>
        <a:p>
          <a:r>
            <a:rPr lang="en-GB" sz="1200" dirty="0" smtClean="0">
              <a:solidFill>
                <a:schemeClr val="tx1"/>
              </a:solidFill>
            </a:rPr>
            <a:t>- Create strategy maps for  each strategy</a:t>
          </a:r>
        </a:p>
      </dgm:t>
    </dgm:pt>
    <dgm:pt modelId="{3AAE2454-37C4-42F6-8E66-900FADE6F1CA}" type="parTrans" cxnId="{75023361-AA14-4305-8E1C-20BB4E99C29C}">
      <dgm:prSet/>
      <dgm:spPr/>
      <dgm:t>
        <a:bodyPr/>
        <a:lstStyle/>
        <a:p>
          <a:endParaRPr lang="en-GB"/>
        </a:p>
      </dgm:t>
    </dgm:pt>
    <dgm:pt modelId="{E2353A0C-2B6C-4248-927C-FDF6D051B883}" type="sibTrans" cxnId="{75023361-AA14-4305-8E1C-20BB4E99C29C}">
      <dgm:prSet/>
      <dgm:spPr/>
      <dgm:t>
        <a:bodyPr/>
        <a:lstStyle/>
        <a:p>
          <a:endParaRPr lang="en-GB"/>
        </a:p>
      </dgm:t>
    </dgm:pt>
    <dgm:pt modelId="{74666005-6431-48AF-B328-2E5F55E2D5F1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GB" sz="1100" b="1" dirty="0" smtClean="0">
              <a:solidFill>
                <a:schemeClr val="tx1"/>
              </a:solidFill>
            </a:rPr>
            <a:t> STEP7 </a:t>
          </a:r>
        </a:p>
        <a:p>
          <a:r>
            <a:rPr lang="en-GB" sz="1100" b="1" dirty="0" smtClean="0">
              <a:solidFill>
                <a:schemeClr val="tx1"/>
              </a:solidFill>
            </a:rPr>
            <a:t>Performance Analysis</a:t>
          </a:r>
        </a:p>
        <a:p>
          <a:r>
            <a:rPr lang="en-GB" sz="1100" dirty="0" smtClean="0">
              <a:solidFill>
                <a:schemeClr val="tx1"/>
              </a:solidFill>
            </a:rPr>
            <a:t>- collect, report &amp;  present visual performance  information</a:t>
          </a:r>
        </a:p>
      </dgm:t>
    </dgm:pt>
    <dgm:pt modelId="{4BAA3672-8370-45AD-9BCD-0FF8A04BBFA2}" type="parTrans" cxnId="{101D0E13-AA85-4E35-833D-0D097FED835C}">
      <dgm:prSet/>
      <dgm:spPr/>
      <dgm:t>
        <a:bodyPr/>
        <a:lstStyle/>
        <a:p>
          <a:endParaRPr lang="en-GB"/>
        </a:p>
      </dgm:t>
    </dgm:pt>
    <dgm:pt modelId="{75934DFB-199E-49D4-A7BB-EA7CC9A21A11}" type="sibTrans" cxnId="{101D0E13-AA85-4E35-833D-0D097FED835C}">
      <dgm:prSet/>
      <dgm:spPr/>
      <dgm:t>
        <a:bodyPr/>
        <a:lstStyle/>
        <a:p>
          <a:endParaRPr lang="en-GB"/>
        </a:p>
      </dgm:t>
    </dgm:pt>
    <dgm:pt modelId="{18C2D1E8-49F6-4C6A-8BF0-55EB3B523FC6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STEP 5</a:t>
          </a:r>
        </a:p>
        <a:p>
          <a:r>
            <a:rPr lang="en-GB" sz="1200" b="1" dirty="0" smtClean="0">
              <a:solidFill>
                <a:schemeClr val="tx1"/>
              </a:solidFill>
            </a:rPr>
            <a:t>Measures &amp; Targets</a:t>
          </a:r>
        </a:p>
        <a:p>
          <a:r>
            <a:rPr lang="en-GB" sz="1200" dirty="0" smtClean="0">
              <a:solidFill>
                <a:schemeClr val="tx1"/>
              </a:solidFill>
            </a:rPr>
            <a:t>-  Develop outcome &amp; output performance of strategic objectives</a:t>
          </a:r>
        </a:p>
        <a:p>
          <a:r>
            <a:rPr lang="en-GB" sz="1200" dirty="0" smtClean="0">
              <a:solidFill>
                <a:schemeClr val="tx1"/>
              </a:solidFill>
            </a:rPr>
            <a:t>- </a:t>
          </a:r>
        </a:p>
      </dgm:t>
    </dgm:pt>
    <dgm:pt modelId="{B38112F3-CE2A-4F0F-AE02-C783FE0CD422}" type="parTrans" cxnId="{CDB184BB-3A3F-4C80-BE31-816CB350C88E}">
      <dgm:prSet/>
      <dgm:spPr/>
      <dgm:t>
        <a:bodyPr/>
        <a:lstStyle/>
        <a:p>
          <a:endParaRPr lang="en-GB"/>
        </a:p>
      </dgm:t>
    </dgm:pt>
    <dgm:pt modelId="{7E378C24-6779-423B-B3E9-CA29D6FDA642}" type="sibTrans" cxnId="{CDB184BB-3A3F-4C80-BE31-816CB350C88E}">
      <dgm:prSet/>
      <dgm:spPr/>
      <dgm:t>
        <a:bodyPr/>
        <a:lstStyle/>
        <a:p>
          <a:endParaRPr lang="en-GB"/>
        </a:p>
      </dgm:t>
    </dgm:pt>
    <dgm:pt modelId="{D90ED907-6B61-43C6-9CB6-6247CAF46495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GB" sz="1100" b="1" dirty="0" smtClean="0">
              <a:solidFill>
                <a:schemeClr val="tx1"/>
              </a:solidFill>
            </a:rPr>
            <a:t>STEP 6</a:t>
          </a:r>
        </a:p>
        <a:p>
          <a:r>
            <a:rPr lang="en-GB" sz="1100" b="1" dirty="0" smtClean="0">
              <a:solidFill>
                <a:schemeClr val="tx1"/>
              </a:solidFill>
            </a:rPr>
            <a:t>Strategic  Initiatives</a:t>
          </a:r>
        </a:p>
        <a:p>
          <a:r>
            <a:rPr lang="en-GB" sz="1100" dirty="0" smtClean="0">
              <a:solidFill>
                <a:schemeClr val="tx1"/>
              </a:solidFill>
            </a:rPr>
            <a:t>-Identify critical projects to improve  performance</a:t>
          </a:r>
        </a:p>
        <a:p>
          <a:r>
            <a:rPr lang="en-GB" sz="1100" dirty="0" smtClean="0">
              <a:solidFill>
                <a:schemeClr val="tx1"/>
              </a:solidFill>
            </a:rPr>
            <a:t>-  Develop  initiative performance measures</a:t>
          </a:r>
        </a:p>
        <a:p>
          <a:r>
            <a:rPr lang="en-GB" sz="1100" dirty="0" smtClean="0">
              <a:solidFill>
                <a:schemeClr val="tx1"/>
              </a:solidFill>
            </a:rPr>
            <a:t>- Strategic Budgeting</a:t>
          </a:r>
        </a:p>
        <a:p>
          <a:endParaRPr lang="en-GB" sz="700" dirty="0" smtClean="0"/>
        </a:p>
      </dgm:t>
    </dgm:pt>
    <dgm:pt modelId="{C5176227-32A2-45A5-BD99-BEDA4C237984}" type="parTrans" cxnId="{EF059373-9225-4C70-841B-FDB2617BBA9F}">
      <dgm:prSet/>
      <dgm:spPr/>
      <dgm:t>
        <a:bodyPr/>
        <a:lstStyle/>
        <a:p>
          <a:endParaRPr lang="en-GB"/>
        </a:p>
      </dgm:t>
    </dgm:pt>
    <dgm:pt modelId="{D1800B59-68F9-49EB-96B9-B93130177C89}" type="sibTrans" cxnId="{EF059373-9225-4C70-841B-FDB2617BBA9F}">
      <dgm:prSet/>
      <dgm:spPr/>
      <dgm:t>
        <a:bodyPr/>
        <a:lstStyle/>
        <a:p>
          <a:endParaRPr lang="en-GB"/>
        </a:p>
      </dgm:t>
    </dgm:pt>
    <dgm:pt modelId="{E898C24E-8D73-4A14-868A-28A84E53491F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STEP 8</a:t>
          </a:r>
        </a:p>
        <a:p>
          <a:r>
            <a:rPr lang="en-GB" sz="1200" b="1" dirty="0" smtClean="0">
              <a:solidFill>
                <a:schemeClr val="tx1"/>
              </a:solidFill>
            </a:rPr>
            <a:t>Cascading strategy</a:t>
          </a:r>
          <a:r>
            <a:rPr lang="en-GB" sz="1200" dirty="0" smtClean="0">
              <a:solidFill>
                <a:schemeClr val="tx1"/>
              </a:solidFill>
            </a:rPr>
            <a:t> to departmental &amp; individual </a:t>
          </a:r>
          <a:endParaRPr lang="en-GB" sz="1200" dirty="0">
            <a:solidFill>
              <a:schemeClr val="tx1"/>
            </a:solidFill>
          </a:endParaRPr>
        </a:p>
      </dgm:t>
    </dgm:pt>
    <dgm:pt modelId="{E2120029-6B2E-4A00-AD36-8E07074B2375}" type="parTrans" cxnId="{84A0C4B8-EACC-4B8C-A955-A9781110190A}">
      <dgm:prSet/>
      <dgm:spPr/>
      <dgm:t>
        <a:bodyPr/>
        <a:lstStyle/>
        <a:p>
          <a:endParaRPr lang="en-GB"/>
        </a:p>
      </dgm:t>
    </dgm:pt>
    <dgm:pt modelId="{C162A7B6-E91C-408D-B946-CF8EB032AE5A}" type="sibTrans" cxnId="{84A0C4B8-EACC-4B8C-A955-A9781110190A}">
      <dgm:prSet/>
      <dgm:spPr/>
      <dgm:t>
        <a:bodyPr/>
        <a:lstStyle/>
        <a:p>
          <a:endParaRPr lang="en-GB"/>
        </a:p>
      </dgm:t>
    </dgm:pt>
    <dgm:pt modelId="{9125AA1B-A76B-4AC6-B68F-500CD99751F8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STEP 9</a:t>
          </a:r>
        </a:p>
        <a:p>
          <a:r>
            <a:rPr lang="en-GB" sz="1200" b="1" dirty="0" smtClean="0">
              <a:solidFill>
                <a:schemeClr val="tx1"/>
              </a:solidFill>
            </a:rPr>
            <a:t>Evaluation</a:t>
          </a:r>
        </a:p>
        <a:p>
          <a:r>
            <a:rPr lang="en-GB" sz="1200" dirty="0" smtClean="0">
              <a:solidFill>
                <a:schemeClr val="tx1"/>
              </a:solidFill>
            </a:rPr>
            <a:t>-Make correction on strategy based on actual performance   </a:t>
          </a:r>
          <a:endParaRPr lang="en-GB" sz="1200" dirty="0">
            <a:solidFill>
              <a:schemeClr val="tx1"/>
            </a:solidFill>
          </a:endParaRPr>
        </a:p>
      </dgm:t>
    </dgm:pt>
    <dgm:pt modelId="{AC2B2883-C0C4-4F5D-AC8F-2403DD27113A}" type="parTrans" cxnId="{F87C2173-992A-45BA-A075-481EE3F5E55A}">
      <dgm:prSet/>
      <dgm:spPr/>
      <dgm:t>
        <a:bodyPr/>
        <a:lstStyle/>
        <a:p>
          <a:endParaRPr lang="en-GB"/>
        </a:p>
      </dgm:t>
    </dgm:pt>
    <dgm:pt modelId="{FA028393-12B0-4B21-B5C6-12B38F5E71A6}" type="sibTrans" cxnId="{F87C2173-992A-45BA-A075-481EE3F5E55A}">
      <dgm:prSet/>
      <dgm:spPr/>
      <dgm:t>
        <a:bodyPr/>
        <a:lstStyle/>
        <a:p>
          <a:endParaRPr lang="en-GB"/>
        </a:p>
      </dgm:t>
    </dgm:pt>
    <dgm:pt modelId="{7BC5339F-4944-4526-8314-E1A9B3BCE8C5}" type="pres">
      <dgm:prSet presAssocID="{D32410A6-A1F4-4A8C-8BA6-A9304C5E86D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37562B41-BD69-4106-B528-3C26918899A2}" type="pres">
      <dgm:prSet presAssocID="{8892DCCD-0E6D-4D02-A541-C4463CB0823B}" presName="compNode" presStyleCnt="0"/>
      <dgm:spPr/>
    </dgm:pt>
    <dgm:pt modelId="{CB900A64-95BE-4C18-8214-980DB3C0FE7B}" type="pres">
      <dgm:prSet presAssocID="{8892DCCD-0E6D-4D02-A541-C4463CB0823B}" presName="dummyConnPt" presStyleCnt="0"/>
      <dgm:spPr/>
    </dgm:pt>
    <dgm:pt modelId="{BE5510AA-4979-43FF-A3DE-14221656F621}" type="pres">
      <dgm:prSet presAssocID="{8892DCCD-0E6D-4D02-A541-C4463CB0823B}" presName="node" presStyleLbl="node1" presStyleIdx="0" presStyleCnt="9" custScaleX="105672" custScaleY="1421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B949F6-4C8D-427B-A4A6-5E1474741374}" type="pres">
      <dgm:prSet presAssocID="{7C4E4386-D9E4-4B6D-A4D8-02FEFEBBC413}" presName="sibTrans" presStyleLbl="bgSibTrans2D1" presStyleIdx="0" presStyleCnt="8"/>
      <dgm:spPr/>
      <dgm:t>
        <a:bodyPr/>
        <a:lstStyle/>
        <a:p>
          <a:endParaRPr lang="en-GB"/>
        </a:p>
      </dgm:t>
    </dgm:pt>
    <dgm:pt modelId="{04EC1193-BC67-4B74-A50C-359C93B2F3DA}" type="pres">
      <dgm:prSet presAssocID="{D441404C-4344-4C4F-B163-E0997612F390}" presName="compNode" presStyleCnt="0"/>
      <dgm:spPr/>
    </dgm:pt>
    <dgm:pt modelId="{0E1FBAF3-1F86-4329-936C-87490787FACC}" type="pres">
      <dgm:prSet presAssocID="{D441404C-4344-4C4F-B163-E0997612F390}" presName="dummyConnPt" presStyleCnt="0"/>
      <dgm:spPr/>
    </dgm:pt>
    <dgm:pt modelId="{A26F34DC-1966-44E6-8C1A-F4231AFD185A}" type="pres">
      <dgm:prSet presAssocID="{D441404C-4344-4C4F-B163-E0997612F390}" presName="node" presStyleLbl="node1" presStyleIdx="1" presStyleCnt="9" custScaleY="127128" custLinFactNeighborX="3228" custLinFactNeighborY="4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BA3EFA-9B4B-4EB6-8ADF-25B73D127DE0}" type="pres">
      <dgm:prSet presAssocID="{24A026BD-CF2A-44AA-B1FD-E4BE782C326F}" presName="sibTrans" presStyleLbl="bgSibTrans2D1" presStyleIdx="1" presStyleCnt="8" custFlipHor="1" custScaleX="32828" custScaleY="215888" custLinFactY="100000" custLinFactNeighborX="-2093" custLinFactNeighborY="155359"/>
      <dgm:spPr/>
      <dgm:t>
        <a:bodyPr/>
        <a:lstStyle/>
        <a:p>
          <a:endParaRPr lang="en-GB"/>
        </a:p>
      </dgm:t>
    </dgm:pt>
    <dgm:pt modelId="{32C70B7F-65F9-4260-971C-4B6C06CE87A3}" type="pres">
      <dgm:prSet presAssocID="{CC6C18F6-1864-4CF3-81F7-D7A9B70B4F84}" presName="compNode" presStyleCnt="0"/>
      <dgm:spPr/>
    </dgm:pt>
    <dgm:pt modelId="{1554226B-378F-463F-BC53-FACCF19FB2C2}" type="pres">
      <dgm:prSet presAssocID="{CC6C18F6-1864-4CF3-81F7-D7A9B70B4F84}" presName="dummyConnPt" presStyleCnt="0"/>
      <dgm:spPr/>
    </dgm:pt>
    <dgm:pt modelId="{101FA3D2-C0FC-45C3-BAEB-29DFC20CB135}" type="pres">
      <dgm:prSet presAssocID="{CC6C18F6-1864-4CF3-81F7-D7A9B70B4F84}" presName="node" presStyleLbl="node1" presStyleIdx="2" presStyleCnt="9" custScaleX="101542" custScaleY="1211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A76A05-75E8-4AEA-9E38-7F12A2A27D99}" type="pres">
      <dgm:prSet presAssocID="{58344699-5F0B-4EE1-90FD-01F5699064B6}" presName="sibTrans" presStyleLbl="bgSibTrans2D1" presStyleIdx="2" presStyleCnt="8"/>
      <dgm:spPr/>
      <dgm:t>
        <a:bodyPr/>
        <a:lstStyle/>
        <a:p>
          <a:endParaRPr lang="en-GB"/>
        </a:p>
      </dgm:t>
    </dgm:pt>
    <dgm:pt modelId="{053D0E48-996C-41D3-B5A5-916B18DFFC01}" type="pres">
      <dgm:prSet presAssocID="{1C6BD4C9-E214-4122-BA88-4BBBFB3781A7}" presName="compNode" presStyleCnt="0"/>
      <dgm:spPr/>
    </dgm:pt>
    <dgm:pt modelId="{4F13D22C-9C30-4916-95CF-A08A05977A7A}" type="pres">
      <dgm:prSet presAssocID="{1C6BD4C9-E214-4122-BA88-4BBBFB3781A7}" presName="dummyConnPt" presStyleCnt="0"/>
      <dgm:spPr/>
    </dgm:pt>
    <dgm:pt modelId="{5B457630-63F0-4182-8A16-8D2552BFB994}" type="pres">
      <dgm:prSet presAssocID="{1C6BD4C9-E214-4122-BA88-4BBBFB3781A7}" presName="node" presStyleLbl="node1" presStyleIdx="3" presStyleCnt="9" custScaleY="1208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0D627B-1D60-40C1-86FF-EAD24FAAD3FC}" type="pres">
      <dgm:prSet presAssocID="{E2353A0C-2B6C-4248-927C-FDF6D051B883}" presName="sibTrans" presStyleLbl="bgSibTrans2D1" presStyleIdx="3" presStyleCnt="8"/>
      <dgm:spPr/>
      <dgm:t>
        <a:bodyPr/>
        <a:lstStyle/>
        <a:p>
          <a:endParaRPr lang="en-GB"/>
        </a:p>
      </dgm:t>
    </dgm:pt>
    <dgm:pt modelId="{FF91A825-15DA-4AFD-AB04-1EFC80406327}" type="pres">
      <dgm:prSet presAssocID="{18C2D1E8-49F6-4C6A-8BF0-55EB3B523FC6}" presName="compNode" presStyleCnt="0"/>
      <dgm:spPr/>
    </dgm:pt>
    <dgm:pt modelId="{A88C755C-FA39-448F-A7BC-B6A45BC36B52}" type="pres">
      <dgm:prSet presAssocID="{18C2D1E8-49F6-4C6A-8BF0-55EB3B523FC6}" presName="dummyConnPt" presStyleCnt="0"/>
      <dgm:spPr/>
    </dgm:pt>
    <dgm:pt modelId="{BBDABCEC-D8D4-4A3E-B632-7381B0D2C35B}" type="pres">
      <dgm:prSet presAssocID="{18C2D1E8-49F6-4C6A-8BF0-55EB3B523FC6}" presName="node" presStyleLbl="node1" presStyleIdx="4" presStyleCnt="9" custScaleX="100414" custScaleY="1193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441C6-9AF7-41A5-AD2C-C836A2BFF643}" type="pres">
      <dgm:prSet presAssocID="{7E378C24-6779-423B-B3E9-CA29D6FDA642}" presName="sibTrans" presStyleLbl="bgSibTrans2D1" presStyleIdx="4" presStyleCnt="8"/>
      <dgm:spPr/>
      <dgm:t>
        <a:bodyPr/>
        <a:lstStyle/>
        <a:p>
          <a:endParaRPr lang="en-GB"/>
        </a:p>
      </dgm:t>
    </dgm:pt>
    <dgm:pt modelId="{8ADD4AF0-9285-4C29-AE5E-609A0D9D0F7C}" type="pres">
      <dgm:prSet presAssocID="{D90ED907-6B61-43C6-9CB6-6247CAF46495}" presName="compNode" presStyleCnt="0"/>
      <dgm:spPr/>
    </dgm:pt>
    <dgm:pt modelId="{1490AB0D-1137-4B33-BDB2-DFE0005AF991}" type="pres">
      <dgm:prSet presAssocID="{D90ED907-6B61-43C6-9CB6-6247CAF46495}" presName="dummyConnPt" presStyleCnt="0"/>
      <dgm:spPr/>
    </dgm:pt>
    <dgm:pt modelId="{4F8EBF24-9DB3-4D2F-8EFD-4548F8078B08}" type="pres">
      <dgm:prSet presAssocID="{D90ED907-6B61-43C6-9CB6-6247CAF46495}" presName="node" presStyleLbl="node1" presStyleIdx="5" presStyleCnt="9" custScaleX="104945" custScaleY="139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5D3E99-6079-4B9D-9F34-476CF8CCE5C4}" type="pres">
      <dgm:prSet presAssocID="{D1800B59-68F9-49EB-96B9-B93130177C89}" presName="sibTrans" presStyleLbl="bgSibTrans2D1" presStyleIdx="5" presStyleCnt="8"/>
      <dgm:spPr/>
      <dgm:t>
        <a:bodyPr/>
        <a:lstStyle/>
        <a:p>
          <a:endParaRPr lang="en-GB"/>
        </a:p>
      </dgm:t>
    </dgm:pt>
    <dgm:pt modelId="{1325BCC2-1BD8-4F24-91AC-8C30A6824B47}" type="pres">
      <dgm:prSet presAssocID="{74666005-6431-48AF-B328-2E5F55E2D5F1}" presName="compNode" presStyleCnt="0"/>
      <dgm:spPr/>
    </dgm:pt>
    <dgm:pt modelId="{7C044D25-DE21-4D13-A7F0-2C9A8708ADFC}" type="pres">
      <dgm:prSet presAssocID="{74666005-6431-48AF-B328-2E5F55E2D5F1}" presName="dummyConnPt" presStyleCnt="0"/>
      <dgm:spPr/>
    </dgm:pt>
    <dgm:pt modelId="{12A5503E-3416-4C83-9629-E6607CEDA2A2}" type="pres">
      <dgm:prSet presAssocID="{74666005-6431-48AF-B328-2E5F55E2D5F1}" presName="node" presStyleLbl="node1" presStyleIdx="6" presStyleCnt="9" custScaleY="1197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C4E823-BF17-4540-98EF-2EDA00204A4E}" type="pres">
      <dgm:prSet presAssocID="{75934DFB-199E-49D4-A7BB-EA7CC9A21A11}" presName="sibTrans" presStyleLbl="bgSibTrans2D1" presStyleIdx="6" presStyleCnt="8"/>
      <dgm:spPr/>
      <dgm:t>
        <a:bodyPr/>
        <a:lstStyle/>
        <a:p>
          <a:endParaRPr lang="en-GB"/>
        </a:p>
      </dgm:t>
    </dgm:pt>
    <dgm:pt modelId="{59A836D8-B9F3-4B7F-B51A-50704BC1B049}" type="pres">
      <dgm:prSet presAssocID="{E898C24E-8D73-4A14-868A-28A84E53491F}" presName="compNode" presStyleCnt="0"/>
      <dgm:spPr/>
    </dgm:pt>
    <dgm:pt modelId="{B684BEF1-ABE4-44A7-8B8A-207073076D31}" type="pres">
      <dgm:prSet presAssocID="{E898C24E-8D73-4A14-868A-28A84E53491F}" presName="dummyConnPt" presStyleCnt="0"/>
      <dgm:spPr/>
    </dgm:pt>
    <dgm:pt modelId="{AB7B08ED-DF19-4828-9CAE-01274B8E2E8C}" type="pres">
      <dgm:prSet presAssocID="{E898C24E-8D73-4A14-868A-28A84E53491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EF201-C41F-4360-A9D5-CA50228862E0}" type="pres">
      <dgm:prSet presAssocID="{C162A7B6-E91C-408D-B946-CF8EB032AE5A}" presName="sibTrans" presStyleLbl="bgSibTrans2D1" presStyleIdx="7" presStyleCnt="8"/>
      <dgm:spPr/>
      <dgm:t>
        <a:bodyPr/>
        <a:lstStyle/>
        <a:p>
          <a:endParaRPr lang="en-GB"/>
        </a:p>
      </dgm:t>
    </dgm:pt>
    <dgm:pt modelId="{15ABE975-67F1-4FF1-BBFC-999EF2D73E45}" type="pres">
      <dgm:prSet presAssocID="{9125AA1B-A76B-4AC6-B68F-500CD99751F8}" presName="compNode" presStyleCnt="0"/>
      <dgm:spPr/>
    </dgm:pt>
    <dgm:pt modelId="{532064B4-E954-43C4-B763-EBB2B709D990}" type="pres">
      <dgm:prSet presAssocID="{9125AA1B-A76B-4AC6-B68F-500CD99751F8}" presName="dummyConnPt" presStyleCnt="0"/>
      <dgm:spPr/>
    </dgm:pt>
    <dgm:pt modelId="{6769DB82-7D42-4A33-9B5B-9BAA4932C30A}" type="pres">
      <dgm:prSet presAssocID="{9125AA1B-A76B-4AC6-B68F-500CD99751F8}" presName="node" presStyleLbl="node1" presStyleIdx="8" presStyleCnt="9" custScaleX="104765" custScaleY="129677" custLinFactNeighborX="-3732" custLinFactNeighborY="16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B59CA22-345B-4D2B-8297-BC6C9CC9E242}" type="presOf" srcId="{9125AA1B-A76B-4AC6-B68F-500CD99751F8}" destId="{6769DB82-7D42-4A33-9B5B-9BAA4932C30A}" srcOrd="0" destOrd="0" presId="urn:microsoft.com/office/officeart/2005/8/layout/bProcess4"/>
    <dgm:cxn modelId="{F87C2173-992A-45BA-A075-481EE3F5E55A}" srcId="{D32410A6-A1F4-4A8C-8BA6-A9304C5E86D0}" destId="{9125AA1B-A76B-4AC6-B68F-500CD99751F8}" srcOrd="8" destOrd="0" parTransId="{AC2B2883-C0C4-4F5D-AC8F-2403DD27113A}" sibTransId="{FA028393-12B0-4B21-B5C6-12B38F5E71A6}"/>
    <dgm:cxn modelId="{3F90672B-1F51-4AF4-80E5-152C001BBB6C}" type="presOf" srcId="{E2353A0C-2B6C-4248-927C-FDF6D051B883}" destId="{CB0D627B-1D60-40C1-86FF-EAD24FAAD3FC}" srcOrd="0" destOrd="0" presId="urn:microsoft.com/office/officeart/2005/8/layout/bProcess4"/>
    <dgm:cxn modelId="{84A0C4B8-EACC-4B8C-A955-A9781110190A}" srcId="{D32410A6-A1F4-4A8C-8BA6-A9304C5E86D0}" destId="{E898C24E-8D73-4A14-868A-28A84E53491F}" srcOrd="7" destOrd="0" parTransId="{E2120029-6B2E-4A00-AD36-8E07074B2375}" sibTransId="{C162A7B6-E91C-408D-B946-CF8EB032AE5A}"/>
    <dgm:cxn modelId="{EA35F08F-E976-4306-A342-35FF58188AB1}" type="presOf" srcId="{74666005-6431-48AF-B328-2E5F55E2D5F1}" destId="{12A5503E-3416-4C83-9629-E6607CEDA2A2}" srcOrd="0" destOrd="0" presId="urn:microsoft.com/office/officeart/2005/8/layout/bProcess4"/>
    <dgm:cxn modelId="{101D0E13-AA85-4E35-833D-0D097FED835C}" srcId="{D32410A6-A1F4-4A8C-8BA6-A9304C5E86D0}" destId="{74666005-6431-48AF-B328-2E5F55E2D5F1}" srcOrd="6" destOrd="0" parTransId="{4BAA3672-8370-45AD-9BCD-0FF8A04BBFA2}" sibTransId="{75934DFB-199E-49D4-A7BB-EA7CC9A21A11}"/>
    <dgm:cxn modelId="{823B0579-EF6F-4841-B7FC-2FA810941458}" type="presOf" srcId="{D90ED907-6B61-43C6-9CB6-6247CAF46495}" destId="{4F8EBF24-9DB3-4D2F-8EFD-4548F8078B08}" srcOrd="0" destOrd="0" presId="urn:microsoft.com/office/officeart/2005/8/layout/bProcess4"/>
    <dgm:cxn modelId="{EF059373-9225-4C70-841B-FDB2617BBA9F}" srcId="{D32410A6-A1F4-4A8C-8BA6-A9304C5E86D0}" destId="{D90ED907-6B61-43C6-9CB6-6247CAF46495}" srcOrd="5" destOrd="0" parTransId="{C5176227-32A2-45A5-BD99-BEDA4C237984}" sibTransId="{D1800B59-68F9-49EB-96B9-B93130177C89}"/>
    <dgm:cxn modelId="{50E15FC5-51A2-4012-9A15-FBB3741D01D5}" type="presOf" srcId="{C162A7B6-E91C-408D-B946-CF8EB032AE5A}" destId="{775EF201-C41F-4360-A9D5-CA50228862E0}" srcOrd="0" destOrd="0" presId="urn:microsoft.com/office/officeart/2005/8/layout/bProcess4"/>
    <dgm:cxn modelId="{CBF7FF18-4BB3-4129-8391-1AAA18764245}" type="presOf" srcId="{7E378C24-6779-423B-B3E9-CA29D6FDA642}" destId="{15C441C6-9AF7-41A5-AD2C-C836A2BFF643}" srcOrd="0" destOrd="0" presId="urn:microsoft.com/office/officeart/2005/8/layout/bProcess4"/>
    <dgm:cxn modelId="{371B980D-9199-49CA-8F5D-78D7DBC93838}" type="presOf" srcId="{24A026BD-CF2A-44AA-B1FD-E4BE782C326F}" destId="{65BA3EFA-9B4B-4EB6-8ADF-25B73D127DE0}" srcOrd="0" destOrd="0" presId="urn:microsoft.com/office/officeart/2005/8/layout/bProcess4"/>
    <dgm:cxn modelId="{9F353443-19B7-44FB-8625-CB0895ECC4D6}" type="presOf" srcId="{75934DFB-199E-49D4-A7BB-EA7CC9A21A11}" destId="{C0C4E823-BF17-4540-98EF-2EDA00204A4E}" srcOrd="0" destOrd="0" presId="urn:microsoft.com/office/officeart/2005/8/layout/bProcess4"/>
    <dgm:cxn modelId="{A89FC8C9-3622-4307-98C0-5B1E68ABC851}" srcId="{D32410A6-A1F4-4A8C-8BA6-A9304C5E86D0}" destId="{CC6C18F6-1864-4CF3-81F7-D7A9B70B4F84}" srcOrd="2" destOrd="0" parTransId="{BE015920-0199-492F-8D4B-C48426EBC3A1}" sibTransId="{58344699-5F0B-4EE1-90FD-01F5699064B6}"/>
    <dgm:cxn modelId="{68E60E79-7801-450C-BC07-99BFE119F16A}" type="presOf" srcId="{CC6C18F6-1864-4CF3-81F7-D7A9B70B4F84}" destId="{101FA3D2-C0FC-45C3-BAEB-29DFC20CB135}" srcOrd="0" destOrd="0" presId="urn:microsoft.com/office/officeart/2005/8/layout/bProcess4"/>
    <dgm:cxn modelId="{C1A2B5E4-BBD7-4577-96BD-B60511F4B150}" srcId="{D32410A6-A1F4-4A8C-8BA6-A9304C5E86D0}" destId="{D441404C-4344-4C4F-B163-E0997612F390}" srcOrd="1" destOrd="0" parTransId="{EE8E8635-858D-45D2-9959-ADD6ABBD6870}" sibTransId="{24A026BD-CF2A-44AA-B1FD-E4BE782C326F}"/>
    <dgm:cxn modelId="{DFA1DEEC-9967-4E08-B5A7-F3E1DF876C17}" type="presOf" srcId="{D441404C-4344-4C4F-B163-E0997612F390}" destId="{A26F34DC-1966-44E6-8C1A-F4231AFD185A}" srcOrd="0" destOrd="0" presId="urn:microsoft.com/office/officeart/2005/8/layout/bProcess4"/>
    <dgm:cxn modelId="{CDB184BB-3A3F-4C80-BE31-816CB350C88E}" srcId="{D32410A6-A1F4-4A8C-8BA6-A9304C5E86D0}" destId="{18C2D1E8-49F6-4C6A-8BF0-55EB3B523FC6}" srcOrd="4" destOrd="0" parTransId="{B38112F3-CE2A-4F0F-AE02-C783FE0CD422}" sibTransId="{7E378C24-6779-423B-B3E9-CA29D6FDA642}"/>
    <dgm:cxn modelId="{FCE41396-0487-41BE-B40E-0EB5FB37DE6C}" type="presOf" srcId="{7C4E4386-D9E4-4B6D-A4D8-02FEFEBBC413}" destId="{D3B949F6-4C8D-427B-A4A6-5E1474741374}" srcOrd="0" destOrd="0" presId="urn:microsoft.com/office/officeart/2005/8/layout/bProcess4"/>
    <dgm:cxn modelId="{59E0245F-BAF5-4DA7-B281-E4E893E22399}" type="presOf" srcId="{E898C24E-8D73-4A14-868A-28A84E53491F}" destId="{AB7B08ED-DF19-4828-9CAE-01274B8E2E8C}" srcOrd="0" destOrd="0" presId="urn:microsoft.com/office/officeart/2005/8/layout/bProcess4"/>
    <dgm:cxn modelId="{D929A10A-1CC2-43F7-9D83-79A266EDC8BB}" type="presOf" srcId="{18C2D1E8-49F6-4C6A-8BF0-55EB3B523FC6}" destId="{BBDABCEC-D8D4-4A3E-B632-7381B0D2C35B}" srcOrd="0" destOrd="0" presId="urn:microsoft.com/office/officeart/2005/8/layout/bProcess4"/>
    <dgm:cxn modelId="{720C2F92-22C6-4A22-B28F-BEB1F0536F3C}" srcId="{D32410A6-A1F4-4A8C-8BA6-A9304C5E86D0}" destId="{8892DCCD-0E6D-4D02-A541-C4463CB0823B}" srcOrd="0" destOrd="0" parTransId="{7E3B1765-CB88-484A-83AE-B6717EE36C63}" sibTransId="{7C4E4386-D9E4-4B6D-A4D8-02FEFEBBC413}"/>
    <dgm:cxn modelId="{9F1AE5A8-80E8-474D-8227-9428C2FD1DE2}" type="presOf" srcId="{D32410A6-A1F4-4A8C-8BA6-A9304C5E86D0}" destId="{7BC5339F-4944-4526-8314-E1A9B3BCE8C5}" srcOrd="0" destOrd="0" presId="urn:microsoft.com/office/officeart/2005/8/layout/bProcess4"/>
    <dgm:cxn modelId="{0AF56314-B2C6-45BD-B718-EDD1F2A7BBEC}" type="presOf" srcId="{D1800B59-68F9-49EB-96B9-B93130177C89}" destId="{485D3E99-6079-4B9D-9F34-476CF8CCE5C4}" srcOrd="0" destOrd="0" presId="urn:microsoft.com/office/officeart/2005/8/layout/bProcess4"/>
    <dgm:cxn modelId="{75023361-AA14-4305-8E1C-20BB4E99C29C}" srcId="{D32410A6-A1F4-4A8C-8BA6-A9304C5E86D0}" destId="{1C6BD4C9-E214-4122-BA88-4BBBFB3781A7}" srcOrd="3" destOrd="0" parTransId="{3AAE2454-37C4-42F6-8E66-900FADE6F1CA}" sibTransId="{E2353A0C-2B6C-4248-927C-FDF6D051B883}"/>
    <dgm:cxn modelId="{3BC71775-8F64-4163-8D44-E278B136D579}" type="presOf" srcId="{8892DCCD-0E6D-4D02-A541-C4463CB0823B}" destId="{BE5510AA-4979-43FF-A3DE-14221656F621}" srcOrd="0" destOrd="0" presId="urn:microsoft.com/office/officeart/2005/8/layout/bProcess4"/>
    <dgm:cxn modelId="{BA5122CE-EE18-4B35-95E8-2D2E30426C54}" type="presOf" srcId="{1C6BD4C9-E214-4122-BA88-4BBBFB3781A7}" destId="{5B457630-63F0-4182-8A16-8D2552BFB994}" srcOrd="0" destOrd="0" presId="urn:microsoft.com/office/officeart/2005/8/layout/bProcess4"/>
    <dgm:cxn modelId="{BB2924F5-1505-43A3-B833-C6B45925D363}" type="presOf" srcId="{58344699-5F0B-4EE1-90FD-01F5699064B6}" destId="{54A76A05-75E8-4AEA-9E38-7F12A2A27D99}" srcOrd="0" destOrd="0" presId="urn:microsoft.com/office/officeart/2005/8/layout/bProcess4"/>
    <dgm:cxn modelId="{41E7C2F3-0F72-4A1A-A90F-8B554E8FD9E9}" type="presParOf" srcId="{7BC5339F-4944-4526-8314-E1A9B3BCE8C5}" destId="{37562B41-BD69-4106-B528-3C26918899A2}" srcOrd="0" destOrd="0" presId="urn:microsoft.com/office/officeart/2005/8/layout/bProcess4"/>
    <dgm:cxn modelId="{53630791-69FE-4351-90D4-EF710C0BCA55}" type="presParOf" srcId="{37562B41-BD69-4106-B528-3C26918899A2}" destId="{CB900A64-95BE-4C18-8214-980DB3C0FE7B}" srcOrd="0" destOrd="0" presId="urn:microsoft.com/office/officeart/2005/8/layout/bProcess4"/>
    <dgm:cxn modelId="{65DD5A3D-3598-4234-A405-6E3D687B10DF}" type="presParOf" srcId="{37562B41-BD69-4106-B528-3C26918899A2}" destId="{BE5510AA-4979-43FF-A3DE-14221656F621}" srcOrd="1" destOrd="0" presId="urn:microsoft.com/office/officeart/2005/8/layout/bProcess4"/>
    <dgm:cxn modelId="{3D333736-D04D-4DD7-8F96-2D66446BDECE}" type="presParOf" srcId="{7BC5339F-4944-4526-8314-E1A9B3BCE8C5}" destId="{D3B949F6-4C8D-427B-A4A6-5E1474741374}" srcOrd="1" destOrd="0" presId="urn:microsoft.com/office/officeart/2005/8/layout/bProcess4"/>
    <dgm:cxn modelId="{AE50FDBF-D0C5-4EB3-AD03-88772A151097}" type="presParOf" srcId="{7BC5339F-4944-4526-8314-E1A9B3BCE8C5}" destId="{04EC1193-BC67-4B74-A50C-359C93B2F3DA}" srcOrd="2" destOrd="0" presId="urn:microsoft.com/office/officeart/2005/8/layout/bProcess4"/>
    <dgm:cxn modelId="{8AF9FA2A-F951-4C30-BCE1-C27152DAB35F}" type="presParOf" srcId="{04EC1193-BC67-4B74-A50C-359C93B2F3DA}" destId="{0E1FBAF3-1F86-4329-936C-87490787FACC}" srcOrd="0" destOrd="0" presId="urn:microsoft.com/office/officeart/2005/8/layout/bProcess4"/>
    <dgm:cxn modelId="{AAA7DAF4-C009-4AC1-B0DA-5C0EDE5AB22B}" type="presParOf" srcId="{04EC1193-BC67-4B74-A50C-359C93B2F3DA}" destId="{A26F34DC-1966-44E6-8C1A-F4231AFD185A}" srcOrd="1" destOrd="0" presId="urn:microsoft.com/office/officeart/2005/8/layout/bProcess4"/>
    <dgm:cxn modelId="{CABD7376-E499-4FFC-94BA-ED25EEB0626B}" type="presParOf" srcId="{7BC5339F-4944-4526-8314-E1A9B3BCE8C5}" destId="{65BA3EFA-9B4B-4EB6-8ADF-25B73D127DE0}" srcOrd="3" destOrd="0" presId="urn:microsoft.com/office/officeart/2005/8/layout/bProcess4"/>
    <dgm:cxn modelId="{F0CF86E3-9757-4B04-BA68-C1A98657E710}" type="presParOf" srcId="{7BC5339F-4944-4526-8314-E1A9B3BCE8C5}" destId="{32C70B7F-65F9-4260-971C-4B6C06CE87A3}" srcOrd="4" destOrd="0" presId="urn:microsoft.com/office/officeart/2005/8/layout/bProcess4"/>
    <dgm:cxn modelId="{718F774A-3624-4730-A91D-DA0EDC690BBF}" type="presParOf" srcId="{32C70B7F-65F9-4260-971C-4B6C06CE87A3}" destId="{1554226B-378F-463F-BC53-FACCF19FB2C2}" srcOrd="0" destOrd="0" presId="urn:microsoft.com/office/officeart/2005/8/layout/bProcess4"/>
    <dgm:cxn modelId="{24A172D5-48E0-4402-9C4F-7D9C228A37E6}" type="presParOf" srcId="{32C70B7F-65F9-4260-971C-4B6C06CE87A3}" destId="{101FA3D2-C0FC-45C3-BAEB-29DFC20CB135}" srcOrd="1" destOrd="0" presId="urn:microsoft.com/office/officeart/2005/8/layout/bProcess4"/>
    <dgm:cxn modelId="{8703DFCF-6D2C-4AFE-B9A6-0F9425DE00F0}" type="presParOf" srcId="{7BC5339F-4944-4526-8314-E1A9B3BCE8C5}" destId="{54A76A05-75E8-4AEA-9E38-7F12A2A27D99}" srcOrd="5" destOrd="0" presId="urn:microsoft.com/office/officeart/2005/8/layout/bProcess4"/>
    <dgm:cxn modelId="{E228B35F-1439-4F60-ACC4-CED84C9873D9}" type="presParOf" srcId="{7BC5339F-4944-4526-8314-E1A9B3BCE8C5}" destId="{053D0E48-996C-41D3-B5A5-916B18DFFC01}" srcOrd="6" destOrd="0" presId="urn:microsoft.com/office/officeart/2005/8/layout/bProcess4"/>
    <dgm:cxn modelId="{26D491EE-177D-4A6D-A199-C5D5F7DA20FF}" type="presParOf" srcId="{053D0E48-996C-41D3-B5A5-916B18DFFC01}" destId="{4F13D22C-9C30-4916-95CF-A08A05977A7A}" srcOrd="0" destOrd="0" presId="urn:microsoft.com/office/officeart/2005/8/layout/bProcess4"/>
    <dgm:cxn modelId="{F9D3FA0E-4B1B-4D82-93CA-15DCDF4BFDC6}" type="presParOf" srcId="{053D0E48-996C-41D3-B5A5-916B18DFFC01}" destId="{5B457630-63F0-4182-8A16-8D2552BFB994}" srcOrd="1" destOrd="0" presId="urn:microsoft.com/office/officeart/2005/8/layout/bProcess4"/>
    <dgm:cxn modelId="{620526DC-4067-4EB8-BDD3-2A9C4200927B}" type="presParOf" srcId="{7BC5339F-4944-4526-8314-E1A9B3BCE8C5}" destId="{CB0D627B-1D60-40C1-86FF-EAD24FAAD3FC}" srcOrd="7" destOrd="0" presId="urn:microsoft.com/office/officeart/2005/8/layout/bProcess4"/>
    <dgm:cxn modelId="{6E67F57E-952E-45E1-8738-C1BE5FC25B75}" type="presParOf" srcId="{7BC5339F-4944-4526-8314-E1A9B3BCE8C5}" destId="{FF91A825-15DA-4AFD-AB04-1EFC80406327}" srcOrd="8" destOrd="0" presId="urn:microsoft.com/office/officeart/2005/8/layout/bProcess4"/>
    <dgm:cxn modelId="{3B01EF76-6952-4278-9131-B6044BE92C53}" type="presParOf" srcId="{FF91A825-15DA-4AFD-AB04-1EFC80406327}" destId="{A88C755C-FA39-448F-A7BC-B6A45BC36B52}" srcOrd="0" destOrd="0" presId="urn:microsoft.com/office/officeart/2005/8/layout/bProcess4"/>
    <dgm:cxn modelId="{60A7A436-18C8-43E8-9D0D-2E8121E09516}" type="presParOf" srcId="{FF91A825-15DA-4AFD-AB04-1EFC80406327}" destId="{BBDABCEC-D8D4-4A3E-B632-7381B0D2C35B}" srcOrd="1" destOrd="0" presId="urn:microsoft.com/office/officeart/2005/8/layout/bProcess4"/>
    <dgm:cxn modelId="{760FACB8-18C9-4FEF-B753-811049E8021F}" type="presParOf" srcId="{7BC5339F-4944-4526-8314-E1A9B3BCE8C5}" destId="{15C441C6-9AF7-41A5-AD2C-C836A2BFF643}" srcOrd="9" destOrd="0" presId="urn:microsoft.com/office/officeart/2005/8/layout/bProcess4"/>
    <dgm:cxn modelId="{2E178FD4-FF69-4DBF-A37E-C14366AF73C9}" type="presParOf" srcId="{7BC5339F-4944-4526-8314-E1A9B3BCE8C5}" destId="{8ADD4AF0-9285-4C29-AE5E-609A0D9D0F7C}" srcOrd="10" destOrd="0" presId="urn:microsoft.com/office/officeart/2005/8/layout/bProcess4"/>
    <dgm:cxn modelId="{36546419-4C82-476C-9C43-4D026FBCD979}" type="presParOf" srcId="{8ADD4AF0-9285-4C29-AE5E-609A0D9D0F7C}" destId="{1490AB0D-1137-4B33-BDB2-DFE0005AF991}" srcOrd="0" destOrd="0" presId="urn:microsoft.com/office/officeart/2005/8/layout/bProcess4"/>
    <dgm:cxn modelId="{18F564AB-FCC6-44EA-BFFE-9FCCE693DC96}" type="presParOf" srcId="{8ADD4AF0-9285-4C29-AE5E-609A0D9D0F7C}" destId="{4F8EBF24-9DB3-4D2F-8EFD-4548F8078B08}" srcOrd="1" destOrd="0" presId="urn:microsoft.com/office/officeart/2005/8/layout/bProcess4"/>
    <dgm:cxn modelId="{D6089C63-A092-4991-9D94-5341D28B8216}" type="presParOf" srcId="{7BC5339F-4944-4526-8314-E1A9B3BCE8C5}" destId="{485D3E99-6079-4B9D-9F34-476CF8CCE5C4}" srcOrd="11" destOrd="0" presId="urn:microsoft.com/office/officeart/2005/8/layout/bProcess4"/>
    <dgm:cxn modelId="{7995CAFE-446B-45D4-A5BC-2C1FF47E760C}" type="presParOf" srcId="{7BC5339F-4944-4526-8314-E1A9B3BCE8C5}" destId="{1325BCC2-1BD8-4F24-91AC-8C30A6824B47}" srcOrd="12" destOrd="0" presId="urn:microsoft.com/office/officeart/2005/8/layout/bProcess4"/>
    <dgm:cxn modelId="{E8A2A4CA-CBDD-4FD8-888A-02B879282FC4}" type="presParOf" srcId="{1325BCC2-1BD8-4F24-91AC-8C30A6824B47}" destId="{7C044D25-DE21-4D13-A7F0-2C9A8708ADFC}" srcOrd="0" destOrd="0" presId="urn:microsoft.com/office/officeart/2005/8/layout/bProcess4"/>
    <dgm:cxn modelId="{3BF050E2-8C79-4DD9-85DE-C565C61A1612}" type="presParOf" srcId="{1325BCC2-1BD8-4F24-91AC-8C30A6824B47}" destId="{12A5503E-3416-4C83-9629-E6607CEDA2A2}" srcOrd="1" destOrd="0" presId="urn:microsoft.com/office/officeart/2005/8/layout/bProcess4"/>
    <dgm:cxn modelId="{8F12FA90-05C5-4D02-9ECD-625975574516}" type="presParOf" srcId="{7BC5339F-4944-4526-8314-E1A9B3BCE8C5}" destId="{C0C4E823-BF17-4540-98EF-2EDA00204A4E}" srcOrd="13" destOrd="0" presId="urn:microsoft.com/office/officeart/2005/8/layout/bProcess4"/>
    <dgm:cxn modelId="{20865EC5-6384-4561-BBEF-B1ED13AE39E2}" type="presParOf" srcId="{7BC5339F-4944-4526-8314-E1A9B3BCE8C5}" destId="{59A836D8-B9F3-4B7F-B51A-50704BC1B049}" srcOrd="14" destOrd="0" presId="urn:microsoft.com/office/officeart/2005/8/layout/bProcess4"/>
    <dgm:cxn modelId="{65E7A7EA-E9B7-4860-B261-D52CD7F4003E}" type="presParOf" srcId="{59A836D8-B9F3-4B7F-B51A-50704BC1B049}" destId="{B684BEF1-ABE4-44A7-8B8A-207073076D31}" srcOrd="0" destOrd="0" presId="urn:microsoft.com/office/officeart/2005/8/layout/bProcess4"/>
    <dgm:cxn modelId="{665D4F86-1896-44A6-A5C2-6645C8B714BB}" type="presParOf" srcId="{59A836D8-B9F3-4B7F-B51A-50704BC1B049}" destId="{AB7B08ED-DF19-4828-9CAE-01274B8E2E8C}" srcOrd="1" destOrd="0" presId="urn:microsoft.com/office/officeart/2005/8/layout/bProcess4"/>
    <dgm:cxn modelId="{7CD1EB3B-6E4D-4C44-8D5D-AA2AAF1377A2}" type="presParOf" srcId="{7BC5339F-4944-4526-8314-E1A9B3BCE8C5}" destId="{775EF201-C41F-4360-A9D5-CA50228862E0}" srcOrd="15" destOrd="0" presId="urn:microsoft.com/office/officeart/2005/8/layout/bProcess4"/>
    <dgm:cxn modelId="{11F79F6D-A868-4FFD-A5DC-04443E9F5FB2}" type="presParOf" srcId="{7BC5339F-4944-4526-8314-E1A9B3BCE8C5}" destId="{15ABE975-67F1-4FF1-BBFC-999EF2D73E45}" srcOrd="16" destOrd="0" presId="urn:microsoft.com/office/officeart/2005/8/layout/bProcess4"/>
    <dgm:cxn modelId="{2224AE57-505D-4F82-8987-FFA2454B716A}" type="presParOf" srcId="{15ABE975-67F1-4FF1-BBFC-999EF2D73E45}" destId="{532064B4-E954-43C4-B763-EBB2B709D990}" srcOrd="0" destOrd="0" presId="urn:microsoft.com/office/officeart/2005/8/layout/bProcess4"/>
    <dgm:cxn modelId="{0C6F3070-8235-436F-B5AB-FF3FDD434C6C}" type="presParOf" srcId="{15ABE975-67F1-4FF1-BBFC-999EF2D73E45}" destId="{6769DB82-7D42-4A33-9B5B-9BAA4932C30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B949F6-4C8D-427B-A4A6-5E1474741374}">
      <dsp:nvSpPr>
        <dsp:cNvPr id="0" name=""/>
        <dsp:cNvSpPr/>
      </dsp:nvSpPr>
      <dsp:spPr>
        <a:xfrm rot="5286493">
          <a:off x="435860" y="1234162"/>
          <a:ext cx="1673869" cy="1540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510AA-4979-43FF-A3DE-14221656F621}">
      <dsp:nvSpPr>
        <dsp:cNvPr id="0" name=""/>
        <dsp:cNvSpPr/>
      </dsp:nvSpPr>
      <dsp:spPr>
        <a:xfrm>
          <a:off x="850511" y="845"/>
          <a:ext cx="1808915" cy="1460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STEP 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Assessment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</a:rPr>
            <a:t>-Stakeholders analysis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</a:rPr>
            <a:t>- SWOT/PESTLE analysis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</a:rPr>
            <a:t>- Revalidate mission, vision ,core values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850511" y="845"/>
        <a:ext cx="1808915" cy="1460268"/>
      </dsp:txXfrm>
    </dsp:sp>
    <dsp:sp modelId="{65BA3EFA-9B4B-4EB6-8ADF-25B73D127DE0}">
      <dsp:nvSpPr>
        <dsp:cNvPr id="0" name=""/>
        <dsp:cNvSpPr/>
      </dsp:nvSpPr>
      <dsp:spPr>
        <a:xfrm rot="16071658" flipH="1">
          <a:off x="998806" y="3124021"/>
          <a:ext cx="486006" cy="33260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F34DC-1966-44E6-8C1A-F4231AFD185A}">
      <dsp:nvSpPr>
        <dsp:cNvPr id="0" name=""/>
        <dsp:cNvSpPr/>
      </dsp:nvSpPr>
      <dsp:spPr>
        <a:xfrm>
          <a:off x="954316" y="1761159"/>
          <a:ext cx="1711821" cy="1305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STEP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Strategy Formulation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- High Level Business strategies from STEP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strategic elements</a:t>
          </a:r>
        </a:p>
      </dsp:txBody>
      <dsp:txXfrm>
        <a:off x="954316" y="1761159"/>
        <a:ext cx="1711821" cy="1305722"/>
      </dsp:txXfrm>
    </dsp:sp>
    <dsp:sp modelId="{54A76A05-75E8-4AEA-9E38-7F12A2A27D99}">
      <dsp:nvSpPr>
        <dsp:cNvPr id="0" name=""/>
        <dsp:cNvSpPr/>
      </dsp:nvSpPr>
      <dsp:spPr>
        <a:xfrm rot="2528">
          <a:off x="1248968" y="3564998"/>
          <a:ext cx="2360048" cy="1540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FA3D2-C0FC-45C3-BAEB-29DFC20CB135}">
      <dsp:nvSpPr>
        <dsp:cNvPr id="0" name=""/>
        <dsp:cNvSpPr/>
      </dsp:nvSpPr>
      <dsp:spPr>
        <a:xfrm>
          <a:off x="885860" y="3280383"/>
          <a:ext cx="1738217" cy="1244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STEP 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Strategic objectives </a:t>
          </a:r>
          <a:r>
            <a:rPr lang="en-GB" sz="1200" kern="1200" dirty="0" smtClean="0">
              <a:solidFill>
                <a:schemeClr val="tx1"/>
              </a:solidFill>
            </a:rPr>
            <a:t>developed from STEP 2  strategies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>
            <a:solidFill>
              <a:schemeClr val="tx1"/>
            </a:solidFill>
          </a:endParaRPr>
        </a:p>
      </dsp:txBody>
      <dsp:txXfrm>
        <a:off x="885860" y="3280383"/>
        <a:ext cx="1738217" cy="1244733"/>
      </dsp:txXfrm>
    </dsp:sp>
    <dsp:sp modelId="{CB0D627B-1D60-40C1-86FF-EAD24FAAD3FC}">
      <dsp:nvSpPr>
        <dsp:cNvPr id="0" name=""/>
        <dsp:cNvSpPr/>
      </dsp:nvSpPr>
      <dsp:spPr>
        <a:xfrm rot="16200000">
          <a:off x="2872020" y="2820600"/>
          <a:ext cx="1481481" cy="1540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630-63F0-4182-8A16-8D2552BFB994}">
      <dsp:nvSpPr>
        <dsp:cNvPr id="0" name=""/>
        <dsp:cNvSpPr/>
      </dsp:nvSpPr>
      <dsp:spPr>
        <a:xfrm>
          <a:off x="3266652" y="3283855"/>
          <a:ext cx="1711821" cy="1241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STEP 4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Strategy Mapping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- Create strategy maps for  each strategy</a:t>
          </a:r>
        </a:p>
      </dsp:txBody>
      <dsp:txXfrm>
        <a:off x="3266652" y="3283855"/>
        <a:ext cx="1711821" cy="1241262"/>
      </dsp:txXfrm>
    </dsp:sp>
    <dsp:sp modelId="{15C441C6-9AF7-41A5-AD2C-C836A2BFF643}">
      <dsp:nvSpPr>
        <dsp:cNvPr id="0" name=""/>
        <dsp:cNvSpPr/>
      </dsp:nvSpPr>
      <dsp:spPr>
        <a:xfrm rot="16200000">
          <a:off x="2823571" y="1281730"/>
          <a:ext cx="1578379" cy="1540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ABCEC-D8D4-4A3E-B632-7381B0D2C35B}">
      <dsp:nvSpPr>
        <dsp:cNvPr id="0" name=""/>
        <dsp:cNvSpPr/>
      </dsp:nvSpPr>
      <dsp:spPr>
        <a:xfrm>
          <a:off x="3263109" y="1800938"/>
          <a:ext cx="1718908" cy="1226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STEP 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Measures &amp; Targets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-  Develop outcome &amp; output performance of strategic objectives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- </a:t>
          </a:r>
        </a:p>
      </dsp:txBody>
      <dsp:txXfrm>
        <a:off x="3263109" y="1800938"/>
        <a:ext cx="1718908" cy="1226143"/>
      </dsp:txXfrm>
    </dsp:sp>
    <dsp:sp modelId="{485D3E99-6079-4B9D-9F34-476CF8CCE5C4}">
      <dsp:nvSpPr>
        <dsp:cNvPr id="0" name=""/>
        <dsp:cNvSpPr/>
      </dsp:nvSpPr>
      <dsp:spPr>
        <a:xfrm rot="21463814">
          <a:off x="3611834" y="435301"/>
          <a:ext cx="2361683" cy="1540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EBF24-9DB3-4D2F-8EFD-4548F8078B08}">
      <dsp:nvSpPr>
        <dsp:cNvPr id="0" name=""/>
        <dsp:cNvSpPr/>
      </dsp:nvSpPr>
      <dsp:spPr>
        <a:xfrm>
          <a:off x="3224327" y="107684"/>
          <a:ext cx="1796470" cy="1436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STEP 6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Strategic  Initiatives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</a:rPr>
            <a:t>-Identify critical projects to improve  performance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</a:rPr>
            <a:t>-  Develop  initiative performance measures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</a:rPr>
            <a:t>- Strategic Budgeting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 dirty="0" smtClean="0"/>
        </a:p>
      </dsp:txBody>
      <dsp:txXfrm>
        <a:off x="3224327" y="107684"/>
        <a:ext cx="1796470" cy="1436481"/>
      </dsp:txXfrm>
    </dsp:sp>
    <dsp:sp modelId="{C0C4E823-BF17-4540-98EF-2EDA00204A4E}">
      <dsp:nvSpPr>
        <dsp:cNvPr id="0" name=""/>
        <dsp:cNvSpPr/>
      </dsp:nvSpPr>
      <dsp:spPr>
        <a:xfrm rot="5400000">
          <a:off x="5284052" y="1077074"/>
          <a:ext cx="1377078" cy="1540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5503E-3416-4C83-9629-E6607CEDA2A2}">
      <dsp:nvSpPr>
        <dsp:cNvPr id="0" name=""/>
        <dsp:cNvSpPr/>
      </dsp:nvSpPr>
      <dsp:spPr>
        <a:xfrm>
          <a:off x="5626483" y="107684"/>
          <a:ext cx="1711821" cy="1229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 STEP7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Performance Analysis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</a:rPr>
            <a:t>- collect, report &amp;  present visual performance  information</a:t>
          </a:r>
        </a:p>
      </dsp:txBody>
      <dsp:txXfrm>
        <a:off x="5626483" y="107684"/>
        <a:ext cx="1711821" cy="1229974"/>
      </dsp:txXfrm>
    </dsp:sp>
    <dsp:sp modelId="{775EF201-C41F-4360-A9D5-CA50228862E0}">
      <dsp:nvSpPr>
        <dsp:cNvPr id="0" name=""/>
        <dsp:cNvSpPr/>
      </dsp:nvSpPr>
      <dsp:spPr>
        <a:xfrm rot="5551890">
          <a:off x="5217454" y="2495590"/>
          <a:ext cx="1446389" cy="1540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B08ED-DF19-4828-9CAE-01274B8E2E8C}">
      <dsp:nvSpPr>
        <dsp:cNvPr id="0" name=""/>
        <dsp:cNvSpPr/>
      </dsp:nvSpPr>
      <dsp:spPr>
        <a:xfrm>
          <a:off x="5626483" y="1594431"/>
          <a:ext cx="1711821" cy="1027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STEP 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Cascading strategy</a:t>
          </a:r>
          <a:r>
            <a:rPr lang="en-GB" sz="1200" kern="1200" dirty="0" smtClean="0">
              <a:solidFill>
                <a:schemeClr val="tx1"/>
              </a:solidFill>
            </a:rPr>
            <a:t> to departmental &amp; individual 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5626483" y="1594431"/>
        <a:ext cx="1711821" cy="1027092"/>
      </dsp:txXfrm>
    </dsp:sp>
    <dsp:sp modelId="{6769DB82-7D42-4A33-9B5B-9BAA4932C30A}">
      <dsp:nvSpPr>
        <dsp:cNvPr id="0" name=""/>
        <dsp:cNvSpPr/>
      </dsp:nvSpPr>
      <dsp:spPr>
        <a:xfrm>
          <a:off x="5521814" y="2895603"/>
          <a:ext cx="1793389" cy="133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STEP 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Evaluation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-Make correction on strategy based on actual performance   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5521814" y="2895603"/>
        <a:ext cx="1793389" cy="133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A90FFF-22E7-4BA3-86F3-313F4A941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7D9CBD-739A-461D-A163-2C0FF0A2CB76}" type="datetimeFigureOut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3892EF-7506-4AC7-A9F1-20C488C49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892EF-7506-4AC7-A9F1-20C488C491A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F1BC8-DEB9-491D-8908-5FB165CE1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98C6E-8BD8-421E-8C14-8D7EE723A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5375-D400-433C-813A-4642CC69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B7C6B-F2D1-4518-BF21-AC31C2D9B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41270-84CE-4DE8-B720-FEE4128E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F155-4D28-4FD9-8AD6-AE2C5A59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8589-1F20-4F8D-8692-CD650D9D7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1901-9D2D-45C5-8D8D-90D263D5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8885-C122-4FCF-ADE2-CFE4C00B3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7AFE6-B356-409E-9346-C91F61ECE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BAF7-A291-43F4-898A-4A1C26143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BAA9-1848-4B0D-8D64-40D5C2E4E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CF08-ADFD-4569-9962-67C4DF6DC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EF1DF6-BEED-4107-A3AB-64868BB03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uinto@ucc.co.u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5438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Human Capital Development Forum In ICT – The Role of HR in Corporate Strategy Formulation &amp; Implementation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Presentation by  Quinto Ojok</a:t>
            </a:r>
            <a:r>
              <a:rPr lang="en-US" sz="1000" b="1" dirty="0" smtClean="0"/>
              <a:t> MBA,FCCA,CPA,CBSCP</a:t>
            </a:r>
          </a:p>
          <a:p>
            <a:pPr eaLnBrk="1" hangingPunct="1">
              <a:lnSpc>
                <a:spcPct val="80000"/>
              </a:lnSpc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/>
              <a:t>Director </a:t>
            </a:r>
            <a:r>
              <a:rPr lang="en-US" sz="1200" b="1" dirty="0" smtClean="0"/>
              <a:t>Finance </a:t>
            </a:r>
            <a:r>
              <a:rPr lang="en-US" sz="1200" b="1" dirty="0" smtClean="0"/>
              <a:t>&amp; IT </a:t>
            </a:r>
            <a:r>
              <a:rPr lang="en-US" sz="1200" b="1" dirty="0" smtClean="0"/>
              <a:t>Services </a:t>
            </a:r>
            <a:r>
              <a:rPr lang="en-US" sz="1200" b="1" dirty="0" smtClean="0"/>
              <a:t>- Uganda Communications </a:t>
            </a:r>
            <a:r>
              <a:rPr lang="en-US" sz="1200" b="1" dirty="0" smtClean="0"/>
              <a:t>Commission (UCC)</a:t>
            </a:r>
          </a:p>
          <a:p>
            <a:pPr eaLnBrk="1" hangingPunct="1">
              <a:lnSpc>
                <a:spcPct val="80000"/>
              </a:lnSpc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hlinkClick r:id="rId2"/>
              </a:rPr>
              <a:t>quinto@ucc</a:t>
            </a:r>
            <a:r>
              <a:rPr lang="en-US" sz="1200" b="1" dirty="0" smtClean="0">
                <a:hlinkClick r:id="rId2"/>
              </a:rPr>
              <a:t>.co.ug</a:t>
            </a:r>
            <a:endParaRPr lang="en-US" sz="1200" b="1" dirty="0" smtClean="0"/>
          </a:p>
          <a:p>
            <a:pPr eaLnBrk="1" hangingPunct="1">
              <a:lnSpc>
                <a:spcPct val="80000"/>
              </a:lnSpc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/>
              <a:t>+256772431290</a:t>
            </a:r>
          </a:p>
          <a:p>
            <a:pPr eaLnBrk="1" hangingPunct="1">
              <a:lnSpc>
                <a:spcPct val="80000"/>
              </a:lnSpc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9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900" b="1" dirty="0" smtClean="0"/>
          </a:p>
          <a:p>
            <a:pPr eaLnBrk="1" hangingPunct="1">
              <a:lnSpc>
                <a:spcPct val="80000"/>
              </a:lnSpc>
            </a:pPr>
            <a:endParaRPr lang="en-US" sz="900" dirty="0" smtClean="0"/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Strategy </a:t>
            </a:r>
            <a:endParaRPr lang="en-US" dirty="0" smtClean="0"/>
          </a:p>
        </p:txBody>
      </p:sp>
    </p:spTree>
  </p:cSld>
  <p:clrMapOvr>
    <a:masterClrMapping/>
  </p:clrMapOvr>
  <p:transition advTm="3978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GB" smtClean="0"/>
              <a:t>History of BSC</a:t>
            </a:r>
          </a:p>
        </p:txBody>
      </p:sp>
      <p:pic>
        <p:nvPicPr>
          <p:cNvPr id="12291" name="Content Placeholder 4" descr="perf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1143000"/>
            <a:ext cx="2316163" cy="2209800"/>
          </a:xfrm>
        </p:spPr>
      </p:pic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" y="1447800"/>
            <a:ext cx="56388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1990- Dr. David Norton carried out a study on balanced organisation measures (financial and Non-Financial)</a:t>
            </a:r>
          </a:p>
          <a:p>
            <a:r>
              <a:rPr lang="en-GB"/>
              <a:t>1996- BSC translating strategy into action</a:t>
            </a:r>
          </a:p>
          <a:p>
            <a:r>
              <a:rPr lang="en-GB"/>
              <a:t>65% of fortune 1000 companies use BSC</a:t>
            </a:r>
          </a:p>
          <a:p>
            <a:endParaRPr lang="en-GB"/>
          </a:p>
          <a:p>
            <a:r>
              <a:rPr lang="en-GB" b="1"/>
              <a:t>Financial measures</a:t>
            </a:r>
          </a:p>
          <a:p>
            <a:r>
              <a:rPr lang="en-GB"/>
              <a:t>Net profit – bottom line</a:t>
            </a:r>
          </a:p>
          <a:p>
            <a:r>
              <a:rPr lang="en-GB"/>
              <a:t>Market share</a:t>
            </a:r>
          </a:p>
          <a:p>
            <a:r>
              <a:rPr lang="en-GB"/>
              <a:t>Sales growth</a:t>
            </a:r>
          </a:p>
          <a:p>
            <a:r>
              <a:rPr lang="en-GB"/>
              <a:t>Actual Vs Budget</a:t>
            </a:r>
          </a:p>
          <a:p>
            <a:r>
              <a:rPr lang="en-GB"/>
              <a:t>Cost effectiveness</a:t>
            </a:r>
          </a:p>
          <a:p>
            <a:endParaRPr lang="en-GB"/>
          </a:p>
          <a:p>
            <a:r>
              <a:rPr lang="en-GB" b="1"/>
              <a:t>Non-Financial measures</a:t>
            </a:r>
          </a:p>
          <a:p>
            <a:pPr>
              <a:buFont typeface="Arial" charset="0"/>
              <a:buChar char="•"/>
            </a:pPr>
            <a:r>
              <a:rPr lang="en-GB"/>
              <a:t>Stakeholder Satisfaction</a:t>
            </a:r>
          </a:p>
          <a:p>
            <a:pPr>
              <a:buFont typeface="Arial" charset="0"/>
              <a:buChar char="•"/>
            </a:pPr>
            <a:r>
              <a:rPr lang="en-GB"/>
              <a:t>Operational efficiency &amp; effectives </a:t>
            </a:r>
          </a:p>
          <a:p>
            <a:pPr>
              <a:buFont typeface="Arial" charset="0"/>
              <a:buChar char="•"/>
            </a:pPr>
            <a:r>
              <a:rPr lang="en-GB"/>
              <a:t>Employee competence</a:t>
            </a:r>
          </a:p>
          <a:p>
            <a:pPr>
              <a:buFont typeface="Arial" charset="0"/>
              <a:buChar char="•"/>
            </a:pPr>
            <a:r>
              <a:rPr lang="en-GB"/>
              <a:t>Organisation capacity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Performance Perspectives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GB" b="1" dirty="0" smtClean="0"/>
              <a:t> </a:t>
            </a:r>
            <a:r>
              <a:rPr lang="en-GB" b="1" dirty="0" smtClean="0"/>
              <a:t>BSC Methodology</a:t>
            </a:r>
          </a:p>
          <a:p>
            <a:pPr>
              <a:buFontTx/>
              <a:buNone/>
            </a:pPr>
            <a:r>
              <a:rPr lang="en-GB" b="1" dirty="0" smtClean="0"/>
              <a:t>Four dimensions called perspectives- view points</a:t>
            </a:r>
          </a:p>
          <a:p>
            <a:r>
              <a:rPr lang="en-GB" dirty="0" smtClean="0"/>
              <a:t>Financial perspective- </a:t>
            </a:r>
            <a:r>
              <a:rPr lang="en-GB" sz="1800" dirty="0" smtClean="0">
                <a:solidFill>
                  <a:srgbClr val="FF0000"/>
                </a:solidFill>
              </a:rPr>
              <a:t>how do shareholders/stakeholders look at us </a:t>
            </a:r>
          </a:p>
          <a:p>
            <a:r>
              <a:rPr lang="en-GB" dirty="0" smtClean="0"/>
              <a:t>Customers/ stakeholders perspective – </a:t>
            </a:r>
            <a:r>
              <a:rPr lang="en-GB" sz="1800" dirty="0" smtClean="0">
                <a:solidFill>
                  <a:srgbClr val="FF0000"/>
                </a:solidFill>
              </a:rPr>
              <a:t>how do customers look at us</a:t>
            </a:r>
          </a:p>
          <a:p>
            <a:r>
              <a:rPr lang="en-GB" dirty="0" smtClean="0"/>
              <a:t>Internal business process perspective- </a:t>
            </a:r>
            <a:r>
              <a:rPr lang="en-GB" sz="2000" dirty="0" smtClean="0">
                <a:solidFill>
                  <a:srgbClr val="FF0000"/>
                </a:solidFill>
              </a:rPr>
              <a:t>What must we excel at ?</a:t>
            </a:r>
          </a:p>
          <a:p>
            <a:r>
              <a:rPr lang="en-GB" dirty="0" smtClean="0"/>
              <a:t>Organisational capacity perspective- </a:t>
            </a:r>
            <a:r>
              <a:rPr lang="en-GB" sz="2000" dirty="0" smtClean="0">
                <a:solidFill>
                  <a:srgbClr val="FF0000"/>
                </a:solidFill>
              </a:rPr>
              <a:t>How have we developed our human, information &amp; organisational capital 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sz="3200" dirty="0" smtClean="0"/>
              <a:t>Linking Actions to </a:t>
            </a:r>
            <a:r>
              <a:rPr lang="en-GB" sz="3200" dirty="0" smtClean="0"/>
              <a:t>Mission ,Vision </a:t>
            </a:r>
            <a:r>
              <a:rPr lang="en-GB" sz="3200" dirty="0" smtClean="0"/>
              <a:t>&amp; Strategy (A2V) or Translating V&amp;S2A</a:t>
            </a:r>
          </a:p>
        </p:txBody>
      </p:sp>
      <p:pic>
        <p:nvPicPr>
          <p:cNvPr id="15363" name="Content Placeholder 4" descr="V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6825" y="1600200"/>
            <a:ext cx="6610350" cy="4525963"/>
          </a:xfrm>
        </p:spPr>
      </p:pic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BSC cont’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When implemented properly, each one of these perspectives contains four subparts consisting </a:t>
            </a:r>
            <a:r>
              <a:rPr lang="en-US" sz="2400" dirty="0" smtClean="0"/>
              <a:t>of: </a:t>
            </a:r>
            <a:endParaRPr lang="en-US" sz="24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Strategic objectives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Measures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Targets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Strategic initiatives</a:t>
            </a:r>
          </a:p>
          <a:p>
            <a:pPr>
              <a:defRPr/>
            </a:pPr>
            <a:endParaRPr lang="en-GB" sz="2400" dirty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GB" smtClean="0"/>
              <a:t>Bsc Cont’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30763"/>
          </a:xfrm>
        </p:spPr>
        <p:txBody>
          <a:bodyPr/>
          <a:lstStyle/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Objectives – what  you plan to achieve in that perspective</a:t>
            </a:r>
          </a:p>
          <a:p>
            <a:pPr lvl="1" eaLnBrk="1" hangingPunct="1"/>
            <a:r>
              <a:rPr lang="en-US" dirty="0" smtClean="0"/>
              <a:t>Measures  - how progress for that particular objective will be measured</a:t>
            </a:r>
          </a:p>
          <a:p>
            <a:pPr lvl="1" eaLnBrk="1" hangingPunct="1"/>
            <a:r>
              <a:rPr lang="en-US" dirty="0" smtClean="0"/>
              <a:t>Targets - refer to the target value that the organization seeks to obtain for each measure</a:t>
            </a:r>
          </a:p>
          <a:p>
            <a:pPr lvl="1" eaLnBrk="1" hangingPunct="1"/>
            <a:r>
              <a:rPr lang="en-US" dirty="0" smtClean="0"/>
              <a:t>Initiatives - what will be done to facilitate the reaching of the target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BSC Cont’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term “scorecard” signifies quantified performance measures and “balanced” signifies the system is balanced between: </a:t>
            </a:r>
          </a:p>
          <a:p>
            <a:pPr lvl="1" eaLnBrk="1" hangingPunct="1"/>
            <a:r>
              <a:rPr lang="en-US" smtClean="0"/>
              <a:t>Short-term and long term objectives</a:t>
            </a:r>
          </a:p>
          <a:p>
            <a:pPr lvl="1" eaLnBrk="1" hangingPunct="1"/>
            <a:r>
              <a:rPr lang="en-US" smtClean="0"/>
              <a:t>Financial and non-financial measures</a:t>
            </a:r>
          </a:p>
          <a:p>
            <a:pPr lvl="1" eaLnBrk="1" hangingPunct="1"/>
            <a:r>
              <a:rPr lang="en-US" smtClean="0"/>
              <a:t>Lagging and leading indicators</a:t>
            </a:r>
          </a:p>
          <a:p>
            <a:pPr lvl="1" eaLnBrk="1" hangingPunct="1"/>
            <a:r>
              <a:rPr lang="en-US" smtClean="0"/>
              <a:t>Internal and external performance perspectives</a:t>
            </a:r>
          </a:p>
          <a:p>
            <a:pPr eaLnBrk="1" hangingPunct="1"/>
            <a:endParaRPr lang="en-US" smtClean="0"/>
          </a:p>
          <a:p>
            <a:endParaRPr lang="en-GB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Business case for BSC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18436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15962"/>
          </a:xfrm>
        </p:spPr>
        <p:txBody>
          <a:bodyPr/>
          <a:lstStyle/>
          <a:p>
            <a:r>
              <a:rPr lang="en-GB" sz="4000" dirty="0" smtClean="0"/>
              <a:t>9 Steps in Strategic Planning Formulation &amp; Implementation 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1524000" y="30480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1524000" y="46482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3048000" y="51054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>
            <a:off x="3810000" y="4572000"/>
            <a:ext cx="48463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3810000" y="3048000"/>
            <a:ext cx="48463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5410200" y="19050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6248400" y="28956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6172200" y="41148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Step One: Assessment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830763"/>
          </a:xfrm>
        </p:spPr>
        <p:txBody>
          <a:bodyPr/>
          <a:lstStyle/>
          <a:p>
            <a:pPr>
              <a:buFontTx/>
              <a:buNone/>
            </a:pPr>
            <a:r>
              <a:rPr lang="en-GB" sz="3600" dirty="0" smtClean="0"/>
              <a:t>1.1 Stakeholders Analysis</a:t>
            </a:r>
          </a:p>
          <a:p>
            <a:pPr>
              <a:buFontTx/>
              <a:buNone/>
            </a:pPr>
            <a:endParaRPr lang="en-GB" sz="3600" dirty="0" smtClean="0"/>
          </a:p>
          <a:p>
            <a:pPr>
              <a:buFontTx/>
              <a:buNone/>
            </a:pPr>
            <a:endParaRPr lang="en-GB" sz="2400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799"/>
            <a:ext cx="2895600" cy="320675"/>
          </a:xfrm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dirty="0" smtClean="0"/>
          </a:p>
        </p:txBody>
      </p:sp>
      <p:pic>
        <p:nvPicPr>
          <p:cNvPr id="21509" name="Content Placeholder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6950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Customer Value Proposition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24580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524000"/>
            <a:ext cx="7010400" cy="46021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Programme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GB" smtClean="0"/>
              <a:t>Introduction</a:t>
            </a:r>
          </a:p>
          <a:p>
            <a:r>
              <a:rPr lang="en-GB" smtClean="0"/>
              <a:t>Workshop objectives</a:t>
            </a:r>
          </a:p>
          <a:p>
            <a:r>
              <a:rPr lang="en-GB" smtClean="0"/>
              <a:t>Introduction to strategic planning &amp; management</a:t>
            </a:r>
          </a:p>
          <a:p>
            <a:r>
              <a:rPr lang="en-GB" smtClean="0"/>
              <a:t>Overview of BSC </a:t>
            </a:r>
          </a:p>
          <a:p>
            <a:r>
              <a:rPr lang="en-GB" smtClean="0"/>
              <a:t>Strategic Plan Formulation using BSC</a:t>
            </a:r>
          </a:p>
          <a:p>
            <a:pPr>
              <a:buFontTx/>
              <a:buNone/>
            </a:pPr>
            <a:r>
              <a:rPr lang="en-GB" smtClean="0"/>
              <a:t> 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ransition advTm="40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Customer Value proposition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25605" name="Content Placeholder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Examples of Customer Value Preposition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26628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1828800" y="533400"/>
            <a:ext cx="1885950" cy="1381125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Artists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Education  Institutions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Cultural Institutions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Public/Citizens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4191000" y="457200"/>
            <a:ext cx="1981200" cy="4056063"/>
          </a:xfrm>
          <a:prstGeom prst="rect">
            <a:avLst/>
          </a:prstGeom>
          <a:solidFill>
            <a:srgbClr val="FFC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Standards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Entertainment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Education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Artist development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Information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Recording equipment &amp; facilities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Archiving/storage facilities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Skills development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Capacity building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Local artefacts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Performance Management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Partnerships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Policy advice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Quality services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Taxes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Job satisfaction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6629400" y="533400"/>
            <a:ext cx="1762125" cy="4645025"/>
          </a:xfrm>
          <a:prstGeom prst="rect">
            <a:avLst/>
          </a:prstGeom>
          <a:solidFill>
            <a:srgbClr val="E36C0A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Service Attributes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Value for Money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Reliable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Efficient on time delivery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Relationship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Customer centric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Professional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Empathetic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Friendly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Consultative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Image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Reliable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Knowledgeable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Customer centric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Hi-tech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Trustworthy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753" name="Rectangle 1"/>
          <p:cNvSpPr>
            <a:spLocks noChangeArrowheads="1"/>
          </p:cNvSpPr>
          <p:nvPr/>
        </p:nvSpPr>
        <p:spPr bwMode="auto">
          <a:xfrm>
            <a:off x="1828800" y="2057400"/>
            <a:ext cx="1885950" cy="2941637"/>
          </a:xfrm>
          <a:prstGeom prst="rect">
            <a:avLst/>
          </a:prstGeom>
          <a:solidFill>
            <a:srgbClr val="E36C0A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Employees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Board of Trustees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Tax Authority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Business Partners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Civil Society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Parliament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NGO’S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Media Houses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Government Depts./Agencies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Foreign Missions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Tourists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754" name="AutoShape 2"/>
          <p:cNvSpPr>
            <a:spLocks noChangeArrowheads="1"/>
          </p:cNvSpPr>
          <p:nvPr/>
        </p:nvSpPr>
        <p:spPr bwMode="auto">
          <a:xfrm>
            <a:off x="3733800" y="2209800"/>
            <a:ext cx="40957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2755" name="AutoShape 3"/>
          <p:cNvSpPr>
            <a:spLocks noChangeArrowheads="1"/>
          </p:cNvSpPr>
          <p:nvPr/>
        </p:nvSpPr>
        <p:spPr bwMode="auto">
          <a:xfrm>
            <a:off x="6172200" y="2209800"/>
            <a:ext cx="40957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0" y="90100"/>
            <a:ext cx="79191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           Primary Customers	        Stakeholders Needs           Value Preposition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4667250" y="439579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466725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533400" y="937736"/>
            <a:ext cx="9067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1" dirty="0" smtClean="0">
              <a:solidFill>
                <a:srgbClr val="365F91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1" dirty="0" smtClean="0">
              <a:solidFill>
                <a:srgbClr val="365F91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</a:p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365F9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1200" b="1" dirty="0" smtClean="0">
                <a:solidFill>
                  <a:srgbClr val="365F9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Other Stakeholders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Assessment cont’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 smtClean="0"/>
              <a:t>1.2  Situational Analysis-</a:t>
            </a:r>
            <a:r>
              <a:rPr lang="en-GB" smtClean="0"/>
              <a:t> What are the facts</a:t>
            </a:r>
          </a:p>
          <a:p>
            <a:r>
              <a:rPr lang="en-GB" smtClean="0"/>
              <a:t>Competition &amp; Market analysis</a:t>
            </a:r>
          </a:p>
          <a:p>
            <a:r>
              <a:rPr lang="en-GB" smtClean="0"/>
              <a:t>Survey and assessment results</a:t>
            </a:r>
          </a:p>
          <a:p>
            <a:r>
              <a:rPr lang="en-GB" smtClean="0"/>
              <a:t>PESTLE Analysis</a:t>
            </a:r>
          </a:p>
          <a:p>
            <a:r>
              <a:rPr lang="en-GB" smtClean="0"/>
              <a:t>SWOT Analysis</a:t>
            </a:r>
          </a:p>
          <a:p>
            <a:r>
              <a:rPr lang="en-GB" smtClean="0"/>
              <a:t>Strategic Pains/Challenges &amp; Enablers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838200"/>
          <a:ext cx="8229601" cy="5559970"/>
        </p:xfrm>
        <a:graphic>
          <a:graphicData uri="http://schemas.openxmlformats.org/drawingml/2006/table">
            <a:tbl>
              <a:tblPr/>
              <a:tblGrid>
                <a:gridCol w="762000"/>
                <a:gridCol w="2819400"/>
                <a:gridCol w="2438400"/>
                <a:gridCol w="990600"/>
                <a:gridCol w="1219201"/>
              </a:tblGrid>
              <a:tr h="209873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SITUATIONAL ANALYSIS 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098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ENABLERS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CHALLENGES/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PAINS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858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Strategic Issues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Implication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Strengths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Weakness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62342">
                <a:tc rowSpan="8"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           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Internal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 vert="vert27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Land in Prime Location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Ease of access and room for expansion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Skilled Human Resources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Competence to implement the strategy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623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Management &amp;Trustee Goodwill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Leadership engagement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Unique Theatre Equipment &amp; Facilities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Competitive edge over others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623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Insufficient Funds for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strategic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Initiatives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Unfunded initiatives 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1373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Poor Customer Care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Negative Image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Less Usage of Information Technology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Inefficient operation &amp; Negative Image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623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Inadequate Partner Collaboration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Lack of Funding Diversification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42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</a:txBody>
                  <a:tcPr marL="31140" marR="31140" marT="0" marB="0" vert="vert27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Opportunities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Threats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42">
                <a:tc rowSpan="8">
                  <a:txBody>
                    <a:bodyPr/>
                    <a:lstStyle/>
                    <a:p>
                      <a:pPr marL="71755" marR="7175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                External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 vert="vert27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Political Goodwill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Priority Policy implementation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1311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Committed Artists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Less coordination efforts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623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Existence of Laws and Sector Policies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Proper mandate and guidance provided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Vibrant Economy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More disposable income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Lack of Regulations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Less enforcement 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Changing Cultural Trends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Positive &amp; Negative changes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1311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Social Media Usage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Positive &amp; Negative trends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Competing Cultural Institutions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Positive &amp; Negative  trends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X</a:t>
                      </a:r>
                    </a:p>
                  </a:txBody>
                  <a:tcPr marL="31140" marR="3114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Revalidate Strategic Elements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GB" sz="2000" b="1" dirty="0" smtClean="0"/>
              <a:t>Mission </a:t>
            </a:r>
          </a:p>
          <a:p>
            <a:pPr>
              <a:buNone/>
            </a:pPr>
            <a:r>
              <a:rPr lang="en-GB" sz="2000" dirty="0" smtClean="0"/>
              <a:t>– 	Who we are ,our reason of existence.</a:t>
            </a:r>
          </a:p>
          <a:p>
            <a:pPr>
              <a:buNone/>
            </a:pPr>
            <a:r>
              <a:rPr lang="en-GB" sz="2000" dirty="0" smtClean="0"/>
              <a:t>- 	Our Mission is to provide………………</a:t>
            </a:r>
          </a:p>
          <a:p>
            <a:r>
              <a:rPr lang="en-GB" sz="2000" b="1" dirty="0" smtClean="0"/>
              <a:t>Vision</a:t>
            </a:r>
          </a:p>
          <a:p>
            <a:pPr>
              <a:buFontTx/>
              <a:buChar char="-"/>
            </a:pPr>
            <a:r>
              <a:rPr lang="en-GB" sz="2000" dirty="0" smtClean="0"/>
              <a:t>Describes where our organisation should be in 3-10 yrs, it is the picture of the future or memory of the future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C00000"/>
                </a:solidFill>
              </a:rPr>
              <a:t>Measurable and time bound</a:t>
            </a:r>
          </a:p>
          <a:p>
            <a:pPr>
              <a:buFontTx/>
              <a:buChar char="-"/>
            </a:pPr>
            <a:r>
              <a:rPr lang="en-GB" sz="2000" dirty="0" smtClean="0"/>
              <a:t> Our Vision is to become ( achieve) …. In 2020</a:t>
            </a:r>
          </a:p>
          <a:p>
            <a:r>
              <a:rPr lang="en-GB" sz="2000" b="1" dirty="0" smtClean="0"/>
              <a:t>Strategic Destination Statement</a:t>
            </a:r>
          </a:p>
          <a:p>
            <a:pPr>
              <a:buNone/>
            </a:pPr>
            <a:r>
              <a:rPr lang="en-GB" sz="2000" b="1" dirty="0" smtClean="0"/>
              <a:t>   - In 2020, we are the leading ICT training  provider in Africa </a:t>
            </a:r>
          </a:p>
          <a:p>
            <a:r>
              <a:rPr lang="en-GB" sz="2000" b="1" dirty="0" smtClean="0"/>
              <a:t>Core values- </a:t>
            </a:r>
            <a:r>
              <a:rPr lang="en-GB" sz="2000" dirty="0" smtClean="0"/>
              <a:t>What we stand for, our belief in the context of our mission (defines our code of conduct)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Mission Statement</a:t>
            </a:r>
            <a:br>
              <a:rPr lang="en-GB" dirty="0" smtClean="0"/>
            </a:br>
            <a:r>
              <a:rPr lang="en-GB" sz="2000" dirty="0" smtClean="0"/>
              <a:t>How to develop a shared understanding of a Mission Statement</a:t>
            </a:r>
            <a:endParaRPr lang="en-GB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Discussion questions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Answers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service or product do we provide?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Who do we serve?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 what manner do we  provide it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What higher</a:t>
                      </a:r>
                      <a:r>
                        <a:rPr lang="en-GB" baseline="0" dirty="0" smtClean="0"/>
                        <a:t> level benefits are gained?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:“To provide quality training, consultancy and advisory services to the ICT Sector in Africa through development of appropriate programmes, strategic alliances </a:t>
                      </a:r>
                      <a:r>
                        <a:rPr lang="en-GB" sz="1800" i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partnership”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Vision Statement</a:t>
            </a:r>
            <a:br>
              <a:rPr lang="en-GB" dirty="0" smtClean="0"/>
            </a:br>
            <a:r>
              <a:rPr lang="en-GB" sz="2400" dirty="0" smtClean="0"/>
              <a:t>How to develop a shared understanding of a Vision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Discussion questions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Answers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What is our picture</a:t>
                      </a:r>
                      <a:r>
                        <a:rPr lang="en-GB" baseline="0" dirty="0" smtClean="0"/>
                        <a:t> of the future in five years from now?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 will we know that we have achieved</a:t>
                      </a:r>
                      <a:r>
                        <a:rPr lang="en-GB" baseline="0" dirty="0" smtClean="0"/>
                        <a:t> that? Will it be measurable?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</a:t>
                      </a:r>
                      <a:r>
                        <a:rPr lang="en-GB" baseline="0" dirty="0" smtClean="0"/>
                        <a:t> will the change impact on our stakeholders?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At what point in time will we achieve that?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“To be a leading and self-sustaining Centre of Excellence for ICT capacity building in Africa by 2018”.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Two: Strategy Formulation</a:t>
            </a:r>
            <a:br>
              <a:rPr lang="en-GB" dirty="0" smtClean="0"/>
            </a:br>
            <a:r>
              <a:rPr lang="en-GB" sz="3200" dirty="0" smtClean="0"/>
              <a:t>What is Strategy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 plan of action, an approach, a game plan for achieving a result or goal</a:t>
            </a:r>
          </a:p>
          <a:p>
            <a:r>
              <a:rPr lang="en-GB" sz="2400" dirty="0" smtClean="0"/>
              <a:t>It is an hypothesis of the best way forward for </a:t>
            </a:r>
            <a:r>
              <a:rPr lang="en-GB" sz="2400" dirty="0" smtClean="0"/>
              <a:t>an </a:t>
            </a:r>
            <a:r>
              <a:rPr lang="en-GB" sz="2400" dirty="0" smtClean="0"/>
              <a:t>organisation to:</a:t>
            </a:r>
          </a:p>
          <a:p>
            <a:r>
              <a:rPr lang="en-GB" sz="2400" dirty="0" smtClean="0"/>
              <a:t>- beat competition ( Private sector)</a:t>
            </a:r>
          </a:p>
          <a:p>
            <a:r>
              <a:rPr lang="en-GB" sz="2400" dirty="0" smtClean="0"/>
              <a:t>- Improve mission effectives  (Public sector)</a:t>
            </a:r>
          </a:p>
          <a:p>
            <a:r>
              <a:rPr lang="en-GB" sz="2400" dirty="0" smtClean="0"/>
              <a:t>- Achieve its </a:t>
            </a:r>
            <a:r>
              <a:rPr lang="en-GB" sz="2400" dirty="0" smtClean="0"/>
              <a:t> vision</a:t>
            </a:r>
            <a:endParaRPr lang="en-GB" sz="2400" dirty="0" smtClean="0"/>
          </a:p>
          <a:p>
            <a:r>
              <a:rPr lang="en-GB" sz="2400" dirty="0" smtClean="0"/>
              <a:t>- Satisfy customers, stakeholders including employees</a:t>
            </a:r>
          </a:p>
          <a:p>
            <a:r>
              <a:rPr lang="en-GB" sz="2400" dirty="0" smtClean="0"/>
              <a:t>- It is about making choices that have organisation wide impact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Strategy Formulation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34820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/>
              <a:t>  </a:t>
            </a:r>
          </a:p>
          <a:p>
            <a:r>
              <a:rPr lang="en-GB" smtClean="0"/>
              <a:t>Strategic planning experience</a:t>
            </a:r>
          </a:p>
          <a:p>
            <a:r>
              <a:rPr lang="en-GB" smtClean="0"/>
              <a:t>Balanced scorecard experience</a:t>
            </a:r>
          </a:p>
          <a:p>
            <a:pPr>
              <a:buFontTx/>
              <a:buNone/>
            </a:pPr>
            <a:endParaRPr lang="en-GB" smtClean="0"/>
          </a:p>
          <a:p>
            <a:endParaRPr lang="en-GB" smtClean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Strategy Perspectives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35844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1295400" y="457200"/>
          <a:ext cx="6467475" cy="5153025"/>
        </p:xfrm>
        <a:graphic>
          <a:graphicData uri="http://schemas.openxmlformats.org/presentationml/2006/ole">
            <p:oleObj spid="_x0000_s107521" name="Slide" r:id="rId3" imgW="4570378" imgH="342738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Themes </a:t>
            </a:r>
            <a:r>
              <a:rPr lang="en-GB" dirty="0" err="1" smtClean="0"/>
              <a:t>Xtics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1" dirty="0" smtClean="0"/>
              <a:t>characteristics of </a:t>
            </a:r>
            <a:r>
              <a:rPr lang="en-GB" sz="2800" b="1" dirty="0" smtClean="0"/>
              <a:t>a good strategic theme and result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Breakdown vision into more operational terms</a:t>
            </a:r>
          </a:p>
          <a:p>
            <a:r>
              <a:rPr lang="en-GB" sz="2800" dirty="0" smtClean="0"/>
              <a:t> Represent the main focus areas of organisational high level strategy</a:t>
            </a:r>
          </a:p>
          <a:p>
            <a:r>
              <a:rPr lang="en-GB" sz="2800" dirty="0" smtClean="0"/>
              <a:t>Are pillars of excellence</a:t>
            </a:r>
          </a:p>
          <a:p>
            <a:r>
              <a:rPr lang="en-GB" sz="2800" dirty="0" smtClean="0"/>
              <a:t>Cuts across business and support functions of the organisation</a:t>
            </a:r>
          </a:p>
          <a:p>
            <a:r>
              <a:rPr lang="en-GB" sz="2800" dirty="0" smtClean="0"/>
              <a:t>Each has a corresponding strategic result/desired outcome of the theme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Strategic Themes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40964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Step Three: Strategic Objectives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43012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Strategic Objectives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44036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Strategic Altitude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46084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Strategic Altitude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47108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Workshop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As HR professional :</a:t>
            </a:r>
          </a:p>
          <a:p>
            <a:r>
              <a:rPr lang="en-GB" sz="2400" smtClean="0"/>
              <a:t>Understand the concept of BSC and acquire  skills in  formulating a Strategic Plan using balanced score card</a:t>
            </a:r>
          </a:p>
          <a:p>
            <a:r>
              <a:rPr lang="en-GB" sz="2400" smtClean="0"/>
              <a:t>Understand how BSC can be used to improve organisational / employee performance</a:t>
            </a:r>
          </a:p>
          <a:p>
            <a:r>
              <a:rPr lang="en-GB" sz="2400" smtClean="0"/>
              <a:t>Understand how to develop meaningful performance measure</a:t>
            </a:r>
          </a:p>
          <a:p>
            <a:r>
              <a:rPr lang="en-GB" sz="2400" smtClean="0"/>
              <a:t>Revalidate Strategic Plan for your organisation using BSC</a:t>
            </a:r>
          </a:p>
          <a:p>
            <a:endParaRPr lang="en-GB" sz="2400" smtClean="0"/>
          </a:p>
          <a:p>
            <a:endParaRPr lang="en-GB" sz="2400" smtClean="0"/>
          </a:p>
          <a:p>
            <a:endParaRPr lang="en-GB" sz="2400" smtClean="0"/>
          </a:p>
          <a:p>
            <a:endParaRPr lang="en-GB" sz="2400" smtClean="0"/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  <p:transition advTm="2823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Strategic Objectives Cont’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48132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Example: Objectives For a Government Agency</a:t>
            </a:r>
            <a:endParaRPr 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Four: Strategy </a:t>
            </a:r>
            <a:r>
              <a:rPr lang="en-GB" dirty="0" smtClean="0"/>
              <a:t>Mapping</a:t>
            </a:r>
            <a:endParaRPr lang="en-GB" dirty="0" smtClean="0"/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51204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Theme Strategy Map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53252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Theme Strategy Map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54276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Combinding theme Objectives into Tier 1 (corporate )Objectives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55300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Corporate Strategy Map</a:t>
            </a: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56324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 Strategy Map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57348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Corporate Strategic Planning &amp; Management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smtClean="0"/>
              <a:t>Traditional Methodology </a:t>
            </a:r>
          </a:p>
          <a:p>
            <a:pPr marL="514350" indent="-514350">
              <a:buFontTx/>
              <a:buChar char="-"/>
            </a:pPr>
            <a:r>
              <a:rPr lang="en-GB" sz="2400" smtClean="0"/>
              <a:t>Situational Analysis - SWOT/PEST</a:t>
            </a:r>
          </a:p>
          <a:p>
            <a:pPr marL="514350" indent="-514350">
              <a:buFontTx/>
              <a:buChar char="-"/>
            </a:pPr>
            <a:r>
              <a:rPr lang="en-GB" sz="2400" smtClean="0"/>
              <a:t>Core values</a:t>
            </a:r>
          </a:p>
          <a:p>
            <a:pPr marL="514350" indent="-514350">
              <a:buFontTx/>
              <a:buChar char="-"/>
            </a:pPr>
            <a:r>
              <a:rPr lang="en-GB" sz="2400" smtClean="0"/>
              <a:t>Vision</a:t>
            </a:r>
          </a:p>
          <a:p>
            <a:pPr marL="514350" indent="-514350">
              <a:buFontTx/>
              <a:buChar char="-"/>
            </a:pPr>
            <a:r>
              <a:rPr lang="en-GB" sz="2400" smtClean="0"/>
              <a:t>Mission</a:t>
            </a:r>
          </a:p>
          <a:p>
            <a:pPr marL="514350" indent="-514350">
              <a:buFontTx/>
              <a:buChar char="-"/>
            </a:pPr>
            <a:r>
              <a:rPr lang="en-GB" sz="2400" smtClean="0"/>
              <a:t>SMART objectives</a:t>
            </a:r>
          </a:p>
          <a:p>
            <a:pPr marL="514350" indent="-514350">
              <a:buFontTx/>
              <a:buChar char="-"/>
            </a:pPr>
            <a:r>
              <a:rPr lang="en-GB" sz="2400" smtClean="0"/>
              <a:t>Strategies,</a:t>
            </a:r>
          </a:p>
          <a:p>
            <a:pPr marL="514350" indent="-514350">
              <a:buFontTx/>
              <a:buChar char="-"/>
            </a:pPr>
            <a:r>
              <a:rPr lang="en-GB" sz="2400" smtClean="0"/>
              <a:t>Programmes/ Activities </a:t>
            </a:r>
          </a:p>
          <a:p>
            <a:pPr marL="514350" indent="-514350">
              <a:buFontTx/>
              <a:buChar char="-"/>
            </a:pPr>
            <a:r>
              <a:rPr lang="en-GB" sz="2400" smtClean="0"/>
              <a:t>Monitoring &amp; Evaluation</a:t>
            </a:r>
          </a:p>
          <a:p>
            <a:pPr marL="514350" indent="-514350">
              <a:buFontTx/>
              <a:buNone/>
            </a:pPr>
            <a:endParaRPr lang="en-GB" sz="2400" smtClean="0"/>
          </a:p>
          <a:p>
            <a:pPr marL="514350" indent="-514350"/>
            <a:endParaRPr lang="en-GB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dirty="0" smtClean="0">
                <a:solidFill>
                  <a:srgbClr val="FF0000"/>
                </a:solidFill>
              </a:rPr>
              <a:t>Objective Commentary: Improve IT utilisation </a:t>
            </a:r>
            <a:endParaRPr lang="en-GB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30580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2384072"/>
                <a:gridCol w="1615017"/>
                <a:gridCol w="1230489"/>
                <a:gridCol w="1691922"/>
              </a:tblGrid>
              <a:tr h="87958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Strategic</a:t>
                      </a:r>
                      <a:r>
                        <a:rPr lang="en-GB" sz="1400" baseline="0" dirty="0" smtClean="0"/>
                        <a:t> objectives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Objective commentary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Performance measure  candidates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Performance target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Strategic Initiatives</a:t>
                      </a:r>
                      <a:endParaRPr lang="en-GB" dirty="0"/>
                    </a:p>
                  </a:txBody>
                  <a:tcPr/>
                </a:tc>
              </a:tr>
              <a:tr h="4896372">
                <a:tc>
                  <a:txBody>
                    <a:bodyPr/>
                    <a:lstStyle/>
                    <a:p>
                      <a:r>
                        <a:rPr lang="en-GB" dirty="0" smtClean="0"/>
                        <a:t>Improve IT utilisation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Deploy</a:t>
                      </a:r>
                      <a:r>
                        <a:rPr lang="en-GB" sz="1400" baseline="0" dirty="0" smtClean="0"/>
                        <a:t> IT resources in all organisational processes to reduce service delivery and reporting turn around time. </a:t>
                      </a:r>
                    </a:p>
                    <a:p>
                      <a:r>
                        <a:rPr lang="en-GB" sz="1400" baseline="0" dirty="0" smtClean="0"/>
                        <a:t>Increase data based decision making, knowledge sharing.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="1" baseline="0" dirty="0" smtClean="0"/>
                        <a:t>Intended Results/</a:t>
                      </a:r>
                    </a:p>
                    <a:p>
                      <a:r>
                        <a:rPr lang="en-GB" sz="1400" b="1" baseline="0" dirty="0" smtClean="0"/>
                        <a:t>Outcomes:</a:t>
                      </a:r>
                      <a:endParaRPr lang="en-GB" sz="1400" b="1" dirty="0" smtClean="0"/>
                    </a:p>
                    <a:p>
                      <a:r>
                        <a:rPr lang="en-GB" sz="1400" dirty="0" smtClean="0"/>
                        <a:t>1.Online</a:t>
                      </a:r>
                      <a:r>
                        <a:rPr lang="en-GB" sz="1400" baseline="0" dirty="0" smtClean="0"/>
                        <a:t> service delivery</a:t>
                      </a:r>
                    </a:p>
                    <a:p>
                      <a:r>
                        <a:rPr lang="en-GB" sz="1400" baseline="0" dirty="0" smtClean="0"/>
                        <a:t>3.Online reporting</a:t>
                      </a:r>
                    </a:p>
                    <a:p>
                      <a:r>
                        <a:rPr lang="en-GB" sz="1400" baseline="0" dirty="0" smtClean="0"/>
                        <a:t>4. Online customer self- service 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% automated processes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r>
                        <a:rPr lang="en-GB" sz="1400" dirty="0" smtClean="0"/>
                        <a:t>100%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200" dirty="0" smtClean="0"/>
                        <a:t>Develop IT</a:t>
                      </a:r>
                      <a:r>
                        <a:rPr lang="en-GB" sz="1200" baseline="0" dirty="0" smtClean="0"/>
                        <a:t> strategy align to Business Strategy</a:t>
                      </a:r>
                    </a:p>
                    <a:p>
                      <a:pPr marL="228600" indent="-228600">
                        <a:buFontTx/>
                        <a:buNone/>
                      </a:pPr>
                      <a:endParaRPr lang="en-GB" sz="1200" baseline="0" dirty="0" smtClean="0"/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200" baseline="0" dirty="0" smtClean="0"/>
                        <a:t> Implement virtualisation of servers</a:t>
                      </a:r>
                      <a:r>
                        <a:rPr lang="en-GB" sz="1200" dirty="0" smtClean="0"/>
                        <a:t>  to accommodate increased operation and data</a:t>
                      </a:r>
                    </a:p>
                    <a:p>
                      <a:pPr>
                        <a:buFontTx/>
                        <a:buNone/>
                      </a:pPr>
                      <a:endParaRPr lang="en-GB" sz="12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GB" sz="1200" dirty="0" smtClean="0"/>
                        <a:t>2.Implement  centralised  ERP</a:t>
                      </a:r>
                      <a:r>
                        <a:rPr lang="en-GB" sz="1200" baseline="0" dirty="0" smtClean="0"/>
                        <a:t> and CRM and  Business Intelligence</a:t>
                      </a:r>
                    </a:p>
                    <a:p>
                      <a:pPr>
                        <a:buFontTx/>
                        <a:buNone/>
                      </a:pPr>
                      <a:endParaRPr lang="en-GB" sz="1200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GB" sz="1200" baseline="0" dirty="0" smtClean="0"/>
                        <a:t>3.Train  employees and customers on the use of online service delivery </a:t>
                      </a:r>
                    </a:p>
                    <a:p>
                      <a:pPr>
                        <a:buFontTx/>
                        <a:buNone/>
                      </a:pPr>
                      <a:endParaRPr lang="en-GB" sz="1200" baseline="0" dirty="0" smtClean="0"/>
                    </a:p>
                    <a:p>
                      <a:pPr>
                        <a:buFontTx/>
                        <a:buNone/>
                      </a:pP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4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Step 5: Performance Measure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62468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Strategic Impact Measures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64516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020762"/>
          </a:xfrm>
        </p:spPr>
        <p:txBody>
          <a:bodyPr/>
          <a:lstStyle/>
          <a:p>
            <a:r>
              <a:rPr lang="en-GB" sz="3600" smtClean="0"/>
              <a:t>Corporate Strategic Planning &amp; Management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2. Balanced Scorecard Methodology</a:t>
            </a:r>
          </a:p>
          <a:p>
            <a:pPr>
              <a:buFontTx/>
              <a:buNone/>
            </a:pPr>
            <a:r>
              <a:rPr lang="en-GB" dirty="0" smtClean="0"/>
              <a:t> - </a:t>
            </a:r>
            <a:r>
              <a:rPr lang="en-GB" sz="2800" dirty="0" smtClean="0"/>
              <a:t>Links vision, strategy to actions/programs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Stakeholders Analysis- Customer Needs &amp; Value Propositions-Attributes, Relationship, Image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Situational Analysis - Assessment of organisational  internal &amp; external enablers &amp; pains/SWOT &amp; PESTLE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Formulation or revalidation of high level strategic foundations – Mission, Vision (measurable), Core Values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Development of Strategic Themes and Results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Naming of Perspectives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Development of Strategic Objectives 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Organisation Strategy </a:t>
            </a:r>
            <a:r>
              <a:rPr lang="en-GB" sz="2400" dirty="0" smtClean="0"/>
              <a:t>Mapping </a:t>
            </a:r>
            <a:endParaRPr lang="en-GB" sz="2400" dirty="0" smtClean="0"/>
          </a:p>
          <a:p>
            <a:pPr>
              <a:buFont typeface="Wingdings" pitchFamily="2" charset="2"/>
              <a:buChar char="§"/>
            </a:pPr>
            <a:endParaRPr lang="en-GB" sz="2400" dirty="0" smtClean="0"/>
          </a:p>
          <a:p>
            <a:pPr>
              <a:buFont typeface="Wingdings" pitchFamily="2" charset="2"/>
              <a:buChar char="§"/>
            </a:pPr>
            <a:endParaRPr lang="en-GB" sz="2400" dirty="0" smtClean="0"/>
          </a:p>
          <a:p>
            <a:pPr>
              <a:buFont typeface="Wingdings" pitchFamily="2" charset="2"/>
              <a:buChar char="§"/>
            </a:pPr>
            <a:endParaRPr lang="en-GB" sz="2400" dirty="0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038600" cy="476250"/>
          </a:xfrm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Step Six : Strategic Initiatives</a:t>
            </a:r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69636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0997" y="667388"/>
          <a:ext cx="8229602" cy="13075920"/>
        </p:xfrm>
        <a:graphic>
          <a:graphicData uri="http://schemas.openxmlformats.org/drawingml/2006/table">
            <a:tbl>
              <a:tblPr/>
              <a:tblGrid>
                <a:gridCol w="1153760"/>
                <a:gridCol w="105860"/>
                <a:gridCol w="771809"/>
                <a:gridCol w="2208477"/>
                <a:gridCol w="1518856"/>
                <a:gridCol w="718241"/>
                <a:gridCol w="1752599"/>
              </a:tblGrid>
              <a:tr h="1145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UNCC CORPORATE SCORECARD 2014-2018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8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Customer/Stakeholder Perspective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45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Strategic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Objective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Objective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Owner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Objective 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Commentary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Performance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Measure 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Target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Strategic 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Initiatives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1675063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Increase Customer/ Stakeholder Value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Gallery</a:t>
                      </a:r>
                      <a:r>
                        <a:rPr lang="en-GB" sz="1100" b="1" baseline="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 Manager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The services provided to customers should appeal to the customers and fulfil their needs at a reasonable charge. 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Intended Result: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 1.Satisfied customers/stakeholders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 2.Retained customers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Customer satisfaction score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% of repeat customers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80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60%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7485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Develop customer /stakeholder survey  tool &amp; programme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7485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Develop &amp; implement production   quality assurance    programmes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7485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Customer service    training &amp; coaching    programmes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7485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 Develop web-based customer  service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453495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Increase Contribution to Culture Preservation, Promotion and Development.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Production Manager.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Gallery Manager</a:t>
                      </a:r>
                      <a:endParaRPr lang="en-GB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UNCC is committed to preserving, promoting and developing Uganda’s culture for the benefit of the current and future  generations through collection of art artefacts, documentation of   local films, dance &amp; drama; education &amp; sensitisation of the public on art and culture for socio-economic development. 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Intended Results: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24460" algn="l"/>
                        </a:tabLs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 Policy initiatives for preservation,    promotion &amp; development of    culture are developed and  implemented 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24460" algn="l"/>
                        </a:tabLs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Local films, drama,  dance are      documented and preserved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24460" algn="l"/>
                        </a:tabLs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 The communities are educated and     sensitised on the role of culture in    Socio-economic development.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24460" algn="l"/>
                        </a:tabLs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Traditional artefacts are collected    and preserved for current and      future generation.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24460" algn="l"/>
                        </a:tabLs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Good cultures are promoted and      bad cultures are discouraged. 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% of policy    initiatives     contributing  to    preservation ,    promotion &amp;   development  of    culture 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 % of shows   documented 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Community     sensitisation survey 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# of sub-regions from   which artefacts are     Collected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Stakeholder survey   score   on contribution of UNCC to promotion of  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culture.  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60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100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80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10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80%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Develop policy initiatives for preservation, promotion and development of culture.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Develop frameworks for documentation of local films ,drama &amp; dance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Develop programmes for  collection of artefacts; sensitisation of  communities 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 </a:t>
                      </a:r>
                      <a:endParaRPr lang="en-GB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Budgeting</a:t>
            </a:r>
            <a:endParaRPr lang="en-GB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1334452" y="2255361"/>
          <a:ext cx="6475095" cy="3215640"/>
        </p:xfrm>
        <a:graphic>
          <a:graphicData uri="http://schemas.openxmlformats.org/drawingml/2006/table">
            <a:tbl>
              <a:tblPr/>
              <a:tblGrid>
                <a:gridCol w="311150"/>
                <a:gridCol w="5175885"/>
                <a:gridCol w="98806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STRATEGIC INITIATIVES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BUDGET    ( USD)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Develop Customer /stakeholder Survey  Tool &amp; Programme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 2,500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Develop &amp; Implement   Quality Assurance    Programmes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 5,000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Develop and Implement Customer Service    Training &amp; Coaching    programmes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 8,000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Develop Policy Initiatives for Preservation, Promotion and Development of Culture.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 10,000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Develop Frameworks for Documentation of Local films ,Drama &amp; Dance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 10,000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Develop Programmes for  Collection of Artefacts; Sensitisation of  Communities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 90,000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7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Conduct Cost and Fees Analysis Programme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 12,000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Develop Cost Control Programmes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4,000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Develop Finance and Operation Manuals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 15,000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Develop &amp; Implement Marketing &amp; Advertising Strategy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 50,000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Formulate Lobbying Strategy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 25,000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Identify &amp; Appraise  Investment Projects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 125,000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1D0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</a:t>
            </a: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168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Success Elements For </a:t>
            </a:r>
            <a:br>
              <a:rPr lang="en-US" smtClean="0"/>
            </a:br>
            <a:r>
              <a:rPr lang="en-US" smtClean="0"/>
              <a:t>Managing Change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47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Con’t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r>
              <a:rPr lang="en-GB" smtClean="0"/>
              <a:t>Determine measures &amp; targets that drive performance</a:t>
            </a:r>
          </a:p>
          <a:p>
            <a:r>
              <a:rPr lang="en-GB" smtClean="0"/>
              <a:t>Strategic initiatives –Projects/activities</a:t>
            </a:r>
          </a:p>
          <a:p>
            <a:r>
              <a:rPr lang="en-GB" smtClean="0"/>
              <a:t>Strategic Budgeting</a:t>
            </a:r>
          </a:p>
          <a:p>
            <a:r>
              <a:rPr lang="en-GB" smtClean="0"/>
              <a:t>Metrics automation –Business Intelligence (Scorecard)</a:t>
            </a:r>
          </a:p>
          <a:p>
            <a:r>
              <a:rPr lang="en-GB" smtClean="0"/>
              <a:t>Cascading of objectives at departmental  &amp; individual levels</a:t>
            </a:r>
          </a:p>
          <a:p>
            <a:r>
              <a:rPr lang="en-GB" smtClean="0"/>
              <a:t>Monitoring &amp; Evaluation 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245225"/>
            <a:ext cx="2590800" cy="476250"/>
          </a:xfrm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 </a:t>
            </a:r>
            <a:r>
              <a:rPr lang="en-GB" dirty="0" smtClean="0"/>
              <a:t>You</a:t>
            </a:r>
          </a:p>
          <a:p>
            <a:r>
              <a:rPr lang="en-GB" dirty="0" smtClean="0"/>
              <a:t>Merci </a:t>
            </a:r>
            <a:endParaRPr lang="en-GB" dirty="0" smtClean="0"/>
          </a:p>
          <a:p>
            <a:r>
              <a:rPr lang="en-GB" dirty="0" smtClean="0"/>
              <a:t>Asante </a:t>
            </a:r>
            <a:r>
              <a:rPr lang="en-GB" dirty="0" smtClean="0"/>
              <a:t>Sana</a:t>
            </a:r>
          </a:p>
          <a:p>
            <a:r>
              <a:rPr lang="en-GB" dirty="0" smtClean="0"/>
              <a:t>Zikoma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Balanced Scorecard?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BSC?</a:t>
            </a:r>
          </a:p>
          <a:p>
            <a:r>
              <a:rPr lang="en-GB" smtClean="0"/>
              <a:t>An integrated strategic planning and  performance management systems that :</a:t>
            </a:r>
          </a:p>
          <a:p>
            <a:pPr>
              <a:buFont typeface="Wingdings" pitchFamily="2" charset="2"/>
              <a:buChar char="Ø"/>
            </a:pPr>
            <a:r>
              <a:rPr lang="en-GB" sz="2000" smtClean="0"/>
              <a:t>Communicates with clarity the organisation’s Mission, Vision and  Strategy to the employees  &amp; other stakeholders</a:t>
            </a:r>
          </a:p>
          <a:p>
            <a:pPr>
              <a:buFont typeface="Wingdings" pitchFamily="2" charset="2"/>
              <a:buChar char="Ø"/>
            </a:pPr>
            <a:r>
              <a:rPr lang="en-GB" sz="2000" smtClean="0"/>
              <a:t>Aligns day to day work with vision and strategy</a:t>
            </a:r>
          </a:p>
          <a:p>
            <a:pPr>
              <a:buFont typeface="Wingdings" pitchFamily="2" charset="2"/>
              <a:buChar char="Ø"/>
            </a:pPr>
            <a:r>
              <a:rPr lang="en-GB" sz="2000" smtClean="0"/>
              <a:t>Provides framework for prioritising programmes, projects and resources</a:t>
            </a:r>
          </a:p>
          <a:p>
            <a:pPr>
              <a:buFont typeface="Wingdings" pitchFamily="2" charset="2"/>
              <a:buChar char="Ø"/>
            </a:pPr>
            <a:r>
              <a:rPr lang="en-GB" sz="2000" smtClean="0"/>
              <a:t>Uses strategic performance measures and targets to measure progress</a:t>
            </a:r>
          </a:p>
          <a:p>
            <a:pPr>
              <a:buFont typeface="Wingdings" pitchFamily="2" charset="2"/>
              <a:buChar char="Ø"/>
            </a:pPr>
            <a:endParaRPr lang="en-GB" sz="2000" smtClean="0"/>
          </a:p>
          <a:p>
            <a:pPr>
              <a:buFont typeface="Wingdings" pitchFamily="2" charset="2"/>
              <a:buChar char="Ø"/>
            </a:pPr>
            <a:endParaRPr lang="en-GB" sz="2000" smtClean="0"/>
          </a:p>
          <a:p>
            <a:pPr>
              <a:buFont typeface="Wingdings" pitchFamily="2" charset="2"/>
              <a:buChar char="Ø"/>
            </a:pPr>
            <a:endParaRPr lang="en-GB" sz="2000" smtClean="0"/>
          </a:p>
          <a:p>
            <a:r>
              <a:rPr lang="en-GB" smtClean="0"/>
              <a:t> </a:t>
            </a:r>
          </a:p>
          <a:p>
            <a:endParaRPr lang="en-GB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BSC?</a:t>
            </a:r>
          </a:p>
        </p:txBody>
      </p:sp>
      <p:pic>
        <p:nvPicPr>
          <p:cNvPr id="10243" name="Content Placeholder 4" descr="compa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3048000"/>
            <a:ext cx="2219325" cy="2057400"/>
          </a:xfrm>
        </p:spPr>
      </p:pic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Strategy </a:t>
            </a:r>
            <a:endParaRPr lang="en-US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3200" kern="0" dirty="0">
                <a:latin typeface="+mn-lt"/>
              </a:rPr>
              <a:t>Leaders and managers need a tool to systematically drive: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Collective </a:t>
            </a:r>
            <a:r>
              <a:rPr lang="en-GB" sz="2400" kern="0" dirty="0">
                <a:latin typeface="+mn-lt"/>
              </a:rPr>
              <a:t>and individual accountability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+mn-lt"/>
              </a:rPr>
              <a:t>Performance  </a:t>
            </a:r>
            <a:r>
              <a:rPr lang="en-GB" sz="2400" kern="0" dirty="0">
                <a:latin typeface="+mn-lt"/>
              </a:rPr>
              <a:t>reporting compliance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kern="0" dirty="0">
                <a:latin typeface="+mn-lt"/>
              </a:rPr>
              <a:t>Buy-in- through Participation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3200" kern="0" dirty="0">
              <a:latin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9|0|0.6|1.1|2.2|1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</TotalTime>
  <Words>1931</Words>
  <Application>Microsoft Office PowerPoint</Application>
  <PresentationFormat>On-screen Show (4:3)</PresentationFormat>
  <Paragraphs>565</Paragraphs>
  <Slides>70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  <vt:variant>
        <vt:lpstr>Custom Shows</vt:lpstr>
      </vt:variant>
      <vt:variant>
        <vt:i4>1</vt:i4>
      </vt:variant>
    </vt:vector>
  </HeadingPairs>
  <TitlesOfParts>
    <vt:vector size="73" baseType="lpstr">
      <vt:lpstr>Default Design</vt:lpstr>
      <vt:lpstr>Slide</vt:lpstr>
      <vt:lpstr>Human Capital Development Forum In ICT – The Role of HR in Corporate Strategy Formulation &amp; Implementation  </vt:lpstr>
      <vt:lpstr>Programme overview</vt:lpstr>
      <vt:lpstr>Introduction</vt:lpstr>
      <vt:lpstr>Workshop Objectives</vt:lpstr>
      <vt:lpstr>Corporate Strategic Planning &amp; Management</vt:lpstr>
      <vt:lpstr>Corporate Strategic Planning &amp; Management</vt:lpstr>
      <vt:lpstr>Con’t </vt:lpstr>
      <vt:lpstr>Balanced Scorecard?</vt:lpstr>
      <vt:lpstr>Why BSC?</vt:lpstr>
      <vt:lpstr>History of BSC</vt:lpstr>
      <vt:lpstr>Performance Perspectives </vt:lpstr>
      <vt:lpstr>Linking Actions to Mission ,Vision &amp; Strategy (A2V) or Translating V&amp;S2A</vt:lpstr>
      <vt:lpstr>BSC cont’</vt:lpstr>
      <vt:lpstr>Bsc Cont’</vt:lpstr>
      <vt:lpstr>BSC Cont’</vt:lpstr>
      <vt:lpstr>Business case for BSC</vt:lpstr>
      <vt:lpstr>9 Steps in Strategic Planning Formulation &amp; Implementation </vt:lpstr>
      <vt:lpstr>Step One: Assessment</vt:lpstr>
      <vt:lpstr>Customer Value Proposition</vt:lpstr>
      <vt:lpstr>Customer Value proposition</vt:lpstr>
      <vt:lpstr>Examples of Customer Value Preposition</vt:lpstr>
      <vt:lpstr>Slide 22</vt:lpstr>
      <vt:lpstr>Assessment cont’</vt:lpstr>
      <vt:lpstr>Slide 24</vt:lpstr>
      <vt:lpstr>Revalidate Strategic Elements</vt:lpstr>
      <vt:lpstr>Mission Statement How to develop a shared understanding of a Mission Statement</vt:lpstr>
      <vt:lpstr>Vision Statement How to develop a shared understanding of a Vision</vt:lpstr>
      <vt:lpstr>Step Two: Strategy Formulation What is Strategy</vt:lpstr>
      <vt:lpstr>Strategy Formulation</vt:lpstr>
      <vt:lpstr>Strategy Perspectives</vt:lpstr>
      <vt:lpstr>Slide 31</vt:lpstr>
      <vt:lpstr>Slide 32</vt:lpstr>
      <vt:lpstr>Slide 33</vt:lpstr>
      <vt:lpstr>Strategic Themes Xtics characteristics of a good strategic theme and result</vt:lpstr>
      <vt:lpstr>Strategic Themes</vt:lpstr>
      <vt:lpstr>Step Three: Strategic Objectives</vt:lpstr>
      <vt:lpstr>Strategic Objectives</vt:lpstr>
      <vt:lpstr>Strategic Altitude</vt:lpstr>
      <vt:lpstr>Strategic Altitude</vt:lpstr>
      <vt:lpstr>Strategic Objectives Cont’</vt:lpstr>
      <vt:lpstr>Slide 41</vt:lpstr>
      <vt:lpstr>Example: Objectives For a Government Agency</vt:lpstr>
      <vt:lpstr>Step Four: Strategy Mapping</vt:lpstr>
      <vt:lpstr>Slide 44</vt:lpstr>
      <vt:lpstr>Theme Strategy Map</vt:lpstr>
      <vt:lpstr>Theme Strategy Map</vt:lpstr>
      <vt:lpstr>Combinding theme Objectives into Tier 1 (corporate )Objectives</vt:lpstr>
      <vt:lpstr>Corporate Strategy Map</vt:lpstr>
      <vt:lpstr>Example Strategy Map</vt:lpstr>
      <vt:lpstr>Slide 50</vt:lpstr>
      <vt:lpstr>Slide 51</vt:lpstr>
      <vt:lpstr>Slide 52</vt:lpstr>
      <vt:lpstr>Objective Commentary: Improve IT utilisation </vt:lpstr>
      <vt:lpstr>Slide 54</vt:lpstr>
      <vt:lpstr>Step 5: Performance Measure</vt:lpstr>
      <vt:lpstr>Slide 56</vt:lpstr>
      <vt:lpstr>Strategic Impact Measures</vt:lpstr>
      <vt:lpstr>Slide 58</vt:lpstr>
      <vt:lpstr>Slide 59</vt:lpstr>
      <vt:lpstr>Slide 60</vt:lpstr>
      <vt:lpstr>Slide 61</vt:lpstr>
      <vt:lpstr>Step Six : Strategic Initiatives</vt:lpstr>
      <vt:lpstr>Slide 63</vt:lpstr>
      <vt:lpstr>Strategic Budgeting</vt:lpstr>
      <vt:lpstr>Slide 65</vt:lpstr>
      <vt:lpstr>Slide 66</vt:lpstr>
      <vt:lpstr>Critical Success Elements For  Managing Change</vt:lpstr>
      <vt:lpstr>Slide 68</vt:lpstr>
      <vt:lpstr>Slide 69</vt:lpstr>
      <vt:lpstr>Slide 70</vt:lpstr>
      <vt:lpstr>Custom Show 1</vt:lpstr>
    </vt:vector>
  </TitlesOfParts>
  <Company>University Of Nebraska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CBA</dc:creator>
  <cp:lastModifiedBy>Quinto</cp:lastModifiedBy>
  <cp:revision>313</cp:revision>
  <dcterms:created xsi:type="dcterms:W3CDTF">2006-06-14T14:28:48Z</dcterms:created>
  <dcterms:modified xsi:type="dcterms:W3CDTF">2014-02-25T08:07:13Z</dcterms:modified>
</cp:coreProperties>
</file>