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8"/>
  </p:notesMasterIdLst>
  <p:handoutMasterIdLst>
    <p:handoutMasterId r:id="rId49"/>
  </p:handoutMasterIdLst>
  <p:sldIdLst>
    <p:sldId id="257" r:id="rId2"/>
    <p:sldId id="373" r:id="rId3"/>
    <p:sldId id="372" r:id="rId4"/>
    <p:sldId id="378" r:id="rId5"/>
    <p:sldId id="374" r:id="rId6"/>
    <p:sldId id="375" r:id="rId7"/>
    <p:sldId id="376" r:id="rId8"/>
    <p:sldId id="379" r:id="rId9"/>
    <p:sldId id="380" r:id="rId10"/>
    <p:sldId id="381" r:id="rId11"/>
    <p:sldId id="382" r:id="rId12"/>
    <p:sldId id="377" r:id="rId13"/>
    <p:sldId id="383" r:id="rId14"/>
    <p:sldId id="384" r:id="rId15"/>
    <p:sldId id="385" r:id="rId16"/>
    <p:sldId id="386" r:id="rId17"/>
    <p:sldId id="387" r:id="rId18"/>
    <p:sldId id="388" r:id="rId19"/>
    <p:sldId id="390" r:id="rId20"/>
    <p:sldId id="391" r:id="rId21"/>
    <p:sldId id="392" r:id="rId22"/>
    <p:sldId id="393" r:id="rId23"/>
    <p:sldId id="394" r:id="rId24"/>
    <p:sldId id="404" r:id="rId25"/>
    <p:sldId id="405" r:id="rId26"/>
    <p:sldId id="406" r:id="rId27"/>
    <p:sldId id="407" r:id="rId28"/>
    <p:sldId id="395" r:id="rId29"/>
    <p:sldId id="396" r:id="rId30"/>
    <p:sldId id="397" r:id="rId31"/>
    <p:sldId id="408" r:id="rId32"/>
    <p:sldId id="409" r:id="rId33"/>
    <p:sldId id="410" r:id="rId34"/>
    <p:sldId id="398" r:id="rId35"/>
    <p:sldId id="399" r:id="rId36"/>
    <p:sldId id="400" r:id="rId37"/>
    <p:sldId id="402" r:id="rId38"/>
    <p:sldId id="418" r:id="rId39"/>
    <p:sldId id="420" r:id="rId40"/>
    <p:sldId id="422" r:id="rId41"/>
    <p:sldId id="423" r:id="rId42"/>
    <p:sldId id="403" r:id="rId43"/>
    <p:sldId id="411" r:id="rId44"/>
    <p:sldId id="414" r:id="rId45"/>
    <p:sldId id="412" r:id="rId46"/>
    <p:sldId id="413"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94637" autoAdjust="0"/>
  </p:normalViewPr>
  <p:slideViewPr>
    <p:cSldViewPr>
      <p:cViewPr>
        <p:scale>
          <a:sx n="50" d="100"/>
          <a:sy n="50" d="100"/>
        </p:scale>
        <p:origin x="-1872" y="-47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683"/>
    </p:cViewPr>
  </p:sorterViewPr>
  <p:notesViewPr>
    <p:cSldViewPr>
      <p:cViewPr varScale="1">
        <p:scale>
          <a:sx n="42" d="100"/>
          <a:sy n="42" d="100"/>
        </p:scale>
        <p:origin x="-2304" y="-8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8DF3BCF-A932-4EE6-A932-A1F73DB5E44D}" type="datetimeFigureOut">
              <a:rPr lang="en-US"/>
              <a:pPr>
                <a:defRPr/>
              </a:pPr>
              <a:t>3/18/2015</a:t>
            </a:fld>
            <a:endParaRPr lang="en-GB"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5298F61-5E45-4016-99C2-21E4358BD057}" type="slidenum">
              <a:rPr lang="en-GB"/>
              <a:pPr>
                <a:defRPr/>
              </a:pPr>
              <a:t>‹#›</a:t>
            </a:fld>
            <a:endParaRPr lang="en-GB"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8EC757A-58FD-46AE-A215-C2096244FB81}" type="datetimeFigureOut">
              <a:rPr lang="en-US"/>
              <a:pPr>
                <a:defRPr/>
              </a:pPr>
              <a:t>3/18/2015</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D4FDEFEF-821E-4ED7-8703-821E54590479}" type="slidenum">
              <a:rPr lang="en-GB"/>
              <a:pPr>
                <a:defRPr/>
              </a:pPr>
              <a:t>‹#›</a:t>
            </a:fld>
            <a:endParaRPr lang="en-GB"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6.jpeg"/><Relationship Id="rId2" Type="http://schemas.openxmlformats.org/officeDocument/2006/relationships/image" Target="../media/image2.w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dirty="0" smtClean="0"/>
              <a:t>Click to edit Master title style</a:t>
            </a:r>
            <a:endParaRPr lang="en-US" dirty="0"/>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AA9BE7E8-C082-4B05-B41C-B330109CC298}" type="datetime1">
              <a:rPr lang="en-US"/>
              <a:pPr>
                <a:defRPr/>
              </a:pPr>
              <a:t>3/18/2015</a:t>
            </a:fld>
            <a:endParaRPr lang="en-GB" dirty="0"/>
          </a:p>
        </p:txBody>
      </p:sp>
      <p:sp>
        <p:nvSpPr>
          <p:cNvPr id="7" name="Footer Placeholder 19"/>
          <p:cNvSpPr>
            <a:spLocks noGrp="1"/>
          </p:cNvSpPr>
          <p:nvPr>
            <p:ph type="ftr" sz="quarter" idx="11"/>
          </p:nvPr>
        </p:nvSpPr>
        <p:spPr/>
        <p:txBody>
          <a:bodyPr/>
          <a:lstStyle>
            <a:lvl1pPr>
              <a:defRPr/>
            </a:lvl1pPr>
            <a:extLst/>
          </a:lstStyle>
          <a:p>
            <a:pPr>
              <a:defRPr/>
            </a:pPr>
            <a:endParaRPr lang="en-GB" dirty="0"/>
          </a:p>
        </p:txBody>
      </p:sp>
      <p:sp>
        <p:nvSpPr>
          <p:cNvPr id="8" name="Slide Number Placeholder 9"/>
          <p:cNvSpPr>
            <a:spLocks noGrp="1"/>
          </p:cNvSpPr>
          <p:nvPr>
            <p:ph type="sldNum" sz="quarter" idx="12"/>
          </p:nvPr>
        </p:nvSpPr>
        <p:spPr/>
        <p:txBody>
          <a:bodyPr/>
          <a:lstStyle>
            <a:lvl1pPr>
              <a:defRPr/>
            </a:lvl1pPr>
            <a:extLst/>
          </a:lstStyle>
          <a:p>
            <a:pPr>
              <a:defRPr/>
            </a:pPr>
            <a:fld id="{29588C30-AEF0-420D-BFD3-B3334541D05B}" type="slidenum">
              <a:rPr lang="en-GB"/>
              <a:pPr>
                <a:defRPr/>
              </a:pPr>
              <a:t>‹#›</a:t>
            </a:fld>
            <a:endParaRPr lang="en-GB" dirty="0"/>
          </a:p>
        </p:txBody>
      </p:sp>
    </p:spTree>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chemeClr val="tx1">
                    <a:lumMod val="50000"/>
                  </a:schemeClr>
                </a:solidFill>
              </a:defRPr>
            </a:lvl1pPr>
            <a:extLst/>
          </a:lstStyle>
          <a:p>
            <a:r>
              <a:rPr lang="en-US" dirty="0" smtClean="0"/>
              <a:t>Click to edit Master title style</a:t>
            </a:r>
            <a:endParaRPr lang="en-US" dirty="0"/>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5B4F19AB-B162-4143-B847-681A01A53479}" type="datetime1">
              <a:rPr lang="en-US"/>
              <a:pPr>
                <a:defRPr/>
              </a:pPr>
              <a:t>3/18/2015</a:t>
            </a:fld>
            <a:endParaRPr lang="en-GB" dirty="0"/>
          </a:p>
        </p:txBody>
      </p:sp>
      <p:sp>
        <p:nvSpPr>
          <p:cNvPr id="5" name="Footer Placeholder 9"/>
          <p:cNvSpPr>
            <a:spLocks noGrp="1"/>
          </p:cNvSpPr>
          <p:nvPr>
            <p:ph type="ftr" sz="quarter" idx="11"/>
          </p:nvPr>
        </p:nvSpPr>
        <p:spPr/>
        <p:txBody>
          <a:bodyPr/>
          <a:lstStyle>
            <a:lvl1pPr>
              <a:defRPr/>
            </a:lvl1pPr>
          </a:lstStyle>
          <a:p>
            <a:pPr>
              <a:defRPr/>
            </a:pPr>
            <a:endParaRPr lang="en-GB" dirty="0"/>
          </a:p>
        </p:txBody>
      </p:sp>
      <p:sp>
        <p:nvSpPr>
          <p:cNvPr id="6" name="Slide Number Placeholder 21"/>
          <p:cNvSpPr>
            <a:spLocks noGrp="1"/>
          </p:cNvSpPr>
          <p:nvPr>
            <p:ph type="sldNum" sz="quarter" idx="12"/>
          </p:nvPr>
        </p:nvSpPr>
        <p:spPr/>
        <p:txBody>
          <a:bodyPr/>
          <a:lstStyle>
            <a:lvl1pPr>
              <a:defRPr/>
            </a:lvl1pPr>
          </a:lstStyle>
          <a:p>
            <a:pPr>
              <a:defRPr/>
            </a:pPr>
            <a:fld id="{6FC67A6E-CED7-4872-95C9-8192615E5B76}" type="slidenum">
              <a:rPr lang="en-GB"/>
              <a:pPr>
                <a:defRPr/>
              </a:pPr>
              <a:t>‹#›</a:t>
            </a:fld>
            <a:endParaRPr lang="en-GB" dirty="0"/>
          </a:p>
        </p:txBody>
      </p:sp>
    </p:spTree>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608513" y="0"/>
            <a:ext cx="80279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Rectangle 4"/>
          <p:cNvSpPr/>
          <p:nvPr/>
        </p:nvSpPr>
        <p:spPr bwMode="invGray">
          <a:xfrm>
            <a:off x="971550" y="4445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pic>
        <p:nvPicPr>
          <p:cNvPr id="8" name="Object 3"/>
          <p:cNvPicPr>
            <a:picLocks noChangeAspect="1" noChangeArrowheads="1"/>
          </p:cNvPicPr>
          <p:nvPr userDrawn="1"/>
        </p:nvPicPr>
        <p:blipFill>
          <a:blip r:embed="rId2" cstate="print"/>
          <a:srcRect/>
          <a:stretch>
            <a:fillRect/>
          </a:stretch>
        </p:blipFill>
        <p:spPr bwMode="auto">
          <a:xfrm>
            <a:off x="107950" y="204788"/>
            <a:ext cx="914400" cy="847725"/>
          </a:xfrm>
          <a:prstGeom prst="rect">
            <a:avLst/>
          </a:prstGeom>
          <a:noFill/>
          <a:ln w="9525">
            <a:noFill/>
            <a:miter lim="800000"/>
            <a:headEnd/>
            <a:tailEnd/>
          </a:ln>
        </p:spPr>
      </p:pic>
      <p:pic>
        <p:nvPicPr>
          <p:cNvPr id="9" name="Picture 16" descr="http://t1.gstatic.com/images?q=tbn:ANd9GcSC3-hyazgEc9otZ1V7yGXvPL9xevXJ72oAV771IcnF6l5NJzK_QA"/>
          <p:cNvPicPr>
            <a:picLocks noChangeAspect="1" noChangeArrowheads="1"/>
          </p:cNvPicPr>
          <p:nvPr userDrawn="1"/>
        </p:nvPicPr>
        <p:blipFill>
          <a:blip r:embed="rId3" cstate="print"/>
          <a:srcRect/>
          <a:stretch>
            <a:fillRect/>
          </a:stretch>
        </p:blipFill>
        <p:spPr bwMode="auto">
          <a:xfrm>
            <a:off x="-36513" y="2133600"/>
            <a:ext cx="1160463" cy="935038"/>
          </a:xfrm>
          <a:prstGeom prst="rect">
            <a:avLst/>
          </a:prstGeom>
          <a:noFill/>
          <a:ln w="9525">
            <a:noFill/>
            <a:miter lim="800000"/>
            <a:headEnd/>
            <a:tailEnd/>
          </a:ln>
        </p:spPr>
      </p:pic>
      <p:sp>
        <p:nvSpPr>
          <p:cNvPr id="10" name="Donut 9"/>
          <p:cNvSpPr/>
          <p:nvPr userDrawn="1"/>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1" name="Oval 10"/>
          <p:cNvSpPr/>
          <p:nvPr userDrawn="1"/>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12" name="Date Placeholder 3"/>
          <p:cNvSpPr>
            <a:spLocks noGrp="1"/>
          </p:cNvSpPr>
          <p:nvPr>
            <p:ph type="dt" sz="half" idx="10"/>
          </p:nvPr>
        </p:nvSpPr>
        <p:spPr/>
        <p:txBody>
          <a:bodyPr/>
          <a:lstStyle>
            <a:lvl1pPr>
              <a:defRPr/>
            </a:lvl1pPr>
            <a:extLst/>
          </a:lstStyle>
          <a:p>
            <a:pPr>
              <a:defRPr/>
            </a:pPr>
            <a:fld id="{DF7F6607-F920-4745-862C-40CDE9647A00}" type="datetime1">
              <a:rPr lang="en-US"/>
              <a:pPr>
                <a:defRPr/>
              </a:pPr>
              <a:t>3/18/2015</a:t>
            </a:fld>
            <a:endParaRPr lang="en-GB" dirty="0"/>
          </a:p>
        </p:txBody>
      </p:sp>
      <p:sp>
        <p:nvSpPr>
          <p:cNvPr id="13" name="Footer Placeholder 4"/>
          <p:cNvSpPr>
            <a:spLocks noGrp="1"/>
          </p:cNvSpPr>
          <p:nvPr>
            <p:ph type="ftr" sz="quarter" idx="11"/>
          </p:nvPr>
        </p:nvSpPr>
        <p:spPr/>
        <p:txBody>
          <a:bodyPr/>
          <a:lstStyle>
            <a:lvl1pPr>
              <a:defRPr/>
            </a:lvl1pPr>
            <a:extLst/>
          </a:lstStyle>
          <a:p>
            <a:pPr>
              <a:defRPr/>
            </a:pPr>
            <a:endParaRPr lang="en-GB" dirty="0"/>
          </a:p>
        </p:txBody>
      </p:sp>
      <p:sp>
        <p:nvSpPr>
          <p:cNvPr id="14" name="Slide Number Placeholder 5"/>
          <p:cNvSpPr>
            <a:spLocks noGrp="1"/>
          </p:cNvSpPr>
          <p:nvPr>
            <p:ph type="sldNum" sz="quarter" idx="12"/>
          </p:nvPr>
        </p:nvSpPr>
        <p:spPr/>
        <p:txBody>
          <a:bodyPr/>
          <a:lstStyle>
            <a:lvl1pPr>
              <a:defRPr/>
            </a:lvl1pPr>
            <a:extLst/>
          </a:lstStyle>
          <a:p>
            <a:pPr>
              <a:defRPr/>
            </a:pPr>
            <a:fld id="{63A5EBD7-3259-4EA4-9D67-0CEAA4110577}" type="slidenum">
              <a:rPr lang="en-GB"/>
              <a:pPr>
                <a:defRPr/>
              </a:pPr>
              <a:t>‹#›</a:t>
            </a:fld>
            <a:endParaRPr lang="en-GB"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E250692C-5998-45A7-BD8D-95CA932FC1BC}" type="datetime1">
              <a:rPr lang="en-US"/>
              <a:pPr>
                <a:defRPr/>
              </a:pPr>
              <a:t>3/18/2015</a:t>
            </a:fld>
            <a:endParaRPr lang="en-GB" dirty="0"/>
          </a:p>
        </p:txBody>
      </p:sp>
      <p:sp>
        <p:nvSpPr>
          <p:cNvPr id="6" name="Footer Placeholder 9"/>
          <p:cNvSpPr>
            <a:spLocks noGrp="1"/>
          </p:cNvSpPr>
          <p:nvPr>
            <p:ph type="ftr" sz="quarter" idx="11"/>
          </p:nvPr>
        </p:nvSpPr>
        <p:spPr/>
        <p:txBody>
          <a:bodyPr/>
          <a:lstStyle>
            <a:lvl1pPr>
              <a:defRPr/>
            </a:lvl1pPr>
          </a:lstStyle>
          <a:p>
            <a:pPr>
              <a:defRPr/>
            </a:pPr>
            <a:endParaRPr lang="en-GB" dirty="0"/>
          </a:p>
        </p:txBody>
      </p:sp>
      <p:sp>
        <p:nvSpPr>
          <p:cNvPr id="7" name="Slide Number Placeholder 21"/>
          <p:cNvSpPr>
            <a:spLocks noGrp="1"/>
          </p:cNvSpPr>
          <p:nvPr>
            <p:ph type="sldNum" sz="quarter" idx="12"/>
          </p:nvPr>
        </p:nvSpPr>
        <p:spPr/>
        <p:txBody>
          <a:bodyPr/>
          <a:lstStyle>
            <a:lvl1pPr>
              <a:defRPr/>
            </a:lvl1pPr>
          </a:lstStyle>
          <a:p>
            <a:pPr>
              <a:defRPr/>
            </a:pPr>
            <a:fld id="{16A38611-3524-4150-BAEF-97FA0E2D441D}" type="slidenum">
              <a:rPr lang="en-GB"/>
              <a:pPr>
                <a:defRPr/>
              </a:pPr>
              <a:t>‹#›</a:t>
            </a:fld>
            <a:endParaRPr lang="en-GB" dirty="0"/>
          </a:p>
        </p:txBody>
      </p:sp>
    </p:spTree>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Object 3"/>
          <p:cNvPicPr>
            <a:picLocks noChangeAspect="1" noChangeArrowheads="1"/>
          </p:cNvPicPr>
          <p:nvPr userDrawn="1"/>
        </p:nvPicPr>
        <p:blipFill>
          <a:blip r:embed="rId2" cstate="print"/>
          <a:srcRect/>
          <a:stretch>
            <a:fillRect/>
          </a:stretch>
        </p:blipFill>
        <p:spPr bwMode="auto">
          <a:xfrm>
            <a:off x="0" y="142875"/>
            <a:ext cx="914400" cy="847725"/>
          </a:xfrm>
          <a:prstGeom prst="rect">
            <a:avLst/>
          </a:prstGeom>
          <a:noFill/>
          <a:ln w="9525">
            <a:noFill/>
            <a:miter lim="800000"/>
            <a:headEnd/>
            <a:tailEnd/>
          </a:ln>
        </p:spPr>
      </p:pic>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extLst/>
          </a:lstStyle>
          <a:p>
            <a:pPr>
              <a:defRPr/>
            </a:pPr>
            <a:fld id="{E43ADB4B-8F7C-448C-BCC8-AA0D0946C7BC}" type="datetime1">
              <a:rPr lang="en-US"/>
              <a:pPr>
                <a:defRPr/>
              </a:pPr>
              <a:t>3/18/2015</a:t>
            </a:fld>
            <a:endParaRPr lang="en-GB" dirty="0"/>
          </a:p>
        </p:txBody>
      </p:sp>
      <p:sp>
        <p:nvSpPr>
          <p:cNvPr id="9" name="Footer Placeholder 7"/>
          <p:cNvSpPr>
            <a:spLocks noGrp="1"/>
          </p:cNvSpPr>
          <p:nvPr>
            <p:ph type="ftr" sz="quarter" idx="11"/>
          </p:nvPr>
        </p:nvSpPr>
        <p:spPr/>
        <p:txBody>
          <a:bodyPr/>
          <a:lstStyle>
            <a:lvl1pPr>
              <a:defRPr/>
            </a:lvl1pPr>
            <a:extLst/>
          </a:lstStyle>
          <a:p>
            <a:pPr>
              <a:defRPr/>
            </a:pPr>
            <a:endParaRPr lang="en-GB" dirty="0"/>
          </a:p>
        </p:txBody>
      </p:sp>
      <p:sp>
        <p:nvSpPr>
          <p:cNvPr id="10" name="Slide Number Placeholder 8"/>
          <p:cNvSpPr>
            <a:spLocks noGrp="1"/>
          </p:cNvSpPr>
          <p:nvPr>
            <p:ph type="sldNum" sz="quarter" idx="12"/>
          </p:nvPr>
        </p:nvSpPr>
        <p:spPr/>
        <p:txBody>
          <a:bodyPr/>
          <a:lstStyle>
            <a:lvl1pPr>
              <a:defRPr/>
            </a:lvl1pPr>
            <a:extLst/>
          </a:lstStyle>
          <a:p>
            <a:pPr>
              <a:defRPr/>
            </a:pPr>
            <a:fld id="{7560FE71-CBFF-4FA1-8ADE-DD2FE74BA0BC}" type="slidenum">
              <a:rPr lang="en-GB"/>
              <a:pPr>
                <a:defRPr/>
              </a:pPr>
              <a:t>‹#›</a:t>
            </a:fld>
            <a:endParaRPr lang="en-GB" dirty="0"/>
          </a:p>
        </p:txBody>
      </p:sp>
    </p:spTree>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92DD52B1-5857-4F85-9E3B-55983C95C238}" type="datetime1">
              <a:rPr lang="en-US"/>
              <a:pPr>
                <a:defRPr/>
              </a:pPr>
              <a:t>3/18/2015</a:t>
            </a:fld>
            <a:endParaRPr lang="en-GB" dirty="0"/>
          </a:p>
        </p:txBody>
      </p:sp>
      <p:sp>
        <p:nvSpPr>
          <p:cNvPr id="4" name="Footer Placeholder 9"/>
          <p:cNvSpPr>
            <a:spLocks noGrp="1"/>
          </p:cNvSpPr>
          <p:nvPr>
            <p:ph type="ftr" sz="quarter" idx="11"/>
          </p:nvPr>
        </p:nvSpPr>
        <p:spPr/>
        <p:txBody>
          <a:bodyPr/>
          <a:lstStyle>
            <a:lvl1pPr>
              <a:defRPr/>
            </a:lvl1pPr>
          </a:lstStyle>
          <a:p>
            <a:pPr>
              <a:defRPr/>
            </a:pPr>
            <a:endParaRPr lang="en-GB" dirty="0"/>
          </a:p>
        </p:txBody>
      </p:sp>
      <p:sp>
        <p:nvSpPr>
          <p:cNvPr id="5" name="Slide Number Placeholder 21"/>
          <p:cNvSpPr>
            <a:spLocks noGrp="1"/>
          </p:cNvSpPr>
          <p:nvPr>
            <p:ph type="sldNum" sz="quarter" idx="12"/>
          </p:nvPr>
        </p:nvSpPr>
        <p:spPr/>
        <p:txBody>
          <a:bodyPr/>
          <a:lstStyle>
            <a:lvl1pPr>
              <a:defRPr/>
            </a:lvl1pPr>
          </a:lstStyle>
          <a:p>
            <a:pPr>
              <a:defRPr/>
            </a:pPr>
            <a:fld id="{6EC1F00B-AFAD-45A7-AA6E-53E119BDAEF8}" type="slidenum">
              <a:rPr lang="en-GB"/>
              <a:pPr>
                <a:defRPr/>
              </a:pPr>
              <a:t>‹#›</a:t>
            </a:fld>
            <a:endParaRPr lang="en-GB" dirty="0"/>
          </a:p>
        </p:txBody>
      </p:sp>
    </p:spTree>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userDrawn="1"/>
        </p:nvSpPr>
        <p:spPr>
          <a:xfrm>
            <a:off x="1116013" y="-26988"/>
            <a:ext cx="7956550" cy="6884988"/>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3" name="Rectangle 2"/>
          <p:cNvSpPr/>
          <p:nvPr userDrawn="1"/>
        </p:nvSpPr>
        <p:spPr bwMode="invGray">
          <a:xfrm>
            <a:off x="1116013" y="0"/>
            <a:ext cx="46037"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pic>
        <p:nvPicPr>
          <p:cNvPr id="4" name="Object 3"/>
          <p:cNvPicPr>
            <a:picLocks noChangeAspect="1" noChangeArrowheads="1"/>
          </p:cNvPicPr>
          <p:nvPr userDrawn="1"/>
        </p:nvPicPr>
        <p:blipFill>
          <a:blip r:embed="rId2" cstate="print"/>
          <a:srcRect/>
          <a:stretch>
            <a:fillRect/>
          </a:stretch>
        </p:blipFill>
        <p:spPr bwMode="auto">
          <a:xfrm>
            <a:off x="57150" y="142875"/>
            <a:ext cx="914400" cy="847725"/>
          </a:xfrm>
          <a:prstGeom prst="rect">
            <a:avLst/>
          </a:prstGeom>
          <a:noFill/>
          <a:ln w="9525">
            <a:noFill/>
            <a:miter lim="800000"/>
            <a:headEnd/>
            <a:tailEnd/>
          </a:ln>
        </p:spPr>
      </p:pic>
      <p:sp>
        <p:nvSpPr>
          <p:cNvPr id="5" name="Rectangle 4"/>
          <p:cNvSpPr/>
          <p:nvPr userDrawn="1"/>
        </p:nvSpPr>
        <p:spPr>
          <a:xfrm>
            <a:off x="-36512" y="6505599"/>
            <a:ext cx="1080119" cy="307777"/>
          </a:xfrm>
          <a:prstGeom prst="rect">
            <a:avLst/>
          </a:prstGeom>
        </p:spPr>
        <p:txBody>
          <a:bodyPr>
            <a:spAutoFit/>
          </a:bodyPr>
          <a:lstStyle/>
          <a:p>
            <a:pPr algn="ctr">
              <a:defRPr/>
            </a:pPr>
            <a:r>
              <a:rPr lang="en-US" sz="14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AFRALTI</a:t>
            </a:r>
          </a:p>
        </p:txBody>
      </p:sp>
      <p:pic>
        <p:nvPicPr>
          <p:cNvPr id="6" name="Picture 3"/>
          <p:cNvPicPr>
            <a:picLocks noChangeAspect="1" noChangeArrowheads="1"/>
          </p:cNvPicPr>
          <p:nvPr userDrawn="1"/>
        </p:nvPicPr>
        <p:blipFill>
          <a:blip r:embed="rId3" cstate="print"/>
          <a:srcRect/>
          <a:stretch>
            <a:fillRect/>
          </a:stretch>
        </p:blipFill>
        <p:spPr bwMode="auto">
          <a:xfrm>
            <a:off x="-36513" y="3889375"/>
            <a:ext cx="1223963" cy="908050"/>
          </a:xfrm>
          <a:prstGeom prst="rect">
            <a:avLst/>
          </a:prstGeom>
          <a:noFill/>
          <a:ln w="9525">
            <a:noFill/>
            <a:miter lim="800000"/>
            <a:headEnd/>
            <a:tailEnd/>
          </a:ln>
        </p:spPr>
      </p:pic>
      <p:pic>
        <p:nvPicPr>
          <p:cNvPr id="7" name="Picture 5" descr="http://t2.gstatic.com/images?q=tbn:ANd9GcS6COk6NRCx42gPXG_2NBneRmj0cAg6xZsDnDfVDQJJuR-iFw_m-g"/>
          <p:cNvPicPr>
            <a:picLocks noChangeAspect="1" noChangeArrowheads="1"/>
          </p:cNvPicPr>
          <p:nvPr userDrawn="1"/>
        </p:nvPicPr>
        <p:blipFill>
          <a:blip r:embed="rId4" cstate="print"/>
          <a:srcRect/>
          <a:stretch>
            <a:fillRect/>
          </a:stretch>
        </p:blipFill>
        <p:spPr bwMode="auto">
          <a:xfrm>
            <a:off x="-36513" y="5661025"/>
            <a:ext cx="1223963" cy="792163"/>
          </a:xfrm>
          <a:prstGeom prst="rect">
            <a:avLst/>
          </a:prstGeom>
          <a:noFill/>
          <a:ln w="9525">
            <a:noFill/>
            <a:miter lim="800000"/>
            <a:headEnd/>
            <a:tailEnd/>
          </a:ln>
        </p:spPr>
      </p:pic>
      <p:pic>
        <p:nvPicPr>
          <p:cNvPr id="8" name="Picture 26" descr="http://t2.gstatic.com/images?q=tbn:ANd9GcT19up2HPnXTVnBkGiYToS0QkBucCjAnCFPPgxh_nv9OkuIMBUr"/>
          <p:cNvPicPr>
            <a:picLocks noChangeAspect="1" noChangeArrowheads="1"/>
          </p:cNvPicPr>
          <p:nvPr userDrawn="1"/>
        </p:nvPicPr>
        <p:blipFill>
          <a:blip r:embed="rId5" cstate="print"/>
          <a:srcRect/>
          <a:stretch>
            <a:fillRect/>
          </a:stretch>
        </p:blipFill>
        <p:spPr bwMode="auto">
          <a:xfrm>
            <a:off x="-36513" y="4724400"/>
            <a:ext cx="1223963" cy="947738"/>
          </a:xfrm>
          <a:prstGeom prst="rect">
            <a:avLst/>
          </a:prstGeom>
          <a:noFill/>
          <a:ln w="9525">
            <a:noFill/>
            <a:miter lim="800000"/>
            <a:headEnd/>
            <a:tailEnd/>
          </a:ln>
        </p:spPr>
      </p:pic>
      <p:pic>
        <p:nvPicPr>
          <p:cNvPr id="9" name="Picture 9" descr="http://t3.gstatic.com/images?q=tbn:ANd9GcQzvurCcCBFBiiPzJE7Gzg5wgwM7nukokvNF0AnSu81HC15Sm_E"/>
          <p:cNvPicPr>
            <a:picLocks noChangeAspect="1" noChangeArrowheads="1"/>
          </p:cNvPicPr>
          <p:nvPr userDrawn="1"/>
        </p:nvPicPr>
        <p:blipFill>
          <a:blip r:embed="rId6" cstate="print"/>
          <a:srcRect/>
          <a:stretch>
            <a:fillRect/>
          </a:stretch>
        </p:blipFill>
        <p:spPr bwMode="auto">
          <a:xfrm>
            <a:off x="-36513" y="3068638"/>
            <a:ext cx="1223963" cy="865187"/>
          </a:xfrm>
          <a:prstGeom prst="rect">
            <a:avLst/>
          </a:prstGeom>
          <a:noFill/>
          <a:ln w="9525">
            <a:noFill/>
            <a:miter lim="800000"/>
            <a:headEnd/>
            <a:tailEnd/>
          </a:ln>
        </p:spPr>
      </p:pic>
      <p:pic>
        <p:nvPicPr>
          <p:cNvPr id="10" name="Picture 16" descr="http://t1.gstatic.com/images?q=tbn:ANd9GcSC3-hyazgEc9otZ1V7yGXvPL9xevXJ72oAV771IcnF6l5NJzK_QA"/>
          <p:cNvPicPr>
            <a:picLocks noChangeAspect="1" noChangeArrowheads="1"/>
          </p:cNvPicPr>
          <p:nvPr userDrawn="1"/>
        </p:nvPicPr>
        <p:blipFill>
          <a:blip r:embed="rId7" cstate="print"/>
          <a:srcRect/>
          <a:stretch>
            <a:fillRect/>
          </a:stretch>
        </p:blipFill>
        <p:spPr bwMode="auto">
          <a:xfrm>
            <a:off x="-36513" y="2205038"/>
            <a:ext cx="1223963" cy="863600"/>
          </a:xfrm>
          <a:prstGeom prst="rect">
            <a:avLst/>
          </a:prstGeom>
          <a:noFill/>
          <a:ln w="9525">
            <a:noFill/>
            <a:miter lim="800000"/>
            <a:headEnd/>
            <a:tailEnd/>
          </a:ln>
        </p:spPr>
      </p:pic>
      <p:sp>
        <p:nvSpPr>
          <p:cNvPr id="11" name="Pie 10"/>
          <p:cNvSpPr/>
          <p:nvPr userDrawn="1"/>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2" name="Donut 11"/>
          <p:cNvSpPr/>
          <p:nvPr userDrawn="1"/>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3" name="Oval 12"/>
          <p:cNvSpPr/>
          <p:nvPr userDrawn="1"/>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4" name="Date Placeholder 1"/>
          <p:cNvSpPr>
            <a:spLocks noGrp="1"/>
          </p:cNvSpPr>
          <p:nvPr>
            <p:ph type="dt" sz="half" idx="10"/>
          </p:nvPr>
        </p:nvSpPr>
        <p:spPr>
          <a:xfrm>
            <a:off x="1331913" y="6305550"/>
            <a:ext cx="2133600" cy="476250"/>
          </a:xfrm>
        </p:spPr>
        <p:txBody>
          <a:bodyPr/>
          <a:lstStyle>
            <a:lvl1pPr>
              <a:defRPr/>
            </a:lvl1pPr>
            <a:extLst/>
          </a:lstStyle>
          <a:p>
            <a:pPr>
              <a:defRPr/>
            </a:pPr>
            <a:fld id="{A6A155E8-1908-43A9-8C0E-9B78A9E7E17D}" type="datetime1">
              <a:rPr lang="en-US"/>
              <a:pPr>
                <a:defRPr/>
              </a:pPr>
              <a:t>3/18/2015</a:t>
            </a:fld>
            <a:endParaRPr lang="en-GB" dirty="0"/>
          </a:p>
        </p:txBody>
      </p:sp>
      <p:sp>
        <p:nvSpPr>
          <p:cNvPr id="15" name="Footer Placeholder 2"/>
          <p:cNvSpPr>
            <a:spLocks noGrp="1"/>
          </p:cNvSpPr>
          <p:nvPr>
            <p:ph type="ftr" sz="quarter" idx="11"/>
          </p:nvPr>
        </p:nvSpPr>
        <p:spPr>
          <a:xfrm>
            <a:off x="4211638" y="6305550"/>
            <a:ext cx="2895600" cy="476250"/>
          </a:xfrm>
        </p:spPr>
        <p:txBody>
          <a:bodyPr/>
          <a:lstStyle>
            <a:lvl1pPr>
              <a:defRPr/>
            </a:lvl1pPr>
            <a:extLst/>
          </a:lstStyle>
          <a:p>
            <a:pPr>
              <a:defRPr/>
            </a:pPr>
            <a:endParaRPr lang="en-GB" dirty="0"/>
          </a:p>
        </p:txBody>
      </p:sp>
      <p:sp>
        <p:nvSpPr>
          <p:cNvPr id="16" name="Slide Number Placeholder 3"/>
          <p:cNvSpPr>
            <a:spLocks noGrp="1"/>
          </p:cNvSpPr>
          <p:nvPr>
            <p:ph type="sldNum" sz="quarter" idx="12"/>
          </p:nvPr>
        </p:nvSpPr>
        <p:spPr/>
        <p:txBody>
          <a:bodyPr/>
          <a:lstStyle>
            <a:lvl1pPr>
              <a:defRPr/>
            </a:lvl1pPr>
            <a:extLst/>
          </a:lstStyle>
          <a:p>
            <a:pPr>
              <a:defRPr/>
            </a:pPr>
            <a:fld id="{4BE20E84-8AB1-4905-97E3-B859156FF36F}" type="slidenum">
              <a:rPr lang="en-GB"/>
              <a:pPr>
                <a:defRPr/>
              </a:pPr>
              <a:t>‹#›</a:t>
            </a:fld>
            <a:endParaRPr lang="en-GB" dirty="0"/>
          </a:p>
        </p:txBody>
      </p:sp>
    </p:spTree>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74D55475-AF4F-47F6-B6AC-26FECA06C74A}" type="datetime1">
              <a:rPr lang="en-US"/>
              <a:pPr>
                <a:defRPr/>
              </a:pPr>
              <a:t>3/18/2015</a:t>
            </a:fld>
            <a:endParaRPr lang="en-GB" dirty="0"/>
          </a:p>
        </p:txBody>
      </p:sp>
      <p:sp>
        <p:nvSpPr>
          <p:cNvPr id="6" name="Footer Placeholder 5"/>
          <p:cNvSpPr>
            <a:spLocks noGrp="1"/>
          </p:cNvSpPr>
          <p:nvPr>
            <p:ph type="ftr" sz="quarter" idx="11"/>
          </p:nvPr>
        </p:nvSpPr>
        <p:spPr/>
        <p:txBody>
          <a:bodyPr/>
          <a:lstStyle>
            <a:lvl1pPr>
              <a:defRPr/>
            </a:lvl1pPr>
            <a:extLst/>
          </a:lstStyle>
          <a:p>
            <a:pPr>
              <a:defRPr/>
            </a:pPr>
            <a:endParaRPr lang="en-GB" dirty="0"/>
          </a:p>
        </p:txBody>
      </p:sp>
      <p:sp>
        <p:nvSpPr>
          <p:cNvPr id="7" name="Slide Number Placeholder 6"/>
          <p:cNvSpPr>
            <a:spLocks noGrp="1"/>
          </p:cNvSpPr>
          <p:nvPr>
            <p:ph type="sldNum" sz="quarter" idx="12"/>
          </p:nvPr>
        </p:nvSpPr>
        <p:spPr/>
        <p:txBody>
          <a:bodyPr/>
          <a:lstStyle>
            <a:lvl1pPr>
              <a:defRPr/>
            </a:lvl1pPr>
            <a:extLst/>
          </a:lstStyle>
          <a:p>
            <a:pPr>
              <a:defRPr/>
            </a:pPr>
            <a:fld id="{AEDB5F98-9340-436B-8AB5-9EAC042DAC5B}" type="slidenum">
              <a:rPr lang="en-GB"/>
              <a:pPr>
                <a:defRPr/>
              </a:pPr>
              <a:t>‹#›</a:t>
            </a:fld>
            <a:endParaRPr lang="en-GB" dirty="0"/>
          </a:p>
        </p:txBody>
      </p:sp>
    </p:spTree>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dirty="0">
              <a:latin typeface="+mn-lt"/>
              <a:cs typeface="+mn-cs"/>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33CB6D00-E9B2-4654-A4C2-08A0F14128F9}" type="datetime1">
              <a:rPr lang="en-US"/>
              <a:pPr>
                <a:defRPr/>
              </a:pPr>
              <a:t>3/18/2015</a:t>
            </a:fld>
            <a:endParaRPr lang="en-GB" dirty="0"/>
          </a:p>
        </p:txBody>
      </p:sp>
      <p:sp>
        <p:nvSpPr>
          <p:cNvPr id="9" name="Footer Placeholder 5"/>
          <p:cNvSpPr>
            <a:spLocks noGrp="1"/>
          </p:cNvSpPr>
          <p:nvPr>
            <p:ph type="ftr" sz="quarter" idx="11"/>
          </p:nvPr>
        </p:nvSpPr>
        <p:spPr/>
        <p:txBody>
          <a:bodyPr/>
          <a:lstStyle>
            <a:lvl1pPr>
              <a:defRPr/>
            </a:lvl1pPr>
            <a:extLst/>
          </a:lstStyle>
          <a:p>
            <a:pPr>
              <a:defRPr/>
            </a:pPr>
            <a:endParaRPr lang="en-GB" dirty="0"/>
          </a:p>
        </p:txBody>
      </p:sp>
      <p:sp>
        <p:nvSpPr>
          <p:cNvPr id="10" name="Slide Number Placeholder 6"/>
          <p:cNvSpPr>
            <a:spLocks noGrp="1"/>
          </p:cNvSpPr>
          <p:nvPr>
            <p:ph type="sldNum" sz="quarter" idx="12"/>
          </p:nvPr>
        </p:nvSpPr>
        <p:spPr/>
        <p:txBody>
          <a:bodyPr/>
          <a:lstStyle>
            <a:lvl1pPr>
              <a:defRPr/>
            </a:lvl1pPr>
            <a:extLst/>
          </a:lstStyle>
          <a:p>
            <a:pPr>
              <a:defRPr/>
            </a:pPr>
            <a:fld id="{CDA1E98F-71A1-455E-8612-58B27E728FCB}" type="slidenum">
              <a:rPr lang="en-GB"/>
              <a:pPr>
                <a:defRPr/>
              </a:pPr>
              <a:t>‹#›</a:t>
            </a:fld>
            <a:endParaRPr lang="en-GB" dirty="0"/>
          </a:p>
        </p:txBody>
      </p:sp>
    </p:spTree>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0376D473-01C1-43BF-BD47-2A94036B083B}" type="datetime1">
              <a:rPr lang="en-US"/>
              <a:pPr>
                <a:defRPr/>
              </a:pPr>
              <a:t>3/18/2015</a:t>
            </a:fld>
            <a:endParaRPr lang="en-GB" dirty="0"/>
          </a:p>
        </p:txBody>
      </p:sp>
      <p:sp>
        <p:nvSpPr>
          <p:cNvPr id="5" name="Footer Placeholder 9"/>
          <p:cNvSpPr>
            <a:spLocks noGrp="1"/>
          </p:cNvSpPr>
          <p:nvPr>
            <p:ph type="ftr" sz="quarter" idx="11"/>
          </p:nvPr>
        </p:nvSpPr>
        <p:spPr/>
        <p:txBody>
          <a:bodyPr/>
          <a:lstStyle>
            <a:lvl1pPr>
              <a:defRPr/>
            </a:lvl1pPr>
          </a:lstStyle>
          <a:p>
            <a:pPr>
              <a:defRPr/>
            </a:pPr>
            <a:endParaRPr lang="en-GB" dirty="0"/>
          </a:p>
        </p:txBody>
      </p:sp>
      <p:sp>
        <p:nvSpPr>
          <p:cNvPr id="6" name="Slide Number Placeholder 21"/>
          <p:cNvSpPr>
            <a:spLocks noGrp="1"/>
          </p:cNvSpPr>
          <p:nvPr>
            <p:ph type="sldNum" sz="quarter" idx="12"/>
          </p:nvPr>
        </p:nvSpPr>
        <p:spPr/>
        <p:txBody>
          <a:bodyPr/>
          <a:lstStyle>
            <a:lvl1pPr>
              <a:defRPr/>
            </a:lvl1pPr>
          </a:lstStyle>
          <a:p>
            <a:pPr>
              <a:defRPr/>
            </a:pPr>
            <a:fld id="{6E4F1329-E789-40A8-A32F-2F13D6C4644E}" type="slidenum">
              <a:rPr lang="en-GB"/>
              <a:pPr>
                <a:defRPr/>
              </a:pPr>
              <a:t>‹#›</a:t>
            </a:fld>
            <a:endParaRPr lang="en-GB" dirty="0"/>
          </a:p>
        </p:txBody>
      </p:sp>
    </p:spTree>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EE718D38-8A11-4648-AE59-DC403D95E408}" type="datetime1">
              <a:rPr lang="en-US"/>
              <a:pPr>
                <a:defRPr/>
              </a:pPr>
              <a:t>3/18/2015</a:t>
            </a:fld>
            <a:endParaRPr lang="en-GB" dirty="0"/>
          </a:p>
        </p:txBody>
      </p:sp>
      <p:sp>
        <p:nvSpPr>
          <p:cNvPr id="5" name="Footer Placeholder 9"/>
          <p:cNvSpPr>
            <a:spLocks noGrp="1"/>
          </p:cNvSpPr>
          <p:nvPr>
            <p:ph type="ftr" sz="quarter" idx="11"/>
          </p:nvPr>
        </p:nvSpPr>
        <p:spPr/>
        <p:txBody>
          <a:bodyPr/>
          <a:lstStyle>
            <a:lvl1pPr>
              <a:defRPr/>
            </a:lvl1pPr>
          </a:lstStyle>
          <a:p>
            <a:pPr>
              <a:defRPr/>
            </a:pPr>
            <a:endParaRPr lang="en-GB" dirty="0"/>
          </a:p>
        </p:txBody>
      </p:sp>
      <p:sp>
        <p:nvSpPr>
          <p:cNvPr id="6" name="Slide Number Placeholder 21"/>
          <p:cNvSpPr>
            <a:spLocks noGrp="1"/>
          </p:cNvSpPr>
          <p:nvPr>
            <p:ph type="sldNum" sz="quarter" idx="12"/>
          </p:nvPr>
        </p:nvSpPr>
        <p:spPr/>
        <p:txBody>
          <a:bodyPr/>
          <a:lstStyle>
            <a:lvl1pPr>
              <a:defRPr/>
            </a:lvl1pPr>
          </a:lstStyle>
          <a:p>
            <a:pPr>
              <a:defRPr/>
            </a:pPr>
            <a:fld id="{1DCC458E-D2D7-4C33-8683-6DC32535822A}" type="slidenum">
              <a:rPr lang="en-GB"/>
              <a:pPr>
                <a:defRPr/>
              </a:pPr>
              <a:t>‹#›</a:t>
            </a:fld>
            <a:endParaRPr lang="en-GB" dirty="0"/>
          </a:p>
        </p:txBody>
      </p:sp>
    </p:spTree>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wmf"/><Relationship Id="rId18" Type="http://schemas.openxmlformats.org/officeDocument/2006/relationships/image" Target="../media/image7.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6.jpeg"/><Relationship Id="rId2" Type="http://schemas.openxmlformats.org/officeDocument/2006/relationships/slideLayout" Target="../slideLayouts/slideLayout2.xml"/><Relationship Id="rId16"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2" name="Rectangle 11"/>
          <p:cNvSpPr/>
          <p:nvPr/>
        </p:nvSpPr>
        <p:spPr>
          <a:xfrm>
            <a:off x="1084263" y="0"/>
            <a:ext cx="805973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l" fontAlgn="auto">
              <a:spcBef>
                <a:spcPts val="0"/>
              </a:spcBef>
              <a:spcAft>
                <a:spcPts val="0"/>
              </a:spcAft>
              <a:defRPr/>
            </a:pPr>
            <a:endParaRPr lang="en-US" dirty="0"/>
          </a:p>
        </p:txBody>
      </p:sp>
      <p:sp>
        <p:nvSpPr>
          <p:cNvPr id="5" name="Title Placeholder 4"/>
          <p:cNvSpPr>
            <a:spLocks noGrp="1"/>
          </p:cNvSpPr>
          <p:nvPr>
            <p:ph type="title"/>
          </p:nvPr>
        </p:nvSpPr>
        <p:spPr>
          <a:xfrm>
            <a:off x="1224136" y="116632"/>
            <a:ext cx="7695640" cy="1143000"/>
          </a:xfrm>
          <a:prstGeom prst="rect">
            <a:avLst/>
          </a:prstGeom>
        </p:spPr>
        <p:txBody>
          <a:bodyPr anchor="ctr">
            <a:normAutofit/>
          </a:bodyPr>
          <a:lstStyle>
            <a:extLst/>
          </a:lstStyle>
          <a:p>
            <a:r>
              <a:rPr lang="en-US" dirty="0" smtClean="0"/>
              <a:t>Click to edit Master title style</a:t>
            </a:r>
            <a:endParaRPr lang="en-US" dirty="0"/>
          </a:p>
        </p:txBody>
      </p:sp>
      <p:sp>
        <p:nvSpPr>
          <p:cNvPr id="1033" name="Text Placeholder 8"/>
          <p:cNvSpPr>
            <a:spLocks noGrp="1"/>
          </p:cNvSpPr>
          <p:nvPr>
            <p:ph type="body" idx="1"/>
          </p:nvPr>
        </p:nvSpPr>
        <p:spPr bwMode="auto">
          <a:xfrm>
            <a:off x="1214920" y="1412776"/>
            <a:ext cx="7704856" cy="49685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4" name="Date Placeholder 23"/>
          <p:cNvSpPr>
            <a:spLocks noGrp="1"/>
          </p:cNvSpPr>
          <p:nvPr>
            <p:ph type="dt" sz="half" idx="2"/>
          </p:nvPr>
        </p:nvSpPr>
        <p:spPr>
          <a:xfrm>
            <a:off x="1232336" y="6453336"/>
            <a:ext cx="1224136" cy="328464"/>
          </a:xfrm>
          <a:prstGeom prst="rect">
            <a:avLst/>
          </a:prstGeom>
        </p:spPr>
        <p:txBody>
          <a:bodyPr anchor="b"/>
          <a:lstStyle>
            <a:lvl1pPr algn="l" eaLnBrk="1" fontAlgn="auto" latinLnBrk="0" hangingPunct="1">
              <a:spcBef>
                <a:spcPts val="0"/>
              </a:spcBef>
              <a:spcAft>
                <a:spcPts val="0"/>
              </a:spcAft>
              <a:defRPr kumimoji="0" sz="1200">
                <a:solidFill>
                  <a:schemeClr val="bg2">
                    <a:shade val="50000"/>
                    <a:satMod val="200000"/>
                  </a:schemeClr>
                </a:solidFill>
                <a:latin typeface="+mn-lt"/>
                <a:cs typeface="+mn-cs"/>
              </a:defRPr>
            </a:lvl1pPr>
            <a:extLst/>
          </a:lstStyle>
          <a:p>
            <a:pPr>
              <a:defRPr/>
            </a:pPr>
            <a:fld id="{069C33FE-273D-4CF4-950C-2A2446602154}" type="datetime1">
              <a:rPr lang="en-US" smtClean="0"/>
              <a:pPr>
                <a:defRPr/>
              </a:pPr>
              <a:t>3/18/2015</a:t>
            </a:fld>
            <a:endParaRPr lang="en-GB" dirty="0"/>
          </a:p>
        </p:txBody>
      </p:sp>
      <p:sp>
        <p:nvSpPr>
          <p:cNvPr id="10" name="Footer Placeholder 9"/>
          <p:cNvSpPr>
            <a:spLocks noGrp="1"/>
          </p:cNvSpPr>
          <p:nvPr>
            <p:ph type="ftr" sz="quarter" idx="3"/>
          </p:nvPr>
        </p:nvSpPr>
        <p:spPr>
          <a:xfrm>
            <a:off x="4211960" y="6453336"/>
            <a:ext cx="2895600" cy="328464"/>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en-GB" dirty="0"/>
          </a:p>
        </p:txBody>
      </p:sp>
      <p:sp>
        <p:nvSpPr>
          <p:cNvPr id="22" name="Slide Number Placeholder 21"/>
          <p:cNvSpPr>
            <a:spLocks noGrp="1"/>
          </p:cNvSpPr>
          <p:nvPr>
            <p:ph type="sldNum" sz="quarter" idx="4"/>
          </p:nvPr>
        </p:nvSpPr>
        <p:spPr>
          <a:xfrm>
            <a:off x="8460432" y="6453336"/>
            <a:ext cx="466527" cy="328464"/>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fld id="{C07F4BA2-5F94-4D45-952D-841CFDE348A4}" type="slidenum">
              <a:rPr lang="en-GB"/>
              <a:pPr>
                <a:defRPr/>
              </a:pPr>
              <a:t>‹#›</a:t>
            </a:fld>
            <a:endParaRPr lang="en-GB" dirty="0"/>
          </a:p>
        </p:txBody>
      </p:sp>
      <p:sp>
        <p:nvSpPr>
          <p:cNvPr id="15" name="Rectangle 14"/>
          <p:cNvSpPr/>
          <p:nvPr/>
        </p:nvSpPr>
        <p:spPr bwMode="invGray">
          <a:xfrm flipH="1">
            <a:off x="1042988" y="0"/>
            <a:ext cx="46037"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pic>
        <p:nvPicPr>
          <p:cNvPr id="1038" name="Object 3"/>
          <p:cNvPicPr>
            <a:picLocks noChangeAspect="1" noChangeArrowheads="1"/>
          </p:cNvPicPr>
          <p:nvPr/>
        </p:nvPicPr>
        <p:blipFill>
          <a:blip r:embed="rId13" cstate="print"/>
          <a:srcRect/>
          <a:stretch>
            <a:fillRect/>
          </a:stretch>
        </p:blipFill>
        <p:spPr bwMode="auto">
          <a:xfrm>
            <a:off x="32762" y="10534"/>
            <a:ext cx="983550" cy="911834"/>
          </a:xfrm>
          <a:prstGeom prst="rect">
            <a:avLst/>
          </a:prstGeom>
          <a:noFill/>
          <a:ln w="9525">
            <a:noFill/>
            <a:miter lim="800000"/>
            <a:headEnd/>
            <a:tailEnd/>
          </a:ln>
        </p:spPr>
      </p:pic>
      <p:sp>
        <p:nvSpPr>
          <p:cNvPr id="13" name="Rectangle 12"/>
          <p:cNvSpPr/>
          <p:nvPr/>
        </p:nvSpPr>
        <p:spPr>
          <a:xfrm>
            <a:off x="-108520" y="6453337"/>
            <a:ext cx="1296144" cy="323165"/>
          </a:xfrm>
          <a:prstGeom prst="rect">
            <a:avLst/>
          </a:prstGeom>
        </p:spPr>
        <p:txBody>
          <a:bodyPr>
            <a:spAutoFit/>
          </a:bodyPr>
          <a:lstStyle/>
          <a:p>
            <a:pPr algn="ctr">
              <a:defRPr/>
            </a:pPr>
            <a:r>
              <a:rPr lang="en-US" sz="15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AFRALTI</a:t>
            </a:r>
          </a:p>
        </p:txBody>
      </p:sp>
      <p:pic>
        <p:nvPicPr>
          <p:cNvPr id="1040" name="Picture 5" descr="http://t2.gstatic.com/images?q=tbn:ANd9GcS6COk6NRCx42gPXG_2NBneRmj0cAg6xZsDnDfVDQJJuR-iFw_m-g"/>
          <p:cNvPicPr>
            <a:picLocks noChangeAspect="1" noChangeArrowheads="1"/>
          </p:cNvPicPr>
          <p:nvPr/>
        </p:nvPicPr>
        <p:blipFill>
          <a:blip r:embed="rId14" cstate="print"/>
          <a:srcRect/>
          <a:stretch>
            <a:fillRect/>
          </a:stretch>
        </p:blipFill>
        <p:spPr bwMode="auto">
          <a:xfrm>
            <a:off x="12700" y="5661025"/>
            <a:ext cx="1030288" cy="792163"/>
          </a:xfrm>
          <a:prstGeom prst="rect">
            <a:avLst/>
          </a:prstGeom>
          <a:noFill/>
          <a:ln w="9525">
            <a:noFill/>
            <a:miter lim="800000"/>
            <a:headEnd/>
            <a:tailEnd/>
          </a:ln>
        </p:spPr>
      </p:pic>
      <p:pic>
        <p:nvPicPr>
          <p:cNvPr id="1041" name="Picture 7" descr="http://t2.gstatic.com/images?q=tbn:ANd9GcT19up2HPnXTVnBkGiYToS0QkBucCjAnCFPPgxh_nv9OkuIMBUr"/>
          <p:cNvPicPr>
            <a:picLocks noChangeAspect="1" noChangeArrowheads="1"/>
          </p:cNvPicPr>
          <p:nvPr/>
        </p:nvPicPr>
        <p:blipFill>
          <a:blip r:embed="rId15" cstate="print"/>
          <a:srcRect/>
          <a:stretch>
            <a:fillRect/>
          </a:stretch>
        </p:blipFill>
        <p:spPr bwMode="auto">
          <a:xfrm>
            <a:off x="0" y="4724400"/>
            <a:ext cx="1042988" cy="947738"/>
          </a:xfrm>
          <a:prstGeom prst="rect">
            <a:avLst/>
          </a:prstGeom>
          <a:noFill/>
          <a:ln w="9525">
            <a:noFill/>
            <a:miter lim="800000"/>
            <a:headEnd/>
            <a:tailEnd/>
          </a:ln>
        </p:spPr>
      </p:pic>
      <p:pic>
        <p:nvPicPr>
          <p:cNvPr id="1042" name="Picture 9" descr="http://t3.gstatic.com/images?q=tbn:ANd9GcQzvurCcCBFBiiPzJE7Gzg5wgwM7nukokvNF0AnSu81HC15Sm_E"/>
          <p:cNvPicPr>
            <a:picLocks noChangeAspect="1" noChangeArrowheads="1"/>
          </p:cNvPicPr>
          <p:nvPr/>
        </p:nvPicPr>
        <p:blipFill>
          <a:blip r:embed="rId16" cstate="print"/>
          <a:srcRect/>
          <a:stretch>
            <a:fillRect/>
          </a:stretch>
        </p:blipFill>
        <p:spPr bwMode="auto">
          <a:xfrm>
            <a:off x="0" y="3068638"/>
            <a:ext cx="1042988" cy="865187"/>
          </a:xfrm>
          <a:prstGeom prst="rect">
            <a:avLst/>
          </a:prstGeom>
          <a:noFill/>
          <a:ln w="9525">
            <a:noFill/>
            <a:miter lim="800000"/>
            <a:headEnd/>
            <a:tailEnd/>
          </a:ln>
        </p:spPr>
      </p:pic>
      <p:pic>
        <p:nvPicPr>
          <p:cNvPr id="1043" name="Picture 16" descr="http://t1.gstatic.com/images?q=tbn:ANd9GcSC3-hyazgEc9otZ1V7yGXvPL9xevXJ72oAV771IcnF6l5NJzK_QA"/>
          <p:cNvPicPr>
            <a:picLocks noChangeAspect="1" noChangeArrowheads="1"/>
          </p:cNvPicPr>
          <p:nvPr/>
        </p:nvPicPr>
        <p:blipFill>
          <a:blip r:embed="rId17" cstate="print"/>
          <a:srcRect/>
          <a:stretch>
            <a:fillRect/>
          </a:stretch>
        </p:blipFill>
        <p:spPr bwMode="auto">
          <a:xfrm>
            <a:off x="0" y="2205038"/>
            <a:ext cx="1042988" cy="863600"/>
          </a:xfrm>
          <a:prstGeom prst="rect">
            <a:avLst/>
          </a:prstGeom>
          <a:noFill/>
          <a:ln w="9525">
            <a:noFill/>
            <a:miter lim="800000"/>
            <a:headEnd/>
            <a:tailEnd/>
          </a:ln>
        </p:spPr>
      </p:pic>
      <p:pic>
        <p:nvPicPr>
          <p:cNvPr id="1044" name="Picture 18" descr="http://t1.gstatic.com/images?q=tbn:ANd9GcQr9d1E6pxJwQE9lZ3cztipsNGsjpsLoHsicD0j2OUGT2kbCLy9pQ"/>
          <p:cNvPicPr>
            <a:picLocks noChangeAspect="1" noChangeArrowheads="1"/>
          </p:cNvPicPr>
          <p:nvPr/>
        </p:nvPicPr>
        <p:blipFill>
          <a:blip r:embed="rId18" cstate="print"/>
          <a:srcRect/>
          <a:stretch>
            <a:fillRect/>
          </a:stretch>
        </p:blipFill>
        <p:spPr bwMode="auto">
          <a:xfrm>
            <a:off x="-7938" y="3933825"/>
            <a:ext cx="1050926" cy="790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58" r:id="rId1"/>
    <p:sldLayoutId id="2147483753" r:id="rId2"/>
    <p:sldLayoutId id="2147483759" r:id="rId3"/>
    <p:sldLayoutId id="2147483754" r:id="rId4"/>
    <p:sldLayoutId id="2147483760" r:id="rId5"/>
    <p:sldLayoutId id="2147483755" r:id="rId6"/>
    <p:sldLayoutId id="2147483761" r:id="rId7"/>
    <p:sldLayoutId id="2147483762" r:id="rId8"/>
    <p:sldLayoutId id="2147483763" r:id="rId9"/>
    <p:sldLayoutId id="2147483756" r:id="rId10"/>
    <p:sldLayoutId id="2147483757" r:id="rId11"/>
  </p:sldLayoutIdLst>
  <p:transition>
    <p:cut/>
  </p:transition>
  <p:hf hdr="0" ftr="0" dt="0"/>
  <p:txStyles>
    <p:titleStyle>
      <a:lvl1pPr algn="l" rtl="0" eaLnBrk="1" fontAlgn="base" hangingPunct="1">
        <a:spcBef>
          <a:spcPct val="0"/>
        </a:spcBef>
        <a:spcAft>
          <a:spcPct val="0"/>
        </a:spcAft>
        <a:defRPr sz="4300" kern="1200" baseline="0">
          <a:solidFill>
            <a:schemeClr val="tx1">
              <a:lumMod val="50000"/>
            </a:schemeClr>
          </a:solidFill>
          <a:effectLst>
            <a:outerShdw blurRad="50000" dist="30000" dir="5400000" algn="tl" rotWithShape="0">
              <a:srgbClr val="000000">
                <a:alpha val="30000"/>
              </a:srgbClr>
            </a:outerShdw>
          </a:effectLst>
          <a:latin typeface="+mj-lt"/>
          <a:ea typeface="+mj-ea"/>
          <a:cs typeface="+mj-cs"/>
        </a:defRPr>
      </a:lvl1pPr>
      <a:lvl2pPr algn="l" rtl="0" eaLnBrk="1" fontAlgn="base" hangingPunct="1">
        <a:spcBef>
          <a:spcPct val="0"/>
        </a:spcBef>
        <a:spcAft>
          <a:spcPct val="0"/>
        </a:spcAft>
        <a:defRPr sz="4300">
          <a:solidFill>
            <a:srgbClr val="006B8D"/>
          </a:solidFill>
          <a:latin typeface="Gill Sans MT" pitchFamily="34" charset="0"/>
        </a:defRPr>
      </a:lvl2pPr>
      <a:lvl3pPr algn="l" rtl="0" eaLnBrk="1" fontAlgn="base" hangingPunct="1">
        <a:spcBef>
          <a:spcPct val="0"/>
        </a:spcBef>
        <a:spcAft>
          <a:spcPct val="0"/>
        </a:spcAft>
        <a:defRPr sz="4300">
          <a:solidFill>
            <a:srgbClr val="006B8D"/>
          </a:solidFill>
          <a:latin typeface="Gill Sans MT" pitchFamily="34" charset="0"/>
        </a:defRPr>
      </a:lvl3pPr>
      <a:lvl4pPr algn="l" rtl="0" eaLnBrk="1" fontAlgn="base" hangingPunct="1">
        <a:spcBef>
          <a:spcPct val="0"/>
        </a:spcBef>
        <a:spcAft>
          <a:spcPct val="0"/>
        </a:spcAft>
        <a:defRPr sz="4300">
          <a:solidFill>
            <a:srgbClr val="006B8D"/>
          </a:solidFill>
          <a:latin typeface="Gill Sans MT" pitchFamily="34" charset="0"/>
        </a:defRPr>
      </a:lvl4pPr>
      <a:lvl5pPr algn="l" rtl="0" eaLnBrk="1" fontAlgn="base" hangingPunct="1">
        <a:spcBef>
          <a:spcPct val="0"/>
        </a:spcBef>
        <a:spcAft>
          <a:spcPct val="0"/>
        </a:spcAft>
        <a:defRPr sz="4300">
          <a:solidFill>
            <a:srgbClr val="006B8D"/>
          </a:solidFill>
          <a:latin typeface="Gill Sans MT" pitchFamily="34" charset="0"/>
        </a:defRPr>
      </a:lvl5pPr>
      <a:lvl6pPr marL="457200" algn="l" rtl="0" eaLnBrk="1" fontAlgn="base" hangingPunct="1">
        <a:spcBef>
          <a:spcPct val="0"/>
        </a:spcBef>
        <a:spcAft>
          <a:spcPct val="0"/>
        </a:spcAft>
        <a:defRPr sz="4300">
          <a:solidFill>
            <a:srgbClr val="006B8D"/>
          </a:solidFill>
          <a:latin typeface="Gill Sans MT" pitchFamily="34" charset="0"/>
        </a:defRPr>
      </a:lvl6pPr>
      <a:lvl7pPr marL="914400" algn="l" rtl="0" eaLnBrk="1" fontAlgn="base" hangingPunct="1">
        <a:spcBef>
          <a:spcPct val="0"/>
        </a:spcBef>
        <a:spcAft>
          <a:spcPct val="0"/>
        </a:spcAft>
        <a:defRPr sz="4300">
          <a:solidFill>
            <a:srgbClr val="006B8D"/>
          </a:solidFill>
          <a:latin typeface="Gill Sans MT" pitchFamily="34" charset="0"/>
        </a:defRPr>
      </a:lvl7pPr>
      <a:lvl8pPr marL="1371600" algn="l" rtl="0" eaLnBrk="1" fontAlgn="base" hangingPunct="1">
        <a:spcBef>
          <a:spcPct val="0"/>
        </a:spcBef>
        <a:spcAft>
          <a:spcPct val="0"/>
        </a:spcAft>
        <a:defRPr sz="4300">
          <a:solidFill>
            <a:srgbClr val="006B8D"/>
          </a:solidFill>
          <a:latin typeface="Gill Sans MT" pitchFamily="34" charset="0"/>
        </a:defRPr>
      </a:lvl8pPr>
      <a:lvl9pPr marL="1828800" algn="l" rtl="0" eaLnBrk="1" fontAlgn="base" hangingPunct="1">
        <a:spcBef>
          <a:spcPct val="0"/>
        </a:spcBef>
        <a:spcAft>
          <a:spcPct val="0"/>
        </a:spcAft>
        <a:defRPr sz="4300">
          <a:solidFill>
            <a:srgbClr val="006B8D"/>
          </a:solidFill>
          <a:latin typeface="Gill Sans MT" pitchFamily="34" charset="0"/>
        </a:defRPr>
      </a:lvl9pPr>
      <a:extLst/>
    </p:titleStyle>
    <p:bodyStyle>
      <a:lvl1pPr marL="365125" indent="-282575" algn="l" rtl="0" eaLnBrk="1" fontAlgn="base" hangingPunct="1">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1" fontAlgn="base" hangingPunct="1">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1" fontAlgn="base" hangingPunct="1">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1" fontAlgn="base" hangingPunct="1">
        <a:spcBef>
          <a:spcPct val="20000"/>
        </a:spcBef>
        <a:spcAft>
          <a:spcPct val="0"/>
        </a:spcAft>
        <a:buClr>
          <a:srgbClr val="0BD0D9"/>
        </a:buClr>
        <a:buFont typeface="Wingdings 2" pitchFamily="18" charset="2"/>
        <a:buChar char=""/>
        <a:defRPr sz="2000" kern="1200">
          <a:solidFill>
            <a:schemeClr val="tx1"/>
          </a:solidFill>
          <a:latin typeface="+mn-lt"/>
          <a:ea typeface="+mn-ea"/>
          <a:cs typeface="+mn-cs"/>
        </a:defRPr>
      </a:lvl4pPr>
      <a:lvl5pPr marL="1296988" indent="-182563" algn="l" rtl="0" eaLnBrk="1" fontAlgn="base" hangingPunct="1">
        <a:spcBef>
          <a:spcPct val="20000"/>
        </a:spcBef>
        <a:spcAft>
          <a:spcPct val="0"/>
        </a:spcAft>
        <a:buClr>
          <a:srgbClr val="10CF9B"/>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alpha val="77000"/>
          </a:schemeClr>
        </a:solidFill>
        <a:effectLst/>
      </p:bgPr>
    </p:bg>
    <p:spTree>
      <p:nvGrpSpPr>
        <p:cNvPr id="1" name=""/>
        <p:cNvGrpSpPr/>
        <p:nvPr/>
      </p:nvGrpSpPr>
      <p:grpSpPr>
        <a:xfrm>
          <a:off x="0" y="0"/>
          <a:ext cx="0" cy="0"/>
          <a:chOff x="0" y="0"/>
          <a:chExt cx="0" cy="0"/>
        </a:xfrm>
      </p:grpSpPr>
      <p:pic>
        <p:nvPicPr>
          <p:cNvPr id="23556" name="Picture 4" descr="https://www.duosecurity.com/static/images/blog/internet-of-things.png"/>
          <p:cNvPicPr>
            <a:picLocks noChangeAspect="1" noChangeArrowheads="1"/>
          </p:cNvPicPr>
          <p:nvPr/>
        </p:nvPicPr>
        <p:blipFill>
          <a:blip r:embed="rId2" cstate="print"/>
          <a:srcRect/>
          <a:stretch>
            <a:fillRect/>
          </a:stretch>
        </p:blipFill>
        <p:spPr bwMode="auto">
          <a:xfrm>
            <a:off x="1066800" y="1447800"/>
            <a:ext cx="8077200" cy="3962400"/>
          </a:xfrm>
          <a:prstGeom prst="rect">
            <a:avLst/>
          </a:prstGeom>
          <a:noFill/>
        </p:spPr>
      </p:pic>
      <p:sp>
        <p:nvSpPr>
          <p:cNvPr id="2050" name="Footer Placeholder 4"/>
          <p:cNvSpPr>
            <a:spLocks noGrp="1"/>
          </p:cNvSpPr>
          <p:nvPr>
            <p:ph type="ftr" sz="quarter" idx="11"/>
          </p:nvPr>
        </p:nvSpPr>
        <p:spPr/>
        <p:txBody>
          <a:bodyPr/>
          <a:lstStyle/>
          <a:p>
            <a:pPr>
              <a:defRPr/>
            </a:pPr>
            <a:r>
              <a:rPr lang="en-US" dirty="0" smtClean="0"/>
              <a:t>AFRALTII, 18 -20 March 2015</a:t>
            </a:r>
            <a:endParaRPr lang="en-US" dirty="0"/>
          </a:p>
        </p:txBody>
      </p:sp>
      <p:sp>
        <p:nvSpPr>
          <p:cNvPr id="2051" name="Slide Number Placeholder 5"/>
          <p:cNvSpPr>
            <a:spLocks noGrp="1"/>
          </p:cNvSpPr>
          <p:nvPr>
            <p:ph type="sldNum" sz="quarter" idx="12"/>
          </p:nvPr>
        </p:nvSpPr>
        <p:spPr/>
        <p:txBody>
          <a:bodyPr/>
          <a:lstStyle/>
          <a:p>
            <a:pPr>
              <a:defRPr/>
            </a:pPr>
            <a:fld id="{EF28E323-3718-4B37-874F-B348D7314DE9}" type="slidenum">
              <a:rPr lang="en-US" smtClean="0"/>
              <a:pPr>
                <a:defRPr/>
              </a:pPr>
              <a:t>1</a:t>
            </a:fld>
            <a:endParaRPr lang="en-US" dirty="0" smtClean="0"/>
          </a:p>
        </p:txBody>
      </p:sp>
      <p:sp>
        <p:nvSpPr>
          <p:cNvPr id="2052" name="Rectangle 2"/>
          <p:cNvSpPr>
            <a:spLocks noGrp="1" noChangeArrowheads="1"/>
          </p:cNvSpPr>
          <p:nvPr>
            <p:ph type="ctrTitle"/>
          </p:nvPr>
        </p:nvSpPr>
        <p:spPr>
          <a:xfrm>
            <a:off x="1600200" y="2209800"/>
            <a:ext cx="7543800" cy="1828800"/>
          </a:xfrm>
        </p:spPr>
        <p:txBody>
          <a:bodyPr>
            <a:noAutofit/>
          </a:bodyPr>
          <a:lstStyle/>
          <a:p>
            <a:r>
              <a:rPr lang="en-US" sz="4000" b="1" dirty="0" smtClean="0">
                <a:solidFill>
                  <a:schemeClr val="bg1"/>
                </a:solidFill>
                <a:latin typeface="Arial Black" pitchFamily="34" charset="0"/>
              </a:rPr>
              <a:t/>
            </a:r>
            <a:br>
              <a:rPr lang="en-US" sz="4000" b="1" dirty="0" smtClean="0">
                <a:solidFill>
                  <a:schemeClr val="bg1"/>
                </a:solidFill>
                <a:latin typeface="Arial Black" pitchFamily="34" charset="0"/>
              </a:rPr>
            </a:br>
            <a:r>
              <a:rPr lang="en-US" sz="4000" b="1" dirty="0" smtClean="0">
                <a:solidFill>
                  <a:schemeClr val="bg1"/>
                </a:solidFill>
                <a:latin typeface="Arial Black" pitchFamily="34" charset="0"/>
              </a:rPr>
              <a:t>The </a:t>
            </a:r>
            <a:r>
              <a:rPr lang="en-US" sz="4000" b="1" dirty="0" smtClean="0">
                <a:solidFill>
                  <a:schemeClr val="bg1"/>
                </a:solidFill>
                <a:latin typeface="Arial Black" pitchFamily="34" charset="0"/>
              </a:rPr>
              <a:t/>
            </a:r>
            <a:br>
              <a:rPr lang="en-US" sz="4000" b="1" dirty="0" smtClean="0">
                <a:solidFill>
                  <a:schemeClr val="bg1"/>
                </a:solidFill>
                <a:latin typeface="Arial Black" pitchFamily="34" charset="0"/>
              </a:rPr>
            </a:br>
            <a:r>
              <a:rPr lang="en-US" sz="4000" b="1" dirty="0" smtClean="0">
                <a:solidFill>
                  <a:schemeClr val="bg1"/>
                </a:solidFill>
                <a:latin typeface="Arial Black" pitchFamily="34" charset="0"/>
              </a:rPr>
              <a:t>    INTERNET  of</a:t>
            </a:r>
            <a:br>
              <a:rPr lang="en-US" sz="4000" b="1" dirty="0" smtClean="0">
                <a:solidFill>
                  <a:schemeClr val="bg1"/>
                </a:solidFill>
                <a:latin typeface="Arial Black" pitchFamily="34" charset="0"/>
              </a:rPr>
            </a:br>
            <a:r>
              <a:rPr lang="en-US" sz="4000" b="1" dirty="0" smtClean="0">
                <a:solidFill>
                  <a:schemeClr val="bg1"/>
                </a:solidFill>
                <a:latin typeface="Arial Black" pitchFamily="34" charset="0"/>
              </a:rPr>
              <a:t>        EVERYTHING </a:t>
            </a:r>
            <a:r>
              <a:rPr lang="en-US" sz="4000" b="1" dirty="0" smtClean="0">
                <a:solidFill>
                  <a:schemeClr val="bg1"/>
                </a:solidFill>
                <a:latin typeface="Arial Black" pitchFamily="34" charset="0"/>
              </a:rPr>
              <a:t> </a:t>
            </a:r>
          </a:p>
        </p:txBody>
      </p:sp>
      <p:sp>
        <p:nvSpPr>
          <p:cNvPr id="23554" name="AutoShape 2" descr="https://www.duosecurity.com/static/images/blog/internet-of-things.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 name="TextBox 6"/>
          <p:cNvSpPr txBox="1"/>
          <p:nvPr/>
        </p:nvSpPr>
        <p:spPr>
          <a:xfrm>
            <a:off x="5551029" y="5029200"/>
            <a:ext cx="3592971" cy="400110"/>
          </a:xfrm>
          <a:prstGeom prst="rect">
            <a:avLst/>
          </a:prstGeom>
          <a:noFill/>
        </p:spPr>
        <p:txBody>
          <a:bodyPr wrap="none" rtlCol="0">
            <a:spAutoFit/>
          </a:bodyPr>
          <a:lstStyle/>
          <a:p>
            <a:r>
              <a:rPr lang="en-US" sz="2000" b="1" dirty="0" smtClean="0">
                <a:solidFill>
                  <a:schemeClr val="bg1"/>
                </a:solidFill>
              </a:rPr>
              <a:t>Stephen Gachogu, AFRALTI</a:t>
            </a:r>
            <a:endParaRPr lang="en-US" sz="2000" b="1" dirty="0">
              <a:solidFill>
                <a:schemeClr val="bg1"/>
              </a:solidFill>
            </a:endParaRPr>
          </a:p>
        </p:txBody>
      </p:sp>
    </p:spTree>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solidFill>
                  <a:schemeClr val="tx2">
                    <a:lumMod val="50000"/>
                  </a:schemeClr>
                </a:solidFill>
              </a:rPr>
              <a:t>Objectives</a:t>
            </a:r>
            <a:endParaRPr lang="en-US" dirty="0">
              <a:solidFill>
                <a:schemeClr val="tx2">
                  <a:lumMod val="50000"/>
                </a:schemeClr>
              </a:solidFill>
            </a:endParaRPr>
          </a:p>
        </p:txBody>
      </p:sp>
      <p:sp>
        <p:nvSpPr>
          <p:cNvPr id="3" name="Content Placeholder 2"/>
          <p:cNvSpPr>
            <a:spLocks noGrp="1"/>
          </p:cNvSpPr>
          <p:nvPr>
            <p:ph idx="1"/>
          </p:nvPr>
        </p:nvSpPr>
        <p:spPr>
          <a:xfrm>
            <a:off x="990600" y="1412776"/>
            <a:ext cx="7929176" cy="4968552"/>
          </a:xfrm>
        </p:spPr>
        <p:txBody>
          <a:bodyPr/>
          <a:lstStyle/>
          <a:p>
            <a:r>
              <a:rPr lang="en-US" sz="2800" dirty="0" smtClean="0"/>
              <a:t>Describe the Internet and its evolution to the Internet of Things and Everything</a:t>
            </a:r>
          </a:p>
          <a:p>
            <a:r>
              <a:rPr lang="en-US" sz="2800" dirty="0" smtClean="0"/>
              <a:t>Explain the four pillars of </a:t>
            </a:r>
            <a:r>
              <a:rPr lang="en-US" sz="2800" dirty="0" err="1" smtClean="0"/>
              <a:t>IoT</a:t>
            </a:r>
            <a:r>
              <a:rPr lang="en-US" sz="2800" dirty="0" smtClean="0"/>
              <a:t> i.e. people, process, data, and things.</a:t>
            </a:r>
          </a:p>
          <a:p>
            <a:r>
              <a:rPr lang="en-US" sz="2800" dirty="0" smtClean="0"/>
              <a:t>Explain how things that are non-IP-enabled and IP-enabled devices can be connected to a network to communicate in the Internet of Things</a:t>
            </a:r>
          </a:p>
          <a:p>
            <a:r>
              <a:rPr lang="en-US" sz="2800" dirty="0" smtClean="0"/>
              <a:t>Explain security concerns that must be considered when implementing </a:t>
            </a:r>
            <a:r>
              <a:rPr lang="en-US" sz="2800" dirty="0" err="1" smtClean="0"/>
              <a:t>IoE</a:t>
            </a:r>
            <a:r>
              <a:rPr lang="en-US" sz="2800" dirty="0" smtClean="0"/>
              <a:t> solutions</a:t>
            </a:r>
          </a:p>
          <a:p>
            <a:r>
              <a:rPr lang="en-US" sz="2800" dirty="0" smtClean="0"/>
              <a:t>Describe the M2M, M2P and P2P interactions</a:t>
            </a:r>
          </a:p>
          <a:p>
            <a:endParaRPr lang="en-US" sz="2800"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2</a:t>
            </a:fld>
            <a:endParaRPr lang="en-GB" dirty="0"/>
          </a:p>
        </p:txBody>
      </p:sp>
    </p:spTree>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it is?</a:t>
            </a:r>
            <a:endParaRPr lang="en-US" dirty="0"/>
          </a:p>
        </p:txBody>
      </p:sp>
      <p:sp>
        <p:nvSpPr>
          <p:cNvPr id="3" name="Content Placeholder 2"/>
          <p:cNvSpPr>
            <a:spLocks noGrp="1"/>
          </p:cNvSpPr>
          <p:nvPr>
            <p:ph idx="1"/>
          </p:nvPr>
        </p:nvSpPr>
        <p:spPr/>
        <p:txBody>
          <a:bodyPr/>
          <a:lstStyle/>
          <a:p>
            <a:r>
              <a:rPr lang="en-US" dirty="0" smtClean="0"/>
              <a:t>Internet of  Things refers to the networked connection of people, process, data, and things.  </a:t>
            </a:r>
          </a:p>
          <a:p>
            <a:r>
              <a:rPr lang="en-US" dirty="0" smtClean="0"/>
              <a:t>The benefit of </a:t>
            </a:r>
            <a:r>
              <a:rPr lang="en-US" dirty="0" err="1" smtClean="0"/>
              <a:t>IoT</a:t>
            </a:r>
            <a:r>
              <a:rPr lang="en-US" dirty="0" smtClean="0"/>
              <a:t> is derived from the compound impact of connecting people, process, data, and things, and from the value this increased connectedness creates as “everything” comes online. </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3</a:t>
            </a:fld>
            <a:endParaRPr lang="en-GB" dirty="0"/>
          </a:p>
        </p:txBody>
      </p:sp>
    </p:spTree>
  </p:cSld>
  <p:clrMapOvr>
    <a:masterClrMapping/>
  </p:clrMapOvr>
  <p:transition>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History of the Internet</a:t>
            </a:r>
            <a:endParaRPr lang="en-US" dirty="0"/>
          </a:p>
        </p:txBody>
      </p:sp>
      <p:sp>
        <p:nvSpPr>
          <p:cNvPr id="3" name="Content Placeholder 2"/>
          <p:cNvSpPr>
            <a:spLocks noGrp="1"/>
          </p:cNvSpPr>
          <p:nvPr>
            <p:ph idx="1"/>
          </p:nvPr>
        </p:nvSpPr>
        <p:spPr/>
        <p:txBody>
          <a:bodyPr/>
          <a:lstStyle/>
          <a:p>
            <a:r>
              <a:rPr lang="en-US" dirty="0" smtClean="0"/>
              <a:t>Began in 1969, where it interconnected a few sites</a:t>
            </a:r>
          </a:p>
          <a:p>
            <a:r>
              <a:rPr lang="en-US" dirty="0" smtClean="0"/>
              <a:t>The Internet has evolved in ways that we could never have imagined</a:t>
            </a:r>
          </a:p>
          <a:p>
            <a:r>
              <a:rPr lang="en-US" dirty="0" smtClean="0"/>
              <a:t>Internet will interconnect 50 billion things by 2020. </a:t>
            </a:r>
          </a:p>
          <a:p>
            <a:r>
              <a:rPr lang="en-US" dirty="0" smtClean="0"/>
              <a:t>The Internet now provides global connections that make web surfing, social media, and smart mobile devices possible.</a:t>
            </a:r>
          </a:p>
          <a:p>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4</a:t>
            </a:fld>
            <a:endParaRPr lang="en-GB" dirty="0"/>
          </a:p>
        </p:txBody>
      </p:sp>
    </p:spTree>
  </p:cSld>
  <p:clrMapOvr>
    <a:masterClrMapping/>
  </p:clrMapOvr>
  <p:transition>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Evolution of the Internet</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5</a:t>
            </a:fld>
            <a:endParaRPr lang="en-GB" dirty="0"/>
          </a:p>
        </p:txBody>
      </p:sp>
      <p:sp>
        <p:nvSpPr>
          <p:cNvPr id="5" name="Content Placeholder 4"/>
          <p:cNvSpPr>
            <a:spLocks noGrp="1"/>
          </p:cNvSpPr>
          <p:nvPr>
            <p:ph idx="1"/>
          </p:nvPr>
        </p:nvSpPr>
        <p:spPr/>
        <p:txBody>
          <a:bodyPr/>
          <a:lstStyle/>
          <a:p>
            <a:endParaRPr lang="en-US"/>
          </a:p>
        </p:txBody>
      </p:sp>
      <p:pic>
        <p:nvPicPr>
          <p:cNvPr id="6" name="Picture 5"/>
          <p:cNvPicPr/>
          <p:nvPr/>
        </p:nvPicPr>
        <p:blipFill>
          <a:blip r:embed="rId2" cstate="print"/>
          <a:srcRect/>
          <a:stretch>
            <a:fillRect/>
          </a:stretch>
        </p:blipFill>
        <p:spPr bwMode="auto">
          <a:xfrm>
            <a:off x="1066800" y="1066800"/>
            <a:ext cx="8077200" cy="5562600"/>
          </a:xfrm>
          <a:prstGeom prst="rect">
            <a:avLst/>
          </a:prstGeom>
          <a:noFill/>
          <a:ln w="9525">
            <a:noFill/>
            <a:miter lim="800000"/>
            <a:headEnd/>
            <a:tailEnd/>
          </a:ln>
        </p:spPr>
      </p:pic>
    </p:spTree>
  </p:cSld>
  <p:clrMapOvr>
    <a:masterClrMapping/>
  </p:clrMapOvr>
  <p:transition>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Internet: The Place to Go</a:t>
            </a:r>
            <a:endParaRPr lang="en-US" dirty="0"/>
          </a:p>
        </p:txBody>
      </p:sp>
      <p:sp>
        <p:nvSpPr>
          <p:cNvPr id="3" name="Content Placeholder 2"/>
          <p:cNvSpPr>
            <a:spLocks noGrp="1"/>
          </p:cNvSpPr>
          <p:nvPr>
            <p:ph idx="1"/>
          </p:nvPr>
        </p:nvSpPr>
        <p:spPr/>
        <p:txBody>
          <a:bodyPr/>
          <a:lstStyle/>
          <a:p>
            <a:r>
              <a:rPr lang="en-US" dirty="0" smtClean="0"/>
              <a:t>Normally, when people use the term Internet, they are not referring to the physical connections in the real world. </a:t>
            </a:r>
          </a:p>
          <a:p>
            <a:r>
              <a:rPr lang="en-US" dirty="0" smtClean="0"/>
              <a:t>They tend to think of it as a formless collection of connections. </a:t>
            </a:r>
          </a:p>
          <a:p>
            <a:r>
              <a:rPr lang="en-US" dirty="0" smtClean="0"/>
              <a:t>It is the “place” people go to find or share information. It is the 21st century library, video store, and personal photo album.</a:t>
            </a:r>
          </a:p>
          <a:p>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6</a:t>
            </a:fld>
            <a:endParaRPr lang="en-GB" dirty="0"/>
          </a:p>
        </p:txBody>
      </p:sp>
    </p:spTree>
  </p:cSld>
  <p:clrMapOvr>
    <a:masterClrMapping/>
  </p:clrMapOvr>
  <p:transition>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Interconnection of Countries</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7</a:t>
            </a:fld>
            <a:endParaRPr lang="en-GB" dirty="0"/>
          </a:p>
        </p:txBody>
      </p:sp>
      <p:pic>
        <p:nvPicPr>
          <p:cNvPr id="5" name="Content Placeholder 4"/>
          <p:cNvPicPr>
            <a:picLocks noGrp="1"/>
          </p:cNvPicPr>
          <p:nvPr>
            <p:ph idx="1"/>
          </p:nvPr>
        </p:nvPicPr>
        <p:blipFill>
          <a:blip r:embed="rId2" cstate="print"/>
          <a:srcRect/>
          <a:stretch>
            <a:fillRect/>
          </a:stretch>
        </p:blipFill>
        <p:spPr bwMode="auto">
          <a:xfrm>
            <a:off x="1214438" y="1847538"/>
            <a:ext cx="7705725" cy="4099548"/>
          </a:xfrm>
          <a:prstGeom prst="rect">
            <a:avLst/>
          </a:prstGeom>
          <a:noFill/>
          <a:ln w="9525">
            <a:noFill/>
            <a:miter lim="800000"/>
            <a:headEnd/>
            <a:tailEnd/>
          </a:ln>
        </p:spPr>
      </p:pic>
      <p:sp>
        <p:nvSpPr>
          <p:cNvPr id="6" name="Rectangle 5"/>
          <p:cNvSpPr/>
          <p:nvPr/>
        </p:nvSpPr>
        <p:spPr>
          <a:xfrm>
            <a:off x="1295400" y="6211669"/>
            <a:ext cx="4572000" cy="646331"/>
          </a:xfrm>
          <a:prstGeom prst="rect">
            <a:avLst/>
          </a:prstGeom>
        </p:spPr>
        <p:txBody>
          <a:bodyPr>
            <a:spAutoFit/>
          </a:bodyPr>
          <a:lstStyle/>
          <a:p>
            <a:r>
              <a:rPr lang="en-US" dirty="0" smtClean="0">
                <a:solidFill>
                  <a:schemeClr val="tx1">
                    <a:lumMod val="50000"/>
                  </a:schemeClr>
                </a:solidFill>
              </a:rPr>
              <a:t>Source: http://www.submarinecablemap.com</a:t>
            </a:r>
            <a:endParaRPr lang="en-US" dirty="0">
              <a:solidFill>
                <a:schemeClr val="tx1">
                  <a:lumMod val="50000"/>
                </a:schemeClr>
              </a:solidFill>
            </a:endParaRPr>
          </a:p>
        </p:txBody>
      </p:sp>
    </p:spTree>
  </p:cSld>
  <p:clrMapOvr>
    <a:masterClrMapping/>
  </p:clrMapOvr>
  <p:transition>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4136" y="116632"/>
            <a:ext cx="7695640" cy="1331168"/>
          </a:xfrm>
          <a:solidFill>
            <a:schemeClr val="bg1"/>
          </a:solidFill>
        </p:spPr>
        <p:txBody>
          <a:bodyPr/>
          <a:lstStyle/>
          <a:p>
            <a:r>
              <a:rPr lang="en-US" dirty="0" smtClean="0"/>
              <a:t>Transitioning to </a:t>
            </a:r>
            <a:r>
              <a:rPr lang="en-US" dirty="0" err="1" smtClean="0"/>
              <a:t>IoT</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8</a:t>
            </a:fld>
            <a:endParaRPr lang="en-GB" dirty="0"/>
          </a:p>
        </p:txBody>
      </p:sp>
      <p:pic>
        <p:nvPicPr>
          <p:cNvPr id="5" name="Content Placeholder 4"/>
          <p:cNvPicPr>
            <a:picLocks noGrp="1"/>
          </p:cNvPicPr>
          <p:nvPr>
            <p:ph idx="1"/>
          </p:nvPr>
        </p:nvPicPr>
        <p:blipFill>
          <a:blip r:embed="rId2" cstate="print"/>
          <a:srcRect/>
          <a:stretch>
            <a:fillRect/>
          </a:stretch>
        </p:blipFill>
        <p:spPr bwMode="auto">
          <a:xfrm>
            <a:off x="1214438" y="1219200"/>
            <a:ext cx="7705725" cy="5562600"/>
          </a:xfrm>
          <a:prstGeom prst="rect">
            <a:avLst/>
          </a:prstGeom>
          <a:noFill/>
          <a:ln w="9525">
            <a:noFill/>
            <a:miter lim="800000"/>
            <a:headEnd/>
            <a:tailEnd/>
          </a:ln>
        </p:spPr>
      </p:pic>
    </p:spTree>
  </p:cSld>
  <p:clrMapOvr>
    <a:masterClrMapping/>
  </p:clrMapOvr>
  <p:transition>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Pillars of </a:t>
            </a:r>
            <a:r>
              <a:rPr lang="en-US" dirty="0" err="1" smtClean="0"/>
              <a:t>IoT</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9</a:t>
            </a:fld>
            <a:endParaRPr lang="en-GB" dirty="0"/>
          </a:p>
        </p:txBody>
      </p:sp>
      <p:pic>
        <p:nvPicPr>
          <p:cNvPr id="5" name="Content Placeholder 4"/>
          <p:cNvPicPr>
            <a:picLocks noGrp="1"/>
          </p:cNvPicPr>
          <p:nvPr>
            <p:ph idx="1"/>
          </p:nvPr>
        </p:nvPicPr>
        <p:blipFill>
          <a:blip r:embed="rId2" cstate="print"/>
          <a:srcRect/>
          <a:stretch>
            <a:fillRect/>
          </a:stretch>
        </p:blipFill>
        <p:spPr bwMode="auto">
          <a:xfrm>
            <a:off x="1066800" y="1828800"/>
            <a:ext cx="8077200" cy="4343400"/>
          </a:xfrm>
          <a:prstGeom prst="rect">
            <a:avLst/>
          </a:prstGeom>
          <a:noFill/>
          <a:ln w="9525">
            <a:noFill/>
            <a:miter lim="800000"/>
            <a:headEnd/>
            <a:tailEnd/>
          </a:ln>
        </p:spPr>
      </p:pic>
    </p:spTree>
  </p:cSld>
  <p:clrMapOvr>
    <a:masterClrMapping/>
  </p:clrMapOvr>
  <p:transition>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People, Process, Data, and Things</a:t>
            </a:r>
            <a:endParaRPr lang="en-US" dirty="0"/>
          </a:p>
        </p:txBody>
      </p:sp>
      <p:sp>
        <p:nvSpPr>
          <p:cNvPr id="3" name="Content Placeholder 2"/>
          <p:cNvSpPr>
            <a:spLocks noGrp="1"/>
          </p:cNvSpPr>
          <p:nvPr>
            <p:ph idx="1"/>
          </p:nvPr>
        </p:nvSpPr>
        <p:spPr/>
        <p:txBody>
          <a:bodyPr/>
          <a:lstStyle/>
          <a:p>
            <a:r>
              <a:rPr lang="en-US" sz="2800" dirty="0" smtClean="0"/>
              <a:t>People: Today, most people connect socially through their web-enabled devices</a:t>
            </a:r>
          </a:p>
          <a:p>
            <a:r>
              <a:rPr lang="en-US" sz="2800" dirty="0" smtClean="0"/>
              <a:t>Processes occur between all of the other pillars in the </a:t>
            </a:r>
            <a:r>
              <a:rPr lang="en-US" sz="2800" dirty="0" err="1" smtClean="0"/>
              <a:t>IoE</a:t>
            </a:r>
            <a:r>
              <a:rPr lang="en-US" sz="2800" dirty="0" smtClean="0"/>
              <a:t>. With the correct processes, connections become more valuable. </a:t>
            </a:r>
          </a:p>
          <a:p>
            <a:r>
              <a:rPr lang="en-US" sz="2800" dirty="0" smtClean="0"/>
              <a:t>Data is the information generated by people and things. This data, when combined with analytics, delivers actionable information to people and machines. </a:t>
            </a:r>
          </a:p>
          <a:p>
            <a:r>
              <a:rPr lang="en-US" sz="2800" dirty="0" smtClean="0"/>
              <a:t>Things are physical objects that are connected to the Internet and to each other. </a:t>
            </a:r>
            <a:endParaRPr lang="en-US" sz="2800"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10</a:t>
            </a:fld>
            <a:endParaRPr lang="en-GB" dirty="0"/>
          </a:p>
        </p:txBody>
      </p:sp>
    </p:spTree>
  </p:cSld>
  <p:clrMapOvr>
    <a:masterClrMapping/>
  </p:clrMapOvr>
  <p:transition>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Interactions of the </a:t>
            </a:r>
            <a:r>
              <a:rPr lang="en-US" dirty="0" err="1" smtClean="0"/>
              <a:t>IoE</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11</a:t>
            </a:fld>
            <a:endParaRPr lang="en-GB" dirty="0"/>
          </a:p>
        </p:txBody>
      </p:sp>
      <p:pic>
        <p:nvPicPr>
          <p:cNvPr id="5" name="Content Placeholder 4"/>
          <p:cNvPicPr>
            <a:picLocks noGrp="1"/>
          </p:cNvPicPr>
          <p:nvPr>
            <p:ph idx="1"/>
          </p:nvPr>
        </p:nvPicPr>
        <p:blipFill>
          <a:blip r:embed="rId2" cstate="print"/>
          <a:srcRect/>
          <a:stretch>
            <a:fillRect/>
          </a:stretch>
        </p:blipFill>
        <p:spPr bwMode="auto">
          <a:xfrm>
            <a:off x="1066800" y="1143000"/>
            <a:ext cx="8077200" cy="5715000"/>
          </a:xfrm>
          <a:prstGeom prst="rect">
            <a:avLst/>
          </a:prstGeom>
          <a:noFill/>
          <a:ln w="9525">
            <a:noFill/>
            <a:miter lim="800000"/>
            <a:headEnd/>
            <a:tailEnd/>
          </a:ln>
        </p:spPr>
      </p:pic>
    </p:spTree>
  </p:cSld>
  <p:clrMapOvr>
    <a:masterClrMapping/>
  </p:clrMapOvr>
  <p:transition>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Need to Adapt</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12</a:t>
            </a:fld>
            <a:endParaRPr lang="en-GB"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214438" y="2514600"/>
            <a:ext cx="7705725" cy="4343400"/>
          </a:xfrm>
          <a:prstGeom prst="rect">
            <a:avLst/>
          </a:prstGeom>
          <a:noFill/>
          <a:ln w="9525">
            <a:noFill/>
            <a:miter lim="800000"/>
            <a:headEnd/>
            <a:tailEnd/>
          </a:ln>
        </p:spPr>
      </p:pic>
      <p:sp>
        <p:nvSpPr>
          <p:cNvPr id="6" name="Rectangle 5"/>
          <p:cNvSpPr/>
          <p:nvPr/>
        </p:nvSpPr>
        <p:spPr>
          <a:xfrm>
            <a:off x="1143000" y="1143000"/>
            <a:ext cx="7543800" cy="707886"/>
          </a:xfrm>
          <a:prstGeom prst="rect">
            <a:avLst/>
          </a:prstGeom>
        </p:spPr>
        <p:txBody>
          <a:bodyPr wrap="square">
            <a:spAutoFit/>
          </a:bodyPr>
          <a:lstStyle/>
          <a:p>
            <a:pPr marL="285750" indent="-285750">
              <a:buFont typeface="Arial" pitchFamily="34" charset="0"/>
              <a:buChar char="•"/>
            </a:pPr>
            <a:r>
              <a:rPr lang="en-US" sz="2000" b="1" dirty="0" smtClean="0">
                <a:solidFill>
                  <a:schemeClr val="tx1">
                    <a:lumMod val="50000"/>
                  </a:schemeClr>
                </a:solidFill>
              </a:rPr>
              <a:t>The Internet is changing the way we communicate, collaborate, and learn.</a:t>
            </a:r>
            <a:endParaRPr lang="en-US" sz="2000" b="1" dirty="0">
              <a:solidFill>
                <a:schemeClr val="tx1">
                  <a:lumMod val="50000"/>
                </a:schemeClr>
              </a:solidFill>
            </a:endParaRPr>
          </a:p>
        </p:txBody>
      </p:sp>
    </p:spTree>
  </p:cSld>
  <p:clrMapOvr>
    <a:masterClrMapping/>
  </p:clrMapOvr>
  <p:transition>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Governments and Technology</a:t>
            </a:r>
            <a:endParaRPr lang="en-US" dirty="0"/>
          </a:p>
        </p:txBody>
      </p:sp>
      <p:sp>
        <p:nvSpPr>
          <p:cNvPr id="3" name="Content Placeholder 2"/>
          <p:cNvSpPr>
            <a:spLocks noGrp="1"/>
          </p:cNvSpPr>
          <p:nvPr>
            <p:ph idx="1"/>
          </p:nvPr>
        </p:nvSpPr>
        <p:spPr/>
        <p:txBody>
          <a:bodyPr/>
          <a:lstStyle/>
          <a:p>
            <a:r>
              <a:rPr lang="en-US" dirty="0" smtClean="0"/>
              <a:t>Governments are not immune to the change caused by rapid information exchange through technology.</a:t>
            </a:r>
          </a:p>
          <a:p>
            <a:r>
              <a:rPr lang="en-US" dirty="0" smtClean="0"/>
              <a:t>Officials can respond quickly to emergencies through real-time data. </a:t>
            </a:r>
          </a:p>
          <a:p>
            <a:r>
              <a:rPr lang="en-US" dirty="0" smtClean="0"/>
              <a:t>Citizens can connect through social media and gather support for change.</a:t>
            </a:r>
          </a:p>
          <a:p>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13</a:t>
            </a:fld>
            <a:endParaRPr lang="en-GB" dirty="0"/>
          </a:p>
        </p:txBody>
      </p:sp>
    </p:spTree>
  </p:cSld>
  <p:clrMapOvr>
    <a:masterClrMapping/>
  </p:clrMapOvr>
  <p:transition>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for </a:t>
            </a:r>
            <a:r>
              <a:rPr lang="en-US" dirty="0" err="1" smtClean="0"/>
              <a:t>IoT</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14</a:t>
            </a:fld>
            <a:endParaRPr lang="en-GB" dirty="0"/>
          </a:p>
        </p:txBody>
      </p:sp>
      <p:pic>
        <p:nvPicPr>
          <p:cNvPr id="5" name="Content Placeholder 4"/>
          <p:cNvPicPr>
            <a:picLocks noGrp="1"/>
          </p:cNvPicPr>
          <p:nvPr>
            <p:ph idx="1"/>
          </p:nvPr>
        </p:nvPicPr>
        <p:blipFill>
          <a:blip r:embed="rId2" cstate="print"/>
          <a:srcRect/>
          <a:stretch>
            <a:fillRect/>
          </a:stretch>
        </p:blipFill>
        <p:spPr bwMode="auto">
          <a:xfrm>
            <a:off x="1066800" y="1219200"/>
            <a:ext cx="8077200" cy="5638800"/>
          </a:xfrm>
          <a:prstGeom prst="rect">
            <a:avLst/>
          </a:prstGeom>
          <a:noFill/>
          <a:ln w="9525">
            <a:noFill/>
            <a:miter lim="800000"/>
            <a:headEnd/>
            <a:tailEnd/>
          </a:ln>
        </p:spPr>
      </p:pic>
    </p:spTree>
  </p:cSld>
  <p:clrMapOvr>
    <a:masterClrMapping/>
  </p:clrMapOvr>
  <p:transition>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IoE</a:t>
            </a:r>
            <a:r>
              <a:rPr lang="en-US" dirty="0" smtClean="0"/>
              <a:t> and Industries</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15</a:t>
            </a:fld>
            <a:endParaRPr lang="en-GB" dirty="0"/>
          </a:p>
        </p:txBody>
      </p:sp>
      <p:pic>
        <p:nvPicPr>
          <p:cNvPr id="5" name="Content Placeholder 4"/>
          <p:cNvPicPr>
            <a:picLocks noGrp="1"/>
          </p:cNvPicPr>
          <p:nvPr>
            <p:ph idx="1"/>
          </p:nvPr>
        </p:nvPicPr>
        <p:blipFill>
          <a:blip r:embed="rId2" cstate="print"/>
          <a:srcRect/>
          <a:stretch>
            <a:fillRect/>
          </a:stretch>
        </p:blipFill>
        <p:spPr bwMode="auto">
          <a:xfrm>
            <a:off x="1143000" y="1066800"/>
            <a:ext cx="7696200" cy="5410200"/>
          </a:xfrm>
          <a:prstGeom prst="rect">
            <a:avLst/>
          </a:prstGeom>
          <a:noFill/>
          <a:ln w="9525">
            <a:noFill/>
            <a:miter lim="800000"/>
            <a:headEnd/>
            <a:tailEnd/>
          </a:ln>
        </p:spPr>
      </p:pic>
    </p:spTree>
  </p:cSld>
  <p:clrMapOvr>
    <a:masterClrMapping/>
  </p:clrMapOvr>
  <p:transition>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IoE</a:t>
            </a:r>
            <a:r>
              <a:rPr lang="en-US" dirty="0" smtClean="0"/>
              <a:t> and Industries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16</a:t>
            </a:fld>
            <a:endParaRPr lang="en-GB" dirty="0"/>
          </a:p>
        </p:txBody>
      </p:sp>
      <p:pic>
        <p:nvPicPr>
          <p:cNvPr id="5" name="Picture 4"/>
          <p:cNvPicPr/>
          <p:nvPr/>
        </p:nvPicPr>
        <p:blipFill>
          <a:blip r:embed="rId2" cstate="print"/>
          <a:srcRect/>
          <a:stretch>
            <a:fillRect/>
          </a:stretch>
        </p:blipFill>
        <p:spPr bwMode="auto">
          <a:xfrm>
            <a:off x="1371600" y="1524000"/>
            <a:ext cx="7315200" cy="4724400"/>
          </a:xfrm>
          <a:prstGeom prst="rect">
            <a:avLst/>
          </a:prstGeom>
          <a:noFill/>
          <a:ln w="9525">
            <a:noFill/>
            <a:miter lim="800000"/>
            <a:headEnd/>
            <a:tailEnd/>
          </a:ln>
        </p:spPr>
      </p:pic>
    </p:spTree>
  </p:cSld>
  <p:clrMapOvr>
    <a:masterClrMapping/>
  </p:clrMapOvr>
  <p:transition>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IoE</a:t>
            </a:r>
            <a:r>
              <a:rPr lang="en-US" dirty="0" smtClean="0"/>
              <a:t> and Industries</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17</a:t>
            </a:fld>
            <a:endParaRPr lang="en-GB" dirty="0"/>
          </a:p>
        </p:txBody>
      </p:sp>
      <p:pic>
        <p:nvPicPr>
          <p:cNvPr id="5" name="Content Placeholder 4"/>
          <p:cNvPicPr>
            <a:picLocks noGrp="1"/>
          </p:cNvPicPr>
          <p:nvPr>
            <p:ph idx="1"/>
          </p:nvPr>
        </p:nvPicPr>
        <p:blipFill>
          <a:blip r:embed="rId2" cstate="print"/>
          <a:srcRect/>
          <a:stretch>
            <a:fillRect/>
          </a:stretch>
        </p:blipFill>
        <p:spPr bwMode="auto">
          <a:xfrm>
            <a:off x="1066800" y="1295400"/>
            <a:ext cx="8077200" cy="5105400"/>
          </a:xfrm>
          <a:prstGeom prst="rect">
            <a:avLst/>
          </a:prstGeom>
          <a:noFill/>
          <a:ln w="9525">
            <a:noFill/>
            <a:miter lim="800000"/>
            <a:headEnd/>
            <a:tailEnd/>
          </a:ln>
        </p:spPr>
      </p:pic>
    </p:spTree>
  </p:cSld>
  <p:clrMapOvr>
    <a:masterClrMapping/>
  </p:clrMapOvr>
  <p:transition>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IoT</a:t>
            </a:r>
            <a:r>
              <a:rPr lang="en-US" dirty="0" smtClean="0"/>
              <a:t> affect the following five priorities in an organization</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18</a:t>
            </a:fld>
            <a:endParaRPr lang="en-GB" dirty="0"/>
          </a:p>
        </p:txBody>
      </p:sp>
      <p:pic>
        <p:nvPicPr>
          <p:cNvPr id="5" name="Content Placeholder 4"/>
          <p:cNvPicPr>
            <a:picLocks noGrp="1"/>
          </p:cNvPicPr>
          <p:nvPr>
            <p:ph idx="1"/>
          </p:nvPr>
        </p:nvPicPr>
        <p:blipFill>
          <a:blip r:embed="rId2" cstate="print"/>
          <a:srcRect/>
          <a:stretch>
            <a:fillRect/>
          </a:stretch>
        </p:blipFill>
        <p:spPr bwMode="auto">
          <a:xfrm>
            <a:off x="1066800" y="1295400"/>
            <a:ext cx="8077200" cy="5562600"/>
          </a:xfrm>
          <a:prstGeom prst="rect">
            <a:avLst/>
          </a:prstGeom>
          <a:noFill/>
          <a:ln w="9525">
            <a:noFill/>
            <a:miter lim="800000"/>
            <a:headEnd/>
            <a:tailEnd/>
          </a:ln>
        </p:spPr>
      </p:pic>
    </p:spTree>
  </p:cSld>
  <p:clrMapOvr>
    <a:masterClrMapping/>
  </p:clrMapOvr>
  <p:transition>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Maximizing </a:t>
            </a:r>
            <a:r>
              <a:rPr lang="en-US" dirty="0" err="1" smtClean="0"/>
              <a:t>IoE</a:t>
            </a:r>
            <a:r>
              <a:rPr lang="en-US" dirty="0" smtClean="0"/>
              <a:t> Value</a:t>
            </a:r>
            <a:endParaRPr lang="en-US" dirty="0"/>
          </a:p>
        </p:txBody>
      </p:sp>
      <p:sp>
        <p:nvSpPr>
          <p:cNvPr id="3" name="Content Placeholder 2"/>
          <p:cNvSpPr>
            <a:spLocks noGrp="1"/>
          </p:cNvSpPr>
          <p:nvPr>
            <p:ph idx="1"/>
          </p:nvPr>
        </p:nvSpPr>
        <p:spPr>
          <a:xfrm>
            <a:off x="1439144" y="1143000"/>
            <a:ext cx="7704856" cy="4968552"/>
          </a:xfrm>
        </p:spPr>
        <p:txBody>
          <a:bodyPr/>
          <a:lstStyle/>
          <a:p>
            <a:pPr marL="0" indent="0">
              <a:buNone/>
            </a:pPr>
            <a:r>
              <a:rPr lang="en-US" dirty="0" smtClean="0"/>
              <a:t>For organizations to join the </a:t>
            </a:r>
            <a:r>
              <a:rPr lang="en-US" dirty="0" err="1" smtClean="0"/>
              <a:t>IoE</a:t>
            </a:r>
            <a:r>
              <a:rPr lang="en-US" dirty="0" smtClean="0"/>
              <a:t> economy, and maximize the value of their </a:t>
            </a:r>
            <a:r>
              <a:rPr lang="en-US" dirty="0" err="1" smtClean="0"/>
              <a:t>IoE</a:t>
            </a:r>
            <a:r>
              <a:rPr lang="en-US" dirty="0" smtClean="0"/>
              <a:t> implementation, they must consider:</a:t>
            </a:r>
          </a:p>
          <a:p>
            <a:r>
              <a:rPr lang="en-US" dirty="0" smtClean="0"/>
              <a:t>Investing in a high-quality technology infrastructure and tools</a:t>
            </a:r>
          </a:p>
          <a:p>
            <a:r>
              <a:rPr lang="en-US" dirty="0" smtClean="0"/>
              <a:t>Adopting and following inclusive practices in which the employees feel as though they are part of the change</a:t>
            </a:r>
          </a:p>
          <a:p>
            <a:r>
              <a:rPr lang="en-US" dirty="0" smtClean="0"/>
              <a:t>Developing effective information-management practices  embracing and promoting change. </a:t>
            </a:r>
          </a:p>
          <a:p>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19</a:t>
            </a:fld>
            <a:endParaRPr lang="en-GB" dirty="0"/>
          </a:p>
        </p:txBody>
      </p:sp>
    </p:spTree>
  </p:cSld>
  <p:clrMapOvr>
    <a:masterClrMapping/>
  </p:clrMapOvr>
  <p:transition>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Networks: Foundation of </a:t>
            </a:r>
            <a:r>
              <a:rPr lang="en-US" dirty="0" err="1" smtClean="0"/>
              <a:t>IoT</a:t>
            </a:r>
            <a:endParaRPr lang="en-US" dirty="0"/>
          </a:p>
        </p:txBody>
      </p:sp>
      <p:sp>
        <p:nvSpPr>
          <p:cNvPr id="3" name="Content Placeholder 2"/>
          <p:cNvSpPr>
            <a:spLocks noGrp="1"/>
          </p:cNvSpPr>
          <p:nvPr>
            <p:ph idx="1"/>
          </p:nvPr>
        </p:nvSpPr>
        <p:spPr/>
        <p:txBody>
          <a:bodyPr/>
          <a:lstStyle/>
          <a:p>
            <a:r>
              <a:rPr lang="en-US" dirty="0" smtClean="0"/>
              <a:t>Fifty billion things provide trillions of gigabytes of data. How can they work together to enhance our decision-making and interactions to improve our lives and our businesses? </a:t>
            </a:r>
          </a:p>
          <a:p>
            <a:r>
              <a:rPr lang="en-US" dirty="0" smtClean="0"/>
              <a:t>Enabling these connections are the networks that we use daily. These networks provide the foundation for the Internet and, ultimately, the </a:t>
            </a:r>
            <a:r>
              <a:rPr lang="en-US" dirty="0" err="1" smtClean="0"/>
              <a:t>IoT</a:t>
            </a:r>
            <a:r>
              <a:rPr lang="en-US" dirty="0" smtClean="0"/>
              <a:t>.</a:t>
            </a:r>
          </a:p>
          <a:p>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20</a:t>
            </a:fld>
            <a:endParaRPr lang="en-GB" dirty="0"/>
          </a:p>
        </p:txBody>
      </p:sp>
    </p:spTree>
  </p:cSld>
  <p:clrMapOvr>
    <a:masterClrMapping/>
  </p:clrMapOvr>
  <p:transition>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Networks: End Devices</a:t>
            </a:r>
            <a:endParaRPr lang="en-US" dirty="0"/>
          </a:p>
        </p:txBody>
      </p:sp>
      <p:sp>
        <p:nvSpPr>
          <p:cNvPr id="3" name="Content Placeholder 2"/>
          <p:cNvSpPr>
            <a:spLocks noGrp="1"/>
          </p:cNvSpPr>
          <p:nvPr>
            <p:ph idx="1"/>
          </p:nvPr>
        </p:nvSpPr>
        <p:spPr/>
        <p:txBody>
          <a:bodyPr/>
          <a:lstStyle/>
          <a:p>
            <a:pPr>
              <a:buNone/>
            </a:pPr>
            <a:r>
              <a:rPr lang="en-US" sz="2800" dirty="0" smtClean="0"/>
              <a:t>Some examples of end devices are:</a:t>
            </a:r>
          </a:p>
          <a:p>
            <a:pPr lvl="0"/>
            <a:r>
              <a:rPr lang="en-US" sz="2800" dirty="0" smtClean="0"/>
              <a:t>Computers</a:t>
            </a:r>
          </a:p>
          <a:p>
            <a:pPr lvl="0"/>
            <a:r>
              <a:rPr lang="en-US" sz="2800" dirty="0" smtClean="0"/>
              <a:t>Network printers</a:t>
            </a:r>
          </a:p>
          <a:p>
            <a:pPr lvl="0"/>
            <a:r>
              <a:rPr lang="en-US" sz="2800" dirty="0" smtClean="0"/>
              <a:t>VoIP phones</a:t>
            </a:r>
          </a:p>
          <a:p>
            <a:pPr lvl="0"/>
            <a:r>
              <a:rPr lang="en-US" sz="2800" dirty="0" smtClean="0"/>
              <a:t>Video conferencing endpoints</a:t>
            </a:r>
          </a:p>
          <a:p>
            <a:pPr lvl="0"/>
            <a:r>
              <a:rPr lang="en-US" sz="2800" dirty="0" smtClean="0"/>
              <a:t>Security cameras</a:t>
            </a:r>
          </a:p>
          <a:p>
            <a:pPr lvl="0"/>
            <a:r>
              <a:rPr lang="en-US" sz="2800" dirty="0" smtClean="0"/>
              <a:t>Mobile handheld devices</a:t>
            </a:r>
          </a:p>
          <a:p>
            <a:pPr lvl="0"/>
            <a:r>
              <a:rPr lang="en-US" sz="2800" dirty="0" smtClean="0"/>
              <a:t>Sensors such as thermometers, weight scales, and other devices that will be connected to the </a:t>
            </a:r>
            <a:r>
              <a:rPr lang="en-US" sz="2800" dirty="0" err="1" smtClean="0"/>
              <a:t>IoE</a:t>
            </a:r>
            <a:endParaRPr lang="en-US" sz="2800" dirty="0" smtClean="0"/>
          </a:p>
          <a:p>
            <a:endParaRPr lang="en-US" sz="2800"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21</a:t>
            </a:fld>
            <a:endParaRPr lang="en-GB" dirty="0"/>
          </a:p>
        </p:txBody>
      </p:sp>
    </p:spTree>
  </p:cSld>
  <p:clrMapOvr>
    <a:masterClrMapping/>
  </p:clrMapOvr>
  <p:transition>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Networks: Intermediary Devices</a:t>
            </a:r>
            <a:endParaRPr lang="en-US" dirty="0"/>
          </a:p>
        </p:txBody>
      </p:sp>
      <p:sp>
        <p:nvSpPr>
          <p:cNvPr id="3" name="Content Placeholder 2"/>
          <p:cNvSpPr>
            <a:spLocks noGrp="1"/>
          </p:cNvSpPr>
          <p:nvPr>
            <p:ph idx="1"/>
          </p:nvPr>
        </p:nvSpPr>
        <p:spPr/>
        <p:txBody>
          <a:bodyPr/>
          <a:lstStyle/>
          <a:p>
            <a:pPr lvl="0"/>
            <a:r>
              <a:rPr lang="en-US" dirty="0" smtClean="0"/>
              <a:t>Switches and wireless access points (Network Access)</a:t>
            </a:r>
          </a:p>
          <a:p>
            <a:pPr lvl="0"/>
            <a:endParaRPr lang="en-US" dirty="0" smtClean="0"/>
          </a:p>
          <a:p>
            <a:pPr lvl="0"/>
            <a:r>
              <a:rPr lang="en-US" dirty="0" smtClean="0"/>
              <a:t>Routers (Internetworking)</a:t>
            </a:r>
          </a:p>
          <a:p>
            <a:pPr lvl="0"/>
            <a:endParaRPr lang="en-US" dirty="0" smtClean="0"/>
          </a:p>
          <a:p>
            <a:pPr lvl="0"/>
            <a:r>
              <a:rPr lang="en-US" dirty="0" smtClean="0"/>
              <a:t>Firewalls (Security)</a:t>
            </a:r>
          </a:p>
          <a:p>
            <a:pPr>
              <a:buNone/>
            </a:pP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22</a:t>
            </a:fld>
            <a:endParaRPr lang="en-GB" dirty="0"/>
          </a:p>
        </p:txBody>
      </p:sp>
    </p:spTree>
  </p:cSld>
  <p:clrMapOvr>
    <a:masterClrMapping/>
  </p:clrMapOvr>
  <p:transition>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Networks:  Media</a:t>
            </a:r>
            <a:endParaRPr lang="en-US" dirty="0"/>
          </a:p>
        </p:txBody>
      </p:sp>
      <p:sp>
        <p:nvSpPr>
          <p:cNvPr id="3" name="Content Placeholder 2"/>
          <p:cNvSpPr>
            <a:spLocks noGrp="1"/>
          </p:cNvSpPr>
          <p:nvPr>
            <p:ph idx="1"/>
          </p:nvPr>
        </p:nvSpPr>
        <p:spPr/>
        <p:txBody>
          <a:bodyPr/>
          <a:lstStyle/>
          <a:p>
            <a:pPr lvl="0"/>
            <a:r>
              <a:rPr lang="en-US" dirty="0" smtClean="0"/>
              <a:t>Metallic wires within cables</a:t>
            </a:r>
          </a:p>
          <a:p>
            <a:pPr lvl="0"/>
            <a:endParaRPr lang="en-US" dirty="0" smtClean="0"/>
          </a:p>
          <a:p>
            <a:pPr lvl="0"/>
            <a:r>
              <a:rPr lang="en-US" dirty="0" smtClean="0"/>
              <a:t>Glass or plastic fibers (fiber optic cable)</a:t>
            </a:r>
          </a:p>
          <a:p>
            <a:pPr lvl="0"/>
            <a:endParaRPr lang="en-US" dirty="0" smtClean="0"/>
          </a:p>
          <a:p>
            <a:pPr lvl="0"/>
            <a:r>
              <a:rPr lang="en-US" dirty="0" smtClean="0"/>
              <a:t>Wireless transmission</a:t>
            </a:r>
          </a:p>
          <a:p>
            <a:pPr>
              <a:buNone/>
            </a:pP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23</a:t>
            </a:fld>
            <a:endParaRPr lang="en-GB" dirty="0"/>
          </a:p>
        </p:txBody>
      </p:sp>
    </p:spTree>
  </p:cSld>
  <p:clrMapOvr>
    <a:masterClrMapping/>
  </p:clrMapOvr>
  <p:transition>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Converged Networks</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24</a:t>
            </a:fld>
            <a:endParaRPr lang="en-GB"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143000" y="1371600"/>
            <a:ext cx="7696200" cy="5404038"/>
          </a:xfrm>
          <a:prstGeom prst="rect">
            <a:avLst/>
          </a:prstGeom>
          <a:noFill/>
          <a:ln w="9525">
            <a:noFill/>
            <a:miter lim="800000"/>
            <a:headEnd/>
            <a:tailEnd/>
          </a:ln>
        </p:spPr>
      </p:pic>
    </p:spTree>
  </p:cSld>
  <p:clrMapOvr>
    <a:masterClrMapping/>
  </p:clrMapOvr>
  <p:transition>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Unconnected Devices</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25</a:t>
            </a:fld>
            <a:endParaRPr lang="en-GB" dirty="0"/>
          </a:p>
        </p:txBody>
      </p:sp>
      <p:pic>
        <p:nvPicPr>
          <p:cNvPr id="5" name="Content Placeholder 4"/>
          <p:cNvPicPr>
            <a:picLocks noGrp="1"/>
          </p:cNvPicPr>
          <p:nvPr>
            <p:ph idx="1"/>
          </p:nvPr>
        </p:nvPicPr>
        <p:blipFill>
          <a:blip r:embed="rId2" cstate="print"/>
          <a:srcRect/>
          <a:stretch>
            <a:fillRect/>
          </a:stretch>
        </p:blipFill>
        <p:spPr bwMode="auto">
          <a:xfrm>
            <a:off x="1066800" y="1143000"/>
            <a:ext cx="8077200" cy="5181600"/>
          </a:xfrm>
          <a:prstGeom prst="rect">
            <a:avLst/>
          </a:prstGeom>
          <a:noFill/>
          <a:ln w="9525">
            <a:noFill/>
            <a:miter lim="800000"/>
            <a:headEnd/>
            <a:tailEnd/>
          </a:ln>
        </p:spPr>
      </p:pic>
    </p:spTree>
  </p:cSld>
  <p:clrMapOvr>
    <a:masterClrMapping/>
  </p:clrMapOvr>
  <p:transition>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Sensors</a:t>
            </a:r>
            <a:endParaRPr lang="en-US" dirty="0"/>
          </a:p>
        </p:txBody>
      </p:sp>
      <p:sp>
        <p:nvSpPr>
          <p:cNvPr id="3" name="Content Placeholder 2"/>
          <p:cNvSpPr>
            <a:spLocks noGrp="1"/>
          </p:cNvSpPr>
          <p:nvPr>
            <p:ph idx="1"/>
          </p:nvPr>
        </p:nvSpPr>
        <p:spPr>
          <a:xfrm>
            <a:off x="1066800" y="1143000"/>
            <a:ext cx="7704856" cy="4968552"/>
          </a:xfrm>
        </p:spPr>
        <p:txBody>
          <a:bodyPr/>
          <a:lstStyle/>
          <a:p>
            <a:r>
              <a:rPr lang="en-US" dirty="0" smtClean="0"/>
              <a:t>Sensors are one way to collect data from non-computers. They convert physical aspects of our environment into electrical signals that can be processed by computers. </a:t>
            </a:r>
          </a:p>
          <a:p>
            <a:r>
              <a:rPr lang="en-US" dirty="0" smtClean="0"/>
              <a:t>Some examples are soil moisture sensors, air temperature sensors, radiation sensors, and motion sensors.</a:t>
            </a:r>
          </a:p>
          <a:p>
            <a:r>
              <a:rPr lang="en-US" dirty="0" smtClean="0"/>
              <a:t> Sensors of all types will play an important role in connecting what has traditionally been unconnected in the </a:t>
            </a:r>
            <a:r>
              <a:rPr lang="en-US" dirty="0" err="1" smtClean="0"/>
              <a:t>IoE</a:t>
            </a:r>
            <a:r>
              <a:rPr lang="en-US" dirty="0" smtClean="0"/>
              <a:t>.</a:t>
            </a:r>
          </a:p>
          <a:p>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26</a:t>
            </a:fld>
            <a:endParaRPr lang="en-GB" dirty="0"/>
          </a:p>
        </p:txBody>
      </p:sp>
    </p:spTree>
  </p:cSld>
  <p:clrMapOvr>
    <a:masterClrMapping/>
  </p:clrMapOvr>
  <p:transition>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as a Pillar</a:t>
            </a:r>
            <a:endParaRPr lang="en-US" dirty="0"/>
          </a:p>
        </p:txBody>
      </p:sp>
      <p:sp>
        <p:nvSpPr>
          <p:cNvPr id="3" name="Content Placeholder 2"/>
          <p:cNvSpPr>
            <a:spLocks noGrp="1"/>
          </p:cNvSpPr>
          <p:nvPr>
            <p:ph idx="1"/>
          </p:nvPr>
        </p:nvSpPr>
        <p:spPr/>
        <p:txBody>
          <a:bodyPr/>
          <a:lstStyle/>
          <a:p>
            <a:r>
              <a:rPr lang="en-US" dirty="0" smtClean="0"/>
              <a:t>Within the last decade, the volume of data that was produced in a year is now produced in a week. </a:t>
            </a:r>
          </a:p>
          <a:p>
            <a:r>
              <a:rPr lang="en-US" dirty="0" smtClean="0"/>
              <a:t>That amounts to over 20 </a:t>
            </a:r>
            <a:r>
              <a:rPr lang="en-US" dirty="0" err="1" smtClean="0"/>
              <a:t>exabytes</a:t>
            </a:r>
            <a:r>
              <a:rPr lang="en-US" dirty="0" smtClean="0"/>
              <a:t> of data produced a week. </a:t>
            </a:r>
          </a:p>
          <a:p>
            <a:r>
              <a:rPr lang="en-US" dirty="0" smtClean="0"/>
              <a:t>Data continues to grow </a:t>
            </a:r>
          </a:p>
          <a:p>
            <a:pPr>
              <a:buNone/>
            </a:pPr>
            <a:r>
              <a:rPr lang="en-US" dirty="0" smtClean="0"/>
              <a:t>   exponentially as more </a:t>
            </a:r>
          </a:p>
          <a:p>
            <a:pPr>
              <a:buNone/>
            </a:pPr>
            <a:r>
              <a:rPr lang="en-US" dirty="0" smtClean="0"/>
              <a:t>   of the unconnected</a:t>
            </a:r>
          </a:p>
          <a:p>
            <a:pPr>
              <a:buNone/>
            </a:pPr>
            <a:r>
              <a:rPr lang="en-US" dirty="0" smtClean="0"/>
              <a:t>   become connected.</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27</a:t>
            </a:fld>
            <a:endParaRPr lang="en-GB" dirty="0"/>
          </a:p>
        </p:txBody>
      </p:sp>
      <p:pic>
        <p:nvPicPr>
          <p:cNvPr id="5" name="Picture 4"/>
          <p:cNvPicPr>
            <a:picLocks noChangeAspect="1" noChangeArrowheads="1"/>
          </p:cNvPicPr>
          <p:nvPr/>
        </p:nvPicPr>
        <p:blipFill>
          <a:blip r:embed="rId2" cstate="print"/>
          <a:srcRect/>
          <a:stretch>
            <a:fillRect/>
          </a:stretch>
        </p:blipFill>
        <p:spPr bwMode="auto">
          <a:xfrm>
            <a:off x="6081262" y="4191000"/>
            <a:ext cx="3062737" cy="2667000"/>
          </a:xfrm>
          <a:prstGeom prst="rect">
            <a:avLst/>
          </a:prstGeom>
          <a:noFill/>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Data</a:t>
            </a:r>
            <a:endParaRPr lang="en-US" dirty="0"/>
          </a:p>
        </p:txBody>
      </p:sp>
      <p:sp>
        <p:nvSpPr>
          <p:cNvPr id="3" name="Content Placeholder 2"/>
          <p:cNvSpPr>
            <a:spLocks noGrp="1"/>
          </p:cNvSpPr>
          <p:nvPr>
            <p:ph idx="1"/>
          </p:nvPr>
        </p:nvSpPr>
        <p:spPr/>
        <p:txBody>
          <a:bodyPr/>
          <a:lstStyle/>
          <a:p>
            <a:pPr marL="0" indent="0">
              <a:buNone/>
            </a:pPr>
            <a:r>
              <a:rPr lang="en-US" dirty="0" smtClean="0"/>
              <a:t>There are three primary dimensions of Big Data that must be accounted for: </a:t>
            </a:r>
          </a:p>
          <a:p>
            <a:r>
              <a:rPr lang="en-US" dirty="0" smtClean="0"/>
              <a:t>Volume - Volume describes the amount of data being transported and stored.</a:t>
            </a:r>
          </a:p>
          <a:p>
            <a:r>
              <a:rPr lang="en-US" dirty="0" smtClean="0"/>
              <a:t>Variety - Variety describes the type of data it is</a:t>
            </a:r>
          </a:p>
          <a:p>
            <a:r>
              <a:rPr lang="en-US" dirty="0" smtClean="0"/>
              <a:t>Velocity - Velocity describes the rate at which this data is moving – dependent infrastructure (input/output, bandwidth, and latency)</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28</a:t>
            </a:fld>
            <a:endParaRPr lang="en-GB" dirty="0"/>
          </a:p>
        </p:txBody>
      </p:sp>
    </p:spTree>
  </p:cSld>
  <p:clrMapOvr>
    <a:masterClrMapping/>
  </p:clrMapOvr>
  <p:transition>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Data</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29</a:t>
            </a:fld>
            <a:endParaRPr lang="en-GB" dirty="0"/>
          </a:p>
        </p:txBody>
      </p:sp>
      <p:sp>
        <p:nvSpPr>
          <p:cNvPr id="6" name="Content Placeholder 5"/>
          <p:cNvSpPr>
            <a:spLocks noGrp="1"/>
          </p:cNvSpPr>
          <p:nvPr>
            <p:ph idx="1"/>
          </p:nvPr>
        </p:nvSpPr>
        <p:spPr/>
        <p:txBody>
          <a:bodyPr/>
          <a:lstStyle/>
          <a:p>
            <a:r>
              <a:rPr lang="en-US" sz="2800" dirty="0" smtClean="0"/>
              <a:t>Big Data refers to the way in which organizations collect and analyze vast stores of data for insights that can help identify trends, predict behavior, and empower decision makers. It considers:</a:t>
            </a:r>
          </a:p>
          <a:p>
            <a:pPr lvl="1"/>
            <a:r>
              <a:rPr lang="en-US" dirty="0" smtClean="0"/>
              <a:t>How much data is generated</a:t>
            </a:r>
          </a:p>
          <a:p>
            <a:pPr lvl="1"/>
            <a:r>
              <a:rPr lang="en-US" dirty="0" smtClean="0"/>
              <a:t>How this data is identified and managed as an asset to the organization</a:t>
            </a:r>
          </a:p>
          <a:p>
            <a:pPr lvl="1"/>
            <a:r>
              <a:rPr lang="en-US" dirty="0" smtClean="0"/>
              <a:t>How this data is turned into usable information</a:t>
            </a:r>
          </a:p>
          <a:p>
            <a:pPr lvl="1"/>
            <a:r>
              <a:rPr lang="en-US" dirty="0" smtClean="0"/>
              <a:t>How organizations use this data to make decisions</a:t>
            </a:r>
          </a:p>
          <a:p>
            <a:endParaRPr lang="en-US" sz="2800" dirty="0"/>
          </a:p>
        </p:txBody>
      </p:sp>
    </p:spTree>
  </p:cSld>
  <p:clrMapOvr>
    <a:masterClrMapping/>
  </p:clrMapOvr>
  <p:transition>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Data</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30</a:t>
            </a:fld>
            <a:endParaRPr lang="en-GB" dirty="0"/>
          </a:p>
        </p:txBody>
      </p:sp>
      <p:pic>
        <p:nvPicPr>
          <p:cNvPr id="5" name="Content Placeholder 4"/>
          <p:cNvPicPr>
            <a:picLocks noGrp="1"/>
          </p:cNvPicPr>
          <p:nvPr>
            <p:ph idx="1"/>
          </p:nvPr>
        </p:nvPicPr>
        <p:blipFill>
          <a:blip r:embed="rId2" cstate="print"/>
          <a:srcRect/>
          <a:stretch>
            <a:fillRect/>
          </a:stretch>
        </p:blipFill>
        <p:spPr bwMode="auto">
          <a:xfrm>
            <a:off x="1371600" y="1524000"/>
            <a:ext cx="7467600" cy="4419600"/>
          </a:xfrm>
          <a:prstGeom prst="rect">
            <a:avLst/>
          </a:prstGeom>
          <a:noFill/>
          <a:ln w="9525">
            <a:noFill/>
            <a:miter lim="800000"/>
            <a:headEnd/>
            <a:tailEnd/>
          </a:ln>
        </p:spPr>
      </p:pic>
      <p:sp>
        <p:nvSpPr>
          <p:cNvPr id="6" name="Rectangle 5"/>
          <p:cNvSpPr/>
          <p:nvPr/>
        </p:nvSpPr>
        <p:spPr>
          <a:xfrm>
            <a:off x="1371600" y="6096000"/>
            <a:ext cx="3454792" cy="369332"/>
          </a:xfrm>
          <a:prstGeom prst="rect">
            <a:avLst/>
          </a:prstGeom>
        </p:spPr>
        <p:txBody>
          <a:bodyPr wrap="none">
            <a:spAutoFit/>
          </a:bodyPr>
          <a:lstStyle/>
          <a:p>
            <a:r>
              <a:rPr lang="en-US" dirty="0" smtClean="0"/>
              <a:t>Source: Cisco VNI Mobile, 2015</a:t>
            </a:r>
            <a:endParaRPr lang="en-US" dirty="0"/>
          </a:p>
        </p:txBody>
      </p:sp>
    </p:spTree>
  </p:cSld>
  <p:clrMapOvr>
    <a:masterClrMapping/>
  </p:clrMapOvr>
  <p:transition>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Virtualization</a:t>
            </a:r>
            <a:endParaRPr lang="en-US" dirty="0"/>
          </a:p>
        </p:txBody>
      </p:sp>
      <p:sp>
        <p:nvSpPr>
          <p:cNvPr id="3" name="Content Placeholder 2"/>
          <p:cNvSpPr>
            <a:spLocks noGrp="1"/>
          </p:cNvSpPr>
          <p:nvPr>
            <p:ph idx="1"/>
          </p:nvPr>
        </p:nvSpPr>
        <p:spPr>
          <a:xfrm>
            <a:off x="1214920" y="1412776"/>
            <a:ext cx="3890480" cy="4968552"/>
          </a:xfrm>
        </p:spPr>
        <p:txBody>
          <a:bodyPr/>
          <a:lstStyle/>
          <a:p>
            <a:r>
              <a:rPr lang="en-US" dirty="0" smtClean="0"/>
              <a:t>By </a:t>
            </a:r>
            <a:r>
              <a:rPr lang="en-US" dirty="0" err="1" smtClean="0"/>
              <a:t>virtualizing</a:t>
            </a:r>
            <a:r>
              <a:rPr lang="en-US" dirty="0" smtClean="0"/>
              <a:t> the servers and networks, companies can reduce operational and administrative costs. </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31</a:t>
            </a:fld>
            <a:endParaRPr lang="en-GB" dirty="0"/>
          </a:p>
        </p:txBody>
      </p:sp>
      <p:pic>
        <p:nvPicPr>
          <p:cNvPr id="5" name="Picture 4"/>
          <p:cNvPicPr/>
          <p:nvPr/>
        </p:nvPicPr>
        <p:blipFill>
          <a:blip r:embed="rId2" cstate="print"/>
          <a:srcRect/>
          <a:stretch>
            <a:fillRect/>
          </a:stretch>
        </p:blipFill>
        <p:spPr bwMode="auto">
          <a:xfrm>
            <a:off x="5410200" y="1524000"/>
            <a:ext cx="3733800" cy="2583511"/>
          </a:xfrm>
          <a:prstGeom prst="rect">
            <a:avLst/>
          </a:prstGeom>
          <a:noFill/>
          <a:ln w="9525">
            <a:noFill/>
            <a:miter lim="800000"/>
            <a:headEnd/>
            <a:tailEnd/>
          </a:ln>
        </p:spPr>
      </p:pic>
    </p:spTree>
  </p:cSld>
  <p:clrMapOvr>
    <a:masterClrMapping/>
  </p:clrMapOvr>
  <p:transition>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32</a:t>
            </a:fld>
            <a:endParaRPr lang="en-GB"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1219200" y="1371600"/>
            <a:ext cx="7909424" cy="4572000"/>
          </a:xfrm>
          <a:prstGeom prst="rect">
            <a:avLst/>
          </a:prstGeom>
          <a:noFill/>
          <a:ln w="9525">
            <a:noFill/>
            <a:miter lim="800000"/>
            <a:headEnd/>
            <a:tailEnd/>
          </a:ln>
        </p:spPr>
      </p:pic>
    </p:spTree>
  </p:cSld>
  <p:clrMapOvr>
    <a:masterClrMapping/>
  </p:clrMapOvr>
  <p:transition>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Data Centers</a:t>
            </a:r>
            <a:endParaRPr lang="en-US" dirty="0"/>
          </a:p>
        </p:txBody>
      </p:sp>
      <p:sp>
        <p:nvSpPr>
          <p:cNvPr id="3" name="Content Placeholder 2"/>
          <p:cNvSpPr>
            <a:spLocks noGrp="1"/>
          </p:cNvSpPr>
          <p:nvPr>
            <p:ph idx="1"/>
          </p:nvPr>
        </p:nvSpPr>
        <p:spPr/>
        <p:txBody>
          <a:bodyPr/>
          <a:lstStyle/>
          <a:p>
            <a:pPr marL="0" indent="0">
              <a:buNone/>
            </a:pPr>
            <a:r>
              <a:rPr lang="en-US" sz="3600" dirty="0" smtClean="0"/>
              <a:t>Data centers are a critical enabler of Cloud computing. Provide business continuity by keeping the computing services available.</a:t>
            </a:r>
          </a:p>
          <a:p>
            <a:r>
              <a:rPr lang="en-US" sz="3600" dirty="0" smtClean="0"/>
              <a:t>Location </a:t>
            </a:r>
          </a:p>
          <a:p>
            <a:r>
              <a:rPr lang="en-US" sz="3600" dirty="0" smtClean="0"/>
              <a:t>Security </a:t>
            </a:r>
          </a:p>
          <a:p>
            <a:r>
              <a:rPr lang="en-US" sz="3600" dirty="0" smtClean="0"/>
              <a:t>Electrical</a:t>
            </a:r>
          </a:p>
          <a:p>
            <a:r>
              <a:rPr lang="en-US" sz="3600" dirty="0" smtClean="0"/>
              <a:t>Environmental</a:t>
            </a:r>
          </a:p>
          <a:p>
            <a:r>
              <a:rPr lang="en-US" sz="3600" dirty="0" smtClean="0"/>
              <a:t>Network </a:t>
            </a:r>
            <a:endParaRPr lang="en-US" sz="3600"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33</a:t>
            </a:fld>
            <a:endParaRPr lang="en-GB" dirty="0"/>
          </a:p>
        </p:txBody>
      </p:sp>
    </p:spTree>
  </p:cSld>
  <p:clrMapOvr>
    <a:masterClrMapping/>
  </p:clrMapOvr>
  <p:transition>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Clouds</a:t>
            </a:r>
            <a:endParaRPr lang="en-US" dirty="0"/>
          </a:p>
        </p:txBody>
      </p:sp>
      <p:sp>
        <p:nvSpPr>
          <p:cNvPr id="3" name="Content Placeholder 2"/>
          <p:cNvSpPr>
            <a:spLocks noGrp="1"/>
          </p:cNvSpPr>
          <p:nvPr>
            <p:ph idx="1"/>
          </p:nvPr>
        </p:nvSpPr>
        <p:spPr/>
        <p:txBody>
          <a:bodyPr/>
          <a:lstStyle/>
          <a:p>
            <a:pPr marL="0" indent="0">
              <a:buNone/>
            </a:pPr>
            <a:r>
              <a:rPr lang="en-US" dirty="0" smtClean="0"/>
              <a:t>Cloud computing uses a shared pool of computing resources (e.g., networks, servers, storage, applications, and services) to provide on-demand network access.</a:t>
            </a:r>
          </a:p>
          <a:p>
            <a:r>
              <a:rPr lang="en-US" dirty="0" smtClean="0"/>
              <a:t>Private</a:t>
            </a:r>
          </a:p>
          <a:p>
            <a:r>
              <a:rPr lang="en-US" dirty="0" smtClean="0"/>
              <a:t>Public</a:t>
            </a:r>
          </a:p>
          <a:p>
            <a:r>
              <a:rPr lang="en-US" dirty="0" smtClean="0"/>
              <a:t>Community</a:t>
            </a:r>
          </a:p>
          <a:p>
            <a:r>
              <a:rPr lang="en-US" dirty="0" smtClean="0"/>
              <a:t>Hybrid</a:t>
            </a:r>
          </a:p>
          <a:p>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34</a:t>
            </a:fld>
            <a:endParaRPr lang="en-GB" dirty="0"/>
          </a:p>
        </p:txBody>
      </p:sp>
    </p:spTree>
  </p:cSld>
  <p:clrMapOvr>
    <a:masterClrMapping/>
  </p:clrMapOvr>
  <p:transition>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Businesses &amp; Data</a:t>
            </a:r>
            <a:endParaRPr lang="en-US" dirty="0"/>
          </a:p>
        </p:txBody>
      </p:sp>
      <p:sp>
        <p:nvSpPr>
          <p:cNvPr id="3" name="Content Placeholder 2"/>
          <p:cNvSpPr>
            <a:spLocks noGrp="1"/>
          </p:cNvSpPr>
          <p:nvPr>
            <p:ph idx="1"/>
          </p:nvPr>
        </p:nvSpPr>
        <p:spPr/>
        <p:txBody>
          <a:bodyPr/>
          <a:lstStyle/>
          <a:p>
            <a:r>
              <a:rPr lang="en-US" dirty="0" smtClean="0"/>
              <a:t>A modern business is aware of targeted marketing that creates differentiated offerings based on customer needs.</a:t>
            </a:r>
          </a:p>
          <a:p>
            <a:r>
              <a:rPr lang="en-US" dirty="0" smtClean="0"/>
              <a:t>Example: E-commerce sites and loyalty programs allow businesses to know more precisely what kind of product or service you may require.</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35</a:t>
            </a:fld>
            <a:endParaRPr lang="en-GB" dirty="0"/>
          </a:p>
        </p:txBody>
      </p:sp>
    </p:spTree>
  </p:cSld>
  <p:clrMapOvr>
    <a:masterClrMapping/>
  </p:clrMapOvr>
  <p:transition>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Processes as an </a:t>
            </a:r>
            <a:r>
              <a:rPr lang="en-US" dirty="0" err="1" smtClean="0"/>
              <a:t>IoT</a:t>
            </a:r>
            <a:r>
              <a:rPr lang="en-US" dirty="0" smtClean="0"/>
              <a:t> Pillar</a:t>
            </a:r>
            <a:endParaRPr lang="en-US" dirty="0"/>
          </a:p>
        </p:txBody>
      </p:sp>
      <p:sp>
        <p:nvSpPr>
          <p:cNvPr id="3" name="Content Placeholder 2"/>
          <p:cNvSpPr>
            <a:spLocks noGrp="1"/>
          </p:cNvSpPr>
          <p:nvPr>
            <p:ph idx="1"/>
          </p:nvPr>
        </p:nvSpPr>
        <p:spPr/>
        <p:txBody>
          <a:bodyPr/>
          <a:lstStyle/>
          <a:p>
            <a:r>
              <a:rPr lang="en-US" dirty="0" smtClean="0"/>
              <a:t>Processes are facilitating interactions between people, things, and data. Today, the </a:t>
            </a:r>
            <a:r>
              <a:rPr lang="en-US" dirty="0" err="1" smtClean="0"/>
              <a:t>IoE</a:t>
            </a:r>
            <a:r>
              <a:rPr lang="en-US" dirty="0" smtClean="0"/>
              <a:t> brings them all together by combining </a:t>
            </a:r>
          </a:p>
          <a:p>
            <a:pPr lvl="1"/>
            <a:r>
              <a:rPr lang="en-US" dirty="0" smtClean="0"/>
              <a:t>Machine-to-machine (M2M), </a:t>
            </a:r>
          </a:p>
          <a:p>
            <a:pPr lvl="1"/>
            <a:r>
              <a:rPr lang="en-US" dirty="0" smtClean="0"/>
              <a:t>Machine-to-people (M2P),</a:t>
            </a:r>
          </a:p>
          <a:p>
            <a:pPr lvl="1"/>
            <a:r>
              <a:rPr lang="en-US" dirty="0" smtClean="0"/>
              <a:t>People-to-people (P2P)</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36</a:t>
            </a:fld>
            <a:endParaRPr lang="en-GB" dirty="0"/>
          </a:p>
        </p:txBody>
      </p:sp>
      <p:pic>
        <p:nvPicPr>
          <p:cNvPr id="5" name="Picture 3"/>
          <p:cNvPicPr>
            <a:picLocks noChangeAspect="1" noChangeArrowheads="1"/>
          </p:cNvPicPr>
          <p:nvPr/>
        </p:nvPicPr>
        <p:blipFill>
          <a:blip r:embed="rId2" cstate="print"/>
          <a:srcRect/>
          <a:stretch>
            <a:fillRect/>
          </a:stretch>
        </p:blipFill>
        <p:spPr bwMode="auto">
          <a:xfrm>
            <a:off x="5970740" y="3810000"/>
            <a:ext cx="3173260" cy="3048000"/>
          </a:xfrm>
          <a:prstGeom prst="rect">
            <a:avLst/>
          </a:prstGeom>
          <a:noFill/>
          <a:ln w="9525">
            <a:noFill/>
            <a:miter lim="800000"/>
            <a:headEnd/>
            <a:tailEnd/>
          </a:ln>
        </p:spPr>
      </p:pic>
    </p:spTree>
  </p:cSld>
  <p:clrMapOvr>
    <a:masterClrMapping/>
  </p:clrMapOvr>
  <p:transition>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M2M</a:t>
            </a:r>
            <a:endParaRPr lang="en-US" dirty="0"/>
          </a:p>
        </p:txBody>
      </p:sp>
      <p:sp>
        <p:nvSpPr>
          <p:cNvPr id="3" name="Content Placeholder 2"/>
          <p:cNvSpPr>
            <a:spLocks noGrp="1"/>
          </p:cNvSpPr>
          <p:nvPr>
            <p:ph idx="1"/>
          </p:nvPr>
        </p:nvSpPr>
        <p:spPr/>
        <p:txBody>
          <a:bodyPr/>
          <a:lstStyle/>
          <a:p>
            <a:r>
              <a:rPr lang="en-US" dirty="0" smtClean="0"/>
              <a:t>Machine-to-Machine (M2M) connections occur when data is transferred from one machine or “thing” to another over a network. </a:t>
            </a:r>
          </a:p>
          <a:p>
            <a:r>
              <a:rPr lang="en-US" dirty="0" smtClean="0"/>
              <a:t>Machines include sensors, robots, computers, and mobile devices. These M2M connections are often called the Internet of  Things</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37</a:t>
            </a:fld>
            <a:endParaRPr lang="en-GB" dirty="0"/>
          </a:p>
        </p:txBody>
      </p:sp>
      <p:pic>
        <p:nvPicPr>
          <p:cNvPr id="5" name="Picture 4"/>
          <p:cNvPicPr/>
          <p:nvPr/>
        </p:nvPicPr>
        <p:blipFill>
          <a:blip r:embed="rId2" cstate="print"/>
          <a:srcRect/>
          <a:stretch>
            <a:fillRect/>
          </a:stretch>
        </p:blipFill>
        <p:spPr bwMode="auto">
          <a:xfrm>
            <a:off x="6057403" y="5029200"/>
            <a:ext cx="3086597" cy="1828800"/>
          </a:xfrm>
          <a:prstGeom prst="rect">
            <a:avLst/>
          </a:prstGeom>
          <a:noFill/>
          <a:ln w="9525">
            <a:noFill/>
            <a:miter lim="800000"/>
            <a:headEnd/>
            <a:tailEnd/>
          </a:ln>
        </p:spPr>
      </p:pic>
    </p:spTree>
  </p:cSld>
  <p:clrMapOvr>
    <a:masterClrMapping/>
  </p:clrMapOvr>
  <p:transition>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M2M Applications</a:t>
            </a:r>
            <a:endParaRPr lang="en-US" dirty="0"/>
          </a:p>
        </p:txBody>
      </p:sp>
      <p:sp>
        <p:nvSpPr>
          <p:cNvPr id="3" name="Content Placeholder 2"/>
          <p:cNvSpPr>
            <a:spLocks noGrp="1"/>
          </p:cNvSpPr>
          <p:nvPr>
            <p:ph idx="1"/>
          </p:nvPr>
        </p:nvSpPr>
        <p:spPr/>
        <p:txBody>
          <a:bodyPr/>
          <a:lstStyle/>
          <a:p>
            <a:r>
              <a:rPr lang="en-US" sz="2400" dirty="0" smtClean="0"/>
              <a:t>Vending machines </a:t>
            </a:r>
          </a:p>
          <a:p>
            <a:r>
              <a:rPr lang="en-US" sz="2400" dirty="0" smtClean="0"/>
              <a:t>Measure vibration, load, and other factors</a:t>
            </a:r>
          </a:p>
          <a:p>
            <a:r>
              <a:rPr lang="en-US" sz="2400" dirty="0" smtClean="0"/>
              <a:t>Traffic Lights</a:t>
            </a:r>
          </a:p>
          <a:p>
            <a:r>
              <a:rPr lang="en-US" sz="2400" dirty="0" smtClean="0"/>
              <a:t>Water/Electricity meter</a:t>
            </a:r>
          </a:p>
          <a:p>
            <a:r>
              <a:rPr lang="en-US" sz="2400" dirty="0" smtClean="0"/>
              <a:t>Weather  forecasting.  </a:t>
            </a:r>
          </a:p>
          <a:p>
            <a:r>
              <a:rPr lang="en-US" sz="2400" dirty="0" smtClean="0"/>
              <a:t>In air and water pollution. </a:t>
            </a:r>
          </a:p>
          <a:p>
            <a:r>
              <a:rPr lang="en-US" sz="2400" dirty="0" smtClean="0"/>
              <a:t>Measuring agricultural conditions such as soil temperature and moisture. </a:t>
            </a:r>
          </a:p>
          <a:p>
            <a:r>
              <a:rPr lang="en-US" sz="2400" dirty="0" smtClean="0"/>
              <a:t>Earthquake monitoring,  Japan</a:t>
            </a:r>
            <a:endParaRPr lang="en-US" sz="2400"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38</a:t>
            </a:fld>
            <a:endParaRPr lang="en-GB" dirty="0"/>
          </a:p>
        </p:txBody>
      </p:sp>
    </p:spTree>
  </p:cSld>
  <p:clrMapOvr>
    <a:masterClrMapping/>
  </p:clrMapOvr>
  <p:transition>
    <p:cu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4136" y="116632"/>
            <a:ext cx="7695640" cy="1331168"/>
          </a:xfrm>
        </p:spPr>
        <p:txBody>
          <a:bodyPr>
            <a:normAutofit fontScale="90000"/>
          </a:bodyPr>
          <a:lstStyle/>
          <a:p>
            <a:r>
              <a:rPr lang="en-US" b="1" dirty="0" smtClean="0"/>
              <a:t>Impacts of M2M on Telecommunication Networks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A tremendous increase in the volume of data they will be expected to carry. </a:t>
            </a:r>
          </a:p>
          <a:p>
            <a:r>
              <a:rPr lang="en-US" dirty="0" smtClean="0"/>
              <a:t>Periodic peaks in demand when many devices access the network at the same time</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39</a:t>
            </a:fld>
            <a:endParaRPr lang="en-GB" dirty="0"/>
          </a:p>
        </p:txBody>
      </p:sp>
    </p:spTree>
  </p:cSld>
  <p:clrMapOvr>
    <a:masterClrMapping/>
  </p:clrMapOvr>
  <p:transition>
    <p:cu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with M2M communications</a:t>
            </a:r>
            <a:endParaRPr lang="en-US" dirty="0"/>
          </a:p>
        </p:txBody>
      </p:sp>
      <p:sp>
        <p:nvSpPr>
          <p:cNvPr id="3" name="Content Placeholder 2"/>
          <p:cNvSpPr>
            <a:spLocks noGrp="1"/>
          </p:cNvSpPr>
          <p:nvPr>
            <p:ph idx="1"/>
          </p:nvPr>
        </p:nvSpPr>
        <p:spPr/>
        <p:txBody>
          <a:bodyPr/>
          <a:lstStyle/>
          <a:p>
            <a:r>
              <a:rPr lang="en-US" dirty="0" smtClean="0"/>
              <a:t>Huge data( bandwidth intensive)</a:t>
            </a:r>
          </a:p>
          <a:p>
            <a:r>
              <a:rPr lang="en-US" dirty="0" smtClean="0"/>
              <a:t>Devices are battery powered therefore need replacement</a:t>
            </a:r>
          </a:p>
          <a:p>
            <a:r>
              <a:rPr lang="en-US" dirty="0" smtClean="0"/>
              <a:t>Standardization is essential for innovation</a:t>
            </a:r>
          </a:p>
          <a:p>
            <a:r>
              <a:rPr lang="en-US" dirty="0" smtClean="0"/>
              <a:t>The protection of data and privacy is also key from a user perspective</a:t>
            </a:r>
          </a:p>
          <a:p>
            <a:r>
              <a:rPr lang="en-US" dirty="0" smtClean="0"/>
              <a:t>Protecting privacy must not be limited to technical solutions, but encompass regulatory, market-based and socio-ethical considerations</a:t>
            </a:r>
          </a:p>
          <a:p>
            <a:r>
              <a:rPr lang="en-US" dirty="0" smtClean="0"/>
              <a:t>  </a:t>
            </a:r>
            <a:endParaRPr lang="en-ZW"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40</a:t>
            </a:fld>
            <a:endParaRPr lang="en-GB" dirty="0"/>
          </a:p>
        </p:txBody>
      </p:sp>
    </p:spTree>
  </p:cSld>
  <p:clrMapOvr>
    <a:masterClrMapping/>
  </p:clrMapOvr>
  <p:transition>
    <p:cu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M2M Opportunities and Benefits</a:t>
            </a:r>
            <a:endParaRPr lang="en-US" dirty="0"/>
          </a:p>
        </p:txBody>
      </p:sp>
      <p:sp>
        <p:nvSpPr>
          <p:cNvPr id="3" name="Content Placeholder 2"/>
          <p:cNvSpPr>
            <a:spLocks noGrp="1"/>
          </p:cNvSpPr>
          <p:nvPr>
            <p:ph idx="1"/>
          </p:nvPr>
        </p:nvSpPr>
        <p:spPr/>
        <p:txBody>
          <a:bodyPr/>
          <a:lstStyle/>
          <a:p>
            <a:r>
              <a:rPr lang="en-US" sz="2800" dirty="0" smtClean="0"/>
              <a:t>The revenue opportunity is enormous.</a:t>
            </a:r>
          </a:p>
          <a:p>
            <a:pPr lvl="1"/>
            <a:r>
              <a:rPr lang="en-US" dirty="0" smtClean="0"/>
              <a:t>Forecasted &gt;15B Connected Devices by 2015; &gt;50B by 2020!</a:t>
            </a:r>
          </a:p>
          <a:p>
            <a:r>
              <a:rPr lang="en-US" sz="2800" dirty="0" smtClean="0"/>
              <a:t>With saturating mobile subscribers, machines and sensors represent the clearest way for mobile revenue and services to grow.</a:t>
            </a:r>
          </a:p>
          <a:p>
            <a:r>
              <a:rPr lang="en-US" sz="2800" dirty="0" smtClean="0"/>
              <a:t>Many telemetry applications do not use much bandwidth.</a:t>
            </a:r>
          </a:p>
          <a:p>
            <a:pPr lvl="1"/>
            <a:r>
              <a:rPr lang="en-US" dirty="0" smtClean="0"/>
              <a:t>Attraction is similar to short message service: high margins, low bandwidth consumption.</a:t>
            </a:r>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41</a:t>
            </a:fld>
            <a:endParaRPr lang="en-GB" dirty="0"/>
          </a:p>
        </p:txBody>
      </p:sp>
    </p:spTree>
  </p:cSld>
  <p:clrMapOvr>
    <a:masterClrMapping/>
  </p:clrMapOvr>
  <p:transition>
    <p:cu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M2P</a:t>
            </a:r>
            <a:endParaRPr lang="en-US" dirty="0"/>
          </a:p>
        </p:txBody>
      </p:sp>
      <p:sp>
        <p:nvSpPr>
          <p:cNvPr id="3" name="Content Placeholder 2"/>
          <p:cNvSpPr>
            <a:spLocks noGrp="1"/>
          </p:cNvSpPr>
          <p:nvPr>
            <p:ph idx="1"/>
          </p:nvPr>
        </p:nvSpPr>
        <p:spPr/>
        <p:txBody>
          <a:bodyPr/>
          <a:lstStyle/>
          <a:p>
            <a:r>
              <a:rPr lang="en-US" dirty="0" smtClean="0"/>
              <a:t>Machine-to-People (M2P) connections occur when information is transferred between a machine (such as a computer, mobile device, or digital sign) and a person</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42</a:t>
            </a:fld>
            <a:endParaRPr lang="en-GB" dirty="0"/>
          </a:p>
        </p:txBody>
      </p:sp>
      <p:pic>
        <p:nvPicPr>
          <p:cNvPr id="5" name="Picture 4"/>
          <p:cNvPicPr/>
          <p:nvPr/>
        </p:nvPicPr>
        <p:blipFill>
          <a:blip r:embed="rId2" cstate="print"/>
          <a:srcRect/>
          <a:stretch>
            <a:fillRect/>
          </a:stretch>
        </p:blipFill>
        <p:spPr bwMode="auto">
          <a:xfrm>
            <a:off x="4343400" y="3810000"/>
            <a:ext cx="4202811" cy="2350273"/>
          </a:xfrm>
          <a:prstGeom prst="rect">
            <a:avLst/>
          </a:prstGeom>
          <a:noFill/>
          <a:ln w="9525">
            <a:noFill/>
            <a:miter lim="800000"/>
            <a:headEnd/>
            <a:tailEnd/>
          </a:ln>
        </p:spPr>
      </p:pic>
    </p:spTree>
  </p:cSld>
  <p:clrMapOvr>
    <a:masterClrMapping/>
  </p:clrMapOvr>
  <p:transition>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People-to-People (P2P)</a:t>
            </a:r>
            <a:endParaRPr lang="en-US" dirty="0"/>
          </a:p>
        </p:txBody>
      </p:sp>
      <p:sp>
        <p:nvSpPr>
          <p:cNvPr id="3" name="Content Placeholder 2"/>
          <p:cNvSpPr>
            <a:spLocks noGrp="1"/>
          </p:cNvSpPr>
          <p:nvPr>
            <p:ph idx="1"/>
          </p:nvPr>
        </p:nvSpPr>
        <p:spPr>
          <a:xfrm>
            <a:off x="1214920" y="1412776"/>
            <a:ext cx="7548080" cy="3768824"/>
          </a:xfrm>
        </p:spPr>
        <p:txBody>
          <a:bodyPr wrap="square"/>
          <a:lstStyle/>
          <a:p>
            <a:r>
              <a:rPr lang="en-US" dirty="0" smtClean="0"/>
              <a:t>P2P connections occur when information is transferred from one person to another. Increasingly, P2P connections happen through video, mobile devices, and social networks. </a:t>
            </a:r>
          </a:p>
          <a:p>
            <a:r>
              <a:rPr lang="en-US" dirty="0" smtClean="0"/>
              <a:t>P2P connections are often called Collaboration.</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43</a:t>
            </a:fld>
            <a:endParaRPr lang="en-GB" dirty="0"/>
          </a:p>
        </p:txBody>
      </p:sp>
      <p:pic>
        <p:nvPicPr>
          <p:cNvPr id="5" name="Picture 4"/>
          <p:cNvPicPr/>
          <p:nvPr/>
        </p:nvPicPr>
        <p:blipFill>
          <a:blip r:embed="rId2" cstate="print"/>
          <a:srcRect/>
          <a:stretch>
            <a:fillRect/>
          </a:stretch>
        </p:blipFill>
        <p:spPr bwMode="auto">
          <a:xfrm>
            <a:off x="5181600" y="4419600"/>
            <a:ext cx="3657600" cy="2438400"/>
          </a:xfrm>
          <a:prstGeom prst="rect">
            <a:avLst/>
          </a:prstGeom>
          <a:noFill/>
          <a:ln w="9525">
            <a:noFill/>
            <a:miter lim="800000"/>
            <a:headEnd/>
            <a:tailEnd/>
          </a:ln>
        </p:spPr>
      </p:pic>
    </p:spTree>
  </p:cSld>
  <p:clrMapOvr>
    <a:masterClrMapping/>
  </p:clrMapOvr>
  <p:transition>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Top Challenges to Realizing Value from </a:t>
            </a:r>
            <a:r>
              <a:rPr lang="en-US" dirty="0" err="1" smtClean="0"/>
              <a:t>IoE</a:t>
            </a:r>
            <a:endParaRPr lang="en-US" dirty="0"/>
          </a:p>
        </p:txBody>
      </p:sp>
      <p:sp>
        <p:nvSpPr>
          <p:cNvPr id="3" name="Content Placeholder 2"/>
          <p:cNvSpPr>
            <a:spLocks noGrp="1"/>
          </p:cNvSpPr>
          <p:nvPr>
            <p:ph idx="1"/>
          </p:nvPr>
        </p:nvSpPr>
        <p:spPr/>
        <p:txBody>
          <a:bodyPr/>
          <a:lstStyle/>
          <a:p>
            <a:r>
              <a:rPr lang="en-US" dirty="0" smtClean="0"/>
              <a:t>Need to invest in new technology infrastructure</a:t>
            </a:r>
          </a:p>
          <a:p>
            <a:r>
              <a:rPr lang="en-US" dirty="0" smtClean="0"/>
              <a:t>Ability to integrate new technologies with legacy IT environments</a:t>
            </a:r>
          </a:p>
          <a:p>
            <a:r>
              <a:rPr lang="en-US" dirty="0" smtClean="0"/>
              <a:t>Ability to update processes to absorb new technologies</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44</a:t>
            </a:fld>
            <a:endParaRPr lang="en-GB" dirty="0"/>
          </a:p>
        </p:txBody>
      </p:sp>
    </p:spTree>
  </p:cSld>
  <p:clrMapOvr>
    <a:masterClrMapping/>
  </p:clrMapOvr>
  <p:transition>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sz="2400" dirty="0" smtClean="0"/>
              <a:t>Describe the Internet and its evolution to the Internet of Things and Everything</a:t>
            </a:r>
          </a:p>
          <a:p>
            <a:r>
              <a:rPr lang="en-US" sz="2400" dirty="0" smtClean="0"/>
              <a:t>Explain the four pillars of </a:t>
            </a:r>
            <a:r>
              <a:rPr lang="en-US" sz="2400" dirty="0" err="1" smtClean="0"/>
              <a:t>IoT</a:t>
            </a:r>
            <a:r>
              <a:rPr lang="en-US" sz="2400" dirty="0" smtClean="0"/>
              <a:t> i.e. people, process, data, and things.</a:t>
            </a:r>
          </a:p>
          <a:p>
            <a:r>
              <a:rPr lang="en-US" sz="2400" dirty="0" smtClean="0"/>
              <a:t>Explain how things that are non-IP-enabled and IP-enabled devices can be connected to a network to communicate in the Internet of Things</a:t>
            </a:r>
          </a:p>
          <a:p>
            <a:r>
              <a:rPr lang="en-US" sz="2400" dirty="0" smtClean="0"/>
              <a:t>Explain security concerns that must be considered when implementing </a:t>
            </a:r>
            <a:r>
              <a:rPr lang="en-US" sz="2400" dirty="0" err="1" smtClean="0"/>
              <a:t>IoE</a:t>
            </a:r>
            <a:r>
              <a:rPr lang="en-US" sz="2400" dirty="0" smtClean="0"/>
              <a:t> solutions</a:t>
            </a:r>
          </a:p>
          <a:p>
            <a:r>
              <a:rPr lang="en-US" sz="2400" dirty="0" smtClean="0"/>
              <a:t>Describe the M2M, M2P and P2P interactions of a modeled winery and review an example of an </a:t>
            </a:r>
            <a:r>
              <a:rPr lang="en-US" sz="2400" dirty="0" err="1" smtClean="0"/>
              <a:t>IoE</a:t>
            </a:r>
            <a:r>
              <a:rPr lang="en-US" sz="2400" dirty="0" smtClean="0"/>
              <a:t> solution at a modeled winery</a:t>
            </a:r>
            <a:endParaRPr lang="en-US" sz="2400"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45</a:t>
            </a:fld>
            <a:endParaRPr lang="en-GB" dirty="0"/>
          </a:p>
        </p:txBody>
      </p:sp>
    </p:spTree>
  </p:cSld>
  <p:clrMapOvr>
    <a:masterClrMapping/>
  </p:clrMapOvr>
  <p:transition>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s://www.duosecurity.com/static/images/blog/internet-of-things.png"/>
          <p:cNvPicPr>
            <a:picLocks noChangeAspect="1" noChangeArrowheads="1"/>
          </p:cNvPicPr>
          <p:nvPr/>
        </p:nvPicPr>
        <p:blipFill>
          <a:blip r:embed="rId2" cstate="print"/>
          <a:srcRect/>
          <a:stretch>
            <a:fillRect/>
          </a:stretch>
        </p:blipFill>
        <p:spPr bwMode="auto">
          <a:xfrm>
            <a:off x="1066800" y="1447800"/>
            <a:ext cx="8077200" cy="3962400"/>
          </a:xfrm>
          <a:prstGeom prst="rect">
            <a:avLst/>
          </a:prstGeom>
          <a:noFill/>
        </p:spPr>
      </p:pic>
      <p:sp>
        <p:nvSpPr>
          <p:cNvPr id="2" name="Title 1"/>
          <p:cNvSpPr>
            <a:spLocks noGrp="1"/>
          </p:cNvSpPr>
          <p:nvPr>
            <p:ph type="title"/>
          </p:nvPr>
        </p:nvSpPr>
        <p:spPr>
          <a:xfrm>
            <a:off x="2590800" y="2895600"/>
            <a:ext cx="3200400" cy="1143000"/>
          </a:xfrm>
        </p:spPr>
        <p:txBody>
          <a:bodyPr/>
          <a:lstStyle/>
          <a:p>
            <a:r>
              <a:rPr lang="en-US" dirty="0" smtClean="0"/>
              <a:t>Thank you.</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46</a:t>
            </a:fld>
            <a:endParaRPr lang="en-GB" dirty="0"/>
          </a:p>
        </p:txBody>
      </p:sp>
    </p:spTree>
  </p:cSld>
  <p:clrMapOvr>
    <a:masterClrMapping/>
  </p:clrMapOvr>
  <p:transition>
    <p:cu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FRALTI_Template">
  <a:themeElements>
    <a:clrScheme name="Custom 2">
      <a:dk1>
        <a:srgbClr val="0F6FC6"/>
      </a:dk1>
      <a:lt1>
        <a:sysClr val="window" lastClr="FFFFFF"/>
      </a:lt1>
      <a:dk2>
        <a:srgbClr val="04617B"/>
      </a:dk2>
      <a:lt2>
        <a:srgbClr val="0F6FC6"/>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AFRALTI_Template</Template>
  <TotalTime>3522</TotalTime>
  <Words>1556</Words>
  <Application>Microsoft Office PowerPoint</Application>
  <PresentationFormat>On-screen Show (4:3)</PresentationFormat>
  <Paragraphs>212</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AFRALTI_Template</vt:lpstr>
      <vt:lpstr> The      INTERNET  of         EVERYTHING  </vt:lpstr>
      <vt:lpstr>Objectives</vt:lpstr>
      <vt:lpstr>What it is?</vt:lpstr>
      <vt:lpstr>History of the Internet</vt:lpstr>
      <vt:lpstr>Evolution of the Internet</vt:lpstr>
      <vt:lpstr>The Internet: The Place to Go</vt:lpstr>
      <vt:lpstr>Interconnection of Countries</vt:lpstr>
      <vt:lpstr>Transitioning to IoT</vt:lpstr>
      <vt:lpstr>Pillars of IoT</vt:lpstr>
      <vt:lpstr>People, Process, Data, and Things</vt:lpstr>
      <vt:lpstr>Interactions of the IoE</vt:lpstr>
      <vt:lpstr>Need to Adapt</vt:lpstr>
      <vt:lpstr>Governments and Technology</vt:lpstr>
      <vt:lpstr>Preparing for IoT</vt:lpstr>
      <vt:lpstr>IoE and Industries</vt:lpstr>
      <vt:lpstr>IoE and Industries</vt:lpstr>
      <vt:lpstr>IoE and Industries</vt:lpstr>
      <vt:lpstr>IoT affect the following five priorities in an organization</vt:lpstr>
      <vt:lpstr>Maximizing IoE Value</vt:lpstr>
      <vt:lpstr>Networks: Foundation of IoT</vt:lpstr>
      <vt:lpstr>Networks: End Devices</vt:lpstr>
      <vt:lpstr>Networks: Intermediary Devices</vt:lpstr>
      <vt:lpstr>Networks:  Media</vt:lpstr>
      <vt:lpstr>Converged Networks</vt:lpstr>
      <vt:lpstr>Unconnected Devices</vt:lpstr>
      <vt:lpstr>Sensors</vt:lpstr>
      <vt:lpstr>Data as a Pillar</vt:lpstr>
      <vt:lpstr>Big Data</vt:lpstr>
      <vt:lpstr>Big Data</vt:lpstr>
      <vt:lpstr>Big Data</vt:lpstr>
      <vt:lpstr>Virtualization</vt:lpstr>
      <vt:lpstr>Cloud computing </vt:lpstr>
      <vt:lpstr>Data Centers</vt:lpstr>
      <vt:lpstr>Clouds</vt:lpstr>
      <vt:lpstr>Businesses &amp; Data</vt:lpstr>
      <vt:lpstr>Processes as an IoT Pillar</vt:lpstr>
      <vt:lpstr>M2M</vt:lpstr>
      <vt:lpstr>M2M Applications</vt:lpstr>
      <vt:lpstr>Impacts of M2M on Telecommunication Networks </vt:lpstr>
      <vt:lpstr>Issues with M2M communications</vt:lpstr>
      <vt:lpstr>M2M Opportunities and Benefits</vt:lpstr>
      <vt:lpstr>M2P</vt:lpstr>
      <vt:lpstr>People-to-People (P2P)</vt:lpstr>
      <vt:lpstr>Top Challenges to Realizing Value from IoE</vt:lpstr>
      <vt:lpstr>Summary</vt:lpstr>
      <vt:lpstr>Thank you.</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Cloud Computing</dc:title>
  <dc:subject>Cloud Intro</dc:subject>
  <dc:creator>Steve Gachogu</dc:creator>
  <cp:keywords>cloud</cp:keywords>
  <cp:lastModifiedBy>sgachogu</cp:lastModifiedBy>
  <cp:revision>60</cp:revision>
  <dcterms:created xsi:type="dcterms:W3CDTF">2014-03-05T13:53:36Z</dcterms:created>
  <dcterms:modified xsi:type="dcterms:W3CDTF">2015-03-18T08:42:56Z</dcterms:modified>
  <cp:category>computing</cp:category>
  <cp:contentStatus>good</cp:contentStatus>
</cp:coreProperties>
</file>