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73"/>
  </p:notesMasterIdLst>
  <p:handoutMasterIdLst>
    <p:handoutMasterId r:id="rId74"/>
  </p:handoutMasterIdLst>
  <p:sldIdLst>
    <p:sldId id="257" r:id="rId2"/>
    <p:sldId id="258" r:id="rId3"/>
    <p:sldId id="366" r:id="rId4"/>
    <p:sldId id="259" r:id="rId5"/>
    <p:sldId id="260" r:id="rId6"/>
    <p:sldId id="261" r:id="rId7"/>
    <p:sldId id="262" r:id="rId8"/>
    <p:sldId id="263" r:id="rId9"/>
    <p:sldId id="264" r:id="rId10"/>
    <p:sldId id="265" r:id="rId11"/>
    <p:sldId id="266" r:id="rId12"/>
    <p:sldId id="267" r:id="rId13"/>
    <p:sldId id="268" r:id="rId14"/>
    <p:sldId id="307" r:id="rId15"/>
    <p:sldId id="308" r:id="rId16"/>
    <p:sldId id="309" r:id="rId17"/>
    <p:sldId id="310" r:id="rId18"/>
    <p:sldId id="311" r:id="rId19"/>
    <p:sldId id="312" r:id="rId20"/>
    <p:sldId id="313" r:id="rId21"/>
    <p:sldId id="314" r:id="rId22"/>
    <p:sldId id="367" r:id="rId23"/>
    <p:sldId id="315" r:id="rId24"/>
    <p:sldId id="316" r:id="rId25"/>
    <p:sldId id="317" r:id="rId26"/>
    <p:sldId id="318" r:id="rId27"/>
    <p:sldId id="319" r:id="rId28"/>
    <p:sldId id="321" r:id="rId29"/>
    <p:sldId id="322" r:id="rId30"/>
    <p:sldId id="323" r:id="rId31"/>
    <p:sldId id="324" r:id="rId32"/>
    <p:sldId id="326" r:id="rId33"/>
    <p:sldId id="327" r:id="rId34"/>
    <p:sldId id="363" r:id="rId35"/>
    <p:sldId id="328" r:id="rId36"/>
    <p:sldId id="330" r:id="rId37"/>
    <p:sldId id="331" r:id="rId38"/>
    <p:sldId id="332" r:id="rId39"/>
    <p:sldId id="333" r:id="rId40"/>
    <p:sldId id="334" r:id="rId41"/>
    <p:sldId id="335" r:id="rId42"/>
    <p:sldId id="364" r:id="rId43"/>
    <p:sldId id="368" r:id="rId44"/>
    <p:sldId id="336" r:id="rId45"/>
    <p:sldId id="337" r:id="rId46"/>
    <p:sldId id="338" r:id="rId47"/>
    <p:sldId id="365" r:id="rId48"/>
    <p:sldId id="339" r:id="rId49"/>
    <p:sldId id="340" r:id="rId50"/>
    <p:sldId id="341" r:id="rId51"/>
    <p:sldId id="342" r:id="rId52"/>
    <p:sldId id="343" r:id="rId53"/>
    <p:sldId id="344" r:id="rId54"/>
    <p:sldId id="345" r:id="rId55"/>
    <p:sldId id="346" r:id="rId56"/>
    <p:sldId id="347" r:id="rId57"/>
    <p:sldId id="348" r:id="rId58"/>
    <p:sldId id="349" r:id="rId59"/>
    <p:sldId id="369" r:id="rId60"/>
    <p:sldId id="350" r:id="rId61"/>
    <p:sldId id="351" r:id="rId62"/>
    <p:sldId id="306" r:id="rId63"/>
    <p:sldId id="360" r:id="rId64"/>
    <p:sldId id="361" r:id="rId65"/>
    <p:sldId id="354" r:id="rId66"/>
    <p:sldId id="355" r:id="rId67"/>
    <p:sldId id="356" r:id="rId68"/>
    <p:sldId id="357" r:id="rId69"/>
    <p:sldId id="358" r:id="rId70"/>
    <p:sldId id="362" r:id="rId71"/>
    <p:sldId id="352" r:id="rId7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4445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490"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AA1867C-CDF5-4F4A-BE94-4FB43E29B9B8}" type="datetimeFigureOut">
              <a:rPr lang="en-US"/>
              <a:pPr>
                <a:defRPr/>
              </a:pPr>
              <a:t>3/18/2015</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AF82665-691C-45D3-8725-D4232B09EDF5}"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4E35766-5F11-4FAE-8D9B-7447473CCDB6}" type="datetimeFigureOut">
              <a:rPr lang="en-US"/>
              <a:pPr>
                <a:defRPr/>
              </a:pPr>
              <a:t>3/18/2015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64961D7-3D2C-4003-8236-CF381A1F41E0}"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jpeg"/><Relationship Id="rId2" Type="http://schemas.openxmlformats.org/officeDocument/2006/relationships/image" Target="../media/image2.w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36836858-D09B-46F8-A98B-2ACB2D3C518F}" type="datetime1">
              <a:rPr lang="en-US"/>
              <a:pPr>
                <a:defRPr/>
              </a:pPr>
              <a:t>3/18/2015</a:t>
            </a:fld>
            <a:endParaRPr lang="en-GB"/>
          </a:p>
        </p:txBody>
      </p:sp>
      <p:sp>
        <p:nvSpPr>
          <p:cNvPr id="7" name="Footer Placeholder 19"/>
          <p:cNvSpPr>
            <a:spLocks noGrp="1"/>
          </p:cNvSpPr>
          <p:nvPr>
            <p:ph type="ftr" sz="quarter" idx="11"/>
          </p:nvPr>
        </p:nvSpPr>
        <p:spPr/>
        <p:txBody>
          <a:bodyPr/>
          <a:lstStyle>
            <a:lvl1pPr>
              <a:defRPr/>
            </a:lvl1pPr>
            <a:extLst/>
          </a:lstStyle>
          <a:p>
            <a:pPr>
              <a:defRPr/>
            </a:pPr>
            <a:endParaRPr lang="en-GB"/>
          </a:p>
        </p:txBody>
      </p:sp>
      <p:sp>
        <p:nvSpPr>
          <p:cNvPr id="8" name="Slide Number Placeholder 9"/>
          <p:cNvSpPr>
            <a:spLocks noGrp="1"/>
          </p:cNvSpPr>
          <p:nvPr>
            <p:ph type="sldNum" sz="quarter" idx="12"/>
          </p:nvPr>
        </p:nvSpPr>
        <p:spPr/>
        <p:txBody>
          <a:bodyPr/>
          <a:lstStyle>
            <a:lvl1pPr>
              <a:defRPr/>
            </a:lvl1pPr>
            <a:extLst/>
          </a:lstStyle>
          <a:p>
            <a:pPr>
              <a:defRPr/>
            </a:pPr>
            <a:fld id="{294EBE91-0254-485C-9E62-3859F7BE56BB}" type="slidenum">
              <a:rPr lang="en-GB"/>
              <a:pPr>
                <a:defRPr/>
              </a:pPr>
              <a:t>‹#›</a:t>
            </a:fld>
            <a:endParaRPr lang="en-GB"/>
          </a:p>
        </p:txBody>
      </p:sp>
    </p:spTree>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42218648-769D-40D2-AC74-86E4AF0B32EC}" type="datetime1">
              <a:rPr lang="en-US"/>
              <a:pPr>
                <a:defRPr/>
              </a:pPr>
              <a:t>3/18/2015</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30B75888-682A-485E-85FD-E99652E93215}" type="slidenum">
              <a:rPr lang="en-GB"/>
              <a:pPr>
                <a:defRPr/>
              </a:pPr>
              <a:t>‹#›</a:t>
            </a:fld>
            <a:endParaRPr lang="en-GB"/>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608513" y="0"/>
            <a:ext cx="80279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971550" y="4445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pic>
        <p:nvPicPr>
          <p:cNvPr id="8" name="Object 3"/>
          <p:cNvPicPr>
            <a:picLocks noChangeAspect="1" noChangeArrowheads="1"/>
          </p:cNvPicPr>
          <p:nvPr userDrawn="1"/>
        </p:nvPicPr>
        <p:blipFill>
          <a:blip r:embed="rId2" cstate="print"/>
          <a:srcRect/>
          <a:stretch>
            <a:fillRect/>
          </a:stretch>
        </p:blipFill>
        <p:spPr bwMode="auto">
          <a:xfrm>
            <a:off x="107950" y="204788"/>
            <a:ext cx="914400" cy="847725"/>
          </a:xfrm>
          <a:prstGeom prst="rect">
            <a:avLst/>
          </a:prstGeom>
          <a:noFill/>
          <a:ln w="9525">
            <a:noFill/>
            <a:miter lim="800000"/>
            <a:headEnd/>
            <a:tailEnd/>
          </a:ln>
        </p:spPr>
      </p:pic>
      <p:pic>
        <p:nvPicPr>
          <p:cNvPr id="9" name="Picture 16" descr="http://t1.gstatic.com/images?q=tbn:ANd9GcSC3-hyazgEc9otZ1V7yGXvPL9xevXJ72oAV771IcnF6l5NJzK_QA"/>
          <p:cNvPicPr>
            <a:picLocks noChangeAspect="1" noChangeArrowheads="1"/>
          </p:cNvPicPr>
          <p:nvPr userDrawn="1"/>
        </p:nvPicPr>
        <p:blipFill>
          <a:blip r:embed="rId3" cstate="print"/>
          <a:srcRect/>
          <a:stretch>
            <a:fillRect/>
          </a:stretch>
        </p:blipFill>
        <p:spPr bwMode="auto">
          <a:xfrm>
            <a:off x="-36513" y="2133600"/>
            <a:ext cx="1160463" cy="935038"/>
          </a:xfrm>
          <a:prstGeom prst="rect">
            <a:avLst/>
          </a:prstGeom>
          <a:noFill/>
          <a:ln w="9525">
            <a:noFill/>
            <a:miter lim="800000"/>
            <a:headEnd/>
            <a:tailEnd/>
          </a:ln>
        </p:spPr>
      </p:pic>
      <p:sp>
        <p:nvSpPr>
          <p:cNvPr id="10" name="Donut 9"/>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Oval 10"/>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12" name="Date Placeholder 3"/>
          <p:cNvSpPr>
            <a:spLocks noGrp="1"/>
          </p:cNvSpPr>
          <p:nvPr>
            <p:ph type="dt" sz="half" idx="10"/>
          </p:nvPr>
        </p:nvSpPr>
        <p:spPr/>
        <p:txBody>
          <a:bodyPr/>
          <a:lstStyle>
            <a:lvl1pPr>
              <a:defRPr/>
            </a:lvl1pPr>
            <a:extLst/>
          </a:lstStyle>
          <a:p>
            <a:pPr>
              <a:defRPr/>
            </a:pPr>
            <a:fld id="{897550D0-F1C1-4081-8F20-98EDD6F96DBB}" type="datetime1">
              <a:rPr lang="en-US"/>
              <a:pPr>
                <a:defRPr/>
              </a:pPr>
              <a:t>3/18/2015</a:t>
            </a:fld>
            <a:endParaRPr lang="en-GB"/>
          </a:p>
        </p:txBody>
      </p:sp>
      <p:sp>
        <p:nvSpPr>
          <p:cNvPr id="13" name="Footer Placeholder 4"/>
          <p:cNvSpPr>
            <a:spLocks noGrp="1"/>
          </p:cNvSpPr>
          <p:nvPr>
            <p:ph type="ftr" sz="quarter" idx="11"/>
          </p:nvPr>
        </p:nvSpPr>
        <p:spPr/>
        <p:txBody>
          <a:bodyPr/>
          <a:lstStyle>
            <a:lvl1pPr>
              <a:defRPr/>
            </a:lvl1pPr>
            <a:extLst/>
          </a:lstStyle>
          <a:p>
            <a:pPr>
              <a:defRPr/>
            </a:pPr>
            <a:endParaRPr lang="en-GB"/>
          </a:p>
        </p:txBody>
      </p:sp>
      <p:sp>
        <p:nvSpPr>
          <p:cNvPr id="14" name="Slide Number Placeholder 5"/>
          <p:cNvSpPr>
            <a:spLocks noGrp="1"/>
          </p:cNvSpPr>
          <p:nvPr>
            <p:ph type="sldNum" sz="quarter" idx="12"/>
          </p:nvPr>
        </p:nvSpPr>
        <p:spPr/>
        <p:txBody>
          <a:bodyPr/>
          <a:lstStyle>
            <a:lvl1pPr>
              <a:defRPr/>
            </a:lvl1pPr>
            <a:extLst/>
          </a:lstStyle>
          <a:p>
            <a:pPr>
              <a:defRPr/>
            </a:pPr>
            <a:fld id="{C5F850F4-78EE-4DE6-A10F-D82DD74A9936}" type="slidenum">
              <a:rPr lang="en-GB"/>
              <a:pPr>
                <a:defRPr/>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ACCDF9BB-02EE-491A-89DC-AB91590813A3}" type="datetime1">
              <a:rPr lang="en-US"/>
              <a:pPr>
                <a:defRPr/>
              </a:pPr>
              <a:t>3/18/2015</a:t>
            </a:fld>
            <a:endParaRPr lang="en-GB"/>
          </a:p>
        </p:txBody>
      </p:sp>
      <p:sp>
        <p:nvSpPr>
          <p:cNvPr id="6" name="Footer Placeholder 9"/>
          <p:cNvSpPr>
            <a:spLocks noGrp="1"/>
          </p:cNvSpPr>
          <p:nvPr>
            <p:ph type="ftr" sz="quarter" idx="11"/>
          </p:nvPr>
        </p:nvSpPr>
        <p:spPr/>
        <p:txBody>
          <a:bodyPr/>
          <a:lstStyle>
            <a:lvl1pPr>
              <a:defRPr/>
            </a:lvl1pPr>
          </a:lstStyle>
          <a:p>
            <a:pPr>
              <a:defRPr/>
            </a:pPr>
            <a:endParaRPr lang="en-GB"/>
          </a:p>
        </p:txBody>
      </p:sp>
      <p:sp>
        <p:nvSpPr>
          <p:cNvPr id="7" name="Slide Number Placeholder 21"/>
          <p:cNvSpPr>
            <a:spLocks noGrp="1"/>
          </p:cNvSpPr>
          <p:nvPr>
            <p:ph type="sldNum" sz="quarter" idx="12"/>
          </p:nvPr>
        </p:nvSpPr>
        <p:spPr/>
        <p:txBody>
          <a:bodyPr/>
          <a:lstStyle>
            <a:lvl1pPr>
              <a:defRPr/>
            </a:lvl1pPr>
          </a:lstStyle>
          <a:p>
            <a:pPr>
              <a:defRPr/>
            </a:pPr>
            <a:fld id="{C5A86B0B-718B-45D3-A81C-938C596E42B3}" type="slidenum">
              <a:rPr lang="en-GB"/>
              <a:pPr>
                <a:defRPr/>
              </a:pPr>
              <a:t>‹#›</a:t>
            </a:fld>
            <a:endParaRPr lang="en-GB"/>
          </a:p>
        </p:txBody>
      </p:sp>
    </p:spTree>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Object 3"/>
          <p:cNvPicPr>
            <a:picLocks noChangeAspect="1" noChangeArrowheads="1"/>
          </p:cNvPicPr>
          <p:nvPr userDrawn="1"/>
        </p:nvPicPr>
        <p:blipFill>
          <a:blip r:embed="rId2" cstate="print"/>
          <a:srcRect/>
          <a:stretch>
            <a:fillRect/>
          </a:stretch>
        </p:blipFill>
        <p:spPr bwMode="auto">
          <a:xfrm>
            <a:off x="0" y="142875"/>
            <a:ext cx="914400" cy="847725"/>
          </a:xfrm>
          <a:prstGeom prst="rect">
            <a:avLst/>
          </a:prstGeom>
          <a:noFill/>
          <a:ln w="9525">
            <a:noFill/>
            <a:miter lim="800000"/>
            <a:headEnd/>
            <a:tailEnd/>
          </a:ln>
        </p:spPr>
      </p:pic>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extLst/>
          </a:lstStyle>
          <a:p>
            <a:pPr>
              <a:defRPr/>
            </a:pPr>
            <a:fld id="{792DBA44-0A8F-40DE-A653-5F35FC2B5A85}" type="datetime1">
              <a:rPr lang="en-US"/>
              <a:pPr>
                <a:defRPr/>
              </a:pPr>
              <a:t>3/18/2015</a:t>
            </a:fld>
            <a:endParaRPr lang="en-GB"/>
          </a:p>
        </p:txBody>
      </p:sp>
      <p:sp>
        <p:nvSpPr>
          <p:cNvPr id="9" name="Footer Placeholder 7"/>
          <p:cNvSpPr>
            <a:spLocks noGrp="1"/>
          </p:cNvSpPr>
          <p:nvPr>
            <p:ph type="ftr" sz="quarter" idx="11"/>
          </p:nvPr>
        </p:nvSpPr>
        <p:spPr/>
        <p:txBody>
          <a:bodyPr/>
          <a:lstStyle>
            <a:lvl1pPr>
              <a:defRPr/>
            </a:lvl1pPr>
            <a:extLst/>
          </a:lstStyle>
          <a:p>
            <a:pPr>
              <a:defRPr/>
            </a:pPr>
            <a:endParaRPr lang="en-GB"/>
          </a:p>
        </p:txBody>
      </p:sp>
      <p:sp>
        <p:nvSpPr>
          <p:cNvPr id="10" name="Slide Number Placeholder 8"/>
          <p:cNvSpPr>
            <a:spLocks noGrp="1"/>
          </p:cNvSpPr>
          <p:nvPr>
            <p:ph type="sldNum" sz="quarter" idx="12"/>
          </p:nvPr>
        </p:nvSpPr>
        <p:spPr/>
        <p:txBody>
          <a:bodyPr/>
          <a:lstStyle>
            <a:lvl1pPr>
              <a:defRPr/>
            </a:lvl1pPr>
            <a:extLst/>
          </a:lstStyle>
          <a:p>
            <a:pPr>
              <a:defRPr/>
            </a:pPr>
            <a:fld id="{2DADB51F-0289-42A5-8D14-08650F615A17}" type="slidenum">
              <a:rPr lang="en-GB"/>
              <a:pPr>
                <a:defRPr/>
              </a:pPr>
              <a:t>‹#›</a:t>
            </a:fld>
            <a:endParaRPr lang="en-GB"/>
          </a:p>
        </p:txBody>
      </p:sp>
    </p:spTree>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00ACBD1F-D150-4C36-A7F6-EB02F84ECF2D}" type="datetime1">
              <a:rPr lang="en-US"/>
              <a:pPr>
                <a:defRPr/>
              </a:pPr>
              <a:t>3/18/2015</a:t>
            </a:fld>
            <a:endParaRPr lang="en-GB"/>
          </a:p>
        </p:txBody>
      </p:sp>
      <p:sp>
        <p:nvSpPr>
          <p:cNvPr id="4" name="Footer Placeholder 9"/>
          <p:cNvSpPr>
            <a:spLocks noGrp="1"/>
          </p:cNvSpPr>
          <p:nvPr>
            <p:ph type="ftr" sz="quarter" idx="11"/>
          </p:nvPr>
        </p:nvSpPr>
        <p:spPr/>
        <p:txBody>
          <a:bodyPr/>
          <a:lstStyle>
            <a:lvl1pPr>
              <a:defRPr/>
            </a:lvl1pPr>
          </a:lstStyle>
          <a:p>
            <a:pPr>
              <a:defRPr/>
            </a:pPr>
            <a:endParaRPr lang="en-GB"/>
          </a:p>
        </p:txBody>
      </p:sp>
      <p:sp>
        <p:nvSpPr>
          <p:cNvPr id="5" name="Slide Number Placeholder 21"/>
          <p:cNvSpPr>
            <a:spLocks noGrp="1"/>
          </p:cNvSpPr>
          <p:nvPr>
            <p:ph type="sldNum" sz="quarter" idx="12"/>
          </p:nvPr>
        </p:nvSpPr>
        <p:spPr/>
        <p:txBody>
          <a:bodyPr/>
          <a:lstStyle>
            <a:lvl1pPr>
              <a:defRPr/>
            </a:lvl1pPr>
          </a:lstStyle>
          <a:p>
            <a:pPr>
              <a:defRPr/>
            </a:pPr>
            <a:fld id="{21E1BD8F-6EA9-4D41-85B8-AF5BAEC914F5}" type="slidenum">
              <a:rPr lang="en-GB"/>
              <a:pPr>
                <a:defRPr/>
              </a:pPr>
              <a:t>‹#›</a:t>
            </a:fld>
            <a:endParaRPr lang="en-GB"/>
          </a:p>
        </p:txBody>
      </p:sp>
    </p:spTree>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userDrawn="1"/>
        </p:nvSpPr>
        <p:spPr>
          <a:xfrm>
            <a:off x="1116013" y="-26988"/>
            <a:ext cx="7956550" cy="6884988"/>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Rectangle 2"/>
          <p:cNvSpPr/>
          <p:nvPr userDrawn="1"/>
        </p:nvSpPr>
        <p:spPr bwMode="invGray">
          <a:xfrm>
            <a:off x="1116013"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pic>
        <p:nvPicPr>
          <p:cNvPr id="4" name="Object 3"/>
          <p:cNvPicPr>
            <a:picLocks noChangeAspect="1" noChangeArrowheads="1"/>
          </p:cNvPicPr>
          <p:nvPr userDrawn="1"/>
        </p:nvPicPr>
        <p:blipFill>
          <a:blip r:embed="rId2" cstate="print"/>
          <a:srcRect/>
          <a:stretch>
            <a:fillRect/>
          </a:stretch>
        </p:blipFill>
        <p:spPr bwMode="auto">
          <a:xfrm>
            <a:off x="57150" y="142875"/>
            <a:ext cx="914400" cy="847725"/>
          </a:xfrm>
          <a:prstGeom prst="rect">
            <a:avLst/>
          </a:prstGeom>
          <a:noFill/>
          <a:ln w="9525">
            <a:noFill/>
            <a:miter lim="800000"/>
            <a:headEnd/>
            <a:tailEnd/>
          </a:ln>
        </p:spPr>
      </p:pic>
      <p:sp>
        <p:nvSpPr>
          <p:cNvPr id="5" name="Rectangle 4"/>
          <p:cNvSpPr/>
          <p:nvPr userDrawn="1"/>
        </p:nvSpPr>
        <p:spPr>
          <a:xfrm>
            <a:off x="-36512" y="6505599"/>
            <a:ext cx="1080119" cy="307777"/>
          </a:xfrm>
          <a:prstGeom prst="rect">
            <a:avLst/>
          </a:prstGeom>
        </p:spPr>
        <p:txBody>
          <a:bodyPr>
            <a:spAutoFit/>
          </a:bodyPr>
          <a:lstStyle/>
          <a:p>
            <a:pPr algn="ctr">
              <a:defRPr/>
            </a:pPr>
            <a:r>
              <a:rPr lang="en-US" sz="14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6" name="Picture 3"/>
          <p:cNvPicPr>
            <a:picLocks noChangeAspect="1" noChangeArrowheads="1"/>
          </p:cNvPicPr>
          <p:nvPr userDrawn="1"/>
        </p:nvPicPr>
        <p:blipFill>
          <a:blip r:embed="rId3" cstate="print"/>
          <a:srcRect/>
          <a:stretch>
            <a:fillRect/>
          </a:stretch>
        </p:blipFill>
        <p:spPr bwMode="auto">
          <a:xfrm>
            <a:off x="-36513" y="3889375"/>
            <a:ext cx="1223963" cy="908050"/>
          </a:xfrm>
          <a:prstGeom prst="rect">
            <a:avLst/>
          </a:prstGeom>
          <a:noFill/>
          <a:ln w="9525">
            <a:noFill/>
            <a:miter lim="800000"/>
            <a:headEnd/>
            <a:tailEnd/>
          </a:ln>
        </p:spPr>
      </p:pic>
      <p:pic>
        <p:nvPicPr>
          <p:cNvPr id="7" name="Picture 5" descr="http://t2.gstatic.com/images?q=tbn:ANd9GcS6COk6NRCx42gPXG_2NBneRmj0cAg6xZsDnDfVDQJJuR-iFw_m-g"/>
          <p:cNvPicPr>
            <a:picLocks noChangeAspect="1" noChangeArrowheads="1"/>
          </p:cNvPicPr>
          <p:nvPr userDrawn="1"/>
        </p:nvPicPr>
        <p:blipFill>
          <a:blip r:embed="rId4" cstate="print"/>
          <a:srcRect/>
          <a:stretch>
            <a:fillRect/>
          </a:stretch>
        </p:blipFill>
        <p:spPr bwMode="auto">
          <a:xfrm>
            <a:off x="-36513" y="5661025"/>
            <a:ext cx="1223963" cy="792163"/>
          </a:xfrm>
          <a:prstGeom prst="rect">
            <a:avLst/>
          </a:prstGeom>
          <a:noFill/>
          <a:ln w="9525">
            <a:noFill/>
            <a:miter lim="800000"/>
            <a:headEnd/>
            <a:tailEnd/>
          </a:ln>
        </p:spPr>
      </p:pic>
      <p:pic>
        <p:nvPicPr>
          <p:cNvPr id="8" name="Picture 26" descr="http://t2.gstatic.com/images?q=tbn:ANd9GcT19up2HPnXTVnBkGiYToS0QkBucCjAnCFPPgxh_nv9OkuIMBUr"/>
          <p:cNvPicPr>
            <a:picLocks noChangeAspect="1" noChangeArrowheads="1"/>
          </p:cNvPicPr>
          <p:nvPr userDrawn="1"/>
        </p:nvPicPr>
        <p:blipFill>
          <a:blip r:embed="rId5" cstate="print"/>
          <a:srcRect/>
          <a:stretch>
            <a:fillRect/>
          </a:stretch>
        </p:blipFill>
        <p:spPr bwMode="auto">
          <a:xfrm>
            <a:off x="-36513" y="4724400"/>
            <a:ext cx="1223963" cy="947738"/>
          </a:xfrm>
          <a:prstGeom prst="rect">
            <a:avLst/>
          </a:prstGeom>
          <a:noFill/>
          <a:ln w="9525">
            <a:noFill/>
            <a:miter lim="800000"/>
            <a:headEnd/>
            <a:tailEnd/>
          </a:ln>
        </p:spPr>
      </p:pic>
      <p:pic>
        <p:nvPicPr>
          <p:cNvPr id="9" name="Picture 9" descr="http://t3.gstatic.com/images?q=tbn:ANd9GcQzvurCcCBFBiiPzJE7Gzg5wgwM7nukokvNF0AnSu81HC15Sm_E"/>
          <p:cNvPicPr>
            <a:picLocks noChangeAspect="1" noChangeArrowheads="1"/>
          </p:cNvPicPr>
          <p:nvPr userDrawn="1"/>
        </p:nvPicPr>
        <p:blipFill>
          <a:blip r:embed="rId6" cstate="print"/>
          <a:srcRect/>
          <a:stretch>
            <a:fillRect/>
          </a:stretch>
        </p:blipFill>
        <p:spPr bwMode="auto">
          <a:xfrm>
            <a:off x="-36513" y="3068638"/>
            <a:ext cx="1223963" cy="865187"/>
          </a:xfrm>
          <a:prstGeom prst="rect">
            <a:avLst/>
          </a:prstGeom>
          <a:noFill/>
          <a:ln w="9525">
            <a:noFill/>
            <a:miter lim="800000"/>
            <a:headEnd/>
            <a:tailEnd/>
          </a:ln>
        </p:spPr>
      </p:pic>
      <p:pic>
        <p:nvPicPr>
          <p:cNvPr id="10" name="Picture 16" descr="http://t1.gstatic.com/images?q=tbn:ANd9GcSC3-hyazgEc9otZ1V7yGXvPL9xevXJ72oAV771IcnF6l5NJzK_QA"/>
          <p:cNvPicPr>
            <a:picLocks noChangeAspect="1" noChangeArrowheads="1"/>
          </p:cNvPicPr>
          <p:nvPr userDrawn="1"/>
        </p:nvPicPr>
        <p:blipFill>
          <a:blip r:embed="rId7" cstate="print"/>
          <a:srcRect/>
          <a:stretch>
            <a:fillRect/>
          </a:stretch>
        </p:blipFill>
        <p:spPr bwMode="auto">
          <a:xfrm>
            <a:off x="-36513" y="2205038"/>
            <a:ext cx="1223963" cy="863600"/>
          </a:xfrm>
          <a:prstGeom prst="rect">
            <a:avLst/>
          </a:prstGeom>
          <a:noFill/>
          <a:ln w="9525">
            <a:noFill/>
            <a:miter lim="800000"/>
            <a:headEnd/>
            <a:tailEnd/>
          </a:ln>
        </p:spPr>
      </p:pic>
      <p:sp>
        <p:nvSpPr>
          <p:cNvPr id="11" name="Pie 10"/>
          <p:cNvSpPr/>
          <p:nvPr userDrawn="1"/>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Donut 11"/>
          <p:cNvSpPr/>
          <p:nvPr userDrawn="1"/>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Oval 12"/>
          <p:cNvSpPr/>
          <p:nvPr userDrawn="1"/>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4" name="Date Placeholder 1"/>
          <p:cNvSpPr>
            <a:spLocks noGrp="1"/>
          </p:cNvSpPr>
          <p:nvPr>
            <p:ph type="dt" sz="half" idx="10"/>
          </p:nvPr>
        </p:nvSpPr>
        <p:spPr>
          <a:xfrm>
            <a:off x="1331913" y="6305550"/>
            <a:ext cx="2133600" cy="476250"/>
          </a:xfrm>
        </p:spPr>
        <p:txBody>
          <a:bodyPr/>
          <a:lstStyle>
            <a:lvl1pPr>
              <a:defRPr/>
            </a:lvl1pPr>
            <a:extLst/>
          </a:lstStyle>
          <a:p>
            <a:pPr>
              <a:defRPr/>
            </a:pPr>
            <a:fld id="{B454F1EA-4055-4C88-86B8-8A64159DDE77}" type="datetime1">
              <a:rPr lang="en-US"/>
              <a:pPr>
                <a:defRPr/>
              </a:pPr>
              <a:t>3/18/2015</a:t>
            </a:fld>
            <a:endParaRPr lang="en-GB" dirty="0"/>
          </a:p>
        </p:txBody>
      </p:sp>
      <p:sp>
        <p:nvSpPr>
          <p:cNvPr id="15" name="Footer Placeholder 2"/>
          <p:cNvSpPr>
            <a:spLocks noGrp="1"/>
          </p:cNvSpPr>
          <p:nvPr>
            <p:ph type="ftr" sz="quarter" idx="11"/>
          </p:nvPr>
        </p:nvSpPr>
        <p:spPr>
          <a:xfrm>
            <a:off x="4211638" y="6305550"/>
            <a:ext cx="2895600" cy="476250"/>
          </a:xfrm>
        </p:spPr>
        <p:txBody>
          <a:bodyPr/>
          <a:lstStyle>
            <a:lvl1pPr>
              <a:defRPr/>
            </a:lvl1pPr>
            <a:extLst/>
          </a:lstStyle>
          <a:p>
            <a:pPr>
              <a:defRPr/>
            </a:pPr>
            <a:endParaRPr lang="en-GB"/>
          </a:p>
        </p:txBody>
      </p:sp>
      <p:sp>
        <p:nvSpPr>
          <p:cNvPr id="16" name="Slide Number Placeholder 3"/>
          <p:cNvSpPr>
            <a:spLocks noGrp="1"/>
          </p:cNvSpPr>
          <p:nvPr>
            <p:ph type="sldNum" sz="quarter" idx="12"/>
          </p:nvPr>
        </p:nvSpPr>
        <p:spPr/>
        <p:txBody>
          <a:bodyPr/>
          <a:lstStyle>
            <a:lvl1pPr>
              <a:defRPr/>
            </a:lvl1pPr>
            <a:extLst/>
          </a:lstStyle>
          <a:p>
            <a:pPr>
              <a:defRPr/>
            </a:pPr>
            <a:fld id="{1D4396A4-583A-4652-86EC-077112B026C4}" type="slidenum">
              <a:rPr lang="en-GB"/>
              <a:pPr>
                <a:defRPr/>
              </a:pPr>
              <a:t>‹#›</a:t>
            </a:fld>
            <a:endParaRPr lang="en-GB"/>
          </a:p>
        </p:txBody>
      </p:sp>
    </p:spTree>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5807D239-C16A-430D-9840-1CE8519BD1E6}" type="datetime1">
              <a:rPr lang="en-US"/>
              <a:pPr>
                <a:defRPr/>
              </a:pPr>
              <a:t>3/18/2015</a:t>
            </a:fld>
            <a:endParaRPr lang="en-GB"/>
          </a:p>
        </p:txBody>
      </p:sp>
      <p:sp>
        <p:nvSpPr>
          <p:cNvPr id="6" name="Footer Placeholder 5"/>
          <p:cNvSpPr>
            <a:spLocks noGrp="1"/>
          </p:cNvSpPr>
          <p:nvPr>
            <p:ph type="ftr" sz="quarter" idx="11"/>
          </p:nvPr>
        </p:nvSpPr>
        <p:spPr/>
        <p:txBody>
          <a:bodyPr/>
          <a:lstStyle>
            <a:lvl1pPr>
              <a:defRPr/>
            </a:lvl1pPr>
            <a:extLst/>
          </a:lstStyle>
          <a:p>
            <a:pPr>
              <a:defRPr/>
            </a:pPr>
            <a:endParaRPr lang="en-GB"/>
          </a:p>
        </p:txBody>
      </p:sp>
      <p:sp>
        <p:nvSpPr>
          <p:cNvPr id="7" name="Slide Number Placeholder 6"/>
          <p:cNvSpPr>
            <a:spLocks noGrp="1"/>
          </p:cNvSpPr>
          <p:nvPr>
            <p:ph type="sldNum" sz="quarter" idx="12"/>
          </p:nvPr>
        </p:nvSpPr>
        <p:spPr/>
        <p:txBody>
          <a:bodyPr/>
          <a:lstStyle>
            <a:lvl1pPr>
              <a:defRPr/>
            </a:lvl1pPr>
            <a:extLst/>
          </a:lstStyle>
          <a:p>
            <a:pPr>
              <a:defRPr/>
            </a:pPr>
            <a:fld id="{8D274429-C5EB-4B98-8D11-8815610820B5}" type="slidenum">
              <a:rPr lang="en-GB"/>
              <a:pPr>
                <a:defRPr/>
              </a:pPr>
              <a:t>‹#›</a:t>
            </a:fld>
            <a:endParaRPr lang="en-GB"/>
          </a:p>
        </p:txBody>
      </p:sp>
    </p:spTree>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7E79CF09-F3D4-4726-9B96-7810AB467D0A}" type="datetime1">
              <a:rPr lang="en-US"/>
              <a:pPr>
                <a:defRPr/>
              </a:pPr>
              <a:t>3/18/2015</a:t>
            </a:fld>
            <a:endParaRPr lang="en-GB"/>
          </a:p>
        </p:txBody>
      </p:sp>
      <p:sp>
        <p:nvSpPr>
          <p:cNvPr id="9" name="Footer Placeholder 5"/>
          <p:cNvSpPr>
            <a:spLocks noGrp="1"/>
          </p:cNvSpPr>
          <p:nvPr>
            <p:ph type="ftr" sz="quarter" idx="11"/>
          </p:nvPr>
        </p:nvSpPr>
        <p:spPr/>
        <p:txBody>
          <a:bodyPr/>
          <a:lstStyle>
            <a:lvl1pPr>
              <a:defRPr/>
            </a:lvl1pPr>
            <a:extLst/>
          </a:lstStyle>
          <a:p>
            <a:pPr>
              <a:defRPr/>
            </a:pPr>
            <a:endParaRPr lang="en-GB"/>
          </a:p>
        </p:txBody>
      </p:sp>
      <p:sp>
        <p:nvSpPr>
          <p:cNvPr id="10" name="Slide Number Placeholder 6"/>
          <p:cNvSpPr>
            <a:spLocks noGrp="1"/>
          </p:cNvSpPr>
          <p:nvPr>
            <p:ph type="sldNum" sz="quarter" idx="12"/>
          </p:nvPr>
        </p:nvSpPr>
        <p:spPr/>
        <p:txBody>
          <a:bodyPr/>
          <a:lstStyle>
            <a:lvl1pPr>
              <a:defRPr/>
            </a:lvl1pPr>
            <a:extLst/>
          </a:lstStyle>
          <a:p>
            <a:pPr>
              <a:defRPr/>
            </a:pPr>
            <a:fld id="{C5C0D23C-B36A-4BC6-AB4D-341C78DE0908}" type="slidenum">
              <a:rPr lang="en-GB"/>
              <a:pPr>
                <a:defRPr/>
              </a:pPr>
              <a:t>‹#›</a:t>
            </a:fld>
            <a:endParaRPr lang="en-GB"/>
          </a:p>
        </p:txBody>
      </p:sp>
    </p:spTree>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2137BA47-11BD-4FAD-9BE2-E74892A5F426}" type="datetime1">
              <a:rPr lang="en-US"/>
              <a:pPr>
                <a:defRPr/>
              </a:pPr>
              <a:t>3/18/2015</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CDAA2353-43AF-46AC-A243-D97A27CC7844}" type="slidenum">
              <a:rPr lang="en-GB"/>
              <a:pPr>
                <a:defRPr/>
              </a:pPr>
              <a:t>‹#›</a:t>
            </a:fld>
            <a:endParaRPr lang="en-GB"/>
          </a:p>
        </p:txBody>
      </p:sp>
    </p:spTree>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011253F2-7E3A-4ED6-B08B-2CA3E4A00F6D}" type="datetime1">
              <a:rPr lang="en-US"/>
              <a:pPr>
                <a:defRPr/>
              </a:pPr>
              <a:t>3/18/2015</a:t>
            </a:fld>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D23DED23-8804-47D4-A368-E35EFAE5BF54}" type="slidenum">
              <a:rPr lang="en-GB"/>
              <a:pPr>
                <a:defRPr/>
              </a:pPr>
              <a:t>‹#›</a:t>
            </a:fld>
            <a:endParaRPr lang="en-GB"/>
          </a:p>
        </p:txBody>
      </p:sp>
    </p:spTree>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wmf"/><Relationship Id="rId18" Type="http://schemas.openxmlformats.org/officeDocument/2006/relationships/image" Target="../media/image7.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6.jpeg"/><Relationship Id="rId2" Type="http://schemas.openxmlformats.org/officeDocument/2006/relationships/slideLayout" Target="../slideLayouts/slideLayout2.xml"/><Relationship Id="rId16"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ctangle 11"/>
          <p:cNvSpPr/>
          <p:nvPr/>
        </p:nvSpPr>
        <p:spPr>
          <a:xfrm>
            <a:off x="1084263" y="0"/>
            <a:ext cx="805973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dirty="0"/>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2153C950-D08C-4BF2-8041-102488F9374F}" type="datetime1">
              <a:rPr lang="en-US"/>
              <a:pPr>
                <a:defRPr/>
              </a:pPr>
              <a:t>3/18/2015</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n-GB"/>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E8E2AA78-BBF0-4B1A-9D82-38C3ABDD7AFE}" type="slidenum">
              <a:rPr lang="en-GB"/>
              <a:pPr>
                <a:defRPr/>
              </a:pPr>
              <a:t>‹#›</a:t>
            </a:fld>
            <a:endParaRPr lang="en-GB"/>
          </a:p>
        </p:txBody>
      </p:sp>
      <p:sp>
        <p:nvSpPr>
          <p:cNvPr id="15" name="Rectangle 14"/>
          <p:cNvSpPr/>
          <p:nvPr/>
        </p:nvSpPr>
        <p:spPr bwMode="invGray">
          <a:xfrm flipH="1">
            <a:off x="1042988" y="0"/>
            <a:ext cx="46037"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pic>
        <p:nvPicPr>
          <p:cNvPr id="1038" name="Object 3"/>
          <p:cNvPicPr>
            <a:picLocks noChangeAspect="1" noChangeArrowheads="1"/>
          </p:cNvPicPr>
          <p:nvPr/>
        </p:nvPicPr>
        <p:blipFill>
          <a:blip r:embed="rId13" cstate="print"/>
          <a:srcRect/>
          <a:stretch>
            <a:fillRect/>
          </a:stretch>
        </p:blipFill>
        <p:spPr bwMode="auto">
          <a:xfrm>
            <a:off x="57150" y="142875"/>
            <a:ext cx="914400" cy="847725"/>
          </a:xfrm>
          <a:prstGeom prst="rect">
            <a:avLst/>
          </a:prstGeom>
          <a:noFill/>
          <a:ln w="9525">
            <a:noFill/>
            <a:miter lim="800000"/>
            <a:headEnd/>
            <a:tailEnd/>
          </a:ln>
        </p:spPr>
      </p:pic>
      <p:sp>
        <p:nvSpPr>
          <p:cNvPr id="13" name="Rectangle 12"/>
          <p:cNvSpPr/>
          <p:nvPr/>
        </p:nvSpPr>
        <p:spPr>
          <a:xfrm>
            <a:off x="-108520" y="6453337"/>
            <a:ext cx="1296144" cy="323165"/>
          </a:xfrm>
          <a:prstGeom prst="rect">
            <a:avLst/>
          </a:prstGeom>
        </p:spPr>
        <p:txBody>
          <a:bodyPr>
            <a:spAutoFit/>
          </a:bodyPr>
          <a:lstStyle/>
          <a:p>
            <a:pPr algn="ctr">
              <a:defRPr/>
            </a:pPr>
            <a:r>
              <a:rPr lang="en-US" sz="15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AFRALTI</a:t>
            </a:r>
          </a:p>
        </p:txBody>
      </p:sp>
      <p:pic>
        <p:nvPicPr>
          <p:cNvPr id="1040" name="Picture 5" descr="http://t2.gstatic.com/images?q=tbn:ANd9GcS6COk6NRCx42gPXG_2NBneRmj0cAg6xZsDnDfVDQJJuR-iFw_m-g"/>
          <p:cNvPicPr>
            <a:picLocks noChangeAspect="1" noChangeArrowheads="1"/>
          </p:cNvPicPr>
          <p:nvPr/>
        </p:nvPicPr>
        <p:blipFill>
          <a:blip r:embed="rId14" cstate="print"/>
          <a:srcRect/>
          <a:stretch>
            <a:fillRect/>
          </a:stretch>
        </p:blipFill>
        <p:spPr bwMode="auto">
          <a:xfrm>
            <a:off x="12700" y="5661025"/>
            <a:ext cx="1030288" cy="792163"/>
          </a:xfrm>
          <a:prstGeom prst="rect">
            <a:avLst/>
          </a:prstGeom>
          <a:noFill/>
          <a:ln w="9525">
            <a:noFill/>
            <a:miter lim="800000"/>
            <a:headEnd/>
            <a:tailEnd/>
          </a:ln>
        </p:spPr>
      </p:pic>
      <p:pic>
        <p:nvPicPr>
          <p:cNvPr id="1041" name="Picture 7" descr="http://t2.gstatic.com/images?q=tbn:ANd9GcT19up2HPnXTVnBkGiYToS0QkBucCjAnCFPPgxh_nv9OkuIMBUr"/>
          <p:cNvPicPr>
            <a:picLocks noChangeAspect="1" noChangeArrowheads="1"/>
          </p:cNvPicPr>
          <p:nvPr/>
        </p:nvPicPr>
        <p:blipFill>
          <a:blip r:embed="rId15" cstate="print"/>
          <a:srcRect/>
          <a:stretch>
            <a:fillRect/>
          </a:stretch>
        </p:blipFill>
        <p:spPr bwMode="auto">
          <a:xfrm>
            <a:off x="0" y="4724400"/>
            <a:ext cx="1042988" cy="947738"/>
          </a:xfrm>
          <a:prstGeom prst="rect">
            <a:avLst/>
          </a:prstGeom>
          <a:noFill/>
          <a:ln w="9525">
            <a:noFill/>
            <a:miter lim="800000"/>
            <a:headEnd/>
            <a:tailEnd/>
          </a:ln>
        </p:spPr>
      </p:pic>
      <p:pic>
        <p:nvPicPr>
          <p:cNvPr id="1042" name="Picture 9" descr="http://t3.gstatic.com/images?q=tbn:ANd9GcQzvurCcCBFBiiPzJE7Gzg5wgwM7nukokvNF0AnSu81HC15Sm_E"/>
          <p:cNvPicPr>
            <a:picLocks noChangeAspect="1" noChangeArrowheads="1"/>
          </p:cNvPicPr>
          <p:nvPr/>
        </p:nvPicPr>
        <p:blipFill>
          <a:blip r:embed="rId16" cstate="print"/>
          <a:srcRect/>
          <a:stretch>
            <a:fillRect/>
          </a:stretch>
        </p:blipFill>
        <p:spPr bwMode="auto">
          <a:xfrm>
            <a:off x="0" y="3068638"/>
            <a:ext cx="1042988" cy="865187"/>
          </a:xfrm>
          <a:prstGeom prst="rect">
            <a:avLst/>
          </a:prstGeom>
          <a:noFill/>
          <a:ln w="9525">
            <a:noFill/>
            <a:miter lim="800000"/>
            <a:headEnd/>
            <a:tailEnd/>
          </a:ln>
        </p:spPr>
      </p:pic>
      <p:pic>
        <p:nvPicPr>
          <p:cNvPr id="1043" name="Picture 16" descr="http://t1.gstatic.com/images?q=tbn:ANd9GcSC3-hyazgEc9otZ1V7yGXvPL9xevXJ72oAV771IcnF6l5NJzK_QA"/>
          <p:cNvPicPr>
            <a:picLocks noChangeAspect="1" noChangeArrowheads="1"/>
          </p:cNvPicPr>
          <p:nvPr/>
        </p:nvPicPr>
        <p:blipFill>
          <a:blip r:embed="rId17" cstate="print"/>
          <a:srcRect/>
          <a:stretch>
            <a:fillRect/>
          </a:stretch>
        </p:blipFill>
        <p:spPr bwMode="auto">
          <a:xfrm>
            <a:off x="0" y="2205038"/>
            <a:ext cx="1042988" cy="863600"/>
          </a:xfrm>
          <a:prstGeom prst="rect">
            <a:avLst/>
          </a:prstGeom>
          <a:noFill/>
          <a:ln w="9525">
            <a:noFill/>
            <a:miter lim="800000"/>
            <a:headEnd/>
            <a:tailEnd/>
          </a:ln>
        </p:spPr>
      </p:pic>
      <p:pic>
        <p:nvPicPr>
          <p:cNvPr id="1044" name="Picture 18" descr="http://t1.gstatic.com/images?q=tbn:ANd9GcQr9d1E6pxJwQE9lZ3cztipsNGsjpsLoHsicD0j2OUGT2kbCLy9pQ"/>
          <p:cNvPicPr>
            <a:picLocks noChangeAspect="1" noChangeArrowheads="1"/>
          </p:cNvPicPr>
          <p:nvPr/>
        </p:nvPicPr>
        <p:blipFill>
          <a:blip r:embed="rId18" cstate="print"/>
          <a:srcRect/>
          <a:stretch>
            <a:fillRect/>
          </a:stretch>
        </p:blipFill>
        <p:spPr bwMode="auto">
          <a:xfrm>
            <a:off x="-7938" y="3933825"/>
            <a:ext cx="1050926" cy="790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75" r:id="rId1"/>
    <p:sldLayoutId id="2147483770" r:id="rId2"/>
    <p:sldLayoutId id="2147483776" r:id="rId3"/>
    <p:sldLayoutId id="2147483771" r:id="rId4"/>
    <p:sldLayoutId id="2147483777" r:id="rId5"/>
    <p:sldLayoutId id="2147483772" r:id="rId6"/>
    <p:sldLayoutId id="2147483778" r:id="rId7"/>
    <p:sldLayoutId id="2147483779" r:id="rId8"/>
    <p:sldLayoutId id="2147483780" r:id="rId9"/>
    <p:sldLayoutId id="2147483773" r:id="rId10"/>
    <p:sldLayoutId id="2147483774" r:id="rId11"/>
  </p:sldLayoutIdLst>
  <p:transition>
    <p:cut/>
  </p:transition>
  <p:hf hdr="0" ftr="0" dt="0"/>
  <p:txStyles>
    <p:titleStyle>
      <a:lvl1pPr algn="l" rtl="0" eaLnBrk="1" fontAlgn="base" hangingPunct="1">
        <a:spcBef>
          <a:spcPct val="0"/>
        </a:spcBef>
        <a:spcAft>
          <a:spcPct val="0"/>
        </a:spcAft>
        <a:defRPr sz="4300" kern="1200">
          <a:solidFill>
            <a:srgbClr val="006B8D"/>
          </a:solidFill>
          <a:effectLst>
            <a:outerShdw blurRad="50000" dist="30000" dir="5400000" algn="tl" rotWithShape="0">
              <a:srgbClr val="000000">
                <a:alpha val="30000"/>
              </a:srgbClr>
            </a:outerShdw>
          </a:effectLst>
          <a:latin typeface="+mj-lt"/>
          <a:ea typeface="+mj-ea"/>
          <a:cs typeface="+mj-cs"/>
        </a:defRPr>
      </a:lvl1pPr>
      <a:lvl2pPr algn="l" rtl="0" eaLnBrk="1" fontAlgn="base" hangingPunct="1">
        <a:spcBef>
          <a:spcPct val="0"/>
        </a:spcBef>
        <a:spcAft>
          <a:spcPct val="0"/>
        </a:spcAft>
        <a:defRPr sz="4300">
          <a:solidFill>
            <a:srgbClr val="006B8D"/>
          </a:solidFill>
          <a:latin typeface="Gill Sans MT" pitchFamily="34" charset="0"/>
        </a:defRPr>
      </a:lvl2pPr>
      <a:lvl3pPr algn="l" rtl="0" eaLnBrk="1" fontAlgn="base" hangingPunct="1">
        <a:spcBef>
          <a:spcPct val="0"/>
        </a:spcBef>
        <a:spcAft>
          <a:spcPct val="0"/>
        </a:spcAft>
        <a:defRPr sz="4300">
          <a:solidFill>
            <a:srgbClr val="006B8D"/>
          </a:solidFill>
          <a:latin typeface="Gill Sans MT" pitchFamily="34" charset="0"/>
        </a:defRPr>
      </a:lvl3pPr>
      <a:lvl4pPr algn="l" rtl="0" eaLnBrk="1" fontAlgn="base" hangingPunct="1">
        <a:spcBef>
          <a:spcPct val="0"/>
        </a:spcBef>
        <a:spcAft>
          <a:spcPct val="0"/>
        </a:spcAft>
        <a:defRPr sz="4300">
          <a:solidFill>
            <a:srgbClr val="006B8D"/>
          </a:solidFill>
          <a:latin typeface="Gill Sans MT" pitchFamily="34" charset="0"/>
        </a:defRPr>
      </a:lvl4pPr>
      <a:lvl5pPr algn="l" rtl="0" eaLnBrk="1" fontAlgn="base" hangingPunct="1">
        <a:spcBef>
          <a:spcPct val="0"/>
        </a:spcBef>
        <a:spcAft>
          <a:spcPct val="0"/>
        </a:spcAft>
        <a:defRPr sz="4300">
          <a:solidFill>
            <a:srgbClr val="006B8D"/>
          </a:solidFill>
          <a:latin typeface="Gill Sans MT" pitchFamily="34" charset="0"/>
        </a:defRPr>
      </a:lvl5pPr>
      <a:lvl6pPr marL="457200" algn="l" rtl="0" eaLnBrk="1" fontAlgn="base" hangingPunct="1">
        <a:spcBef>
          <a:spcPct val="0"/>
        </a:spcBef>
        <a:spcAft>
          <a:spcPct val="0"/>
        </a:spcAft>
        <a:defRPr sz="4300">
          <a:solidFill>
            <a:srgbClr val="006B8D"/>
          </a:solidFill>
          <a:latin typeface="Gill Sans MT" pitchFamily="34" charset="0"/>
        </a:defRPr>
      </a:lvl6pPr>
      <a:lvl7pPr marL="914400" algn="l" rtl="0" eaLnBrk="1" fontAlgn="base" hangingPunct="1">
        <a:spcBef>
          <a:spcPct val="0"/>
        </a:spcBef>
        <a:spcAft>
          <a:spcPct val="0"/>
        </a:spcAft>
        <a:defRPr sz="4300">
          <a:solidFill>
            <a:srgbClr val="006B8D"/>
          </a:solidFill>
          <a:latin typeface="Gill Sans MT" pitchFamily="34" charset="0"/>
        </a:defRPr>
      </a:lvl7pPr>
      <a:lvl8pPr marL="1371600" algn="l" rtl="0" eaLnBrk="1" fontAlgn="base" hangingPunct="1">
        <a:spcBef>
          <a:spcPct val="0"/>
        </a:spcBef>
        <a:spcAft>
          <a:spcPct val="0"/>
        </a:spcAft>
        <a:defRPr sz="4300">
          <a:solidFill>
            <a:srgbClr val="006B8D"/>
          </a:solidFill>
          <a:latin typeface="Gill Sans MT" pitchFamily="34" charset="0"/>
        </a:defRPr>
      </a:lvl8pPr>
      <a:lvl9pPr marL="1828800" algn="l" rtl="0" eaLnBrk="1" fontAlgn="base" hangingPunct="1">
        <a:spcBef>
          <a:spcPct val="0"/>
        </a:spcBef>
        <a:spcAft>
          <a:spcPct val="0"/>
        </a:spcAft>
        <a:defRPr sz="4300">
          <a:solidFill>
            <a:srgbClr val="006B8D"/>
          </a:solidFill>
          <a:latin typeface="Gill Sans MT" pitchFamily="34" charset="0"/>
        </a:defRPr>
      </a:lvl9pPr>
      <a:extLst/>
    </p:titleStyle>
    <p:bodyStyle>
      <a:lvl1pPr marL="365125" indent="-282575" algn="l" rtl="0" eaLnBrk="1" fontAlgn="base" hangingPunct="1">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1" fontAlgn="base" hangingPunct="1">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1" fontAlgn="base" hangingPunct="1">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1" fontAlgn="base" hangingPunct="1">
        <a:spcBef>
          <a:spcPct val="20000"/>
        </a:spcBef>
        <a:spcAft>
          <a:spcPct val="0"/>
        </a:spcAft>
        <a:buClr>
          <a:srgbClr val="0BD0D9"/>
        </a:buClr>
        <a:buFont typeface="Wingdings 2" pitchFamily="18" charset="2"/>
        <a:buChar char=""/>
        <a:defRPr sz="2000" kern="1200">
          <a:solidFill>
            <a:schemeClr val="tx1"/>
          </a:solidFill>
          <a:latin typeface="+mn-lt"/>
          <a:ea typeface="+mn-ea"/>
          <a:cs typeface="+mn-cs"/>
        </a:defRPr>
      </a:lvl4pPr>
      <a:lvl5pPr marL="1296988" indent="-182563" algn="l" rtl="0" eaLnBrk="1" fontAlgn="base" hangingPunct="1">
        <a:spcBef>
          <a:spcPct val="20000"/>
        </a:spcBef>
        <a:spcAft>
          <a:spcPct val="0"/>
        </a:spcAft>
        <a:buClr>
          <a:srgbClr val="10CF9B"/>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a:t>
            </a:fld>
            <a:endParaRPr lang="en-US" smtClean="0"/>
          </a:p>
        </p:txBody>
      </p:sp>
      <p:sp>
        <p:nvSpPr>
          <p:cNvPr id="2052" name="Rectangle 2"/>
          <p:cNvSpPr>
            <a:spLocks noGrp="1" noChangeArrowheads="1"/>
          </p:cNvSpPr>
          <p:nvPr>
            <p:ph type="ctrTitle"/>
          </p:nvPr>
        </p:nvSpPr>
        <p:spPr>
          <a:xfrm>
            <a:off x="1691680" y="620688"/>
            <a:ext cx="6912768" cy="4789512"/>
          </a:xfrm>
        </p:spPr>
        <p:txBody>
          <a:bodyPr>
            <a:noAutofit/>
          </a:bodyPr>
          <a:lstStyle/>
          <a:p>
            <a:pPr lvl="0"/>
            <a:r>
              <a:rPr lang="en-US" sz="2800" dirty="0" smtClean="0">
                <a:latin typeface="+mj-lt"/>
              </a:rPr>
              <a:t>ICT Forum for HR Practitioners</a:t>
            </a:r>
            <a:r>
              <a:rPr lang="en-GB" sz="2800" dirty="0" smtClean="0">
                <a:latin typeface="+mj-lt"/>
              </a:rPr>
              <a:t/>
            </a:r>
            <a:br>
              <a:rPr lang="en-GB" sz="2800" dirty="0" smtClean="0">
                <a:latin typeface="+mj-lt"/>
              </a:rPr>
            </a:br>
            <a:r>
              <a:rPr lang="en-US" sz="2800" dirty="0" smtClean="0">
                <a:latin typeface="+mj-lt"/>
              </a:rPr>
              <a:t>18 - 20 March 2015 </a:t>
            </a:r>
            <a:br>
              <a:rPr lang="en-US" sz="2800" dirty="0" smtClean="0">
                <a:latin typeface="+mj-lt"/>
              </a:rPr>
            </a:br>
            <a:r>
              <a:rPr lang="en-US" sz="2800" dirty="0" smtClean="0">
                <a:latin typeface="+mj-lt"/>
              </a:rPr>
              <a:t/>
            </a:r>
            <a:br>
              <a:rPr lang="en-US" sz="2800" dirty="0" smtClean="0">
                <a:latin typeface="+mj-lt"/>
              </a:rPr>
            </a:br>
            <a:r>
              <a:rPr lang="en-US" sz="2800" b="1" dirty="0" smtClean="0">
                <a:latin typeface="+mj-lt"/>
              </a:rPr>
              <a:t>THEME: ICT for Social-Economic Development</a:t>
            </a:r>
            <a:br>
              <a:rPr lang="en-US" sz="2800" b="1" dirty="0" smtClean="0">
                <a:latin typeface="+mj-lt"/>
              </a:rPr>
            </a:br>
            <a:r>
              <a:rPr lang="en-US" sz="2800" b="1" dirty="0" smtClean="0">
                <a:latin typeface="+mj-lt"/>
              </a:rPr>
              <a:t/>
            </a:r>
            <a:br>
              <a:rPr lang="en-US" sz="2800" b="1" dirty="0" smtClean="0">
                <a:latin typeface="+mj-lt"/>
              </a:rPr>
            </a:b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a:t>
            </a:fld>
            <a:endParaRPr lang="en-US" smtClean="0"/>
          </a:p>
        </p:txBody>
      </p:sp>
      <p:sp>
        <p:nvSpPr>
          <p:cNvPr id="2052" name="Rectangle 2"/>
          <p:cNvSpPr>
            <a:spLocks noGrp="1" noChangeArrowheads="1"/>
          </p:cNvSpPr>
          <p:nvPr>
            <p:ph type="ctrTitle"/>
          </p:nvPr>
        </p:nvSpPr>
        <p:spPr>
          <a:xfrm>
            <a:off x="1691680" y="620688"/>
            <a:ext cx="6912768" cy="5246712"/>
          </a:xfrm>
        </p:spPr>
        <p:txBody>
          <a:bodyPr>
            <a:normAutofit/>
          </a:bodyPr>
          <a:lstStyle/>
          <a:p>
            <a:pPr>
              <a:defRPr/>
            </a:pPr>
            <a:r>
              <a:rPr lang="en-US" sz="2800" dirty="0" smtClean="0">
                <a:latin typeface="+mj-lt"/>
              </a:rPr>
              <a:t>TITLE: </a:t>
            </a:r>
            <a:r>
              <a:rPr lang="en-US" sz="2800" b="1" dirty="0" smtClean="0">
                <a:latin typeface="+mj-lt"/>
              </a:rPr>
              <a:t>Mobile Virtual Network Operators (MVNO): Challenges and Opportunities</a:t>
            </a:r>
            <a:r>
              <a:rPr lang="en-US" sz="2800" dirty="0" smtClean="0">
                <a:latin typeface="+mj-lt"/>
              </a:rPr>
              <a:t/>
            </a:r>
            <a:br>
              <a:rPr lang="en-US" sz="2800" dirty="0" smtClean="0">
                <a:latin typeface="+mj-lt"/>
              </a:rPr>
            </a:br>
            <a:r>
              <a:rPr lang="en-US" sz="2800" dirty="0" smtClean="0">
                <a:latin typeface="+mj-lt"/>
              </a:rPr>
              <a:t/>
            </a:r>
            <a:br>
              <a:rPr lang="en-US" sz="2800" dirty="0" smtClean="0">
                <a:latin typeface="+mj-lt"/>
              </a:rPr>
            </a:br>
            <a:r>
              <a:rPr lang="en-US" sz="2800" b="1" dirty="0" smtClean="0">
                <a:latin typeface="+mj-lt"/>
              </a:rPr>
              <a:t>Presenter</a:t>
            </a:r>
            <a:r>
              <a:rPr lang="en-US" sz="2800" dirty="0" smtClean="0">
                <a:latin typeface="+mj-lt"/>
              </a:rPr>
              <a:t>: </a:t>
            </a:r>
            <a:r>
              <a:rPr lang="en-US" sz="2800" dirty="0" smtClean="0">
                <a:latin typeface="+mj-lt"/>
              </a:rPr>
              <a:t/>
            </a:r>
            <a:br>
              <a:rPr lang="en-US" sz="2800" dirty="0" smtClean="0">
                <a:latin typeface="+mj-lt"/>
              </a:rPr>
            </a:br>
            <a:r>
              <a:rPr lang="en-US" sz="2800" dirty="0" smtClean="0">
                <a:latin typeface="+mj-lt"/>
              </a:rPr>
              <a:t/>
            </a:r>
            <a:br>
              <a:rPr lang="en-US" sz="2800" dirty="0" smtClean="0">
                <a:latin typeface="+mj-lt"/>
              </a:rPr>
            </a:br>
            <a:r>
              <a:rPr lang="en-US" sz="2800" dirty="0" smtClean="0"/>
              <a:t>Mr. </a:t>
            </a:r>
            <a:r>
              <a:rPr lang="en-US" sz="2800" dirty="0" smtClean="0">
                <a:latin typeface="+mj-lt"/>
              </a:rPr>
              <a:t>Jonathan </a:t>
            </a:r>
            <a:r>
              <a:rPr lang="en-US" sz="2800" dirty="0" smtClean="0">
                <a:latin typeface="+mj-lt"/>
              </a:rPr>
              <a:t>P.  </a:t>
            </a:r>
            <a:r>
              <a:rPr lang="en-US" sz="2800" dirty="0" err="1" smtClean="0">
                <a:latin typeface="+mj-lt"/>
              </a:rPr>
              <a:t>Mwakijele</a:t>
            </a:r>
            <a:r>
              <a:rPr lang="en-US" sz="2800" dirty="0" smtClean="0">
                <a:latin typeface="+mj-lt"/>
              </a:rPr>
              <a:t/>
            </a:r>
            <a:br>
              <a:rPr lang="en-US" sz="2800" dirty="0" smtClean="0">
                <a:latin typeface="+mj-lt"/>
              </a:rPr>
            </a:br>
            <a:r>
              <a:rPr lang="en-US" sz="2800" dirty="0" smtClean="0"/>
              <a:t>Chairperson, EACO HR Committee</a:t>
            </a:r>
            <a:br>
              <a:rPr lang="en-US" sz="2800" dirty="0" smtClean="0"/>
            </a:br>
            <a:r>
              <a:rPr lang="en-GB" sz="2400" dirty="0" smtClean="0"/>
              <a:t>Coordinator, </a:t>
            </a:r>
            <a:r>
              <a:rPr lang="en-GB" sz="2400" dirty="0" smtClean="0"/>
              <a:t> </a:t>
            </a:r>
            <a:r>
              <a:rPr lang="en-GB" sz="2400" dirty="0" smtClean="0"/>
              <a:t>ITU </a:t>
            </a:r>
            <a:r>
              <a:rPr lang="en-GB" sz="2400" dirty="0" smtClean="0"/>
              <a:t>CoE activities at AFRALTI </a:t>
            </a:r>
            <a:r>
              <a:rPr lang="en-US" sz="2800" dirty="0" smtClean="0">
                <a:latin typeface="+mj-lt"/>
              </a:rPr>
              <a:t/>
            </a:r>
            <a:br>
              <a:rPr lang="en-US" sz="2800" dirty="0" smtClean="0">
                <a:latin typeface="+mj-lt"/>
              </a:rPr>
            </a:br>
            <a:r>
              <a:rPr lang="en-US" sz="2400" dirty="0" smtClean="0">
                <a:latin typeface="+mj-lt"/>
              </a:rPr>
              <a:t>Head of Training, Consultancy and Research Unit</a:t>
            </a:r>
            <a:r>
              <a:rPr lang="en-US" sz="2800" dirty="0" smtClean="0">
                <a:latin typeface="+mj-lt"/>
              </a:rPr>
              <a:t/>
            </a:r>
            <a:br>
              <a:rPr lang="en-US" sz="2800" dirty="0" smtClean="0">
                <a:latin typeface="+mj-lt"/>
              </a:rPr>
            </a:br>
            <a:r>
              <a:rPr lang="en-US" sz="2800" dirty="0" smtClean="0">
                <a:latin typeface="+mj-lt"/>
              </a:rPr>
              <a:t>Email: </a:t>
            </a:r>
            <a:r>
              <a:rPr lang="en-US" sz="2800" dirty="0" smtClean="0">
                <a:latin typeface="+mj-lt"/>
              </a:rPr>
              <a:t>Jmwakijele@afralti.org</a:t>
            </a:r>
            <a:r>
              <a:rPr lang="en-US" sz="2800" dirty="0" smtClean="0">
                <a:latin typeface="+mj-lt"/>
              </a:rPr>
              <a:t/>
            </a:r>
            <a:br>
              <a:rPr lang="en-US" sz="2800" dirty="0" smtClean="0">
                <a:latin typeface="+mj-lt"/>
              </a:rPr>
            </a:br>
            <a:r>
              <a:rPr lang="en-US" sz="2800" dirty="0" smtClean="0">
                <a:latin typeface="+mj-lt"/>
              </a:rPr>
              <a:t>Tel: +254 718 860 897</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133600"/>
            <a:ext cx="7498080" cy="1295400"/>
          </a:xfrm>
        </p:spPr>
        <p:txBody>
          <a:bodyPr/>
          <a:lstStyle/>
          <a:p>
            <a:r>
              <a:rPr lang="en-US" dirty="0" smtClean="0"/>
              <a:t>PART 1</a:t>
            </a:r>
            <a:endParaRPr lang="en-GB" dirty="0"/>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3</a:t>
            </a:fld>
            <a:endParaRPr lang="en-GB"/>
          </a:p>
        </p:txBody>
      </p:sp>
    </p:spTree>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a:t>
            </a:fld>
            <a:endParaRPr lang="en-US" smtClean="0"/>
          </a:p>
        </p:txBody>
      </p:sp>
      <p:sp>
        <p:nvSpPr>
          <p:cNvPr id="2052" name="Rectangle 2"/>
          <p:cNvSpPr>
            <a:spLocks noGrp="1" noChangeArrowheads="1"/>
          </p:cNvSpPr>
          <p:nvPr>
            <p:ph type="ctrTitle"/>
          </p:nvPr>
        </p:nvSpPr>
        <p:spPr>
          <a:xfrm>
            <a:off x="1691680" y="620688"/>
            <a:ext cx="6912768" cy="5018112"/>
          </a:xfrm>
        </p:spPr>
        <p:txBody>
          <a:bodyPr>
            <a:normAutofit/>
          </a:bodyPr>
          <a:lstStyle/>
          <a:p>
            <a:pPr>
              <a:defRPr/>
            </a:pPr>
            <a:r>
              <a:rPr lang="en-US" sz="2800" b="1" dirty="0" smtClean="0">
                <a:latin typeface="+mj-lt"/>
              </a:rPr>
              <a:t>Introduction</a:t>
            </a:r>
            <a:br>
              <a:rPr lang="en-US" sz="2800" b="1" dirty="0" smtClean="0">
                <a:latin typeface="+mj-lt"/>
              </a:rPr>
            </a:br>
            <a:r>
              <a:rPr lang="en-US" sz="2800" dirty="0" smtClean="0">
                <a:latin typeface="+mj-lt"/>
              </a:rPr>
              <a:t/>
            </a:r>
            <a:br>
              <a:rPr lang="en-US" sz="2800" dirty="0" smtClean="0">
                <a:latin typeface="+mj-lt"/>
              </a:rPr>
            </a:br>
            <a:r>
              <a:rPr lang="en-US" sz="2800" dirty="0" smtClean="0">
                <a:latin typeface="+mj-lt"/>
              </a:rPr>
              <a:t>Mobile virtual network operator (MVNO) is a cell phone carrier that typically does not have its own network infrastructure and licensed radio spectrum.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Instead</a:t>
            </a:r>
            <a:r>
              <a:rPr lang="en-US" sz="2800" dirty="0" smtClean="0">
                <a:latin typeface="+mj-lt"/>
              </a:rPr>
              <a:t>, a smaller MVNO has a business relationship with a larger Mobile Network Operator (MNO). </a:t>
            </a:r>
            <a:r>
              <a:rPr lang="en-GB" sz="2800" dirty="0" smtClean="0">
                <a:latin typeface="+mj-lt"/>
              </a:rPr>
              <a:t/>
            </a:r>
            <a:br>
              <a:rPr lang="en-GB" sz="2800" dirty="0" smtClean="0">
                <a:latin typeface="+mj-lt"/>
              </a:rPr>
            </a:b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a:t>
            </a:fld>
            <a:endParaRPr lang="en-US" smtClean="0"/>
          </a:p>
        </p:txBody>
      </p:sp>
      <p:sp>
        <p:nvSpPr>
          <p:cNvPr id="2052" name="Rectangle 2"/>
          <p:cNvSpPr>
            <a:spLocks noGrp="1" noChangeArrowheads="1"/>
          </p:cNvSpPr>
          <p:nvPr>
            <p:ph type="ctrTitle"/>
          </p:nvPr>
        </p:nvSpPr>
        <p:spPr>
          <a:xfrm>
            <a:off x="1691680" y="620688"/>
            <a:ext cx="6912768" cy="5551512"/>
          </a:xfrm>
        </p:spPr>
        <p:txBody>
          <a:bodyPr>
            <a:normAutofit/>
          </a:bodyPr>
          <a:lstStyle/>
          <a:p>
            <a:pPr>
              <a:defRPr/>
            </a:pPr>
            <a:r>
              <a:rPr lang="en-US" sz="2800" dirty="0" smtClean="0">
                <a:latin typeface="+mj-lt"/>
              </a:rPr>
              <a:t>An MVNO pays wholesale fees for minutes and then sells the minutes at retail prices under its own brand.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An </a:t>
            </a:r>
            <a:r>
              <a:rPr lang="en-US" sz="2800" dirty="0" smtClean="0">
                <a:latin typeface="+mj-lt"/>
              </a:rPr>
              <a:t>MVNO, therefore, is an MNO reseller.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An </a:t>
            </a:r>
            <a:r>
              <a:rPr lang="en-US" sz="2800" dirty="0" smtClean="0">
                <a:latin typeface="+mj-lt"/>
              </a:rPr>
              <a:t>MVNO is actually a customer of an MNO rather than a competitor.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An </a:t>
            </a:r>
            <a:r>
              <a:rPr lang="en-US" sz="2800" dirty="0" smtClean="0">
                <a:latin typeface="+mj-lt"/>
              </a:rPr>
              <a:t>MVNO can typically set its own pricing following agreed-upon rates with its contracted MNO.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a:t>
            </a:fld>
            <a:endParaRPr lang="en-US" smtClean="0"/>
          </a:p>
        </p:txBody>
      </p:sp>
      <p:sp>
        <p:nvSpPr>
          <p:cNvPr id="2052" name="Rectangle 2"/>
          <p:cNvSpPr>
            <a:spLocks noGrp="1" noChangeArrowheads="1"/>
          </p:cNvSpPr>
          <p:nvPr>
            <p:ph type="ctrTitle"/>
          </p:nvPr>
        </p:nvSpPr>
        <p:spPr>
          <a:xfrm>
            <a:off x="1691680" y="620688"/>
            <a:ext cx="6912768" cy="5627712"/>
          </a:xfrm>
        </p:spPr>
        <p:txBody>
          <a:bodyPr>
            <a:normAutofit/>
          </a:bodyPr>
          <a:lstStyle/>
          <a:p>
            <a:pPr>
              <a:defRPr/>
            </a:pPr>
            <a:r>
              <a:rPr lang="en-US" sz="2800" dirty="0" smtClean="0">
                <a:latin typeface="+mj-lt"/>
              </a:rPr>
              <a:t>We have seen the case of Kenya where Communications Authority of Kenya has issued MVNO licenses to three companies.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Issuing </a:t>
            </a:r>
            <a:r>
              <a:rPr lang="en-US" sz="2800" dirty="0" smtClean="0">
                <a:latin typeface="+mj-lt"/>
              </a:rPr>
              <a:t>of MVNO licenses has not been taken easily by other Operators.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It </a:t>
            </a:r>
            <a:r>
              <a:rPr lang="en-US" sz="2800" dirty="0" smtClean="0">
                <a:latin typeface="+mj-lt"/>
              </a:rPr>
              <a:t>is high time for regulators in Africa to come up with clear policy guidelines for MVNOs.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HR </a:t>
            </a:r>
            <a:r>
              <a:rPr lang="en-US" sz="2800" dirty="0" smtClean="0">
                <a:latin typeface="+mj-lt"/>
              </a:rPr>
              <a:t>Practitioners need to be acquainted with MVNOs and how they operate.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7</a:t>
            </a:fld>
            <a:endParaRPr lang="en-US" smtClean="0"/>
          </a:p>
        </p:txBody>
      </p:sp>
      <p:sp>
        <p:nvSpPr>
          <p:cNvPr id="2052" name="Rectangle 2"/>
          <p:cNvSpPr>
            <a:spLocks noGrp="1" noChangeArrowheads="1"/>
          </p:cNvSpPr>
          <p:nvPr>
            <p:ph type="ctrTitle"/>
          </p:nvPr>
        </p:nvSpPr>
        <p:spPr>
          <a:xfrm>
            <a:off x="1691680" y="620688"/>
            <a:ext cx="6912768" cy="4408512"/>
          </a:xfrm>
        </p:spPr>
        <p:txBody>
          <a:bodyPr>
            <a:normAutofit/>
          </a:bodyPr>
          <a:lstStyle/>
          <a:p>
            <a:r>
              <a:rPr lang="en-US" sz="2800" b="1" dirty="0" smtClean="0">
                <a:latin typeface="+mj-lt"/>
              </a:rPr>
              <a:t>What is an MVNO?</a:t>
            </a:r>
            <a:br>
              <a:rPr lang="en-US" sz="2800" b="1" dirty="0" smtClean="0">
                <a:latin typeface="+mj-lt"/>
              </a:rPr>
            </a:br>
            <a:r>
              <a:rPr lang="en-US" sz="2800" b="1" dirty="0" smtClean="0">
                <a:latin typeface="+mj-lt"/>
              </a:rPr>
              <a:t/>
            </a:r>
            <a:br>
              <a:rPr lang="en-US" sz="2800" b="1" dirty="0" smtClean="0">
                <a:latin typeface="+mj-lt"/>
              </a:rPr>
            </a:br>
            <a:r>
              <a:rPr lang="en-US" sz="2800" dirty="0" smtClean="0">
                <a:latin typeface="+mj-lt"/>
              </a:rPr>
              <a:t>A </a:t>
            </a:r>
            <a:r>
              <a:rPr lang="en-US" sz="2800" b="1" dirty="0" smtClean="0">
                <a:latin typeface="+mj-lt"/>
              </a:rPr>
              <a:t>mobile virtual network operator (MVNO)</a:t>
            </a:r>
            <a:r>
              <a:rPr lang="en-US" sz="2800" dirty="0" smtClean="0">
                <a:latin typeface="+mj-lt"/>
              </a:rPr>
              <a:t> is a company that provides mobile phone services but does not have its own licensed frequency allocation of radio spectrum, nor does it necessarily have all of the infrastructure required to provide mobile telephone service.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8</a:t>
            </a:fld>
            <a:endParaRPr lang="en-US" smtClean="0"/>
          </a:p>
        </p:txBody>
      </p:sp>
      <p:sp>
        <p:nvSpPr>
          <p:cNvPr id="2052" name="Rectangle 2"/>
          <p:cNvSpPr>
            <a:spLocks noGrp="1" noChangeArrowheads="1"/>
          </p:cNvSpPr>
          <p:nvPr>
            <p:ph type="ctrTitle"/>
          </p:nvPr>
        </p:nvSpPr>
        <p:spPr>
          <a:xfrm>
            <a:off x="1752600" y="533400"/>
            <a:ext cx="6912768" cy="5410200"/>
          </a:xfrm>
        </p:spPr>
        <p:txBody>
          <a:bodyPr>
            <a:normAutofit fontScale="90000"/>
          </a:bodyPr>
          <a:lstStyle/>
          <a:p>
            <a:pPr>
              <a:defRPr/>
            </a:pPr>
            <a:r>
              <a:rPr lang="en-US" sz="2800" dirty="0" smtClean="0">
                <a:latin typeface="+mj-lt"/>
              </a:rPr>
              <a:t>A company that does have frequency allocation(s) and all the required infrastructure to run an independent mobile network is known simply as a mobile network operator (MNO).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MVNOs </a:t>
            </a:r>
            <a:r>
              <a:rPr lang="en-US" sz="2800" dirty="0" smtClean="0">
                <a:latin typeface="+mj-lt"/>
              </a:rPr>
              <a:t>are roughly equivalent to the “switchless resellers” of the traditional landline telephone market.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An</a:t>
            </a:r>
            <a:r>
              <a:rPr lang="en-US" sz="2800" dirty="0" smtClean="0">
                <a:latin typeface="+mj-lt"/>
              </a:rPr>
              <a:t> MNO that does not have a frequency spectrum allocation in a particular geographical region may operate as an MVNO in that region.</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9</a:t>
            </a:fld>
            <a:endParaRPr lang="en-US" smtClean="0"/>
          </a:p>
        </p:txBody>
      </p:sp>
      <p:sp>
        <p:nvSpPr>
          <p:cNvPr id="2052" name="Rectangle 2"/>
          <p:cNvSpPr>
            <a:spLocks noGrp="1" noChangeArrowheads="1"/>
          </p:cNvSpPr>
          <p:nvPr>
            <p:ph type="ctrTitle"/>
          </p:nvPr>
        </p:nvSpPr>
        <p:spPr>
          <a:xfrm>
            <a:off x="1691680" y="620688"/>
            <a:ext cx="6912768" cy="4865712"/>
          </a:xfrm>
        </p:spPr>
        <p:txBody>
          <a:bodyPr>
            <a:normAutofit/>
          </a:bodyPr>
          <a:lstStyle/>
          <a:p>
            <a:pPr>
              <a:defRPr/>
            </a:pPr>
            <a:r>
              <a:rPr lang="en-US" sz="2800" dirty="0" smtClean="0">
                <a:latin typeface="+mj-lt"/>
              </a:rPr>
              <a:t>An MVNO’s roles and relationship to the MNO vary by market, country and the individual situations of the MNO and MVNO.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In </a:t>
            </a:r>
            <a:r>
              <a:rPr lang="en-US" sz="2800" dirty="0" smtClean="0">
                <a:latin typeface="+mj-lt"/>
              </a:rPr>
              <a:t>general, an MVNO is an entity or company that works independently of the mobile network operator and can set its own pricing structures, subject to the rates agreed with the MNO.</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10</a:t>
            </a:fld>
            <a:endParaRPr lang="en-US" smtClean="0"/>
          </a:p>
        </p:txBody>
      </p:sp>
      <p:sp>
        <p:nvSpPr>
          <p:cNvPr id="2052" name="Rectangle 2"/>
          <p:cNvSpPr>
            <a:spLocks noGrp="1" noChangeArrowheads="1"/>
          </p:cNvSpPr>
          <p:nvPr>
            <p:ph type="ctrTitle"/>
          </p:nvPr>
        </p:nvSpPr>
        <p:spPr>
          <a:xfrm>
            <a:off x="1691680" y="620688"/>
            <a:ext cx="6912768" cy="5703912"/>
          </a:xfrm>
        </p:spPr>
        <p:txBody>
          <a:bodyPr>
            <a:normAutofit/>
          </a:bodyPr>
          <a:lstStyle/>
          <a:p>
            <a:pPr>
              <a:defRPr/>
            </a:pPr>
            <a:r>
              <a:rPr lang="en-US" sz="2800" dirty="0" smtClean="0">
                <a:latin typeface="+mj-lt"/>
              </a:rPr>
              <a:t>Usually, the MVNO does not own any GSM,CDMA or other core mobile network related infrastructure, such as mobile switching </a:t>
            </a:r>
            <a:r>
              <a:rPr lang="en-US" sz="2800" dirty="0" err="1" smtClean="0">
                <a:latin typeface="+mj-lt"/>
              </a:rPr>
              <a:t>centres</a:t>
            </a:r>
            <a:r>
              <a:rPr lang="en-US" sz="2800" dirty="0" smtClean="0">
                <a:latin typeface="+mj-lt"/>
              </a:rPr>
              <a:t> (MSCs), or a radio access network.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Some </a:t>
            </a:r>
            <a:r>
              <a:rPr lang="en-US" sz="2800" dirty="0" smtClean="0">
                <a:latin typeface="+mj-lt"/>
              </a:rPr>
              <a:t>may own their own </a:t>
            </a:r>
            <a:r>
              <a:rPr lang="en-US" sz="2800" dirty="0" smtClean="0">
                <a:latin typeface="+mj-lt"/>
              </a:rPr>
              <a:t>Home Location Register</a:t>
            </a:r>
            <a:r>
              <a:rPr lang="en-US" sz="2800" dirty="0" smtClean="0">
                <a:latin typeface="+mj-lt"/>
              </a:rPr>
              <a:t>, or </a:t>
            </a:r>
            <a:r>
              <a:rPr lang="en-US" sz="2800" b="1" dirty="0" smtClean="0">
                <a:latin typeface="+mj-lt"/>
              </a:rPr>
              <a:t>HLR</a:t>
            </a:r>
            <a:r>
              <a:rPr lang="en-US" sz="2800" dirty="0" smtClean="0">
                <a:latin typeface="+mj-lt"/>
              </a:rPr>
              <a:t>, which allows more flexibility and ownership of the subscriber’s mobile phone number </a:t>
            </a:r>
            <a:r>
              <a:rPr lang="en-US" sz="2800" dirty="0" smtClean="0">
                <a:latin typeface="+mj-lt"/>
              </a:rPr>
              <a:t>(MSISDN</a:t>
            </a:r>
            <a:r>
              <a:rPr lang="en-US" sz="2800" dirty="0" smtClean="0">
                <a:latin typeface="+mj-lt"/>
              </a:rPr>
              <a:t>)—in this case, the MVNO appears as a roaming partner to other networks abroad, and as a network within its own region.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11</a:t>
            </a:fld>
            <a:endParaRPr lang="en-US" smtClean="0"/>
          </a:p>
        </p:txBody>
      </p:sp>
      <p:sp>
        <p:nvSpPr>
          <p:cNvPr id="2052" name="Rectangle 2"/>
          <p:cNvSpPr>
            <a:spLocks noGrp="1" noChangeArrowheads="1"/>
          </p:cNvSpPr>
          <p:nvPr>
            <p:ph type="ctrTitle"/>
          </p:nvPr>
        </p:nvSpPr>
        <p:spPr>
          <a:xfrm>
            <a:off x="1691680" y="620688"/>
            <a:ext cx="6912768" cy="4713312"/>
          </a:xfrm>
        </p:spPr>
        <p:txBody>
          <a:bodyPr>
            <a:noAutofit/>
          </a:bodyPr>
          <a:lstStyle/>
          <a:p>
            <a:pPr>
              <a:defRPr/>
            </a:pPr>
            <a:r>
              <a:rPr lang="en-US" sz="2800" dirty="0" smtClean="0"/>
              <a:t>MSISDN, simply </a:t>
            </a:r>
            <a:r>
              <a:rPr lang="en-US" sz="2800" dirty="0" smtClean="0"/>
              <a:t>put, it is the telephone number to the SIM card in a mobile/cellular phone. This abbreviation has several interpretations, the most common one being "Mobile Station International Subscriber Directory Number</a:t>
            </a:r>
            <a:r>
              <a:rPr lang="en-US" sz="2800" dirty="0" smtClean="0"/>
              <a:t>".</a:t>
            </a:r>
            <a:r>
              <a:rPr lang="en-US" sz="2800" baseline="30000" dirty="0" smtClean="0"/>
              <a:t/>
            </a:r>
            <a:br>
              <a:rPr lang="en-US" sz="2800" baseline="30000" dirty="0" smtClean="0"/>
            </a:br>
            <a:r>
              <a:rPr lang="en-US" sz="2800" dirty="0" smtClean="0"/>
              <a:t/>
            </a:r>
            <a:br>
              <a:rPr lang="en-US" sz="2800" dirty="0" smtClean="0"/>
            </a:br>
            <a:r>
              <a:rPr lang="en-US" sz="2800" dirty="0" smtClean="0">
                <a:latin typeface="+mj-lt"/>
              </a:rPr>
              <a:t>Some </a:t>
            </a:r>
            <a:r>
              <a:rPr lang="en-US" sz="2800" dirty="0" smtClean="0">
                <a:latin typeface="+mj-lt"/>
              </a:rPr>
              <a:t>MVNOs run their own billing and customer care solutions known as business support systems (BSS). Many use an MVNE.</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12</a:t>
            </a:fld>
            <a:endParaRPr lang="en-US" smtClean="0"/>
          </a:p>
        </p:txBody>
      </p:sp>
      <p:sp>
        <p:nvSpPr>
          <p:cNvPr id="2052" name="Rectangle 2"/>
          <p:cNvSpPr>
            <a:spLocks noGrp="1" noChangeArrowheads="1"/>
          </p:cNvSpPr>
          <p:nvPr>
            <p:ph type="ctrTitle"/>
          </p:nvPr>
        </p:nvSpPr>
        <p:spPr>
          <a:xfrm>
            <a:off x="1691680" y="620688"/>
            <a:ext cx="6912768" cy="4637112"/>
          </a:xfrm>
        </p:spPr>
        <p:txBody>
          <a:bodyPr>
            <a:normAutofit/>
          </a:bodyPr>
          <a:lstStyle/>
          <a:p>
            <a:pPr>
              <a:defRPr/>
            </a:pPr>
            <a:r>
              <a:rPr lang="en-US" sz="2800" dirty="0" smtClean="0">
                <a:latin typeface="+mj-lt"/>
              </a:rPr>
              <a:t>There is a distinction between MVNOs and service providers, who purchase wholesale mobile minutes and resell to end-users.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Normally </a:t>
            </a:r>
            <a:r>
              <a:rPr lang="en-US" sz="2800" dirty="0" smtClean="0">
                <a:latin typeface="+mj-lt"/>
              </a:rPr>
              <a:t>they do not have their own SIM cards and the services provided by service providers depend on the services of the hosting MNOs or MVNOs.</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13</a:t>
            </a:fld>
            <a:endParaRPr lang="en-US" smtClean="0"/>
          </a:p>
        </p:txBody>
      </p:sp>
      <p:sp>
        <p:nvSpPr>
          <p:cNvPr id="2052" name="Rectangle 2"/>
          <p:cNvSpPr>
            <a:spLocks noGrp="1" noChangeArrowheads="1"/>
          </p:cNvSpPr>
          <p:nvPr>
            <p:ph type="ctrTitle"/>
          </p:nvPr>
        </p:nvSpPr>
        <p:spPr>
          <a:xfrm>
            <a:off x="1691680" y="381000"/>
            <a:ext cx="6912768" cy="5791200"/>
          </a:xfrm>
        </p:spPr>
        <p:txBody>
          <a:bodyPr>
            <a:normAutofit/>
          </a:bodyPr>
          <a:lstStyle/>
          <a:p>
            <a:r>
              <a:rPr lang="en-US" sz="2800" b="1" dirty="0" smtClean="0">
                <a:latin typeface="+mj-lt"/>
              </a:rPr>
              <a:t>Background and history</a:t>
            </a:r>
            <a:br>
              <a:rPr lang="en-US" sz="2800" b="1" dirty="0" smtClean="0">
                <a:latin typeface="+mj-lt"/>
              </a:rPr>
            </a:br>
            <a:r>
              <a:rPr lang="en-US" sz="2800" b="1" dirty="0" smtClean="0">
                <a:latin typeface="+mj-lt"/>
              </a:rPr>
              <a:t/>
            </a:r>
            <a:br>
              <a:rPr lang="en-US" sz="2800" b="1" dirty="0" smtClean="0">
                <a:latin typeface="+mj-lt"/>
              </a:rPr>
            </a:br>
            <a:r>
              <a:rPr lang="en-US" sz="2800" dirty="0" smtClean="0">
                <a:latin typeface="+mj-lt"/>
              </a:rPr>
              <a:t>The emergence of the MVNO model in a market is often a result of one of two factors.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Regulatory </a:t>
            </a:r>
            <a:r>
              <a:rPr lang="en-US" sz="2800" dirty="0" smtClean="0">
                <a:latin typeface="+mj-lt"/>
              </a:rPr>
              <a:t>intervention designed to lower the barriers for market entry and ultimately increase competition, </a:t>
            </a:r>
            <a:r>
              <a:rPr lang="en-US" sz="2800" dirty="0" smtClean="0">
                <a:latin typeface="+mj-lt"/>
              </a:rPr>
              <a:t>or </a:t>
            </a:r>
            <a:br>
              <a:rPr lang="en-US" sz="2800" dirty="0" smtClean="0">
                <a:latin typeface="+mj-lt"/>
              </a:rPr>
            </a:br>
            <a:r>
              <a:rPr lang="en-US" sz="2800" dirty="0" smtClean="0"/>
              <a:t/>
            </a:r>
            <a:br>
              <a:rPr lang="en-US" sz="2800" dirty="0" smtClean="0"/>
            </a:br>
            <a:r>
              <a:rPr lang="en-US" sz="2800" dirty="0" smtClean="0">
                <a:latin typeface="+mj-lt"/>
              </a:rPr>
              <a:t>a </a:t>
            </a:r>
            <a:r>
              <a:rPr lang="en-US" sz="2800" dirty="0" smtClean="0">
                <a:latin typeface="+mj-lt"/>
              </a:rPr>
              <a:t>strategic decision by an MNO looking to extend its existing operations and target niche or underserved segments through a second or perhaps multiple brands</a:t>
            </a:r>
            <a:r>
              <a:rPr lang="en-US" sz="2800" dirty="0" smtClean="0">
                <a:latin typeface="+mj-lt"/>
              </a:rPr>
              <a:t>.</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14</a:t>
            </a:fld>
            <a:endParaRPr lang="en-US" smtClean="0"/>
          </a:p>
        </p:txBody>
      </p:sp>
      <p:sp>
        <p:nvSpPr>
          <p:cNvPr id="2052" name="Rectangle 2"/>
          <p:cNvSpPr>
            <a:spLocks noGrp="1" noChangeArrowheads="1"/>
          </p:cNvSpPr>
          <p:nvPr>
            <p:ph type="ctrTitle"/>
          </p:nvPr>
        </p:nvSpPr>
        <p:spPr>
          <a:xfrm>
            <a:off x="1676400" y="914400"/>
            <a:ext cx="6912768" cy="3505200"/>
          </a:xfrm>
        </p:spPr>
        <p:txBody>
          <a:bodyPr>
            <a:normAutofit/>
          </a:bodyPr>
          <a:lstStyle/>
          <a:p>
            <a:pPr>
              <a:defRPr/>
            </a:pPr>
            <a:r>
              <a:rPr lang="en-US" sz="2800" dirty="0" smtClean="0">
                <a:latin typeface="+mj-lt"/>
              </a:rPr>
              <a:t>For some of the earlier markets that embraced the MVNO model, such as in the Scandinavia region, the regulatory authority sought to introduce the MVNO/wholesale model to drive competition into a market that was considered to involve significant market power which existed for early entrant MNO’s in those countries.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15</a:t>
            </a:fld>
            <a:endParaRPr lang="en-US" smtClean="0"/>
          </a:p>
        </p:txBody>
      </p:sp>
      <p:sp>
        <p:nvSpPr>
          <p:cNvPr id="2052" name="Rectangle 2"/>
          <p:cNvSpPr>
            <a:spLocks noGrp="1" noChangeArrowheads="1"/>
          </p:cNvSpPr>
          <p:nvPr>
            <p:ph type="ctrTitle"/>
          </p:nvPr>
        </p:nvSpPr>
        <p:spPr>
          <a:xfrm>
            <a:off x="1691680" y="620688"/>
            <a:ext cx="6912768" cy="4179912"/>
          </a:xfrm>
        </p:spPr>
        <p:txBody>
          <a:bodyPr>
            <a:normAutofit/>
          </a:bodyPr>
          <a:lstStyle/>
          <a:p>
            <a:pPr>
              <a:defRPr/>
            </a:pPr>
            <a:r>
              <a:rPr lang="en-US" sz="2800" dirty="0" smtClean="0">
                <a:latin typeface="+mj-lt"/>
              </a:rPr>
              <a:t>The regulatory perception was that the MVNO model would be a time efficient and cost effective route for telecoms companies to enter the market and therefore bring increased competition for the benefit of the </a:t>
            </a:r>
            <a:r>
              <a:rPr lang="en-US" sz="2800" dirty="0" smtClean="0">
                <a:latin typeface="+mj-lt"/>
              </a:rPr>
              <a:t>consumer.</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16</a:t>
            </a:fld>
            <a:endParaRPr lang="en-US" smtClean="0"/>
          </a:p>
        </p:txBody>
      </p:sp>
      <p:sp>
        <p:nvSpPr>
          <p:cNvPr id="2052" name="Rectangle 2"/>
          <p:cNvSpPr>
            <a:spLocks noGrp="1" noChangeArrowheads="1"/>
          </p:cNvSpPr>
          <p:nvPr>
            <p:ph type="ctrTitle"/>
          </p:nvPr>
        </p:nvSpPr>
        <p:spPr>
          <a:xfrm>
            <a:off x="1691680" y="620688"/>
            <a:ext cx="6912768" cy="5170512"/>
          </a:xfrm>
        </p:spPr>
        <p:txBody>
          <a:bodyPr>
            <a:noAutofit/>
          </a:bodyPr>
          <a:lstStyle/>
          <a:p>
            <a:pPr>
              <a:defRPr/>
            </a:pPr>
            <a:r>
              <a:rPr lang="en-US" sz="2800" dirty="0" smtClean="0">
                <a:latin typeface="+mj-lt"/>
              </a:rPr>
              <a:t>The efficiency is obtained by the nature of the MVNO business model, in that, an MVNO doesn’t incur the significant capital expenditure on spectrum and infrastructure that an MNO does, nor does it have the time consuming task of rolling out extensive radio infrastructure.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In </a:t>
            </a:r>
            <a:r>
              <a:rPr lang="en-US" sz="2800" dirty="0" smtClean="0">
                <a:latin typeface="+mj-lt"/>
              </a:rPr>
              <a:t>many of the early markets the regulator forced Host Network Operators (HNO’s) to open their network to, what was for them, a potential competitor.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17</a:t>
            </a:fld>
            <a:endParaRPr lang="en-US" smtClean="0"/>
          </a:p>
        </p:txBody>
      </p:sp>
      <p:sp>
        <p:nvSpPr>
          <p:cNvPr id="2052" name="Rectangle 2"/>
          <p:cNvSpPr>
            <a:spLocks noGrp="1" noChangeArrowheads="1"/>
          </p:cNvSpPr>
          <p:nvPr>
            <p:ph type="ctrTitle"/>
          </p:nvPr>
        </p:nvSpPr>
        <p:spPr>
          <a:xfrm>
            <a:off x="1691680" y="620688"/>
            <a:ext cx="6912768" cy="5094312"/>
          </a:xfrm>
        </p:spPr>
        <p:txBody>
          <a:bodyPr>
            <a:normAutofit/>
          </a:bodyPr>
          <a:lstStyle/>
          <a:p>
            <a:pPr>
              <a:defRPr/>
            </a:pPr>
            <a:r>
              <a:rPr lang="en-US" sz="2800" dirty="0" smtClean="0">
                <a:latin typeface="+mj-lt"/>
              </a:rPr>
              <a:t>The situation created was one of a reluctant HNO which felt, rightly or wrongly, that it was being forced into a commercial relationship that would eventually have a negative impact on its revenues.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Needless </a:t>
            </a:r>
            <a:r>
              <a:rPr lang="en-US" sz="2800" dirty="0" smtClean="0">
                <a:latin typeface="+mj-lt"/>
              </a:rPr>
              <a:t>to say, this presented a challenging operating environment for the MVNO, most notably with regard to negotiating the best wholesale deal possible.</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18</a:t>
            </a:fld>
            <a:endParaRPr lang="en-US" smtClean="0"/>
          </a:p>
        </p:txBody>
      </p:sp>
      <p:sp>
        <p:nvSpPr>
          <p:cNvPr id="2052" name="Rectangle 2"/>
          <p:cNvSpPr>
            <a:spLocks noGrp="1" noChangeArrowheads="1"/>
          </p:cNvSpPr>
          <p:nvPr>
            <p:ph type="ctrTitle"/>
          </p:nvPr>
        </p:nvSpPr>
        <p:spPr>
          <a:xfrm>
            <a:off x="1691680" y="620688"/>
            <a:ext cx="6912768" cy="5170512"/>
          </a:xfrm>
        </p:spPr>
        <p:txBody>
          <a:bodyPr>
            <a:normAutofit/>
          </a:bodyPr>
          <a:lstStyle/>
          <a:p>
            <a:pPr>
              <a:defRPr/>
            </a:pPr>
            <a:r>
              <a:rPr lang="en-US" sz="2800" dirty="0" smtClean="0">
                <a:latin typeface="+mj-lt"/>
              </a:rPr>
              <a:t>Conversely and more recently many mobile network operators believe that there is merit in operating a wholesale MVNO business unit, to compliment their retail model.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And </a:t>
            </a:r>
            <a:r>
              <a:rPr lang="en-US" sz="2800" dirty="0" smtClean="0">
                <a:latin typeface="+mj-lt"/>
              </a:rPr>
              <a:t>have therefore either openly embraced potential MVNO partners or indeed endeavored to launch their own branded MVNOs, presenting a far more favorable environment for a potential MVNO.</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19</a:t>
            </a:fld>
            <a:endParaRPr lang="en-US" smtClean="0"/>
          </a:p>
        </p:txBody>
      </p:sp>
      <p:sp>
        <p:nvSpPr>
          <p:cNvPr id="2052" name="Rectangle 2"/>
          <p:cNvSpPr>
            <a:spLocks noGrp="1" noChangeArrowheads="1"/>
          </p:cNvSpPr>
          <p:nvPr>
            <p:ph type="ctrTitle"/>
          </p:nvPr>
        </p:nvSpPr>
        <p:spPr>
          <a:xfrm>
            <a:off x="1676400" y="685800"/>
            <a:ext cx="6912768" cy="5486400"/>
          </a:xfrm>
        </p:spPr>
        <p:txBody>
          <a:bodyPr>
            <a:normAutofit fontScale="90000"/>
          </a:bodyPr>
          <a:lstStyle/>
          <a:p>
            <a:pPr>
              <a:defRPr/>
            </a:pPr>
            <a:r>
              <a:rPr lang="en-US" sz="2800" dirty="0" smtClean="0">
                <a:latin typeface="+mj-lt"/>
              </a:rPr>
              <a:t>The first commercially successful MVNO in the UK was Virgin Mobile UK, launched in the United Kingdom in 1999 and now has over 4 million customers in the UK.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Virgin </a:t>
            </a:r>
            <a:r>
              <a:rPr lang="en-US" sz="2800" dirty="0" smtClean="0">
                <a:latin typeface="+mj-lt"/>
              </a:rPr>
              <a:t>replicated its UK success through its US operation Virgin Mobile USA, which was eventually acquired by Sprint Nextel for a total equity value of approximately </a:t>
            </a:r>
            <a:r>
              <a:rPr lang="en-US" sz="2800" b="1" dirty="0" smtClean="0">
                <a:latin typeface="+mj-lt"/>
              </a:rPr>
              <a:t>USD$483 million.</a:t>
            </a:r>
            <a:r>
              <a:rPr lang="en-US" sz="2800" dirty="0" smtClean="0">
                <a:latin typeface="+mj-lt"/>
              </a:rPr>
              <a:t>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However </a:t>
            </a:r>
            <a:r>
              <a:rPr lang="en-US" sz="2800" dirty="0" smtClean="0">
                <a:latin typeface="+mj-lt"/>
              </a:rPr>
              <a:t>ventures in Australia have not been so successful, and failed in Singapore, albeit with a different strategy.</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20</a:t>
            </a:fld>
            <a:endParaRPr lang="en-US" smtClean="0"/>
          </a:p>
        </p:txBody>
      </p:sp>
      <p:sp>
        <p:nvSpPr>
          <p:cNvPr id="2052" name="Rectangle 2"/>
          <p:cNvSpPr>
            <a:spLocks noGrp="1" noChangeArrowheads="1"/>
          </p:cNvSpPr>
          <p:nvPr>
            <p:ph type="ctrTitle"/>
          </p:nvPr>
        </p:nvSpPr>
        <p:spPr>
          <a:xfrm>
            <a:off x="1691680" y="620688"/>
            <a:ext cx="6912768" cy="3113112"/>
          </a:xfrm>
        </p:spPr>
        <p:txBody>
          <a:bodyPr>
            <a:normAutofit/>
          </a:bodyPr>
          <a:lstStyle/>
          <a:p>
            <a:pPr>
              <a:defRPr/>
            </a:pPr>
            <a:r>
              <a:rPr lang="en-US" sz="2800" dirty="0" smtClean="0">
                <a:latin typeface="+mj-lt"/>
              </a:rPr>
              <a:t>Initially, Virgin ran using a service provider model—essentially reselling capacity on T-Mobile.</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21</a:t>
            </a:fld>
            <a:endParaRPr lang="en-US" smtClean="0"/>
          </a:p>
        </p:txBody>
      </p:sp>
      <p:sp>
        <p:nvSpPr>
          <p:cNvPr id="2052" name="Rectangle 2"/>
          <p:cNvSpPr>
            <a:spLocks noGrp="1" noChangeArrowheads="1"/>
          </p:cNvSpPr>
          <p:nvPr>
            <p:ph type="ctrTitle"/>
          </p:nvPr>
        </p:nvSpPr>
        <p:spPr>
          <a:xfrm>
            <a:off x="1691680" y="620688"/>
            <a:ext cx="6912768" cy="3951312"/>
          </a:xfrm>
        </p:spPr>
        <p:txBody>
          <a:bodyPr>
            <a:normAutofit/>
          </a:bodyPr>
          <a:lstStyle/>
          <a:p>
            <a:pPr>
              <a:defRPr/>
            </a:pPr>
            <a:r>
              <a:rPr lang="en-US" sz="2800" dirty="0" smtClean="0">
                <a:latin typeface="+mj-lt"/>
              </a:rPr>
              <a:t>The first MVNO using the full </a:t>
            </a:r>
            <a:r>
              <a:rPr lang="en-US" sz="2800" dirty="0" smtClean="0">
                <a:latin typeface="+mj-lt"/>
              </a:rPr>
              <a:t>definition </a:t>
            </a:r>
            <a:r>
              <a:rPr lang="en-US" sz="2800" dirty="0" smtClean="0">
                <a:latin typeface="+mj-lt"/>
              </a:rPr>
              <a:t>was created by Tele2 in Denmark, and subsequently rolled out in several European markets.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This </a:t>
            </a:r>
            <a:r>
              <a:rPr lang="en-US" sz="2800" dirty="0" smtClean="0">
                <a:latin typeface="+mj-lt"/>
              </a:rPr>
              <a:t>model formed the basis between the co-operation between Tele2 in Sweden and </a:t>
            </a:r>
            <a:r>
              <a:rPr lang="en-US" sz="2800" dirty="0" err="1" smtClean="0">
                <a:latin typeface="+mj-lt"/>
              </a:rPr>
              <a:t>Telia</a:t>
            </a:r>
            <a:r>
              <a:rPr lang="en-US" sz="2800" dirty="0" smtClean="0">
                <a:latin typeface="+mj-lt"/>
              </a:rPr>
              <a:t>, created when </a:t>
            </a:r>
            <a:r>
              <a:rPr lang="en-US" sz="2800" dirty="0" err="1" smtClean="0">
                <a:latin typeface="+mj-lt"/>
              </a:rPr>
              <a:t>Telia</a:t>
            </a:r>
            <a:r>
              <a:rPr lang="en-US" sz="2800" dirty="0" smtClean="0">
                <a:latin typeface="+mj-lt"/>
              </a:rPr>
              <a:t> failed to obtain a 3G license in their home market.</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981200"/>
            <a:ext cx="7498080" cy="1676400"/>
          </a:xfrm>
        </p:spPr>
        <p:txBody>
          <a:bodyPr/>
          <a:lstStyle/>
          <a:p>
            <a:r>
              <a:rPr lang="en-US" dirty="0" smtClean="0"/>
              <a:t>PART 2</a:t>
            </a:r>
            <a:endParaRPr lang="en-GB" dirty="0"/>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22</a:t>
            </a:fld>
            <a:endParaRPr lang="en-GB"/>
          </a:p>
        </p:txBody>
      </p:sp>
    </p:spTree>
  </p:cSld>
  <p:clrMapOvr>
    <a:masterClrMapping/>
  </p:clrMapOvr>
  <p:transition>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23</a:t>
            </a:fld>
            <a:endParaRPr lang="en-US" smtClean="0"/>
          </a:p>
        </p:txBody>
      </p:sp>
      <p:sp>
        <p:nvSpPr>
          <p:cNvPr id="2052" name="Rectangle 2"/>
          <p:cNvSpPr>
            <a:spLocks noGrp="1" noChangeArrowheads="1"/>
          </p:cNvSpPr>
          <p:nvPr>
            <p:ph type="ctrTitle"/>
          </p:nvPr>
        </p:nvSpPr>
        <p:spPr>
          <a:xfrm>
            <a:off x="1691680" y="620688"/>
            <a:ext cx="6912768" cy="3798912"/>
          </a:xfrm>
        </p:spPr>
        <p:txBody>
          <a:bodyPr>
            <a:normAutofit/>
          </a:bodyPr>
          <a:lstStyle/>
          <a:p>
            <a:r>
              <a:rPr lang="en-US" sz="2800" b="1" dirty="0" smtClean="0">
                <a:latin typeface="+mj-lt"/>
              </a:rPr>
              <a:t>MVNOs worldwide</a:t>
            </a:r>
            <a:br>
              <a:rPr lang="en-US" sz="2800" b="1" dirty="0" smtClean="0">
                <a:latin typeface="+mj-lt"/>
              </a:rPr>
            </a:br>
            <a:r>
              <a:rPr lang="en-US" sz="2800" b="1" dirty="0" smtClean="0">
                <a:latin typeface="+mj-lt"/>
              </a:rPr>
              <a:t/>
            </a:r>
            <a:br>
              <a:rPr lang="en-US" sz="2800" b="1" dirty="0" smtClean="0">
                <a:latin typeface="+mj-lt"/>
              </a:rPr>
            </a:br>
            <a:r>
              <a:rPr lang="en-US" sz="2800" dirty="0" smtClean="0">
                <a:latin typeface="+mj-lt"/>
              </a:rPr>
              <a:t>As of February 2014, there are over 1,310 MVNOs  active MVNOs in operation worldwide.</a:t>
            </a:r>
            <a:br>
              <a:rPr lang="en-US" sz="2800" dirty="0" smtClean="0">
                <a:latin typeface="+mj-lt"/>
              </a:rPr>
            </a:b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24</a:t>
            </a:fld>
            <a:endParaRPr lang="en-US" smtClean="0"/>
          </a:p>
        </p:txBody>
      </p:sp>
      <p:sp>
        <p:nvSpPr>
          <p:cNvPr id="2052" name="Rectangle 2"/>
          <p:cNvSpPr>
            <a:spLocks noGrp="1" noChangeArrowheads="1"/>
          </p:cNvSpPr>
          <p:nvPr>
            <p:ph type="ctrTitle"/>
          </p:nvPr>
        </p:nvSpPr>
        <p:spPr>
          <a:xfrm>
            <a:off x="1691680" y="620688"/>
            <a:ext cx="6912768" cy="3570312"/>
          </a:xfrm>
        </p:spPr>
        <p:txBody>
          <a:bodyPr>
            <a:normAutofit/>
          </a:bodyPr>
          <a:lstStyle/>
          <a:p>
            <a:pPr>
              <a:defRPr/>
            </a:pPr>
            <a:r>
              <a:rPr lang="en-US" sz="2800" dirty="0" smtClean="0">
                <a:latin typeface="+mj-lt"/>
              </a:rPr>
              <a:t>Consumer </a:t>
            </a:r>
            <a:r>
              <a:rPr lang="en-US" sz="2800" dirty="0" smtClean="0">
                <a:latin typeface="+mj-lt"/>
              </a:rPr>
              <a:t>MVNO </a:t>
            </a:r>
            <a:r>
              <a:rPr lang="en-US" sz="2800" dirty="0" smtClean="0">
                <a:latin typeface="+mj-lt"/>
              </a:rPr>
              <a:t>Subscribers to Reach $352m by 2012, but Growth Constrained by Poor Uptake of Data Services</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25</a:t>
            </a:fld>
            <a:endParaRPr lang="en-US" smtClean="0"/>
          </a:p>
        </p:txBody>
      </p:sp>
      <p:sp>
        <p:nvSpPr>
          <p:cNvPr id="2052" name="Rectangle 2"/>
          <p:cNvSpPr>
            <a:spLocks noGrp="1" noChangeArrowheads="1"/>
          </p:cNvSpPr>
          <p:nvPr>
            <p:ph type="ctrTitle"/>
          </p:nvPr>
        </p:nvSpPr>
        <p:spPr>
          <a:xfrm>
            <a:off x="1691680" y="620688"/>
            <a:ext cx="6912768" cy="3417912"/>
          </a:xfrm>
        </p:spPr>
        <p:txBody>
          <a:bodyPr>
            <a:normAutofit/>
          </a:bodyPr>
          <a:lstStyle/>
          <a:p>
            <a:pPr>
              <a:defRPr/>
            </a:pPr>
            <a:r>
              <a:rPr lang="en-US" sz="2800" dirty="0" smtClean="0">
                <a:latin typeface="+mj-lt"/>
              </a:rPr>
              <a:t>Global Subscribers for MVNO Services to Reach 188.83 Million by 2015, According to New Report by Global Industry Analysts, Inc</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26</a:t>
            </a:fld>
            <a:endParaRPr lang="en-US" smtClean="0"/>
          </a:p>
        </p:txBody>
      </p:sp>
      <p:sp>
        <p:nvSpPr>
          <p:cNvPr id="2052" name="Rectangle 2"/>
          <p:cNvSpPr>
            <a:spLocks noGrp="1" noChangeArrowheads="1"/>
          </p:cNvSpPr>
          <p:nvPr>
            <p:ph type="ctrTitle"/>
          </p:nvPr>
        </p:nvSpPr>
        <p:spPr>
          <a:xfrm>
            <a:off x="1447800" y="228600"/>
            <a:ext cx="7315200" cy="6096000"/>
          </a:xfrm>
        </p:spPr>
        <p:txBody>
          <a:bodyPr>
            <a:noAutofit/>
          </a:bodyPr>
          <a:lstStyle/>
          <a:p>
            <a:pPr>
              <a:defRPr/>
            </a:pPr>
            <a:r>
              <a:rPr lang="en-US" sz="2800" dirty="0" smtClean="0">
                <a:latin typeface="+mj-lt"/>
              </a:rPr>
              <a:t>Countries including </a:t>
            </a:r>
            <a:r>
              <a:rPr lang="en-US" sz="2800" dirty="0" smtClean="0">
                <a:latin typeface="+mj-lt"/>
              </a:rPr>
              <a:t>Germany, Netherlands, France, Denmark</a:t>
            </a:r>
            <a:r>
              <a:rPr lang="en-US" sz="2800" dirty="0" smtClean="0">
                <a:latin typeface="+mj-lt"/>
              </a:rPr>
              <a:t>, United Kingdom, </a:t>
            </a:r>
            <a:r>
              <a:rPr lang="en-US" sz="2800" dirty="0" smtClean="0">
                <a:latin typeface="+mj-lt"/>
              </a:rPr>
              <a:t>Finland, Belgium, Portugal,  </a:t>
            </a:r>
            <a:r>
              <a:rPr lang="en-US" sz="2800" dirty="0" smtClean="0">
                <a:latin typeface="+mj-lt"/>
              </a:rPr>
              <a:t>Australia, and United States have the most MVNOs.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In </a:t>
            </a:r>
            <a:r>
              <a:rPr lang="en-US" sz="2800" dirty="0" smtClean="0">
                <a:latin typeface="+mj-lt"/>
              </a:rPr>
              <a:t>these countries the MVNO marketplace is </a:t>
            </a:r>
            <a:r>
              <a:rPr lang="en-US" sz="2800" dirty="0" err="1" smtClean="0">
                <a:latin typeface="+mj-lt"/>
              </a:rPr>
              <a:t>stabilising</a:t>
            </a:r>
            <a:r>
              <a:rPr lang="en-US" sz="2800" dirty="0" smtClean="0">
                <a:latin typeface="+mj-lt"/>
              </a:rPr>
              <a:t> and there are some well-known MVNO successes.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Other </a:t>
            </a:r>
            <a:r>
              <a:rPr lang="en-US" sz="2800" dirty="0" smtClean="0">
                <a:latin typeface="+mj-lt"/>
              </a:rPr>
              <a:t>countries, such as Russia, Spain, Italy, Croatia, </a:t>
            </a:r>
            <a:r>
              <a:rPr lang="en-US" sz="2800" dirty="0" err="1" smtClean="0">
                <a:latin typeface="+mj-lt"/>
              </a:rPr>
              <a:t>Baltics</a:t>
            </a:r>
            <a:r>
              <a:rPr lang="en-US" sz="2800" dirty="0" smtClean="0">
                <a:latin typeface="+mj-lt"/>
              </a:rPr>
              <a:t>, India, Chile, Israel, Ireland, and Austria are just beginning to launch MVNO business models.</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27</a:t>
            </a:fld>
            <a:endParaRPr lang="en-US" smtClean="0"/>
          </a:p>
        </p:txBody>
      </p:sp>
      <p:sp>
        <p:nvSpPr>
          <p:cNvPr id="2052" name="Rectangle 2"/>
          <p:cNvSpPr>
            <a:spLocks noGrp="1" noChangeArrowheads="1"/>
          </p:cNvSpPr>
          <p:nvPr>
            <p:ph type="ctrTitle"/>
          </p:nvPr>
        </p:nvSpPr>
        <p:spPr>
          <a:xfrm>
            <a:off x="1691680" y="609600"/>
            <a:ext cx="6912768" cy="3657600"/>
          </a:xfrm>
        </p:spPr>
        <p:txBody>
          <a:bodyPr>
            <a:normAutofit/>
          </a:bodyPr>
          <a:lstStyle/>
          <a:p>
            <a:pPr>
              <a:defRPr/>
            </a:pPr>
            <a:r>
              <a:rPr lang="en-US" sz="2800" dirty="0" smtClean="0">
                <a:latin typeface="+mj-lt"/>
              </a:rPr>
              <a:t>MVNOs target both the consumer and enterprise markets.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t> However the majority of MVNOs are consumer-focused and most have a focus on price as their unique selling point. </a:t>
            </a:r>
            <a:r>
              <a:rPr lang="en-US" sz="2800" dirty="0" smtClean="0">
                <a:latin typeface="+mj-lt"/>
              </a:rPr>
              <a:t/>
            </a:r>
            <a:br>
              <a:rPr lang="en-US" sz="2800" dirty="0" smtClean="0">
                <a:latin typeface="+mj-lt"/>
              </a:rPr>
            </a:br>
            <a:r>
              <a:rPr lang="en-US" sz="2800" dirty="0" smtClean="0"/>
              <a:t/>
            </a:r>
            <a:br>
              <a:rPr lang="en-US" sz="2800" dirty="0" smtClean="0"/>
            </a:b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28</a:t>
            </a:fld>
            <a:endParaRPr lang="en-US" smtClean="0"/>
          </a:p>
        </p:txBody>
      </p:sp>
      <p:sp>
        <p:nvSpPr>
          <p:cNvPr id="2052" name="Rectangle 2"/>
          <p:cNvSpPr>
            <a:spLocks noGrp="1" noChangeArrowheads="1"/>
          </p:cNvSpPr>
          <p:nvPr>
            <p:ph type="ctrTitle"/>
          </p:nvPr>
        </p:nvSpPr>
        <p:spPr>
          <a:xfrm>
            <a:off x="1691680" y="620688"/>
            <a:ext cx="6912768" cy="4332312"/>
          </a:xfrm>
        </p:spPr>
        <p:txBody>
          <a:bodyPr>
            <a:normAutofit/>
          </a:bodyPr>
          <a:lstStyle/>
          <a:p>
            <a:pPr>
              <a:defRPr/>
            </a:pPr>
            <a:r>
              <a:rPr lang="en-US" sz="2800" b="1" dirty="0" smtClean="0"/>
              <a:t>Terminology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One </a:t>
            </a:r>
            <a:r>
              <a:rPr lang="en-US" sz="2800" dirty="0" smtClean="0">
                <a:latin typeface="+mj-lt"/>
              </a:rPr>
              <a:t>specific sector of MVNO operations focuses on international MVNOs.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These </a:t>
            </a:r>
            <a:r>
              <a:rPr lang="en-US" sz="2800" dirty="0" smtClean="0">
                <a:latin typeface="+mj-lt"/>
              </a:rPr>
              <a:t>are distinct from domestic MVNO agreements and are intended to provide transparency of international tariffs.</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29</a:t>
            </a:fld>
            <a:endParaRPr lang="en-US" smtClean="0"/>
          </a:p>
        </p:txBody>
      </p:sp>
      <p:sp>
        <p:nvSpPr>
          <p:cNvPr id="2052" name="Rectangle 2"/>
          <p:cNvSpPr>
            <a:spLocks noGrp="1" noChangeArrowheads="1"/>
          </p:cNvSpPr>
          <p:nvPr>
            <p:ph type="ctrTitle"/>
          </p:nvPr>
        </p:nvSpPr>
        <p:spPr>
          <a:xfrm>
            <a:off x="1691680" y="620688"/>
            <a:ext cx="6912768" cy="2808312"/>
          </a:xfrm>
        </p:spPr>
        <p:txBody>
          <a:bodyPr>
            <a:normAutofit/>
          </a:bodyPr>
          <a:lstStyle/>
          <a:p>
            <a:pPr>
              <a:defRPr/>
            </a:pPr>
            <a:r>
              <a:rPr lang="en-US" sz="2800" dirty="0" smtClean="0">
                <a:latin typeface="+mj-lt"/>
              </a:rPr>
              <a:t>According to Pyramid Research, there are three main categories of MVNEs, according to their MVNO solutions:</a:t>
            </a:r>
            <a:br>
              <a:rPr lang="en-US" sz="2800" dirty="0" smtClean="0">
                <a:latin typeface="+mj-lt"/>
              </a:rPr>
            </a:b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30</a:t>
            </a:fld>
            <a:endParaRPr lang="en-US" smtClean="0"/>
          </a:p>
        </p:txBody>
      </p:sp>
      <p:sp>
        <p:nvSpPr>
          <p:cNvPr id="2052" name="Rectangle 2"/>
          <p:cNvSpPr>
            <a:spLocks noGrp="1" noChangeArrowheads="1"/>
          </p:cNvSpPr>
          <p:nvPr>
            <p:ph type="ctrTitle"/>
          </p:nvPr>
        </p:nvSpPr>
        <p:spPr>
          <a:xfrm>
            <a:off x="1691680" y="620688"/>
            <a:ext cx="6912768" cy="4408512"/>
          </a:xfrm>
        </p:spPr>
        <p:txBody>
          <a:bodyPr>
            <a:normAutofit/>
          </a:bodyPr>
          <a:lstStyle/>
          <a:p>
            <a:pPr>
              <a:defRPr/>
            </a:pPr>
            <a:r>
              <a:rPr lang="en-US" sz="2800" b="1" dirty="0" smtClean="0">
                <a:latin typeface="+mj-lt"/>
              </a:rPr>
              <a:t>1. 	Aggregator </a:t>
            </a:r>
            <a:r>
              <a:rPr lang="en-US" sz="2800" b="1" dirty="0" smtClean="0">
                <a:latin typeface="+mj-lt"/>
              </a:rPr>
              <a:t>MVNEs</a:t>
            </a:r>
            <a:br>
              <a:rPr lang="en-US" sz="2800" b="1" dirty="0" smtClean="0">
                <a:latin typeface="+mj-lt"/>
              </a:rPr>
            </a:br>
            <a:r>
              <a:rPr lang="en-US" sz="2800" dirty="0" smtClean="0">
                <a:latin typeface="+mj-lt"/>
              </a:rPr>
              <a:t/>
            </a:r>
            <a:br>
              <a:rPr lang="en-US" sz="2800" dirty="0" smtClean="0">
                <a:latin typeface="+mj-lt"/>
              </a:rPr>
            </a:br>
            <a:r>
              <a:rPr lang="en-US" sz="2800" dirty="0" smtClean="0">
                <a:latin typeface="+mj-lt"/>
              </a:rPr>
              <a:t>These </a:t>
            </a:r>
            <a:r>
              <a:rPr lang="en-US" sz="2800" dirty="0" smtClean="0">
                <a:latin typeface="+mj-lt"/>
              </a:rPr>
              <a:t>offer consulting and integration services and have bundled all of the back-office network components through alliances.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These </a:t>
            </a:r>
            <a:r>
              <a:rPr lang="en-US" sz="2800" dirty="0" smtClean="0">
                <a:latin typeface="+mj-lt"/>
              </a:rPr>
              <a:t>promote their ability to quickly provide order-to-cash solutions to MVNOs.</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31</a:t>
            </a:fld>
            <a:endParaRPr lang="en-US" smtClean="0"/>
          </a:p>
        </p:txBody>
      </p:sp>
      <p:sp>
        <p:nvSpPr>
          <p:cNvPr id="2052" name="Rectangle 2"/>
          <p:cNvSpPr>
            <a:spLocks noGrp="1" noChangeArrowheads="1"/>
          </p:cNvSpPr>
          <p:nvPr>
            <p:ph type="ctrTitle"/>
          </p:nvPr>
        </p:nvSpPr>
        <p:spPr>
          <a:xfrm>
            <a:off x="1691680" y="620688"/>
            <a:ext cx="6912768" cy="5322912"/>
          </a:xfrm>
        </p:spPr>
        <p:txBody>
          <a:bodyPr>
            <a:normAutofit/>
          </a:bodyPr>
          <a:lstStyle/>
          <a:p>
            <a:r>
              <a:rPr lang="en-US" sz="2800" b="1" dirty="0" smtClean="0">
                <a:latin typeface="+mj-lt"/>
              </a:rPr>
              <a:t>2. 	Aggregator</a:t>
            </a:r>
            <a:r>
              <a:rPr lang="en-US" sz="2800" b="1" dirty="0" smtClean="0">
                <a:latin typeface="+mj-lt"/>
              </a:rPr>
              <a:t> MVNEs with their own </a:t>
            </a:r>
            <a:r>
              <a:rPr lang="en-US" sz="2800" b="1" dirty="0" smtClean="0">
                <a:latin typeface="+mj-lt"/>
              </a:rPr>
              <a:t>	platforms</a:t>
            </a:r>
            <a:br>
              <a:rPr lang="en-US" sz="2800" b="1" dirty="0" smtClean="0">
                <a:latin typeface="+mj-lt"/>
              </a:rPr>
            </a:br>
            <a:r>
              <a:rPr lang="en-US" sz="2800" dirty="0" smtClean="0">
                <a:latin typeface="+mj-lt"/>
              </a:rPr>
              <a:t/>
            </a:r>
            <a:br>
              <a:rPr lang="en-US" sz="2800" dirty="0" smtClean="0">
                <a:latin typeface="+mj-lt"/>
              </a:rPr>
            </a:br>
            <a:r>
              <a:rPr lang="en-US" sz="2800" dirty="0" smtClean="0">
                <a:latin typeface="+mj-lt"/>
              </a:rPr>
              <a:t>This </a:t>
            </a:r>
            <a:r>
              <a:rPr lang="en-US" sz="2800" dirty="0" smtClean="0">
                <a:latin typeface="+mj-lt"/>
              </a:rPr>
              <a:t>includes aggregators which have developed one or more back-office solutions internally, and have complemented them with partnerships to provide end-to-end enablement services.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Companies </a:t>
            </a:r>
            <a:r>
              <a:rPr lang="en-US" sz="2800" dirty="0" smtClean="0">
                <a:latin typeface="+mj-lt"/>
              </a:rPr>
              <a:t>include </a:t>
            </a:r>
            <a:r>
              <a:rPr lang="en-US" sz="2800" dirty="0" err="1" smtClean="0">
                <a:latin typeface="+mj-lt"/>
              </a:rPr>
              <a:t>Teleena</a:t>
            </a:r>
            <a:r>
              <a:rPr lang="en-US" sz="2800" dirty="0" smtClean="0">
                <a:latin typeface="+mj-lt"/>
              </a:rPr>
              <a:t>, </a:t>
            </a:r>
            <a:r>
              <a:rPr lang="en-US" sz="2800" dirty="0" smtClean="0">
                <a:latin typeface="+mj-lt"/>
              </a:rPr>
              <a:t> ASPIDER </a:t>
            </a:r>
            <a:r>
              <a:rPr lang="en-US" sz="2800" dirty="0" smtClean="0">
                <a:latin typeface="+mj-lt"/>
              </a:rPr>
              <a:t>Solutions, </a:t>
            </a:r>
            <a:r>
              <a:rPr lang="en-US" sz="2800" dirty="0" smtClean="0">
                <a:latin typeface="+mj-lt"/>
              </a:rPr>
              <a:t> </a:t>
            </a:r>
            <a:r>
              <a:rPr lang="en-US" sz="2800" dirty="0" err="1" smtClean="0">
                <a:latin typeface="+mj-lt"/>
              </a:rPr>
              <a:t>Effortel</a:t>
            </a:r>
            <a:r>
              <a:rPr lang="en-US" sz="2800" dirty="0" smtClean="0">
                <a:latin typeface="+mj-lt"/>
              </a:rPr>
              <a:t>, </a:t>
            </a:r>
            <a:r>
              <a:rPr lang="en-US" sz="2800" dirty="0" smtClean="0">
                <a:latin typeface="+mj-lt"/>
              </a:rPr>
              <a:t> </a:t>
            </a:r>
            <a:r>
              <a:rPr lang="en-US" sz="2800" dirty="0" err="1" smtClean="0">
                <a:latin typeface="+mj-lt"/>
              </a:rPr>
              <a:t>Qualution</a:t>
            </a:r>
            <a:r>
              <a:rPr lang="en-US" sz="2800" dirty="0" smtClean="0">
                <a:latin typeface="+mj-lt"/>
              </a:rPr>
              <a:t>, </a:t>
            </a:r>
            <a:r>
              <a:rPr lang="en-US" sz="2800" dirty="0" smtClean="0">
                <a:latin typeface="+mj-lt"/>
              </a:rPr>
              <a:t> and</a:t>
            </a:r>
            <a:r>
              <a:rPr lang="en-US" sz="2800" dirty="0" smtClean="0">
                <a:latin typeface="+mj-lt"/>
              </a:rPr>
              <a:t> Elephant Talk</a:t>
            </a:r>
            <a:r>
              <a:rPr lang="en-US" sz="2800" dirty="0" smtClean="0">
                <a:latin typeface="+mj-lt"/>
              </a:rPr>
              <a:t>.</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32</a:t>
            </a:fld>
            <a:endParaRPr lang="en-US" smtClean="0"/>
          </a:p>
        </p:txBody>
      </p:sp>
      <p:sp>
        <p:nvSpPr>
          <p:cNvPr id="2052" name="Rectangle 2"/>
          <p:cNvSpPr>
            <a:spLocks noGrp="1" noChangeArrowheads="1"/>
          </p:cNvSpPr>
          <p:nvPr>
            <p:ph type="ctrTitle"/>
          </p:nvPr>
        </p:nvSpPr>
        <p:spPr>
          <a:xfrm>
            <a:off x="1691680" y="620688"/>
            <a:ext cx="6912768" cy="5399112"/>
          </a:xfrm>
        </p:spPr>
        <p:txBody>
          <a:bodyPr>
            <a:normAutofit/>
          </a:bodyPr>
          <a:lstStyle/>
          <a:p>
            <a:pPr>
              <a:defRPr/>
            </a:pPr>
            <a:r>
              <a:rPr lang="en-US" sz="2800" b="1" dirty="0" smtClean="0"/>
              <a:t>3</a:t>
            </a:r>
            <a:r>
              <a:rPr lang="en-US" sz="2800" b="1" dirty="0" smtClean="0">
                <a:latin typeface="+mj-lt"/>
              </a:rPr>
              <a:t>.	Specialized </a:t>
            </a:r>
            <a:r>
              <a:rPr lang="en-US" sz="2800" b="1" dirty="0" smtClean="0">
                <a:latin typeface="+mj-lt"/>
              </a:rPr>
              <a:t>enablers</a:t>
            </a:r>
            <a:br>
              <a:rPr lang="en-US" sz="2800" b="1" dirty="0" smtClean="0">
                <a:latin typeface="+mj-lt"/>
              </a:rPr>
            </a:br>
            <a:r>
              <a:rPr lang="en-US" sz="2800" dirty="0" smtClean="0">
                <a:latin typeface="+mj-lt"/>
              </a:rPr>
              <a:t/>
            </a:r>
            <a:br>
              <a:rPr lang="en-US" sz="2800" dirty="0" smtClean="0">
                <a:latin typeface="+mj-lt"/>
              </a:rPr>
            </a:br>
            <a:r>
              <a:rPr lang="en-US" sz="2800" dirty="0" smtClean="0">
                <a:latin typeface="+mj-lt"/>
              </a:rPr>
              <a:t>These </a:t>
            </a:r>
            <a:r>
              <a:rPr lang="en-US" sz="2800" dirty="0" smtClean="0">
                <a:latin typeface="+mj-lt"/>
              </a:rPr>
              <a:t>offer only parts of the back-office network such as messaging platforms, data platforms and billing solutions.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They </a:t>
            </a:r>
            <a:r>
              <a:rPr lang="en-US" sz="2800" dirty="0" smtClean="0">
                <a:latin typeface="+mj-lt"/>
              </a:rPr>
              <a:t>are not solely focused on the MVNO market.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Companies </a:t>
            </a:r>
            <a:r>
              <a:rPr lang="en-US" sz="2800" dirty="0" smtClean="0">
                <a:latin typeface="+mj-lt"/>
              </a:rPr>
              <a:t>include </a:t>
            </a:r>
            <a:r>
              <a:rPr lang="en-US" sz="2800" dirty="0" err="1" smtClean="0">
                <a:latin typeface="+mj-lt"/>
              </a:rPr>
              <a:t>Teleena</a:t>
            </a:r>
            <a:r>
              <a:rPr lang="en-US" sz="2800" dirty="0" smtClean="0">
                <a:latin typeface="+mj-lt"/>
              </a:rPr>
              <a:t>, ASPIDER Solutions, </a:t>
            </a:r>
            <a:r>
              <a:rPr lang="en-US" sz="2800" dirty="0" err="1" smtClean="0">
                <a:latin typeface="+mj-lt"/>
              </a:rPr>
              <a:t>Tyntec</a:t>
            </a:r>
            <a:r>
              <a:rPr lang="en-US" sz="2800" dirty="0" smtClean="0">
                <a:latin typeface="+mj-lt"/>
              </a:rPr>
              <a:t> and Convergys.</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33</a:t>
            </a:fld>
            <a:endParaRPr lang="en-US" smtClean="0"/>
          </a:p>
        </p:txBody>
      </p:sp>
      <p:sp>
        <p:nvSpPr>
          <p:cNvPr id="2052" name="Rectangle 2"/>
          <p:cNvSpPr>
            <a:spLocks noGrp="1" noChangeArrowheads="1"/>
          </p:cNvSpPr>
          <p:nvPr>
            <p:ph type="ctrTitle"/>
          </p:nvPr>
        </p:nvSpPr>
        <p:spPr>
          <a:xfrm>
            <a:off x="1691680" y="620688"/>
            <a:ext cx="6912768" cy="5170512"/>
          </a:xfrm>
        </p:spPr>
        <p:txBody>
          <a:bodyPr>
            <a:normAutofit/>
          </a:bodyPr>
          <a:lstStyle/>
          <a:p>
            <a:pPr>
              <a:defRPr/>
            </a:pPr>
            <a:r>
              <a:rPr lang="en-US" sz="2800" dirty="0" smtClean="0">
                <a:latin typeface="+mj-lt"/>
              </a:rPr>
              <a:t>The voice-centric, operationally light MVNOs of today have generally worked with an aggregator MVNE that managed the limited back-end operations on behalf of the MVNO.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 </a:t>
            </a:r>
            <a:r>
              <a:rPr lang="en-US" sz="2800" dirty="0" smtClean="0">
                <a:latin typeface="+mj-lt"/>
              </a:rPr>
              <a:t>new breed high-end, strong brand MVNO is transforming the dynamics of the MVNE market. </a:t>
            </a:r>
            <a:r>
              <a:rPr lang="en-US" sz="2800" dirty="0" smtClean="0">
                <a:latin typeface="+mj-lt"/>
              </a:rPr>
              <a:t/>
            </a:r>
            <a:br>
              <a:rPr lang="en-US" sz="2800" dirty="0" smtClean="0">
                <a:latin typeface="+mj-lt"/>
              </a:rPr>
            </a:br>
            <a:r>
              <a:rPr lang="en-US" sz="2800" dirty="0" smtClean="0"/>
              <a:t/>
            </a:r>
            <a:br>
              <a:rPr lang="en-US" sz="2800" dirty="0" smtClean="0"/>
            </a:b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381000"/>
            <a:ext cx="7498080" cy="5105400"/>
          </a:xfrm>
        </p:spPr>
        <p:txBody>
          <a:bodyPr>
            <a:normAutofit/>
          </a:bodyPr>
          <a:lstStyle/>
          <a:p>
            <a:r>
              <a:rPr lang="en-US" sz="2800" dirty="0" smtClean="0"/>
              <a:t>Besides leveraging their own existing assets, they choose to own more of their platforms, particularly their logistics, distribution and customer care systems. </a:t>
            </a:r>
            <a:br>
              <a:rPr lang="en-US" sz="2800" dirty="0" smtClean="0"/>
            </a:br>
            <a:r>
              <a:rPr lang="en-US" sz="2800" dirty="0" smtClean="0"/>
              <a:t/>
            </a:r>
            <a:br>
              <a:rPr lang="en-US" sz="2800" dirty="0" smtClean="0"/>
            </a:br>
            <a:r>
              <a:rPr lang="en-US" sz="2800" dirty="0" smtClean="0"/>
              <a:t>They still work with MVNEs, but they tend to opt for </a:t>
            </a:r>
            <a:r>
              <a:rPr lang="en-US" sz="2800" dirty="0" err="1" smtClean="0"/>
              <a:t>specialised</a:t>
            </a:r>
            <a:r>
              <a:rPr lang="en-US" sz="2800" dirty="0" smtClean="0"/>
              <a:t> ones with best-of-breed solutions and a strong reputation.</a:t>
            </a:r>
            <a:endParaRPr lang="en-GB" sz="2800" dirty="0"/>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34</a:t>
            </a:fld>
            <a:endParaRPr lang="en-GB"/>
          </a:p>
        </p:txBody>
      </p:sp>
    </p:spTree>
  </p:cSld>
  <p:clrMapOvr>
    <a:masterClrMapping/>
  </p:clrMapOvr>
  <p:transition>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35</a:t>
            </a:fld>
            <a:endParaRPr lang="en-US" smtClean="0"/>
          </a:p>
        </p:txBody>
      </p:sp>
      <p:sp>
        <p:nvSpPr>
          <p:cNvPr id="2052" name="Rectangle 2"/>
          <p:cNvSpPr>
            <a:spLocks noGrp="1" noChangeArrowheads="1"/>
          </p:cNvSpPr>
          <p:nvPr>
            <p:ph type="ctrTitle"/>
          </p:nvPr>
        </p:nvSpPr>
        <p:spPr>
          <a:xfrm>
            <a:off x="1524000" y="685800"/>
            <a:ext cx="6912768" cy="3951312"/>
          </a:xfrm>
        </p:spPr>
        <p:txBody>
          <a:bodyPr>
            <a:normAutofit/>
          </a:bodyPr>
          <a:lstStyle/>
          <a:p>
            <a:pPr>
              <a:defRPr/>
            </a:pPr>
            <a:r>
              <a:rPr lang="en-US" sz="2800" dirty="0" smtClean="0">
                <a:latin typeface="+mj-lt"/>
              </a:rPr>
              <a:t>Exploiting the wireless IP networks competing infrastructure bandwidth with low traffic due to the lack of Mobile Driven Content, such as GPRS</a:t>
            </a:r>
            <a:r>
              <a:rPr lang="en-US" sz="2800" dirty="0" smtClean="0"/>
              <a:t>,</a:t>
            </a:r>
            <a:r>
              <a:rPr lang="en-US" sz="2800" dirty="0" smtClean="0">
                <a:latin typeface="+mj-lt"/>
              </a:rPr>
              <a:t> EVDO, along with specific domain knowledge software applications with specific content, other Global Service or </a:t>
            </a:r>
            <a:r>
              <a:rPr lang="en-US" sz="2800" dirty="0" err="1" smtClean="0">
                <a:latin typeface="+mj-lt"/>
              </a:rPr>
              <a:t>specialised</a:t>
            </a:r>
            <a:r>
              <a:rPr lang="en-US" sz="2800" dirty="0" smtClean="0">
                <a:latin typeface="+mj-lt"/>
              </a:rPr>
              <a:t> application based MVNO are also growing.</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36</a:t>
            </a:fld>
            <a:endParaRPr lang="en-US" smtClean="0"/>
          </a:p>
        </p:txBody>
      </p:sp>
      <p:sp>
        <p:nvSpPr>
          <p:cNvPr id="2052" name="Rectangle 2"/>
          <p:cNvSpPr>
            <a:spLocks noGrp="1" noChangeArrowheads="1"/>
          </p:cNvSpPr>
          <p:nvPr>
            <p:ph type="ctrTitle"/>
          </p:nvPr>
        </p:nvSpPr>
        <p:spPr>
          <a:xfrm>
            <a:off x="1691680" y="620688"/>
            <a:ext cx="6912768" cy="3646512"/>
          </a:xfrm>
        </p:spPr>
        <p:txBody>
          <a:bodyPr>
            <a:normAutofit/>
          </a:bodyPr>
          <a:lstStyle/>
          <a:p>
            <a:pPr>
              <a:defRPr/>
            </a:pPr>
            <a:r>
              <a:rPr lang="en-US" sz="2800" dirty="0" smtClean="0">
                <a:latin typeface="+mj-lt"/>
              </a:rPr>
              <a:t>These companies are pushing their own business model as content driven MVNO.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t/>
            </a:r>
            <a:br>
              <a:rPr lang="en-US" sz="2800" dirty="0" smtClean="0"/>
            </a:br>
            <a:r>
              <a:rPr lang="en-US" sz="2800" dirty="0" smtClean="0">
                <a:latin typeface="+mj-lt"/>
              </a:rPr>
              <a:t>They </a:t>
            </a:r>
            <a:r>
              <a:rPr lang="en-US" sz="2800" dirty="0" smtClean="0">
                <a:latin typeface="+mj-lt"/>
              </a:rPr>
              <a:t>usually host their services in one location, and provide access to their content in different countries via </a:t>
            </a:r>
            <a:r>
              <a:rPr lang="en-US" sz="2800" dirty="0" err="1" smtClean="0">
                <a:latin typeface="+mj-lt"/>
              </a:rPr>
              <a:t>specialised</a:t>
            </a:r>
            <a:r>
              <a:rPr lang="en-US" sz="2800" dirty="0" smtClean="0">
                <a:latin typeface="+mj-lt"/>
              </a:rPr>
              <a:t> Mobiles and existing IP coverage.</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37</a:t>
            </a:fld>
            <a:endParaRPr lang="en-US" smtClean="0"/>
          </a:p>
        </p:txBody>
      </p:sp>
      <p:sp>
        <p:nvSpPr>
          <p:cNvPr id="2052" name="Rectangle 2"/>
          <p:cNvSpPr>
            <a:spLocks noGrp="1" noChangeArrowheads="1"/>
          </p:cNvSpPr>
          <p:nvPr>
            <p:ph type="ctrTitle"/>
          </p:nvPr>
        </p:nvSpPr>
        <p:spPr>
          <a:xfrm>
            <a:off x="1691680" y="620688"/>
            <a:ext cx="6912768" cy="5170512"/>
          </a:xfrm>
        </p:spPr>
        <p:txBody>
          <a:bodyPr>
            <a:noAutofit/>
          </a:bodyPr>
          <a:lstStyle/>
          <a:p>
            <a:r>
              <a:rPr lang="en-US" sz="2800" b="1" dirty="0" smtClean="0">
                <a:latin typeface="+mj-lt"/>
              </a:rPr>
              <a:t>MVNO classification</a:t>
            </a:r>
            <a:br>
              <a:rPr lang="en-US" sz="2800" b="1" dirty="0" smtClean="0">
                <a:latin typeface="+mj-lt"/>
              </a:rPr>
            </a:br>
            <a:r>
              <a:rPr lang="en-US" sz="2800" b="1" dirty="0" smtClean="0">
                <a:latin typeface="+mj-lt"/>
              </a:rPr>
              <a:t/>
            </a:r>
            <a:br>
              <a:rPr lang="en-US" sz="2800" b="1" dirty="0" smtClean="0">
                <a:latin typeface="+mj-lt"/>
              </a:rPr>
            </a:br>
            <a:r>
              <a:rPr lang="en-US" sz="2800" b="1" dirty="0" smtClean="0">
                <a:latin typeface="+mj-lt"/>
              </a:rPr>
              <a:t>Business </a:t>
            </a:r>
            <a:r>
              <a:rPr lang="en-US" sz="2800" b="1" dirty="0" smtClean="0">
                <a:latin typeface="+mj-lt"/>
              </a:rPr>
              <a:t>MVNOs </a:t>
            </a:r>
            <a:r>
              <a:rPr lang="en-US" sz="2800" dirty="0" smtClean="0">
                <a:latin typeface="+mj-lt"/>
              </a:rPr>
              <a:t>like</a:t>
            </a:r>
            <a:r>
              <a:rPr lang="en-US" sz="2800" dirty="0" smtClean="0">
                <a:latin typeface="+mj-lt"/>
              </a:rPr>
              <a:t> </a:t>
            </a:r>
            <a:r>
              <a:rPr lang="en-US" sz="2800" dirty="0" err="1" smtClean="0">
                <a:latin typeface="+mj-lt"/>
              </a:rPr>
              <a:t>BeyondMobile</a:t>
            </a:r>
            <a:r>
              <a:rPr lang="en-US" sz="2800" dirty="0" smtClean="0">
                <a:latin typeface="+mj-lt"/>
              </a:rPr>
              <a:t> and </a:t>
            </a:r>
            <a:r>
              <a:rPr lang="en-US" sz="2800" dirty="0" err="1" smtClean="0">
                <a:latin typeface="+mj-lt"/>
              </a:rPr>
              <a:t>Abica</a:t>
            </a:r>
            <a:r>
              <a:rPr lang="en-US" sz="2800" dirty="0" smtClean="0">
                <a:latin typeface="+mj-lt"/>
              </a:rPr>
              <a:t> provide </a:t>
            </a:r>
            <a:r>
              <a:rPr lang="en-US" sz="2800" dirty="0" smtClean="0">
                <a:latin typeface="+mj-lt"/>
              </a:rPr>
              <a:t>tailored services </a:t>
            </a:r>
            <a:r>
              <a:rPr lang="en-US" sz="2800" dirty="0" smtClean="0">
                <a:latin typeface="+mj-lt"/>
              </a:rPr>
              <a:t>to businesses.</a:t>
            </a:r>
            <a:br>
              <a:rPr lang="en-US" sz="2800" dirty="0" smtClean="0">
                <a:latin typeface="+mj-lt"/>
              </a:rPr>
            </a:br>
            <a:r>
              <a:rPr lang="en-US" sz="2800" dirty="0" smtClean="0">
                <a:latin typeface="+mj-lt"/>
              </a:rPr>
              <a:t/>
            </a:r>
            <a:br>
              <a:rPr lang="en-US" sz="2800" dirty="0" smtClean="0">
                <a:latin typeface="+mj-lt"/>
              </a:rPr>
            </a:br>
            <a:r>
              <a:rPr lang="en-US" sz="2800" b="1" dirty="0" smtClean="0">
                <a:latin typeface="+mj-lt"/>
              </a:rPr>
              <a:t>Discount MVNOs</a:t>
            </a:r>
            <a:r>
              <a:rPr lang="en-US" sz="2800" dirty="0" smtClean="0">
                <a:latin typeface="+mj-lt"/>
              </a:rPr>
              <a:t/>
            </a:r>
            <a:br>
              <a:rPr lang="en-US" sz="2800" dirty="0" smtClean="0">
                <a:latin typeface="+mj-lt"/>
              </a:rPr>
            </a:br>
            <a:r>
              <a:rPr lang="en-US" sz="2800" dirty="0" smtClean="0">
                <a:latin typeface="+mj-lt"/>
              </a:rPr>
              <a:t>provide cut-price call rates to market segments.</a:t>
            </a:r>
            <a:br>
              <a:rPr lang="en-US" sz="2800" dirty="0" smtClean="0">
                <a:latin typeface="+mj-lt"/>
              </a:rPr>
            </a:br>
            <a:r>
              <a:rPr lang="en-US" sz="2800" dirty="0" smtClean="0">
                <a:latin typeface="+mj-lt"/>
              </a:rPr>
              <a:t/>
            </a:r>
            <a:br>
              <a:rPr lang="en-US" sz="2800" dirty="0" smtClean="0">
                <a:latin typeface="+mj-lt"/>
              </a:rPr>
            </a:br>
            <a:r>
              <a:rPr lang="en-US" sz="2800" b="1" dirty="0" smtClean="0">
                <a:latin typeface="+mj-lt"/>
              </a:rPr>
              <a:t>Lifestyle MVNOs</a:t>
            </a:r>
            <a:r>
              <a:rPr lang="en-US" sz="2800" dirty="0" smtClean="0">
                <a:latin typeface="+mj-lt"/>
              </a:rPr>
              <a:t/>
            </a:r>
            <a:br>
              <a:rPr lang="en-US" sz="2800" dirty="0" smtClean="0">
                <a:latin typeface="+mj-lt"/>
              </a:rPr>
            </a:br>
            <a:r>
              <a:rPr lang="en-US" sz="2800" dirty="0" smtClean="0">
                <a:latin typeface="+mj-lt"/>
              </a:rPr>
              <a:t>like </a:t>
            </a:r>
            <a:r>
              <a:rPr lang="en-US" sz="2800" dirty="0" err="1" smtClean="0">
                <a:latin typeface="+mj-lt"/>
              </a:rPr>
              <a:t>Helio</a:t>
            </a:r>
            <a:r>
              <a:rPr lang="en-US" sz="2800" dirty="0" smtClean="0">
                <a:latin typeface="+mj-lt"/>
              </a:rPr>
              <a:t> focus on specific niche market demographics.</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38</a:t>
            </a:fld>
            <a:endParaRPr lang="en-US" smtClean="0"/>
          </a:p>
        </p:txBody>
      </p:sp>
      <p:sp>
        <p:nvSpPr>
          <p:cNvPr id="2052" name="Rectangle 2"/>
          <p:cNvSpPr>
            <a:spLocks noGrp="1" noChangeArrowheads="1"/>
          </p:cNvSpPr>
          <p:nvPr>
            <p:ph type="ctrTitle"/>
          </p:nvPr>
        </p:nvSpPr>
        <p:spPr>
          <a:xfrm>
            <a:off x="1691680" y="620688"/>
            <a:ext cx="6912768" cy="5170512"/>
          </a:xfrm>
        </p:spPr>
        <p:txBody>
          <a:bodyPr>
            <a:normAutofit/>
          </a:bodyPr>
          <a:lstStyle/>
          <a:p>
            <a:pPr>
              <a:defRPr/>
            </a:pPr>
            <a:r>
              <a:rPr lang="en-US" sz="2800" b="1" dirty="0" smtClean="0">
                <a:latin typeface="+mj-lt"/>
              </a:rPr>
              <a:t>Advertising-funded MVNOs</a:t>
            </a:r>
            <a:r>
              <a:rPr lang="en-US" sz="2800" dirty="0" smtClean="0">
                <a:latin typeface="+mj-lt"/>
              </a:rPr>
              <a:t/>
            </a:r>
            <a:br>
              <a:rPr lang="en-US" sz="2800" dirty="0" smtClean="0">
                <a:latin typeface="+mj-lt"/>
              </a:rPr>
            </a:br>
            <a:r>
              <a:rPr lang="en-US" sz="2800" dirty="0" smtClean="0">
                <a:latin typeface="+mj-lt"/>
              </a:rPr>
              <a:t>like </a:t>
            </a:r>
            <a:r>
              <a:rPr lang="en-US" sz="2800" dirty="0" err="1" smtClean="0">
                <a:latin typeface="+mj-lt"/>
              </a:rPr>
              <a:t>Blyk</a:t>
            </a:r>
            <a:r>
              <a:rPr lang="en-US" sz="2800" dirty="0" smtClean="0">
                <a:latin typeface="+mj-lt"/>
              </a:rPr>
              <a:t> or MOSH Mobile build revenues from advertising to give a set amount of free voice, text and content to their subscribers.</a:t>
            </a:r>
            <a:br>
              <a:rPr lang="en-US" sz="2800" dirty="0" smtClean="0">
                <a:latin typeface="+mj-lt"/>
              </a:rPr>
            </a:br>
            <a:r>
              <a:rPr lang="en-US" sz="2800" dirty="0" smtClean="0">
                <a:latin typeface="+mj-lt"/>
              </a:rPr>
              <a:t/>
            </a:r>
            <a:br>
              <a:rPr lang="en-US" sz="2800" dirty="0" smtClean="0">
                <a:latin typeface="+mj-lt"/>
              </a:rPr>
            </a:br>
            <a:r>
              <a:rPr lang="en-US" sz="2800" b="1" dirty="0" smtClean="0">
                <a:latin typeface="+mj-lt"/>
              </a:rPr>
              <a:t>Ethnic MVNOs</a:t>
            </a:r>
            <a:r>
              <a:rPr lang="en-US" sz="2800" dirty="0" smtClean="0">
                <a:latin typeface="+mj-lt"/>
              </a:rPr>
              <a:t/>
            </a:r>
            <a:br>
              <a:rPr lang="en-US" sz="2800" dirty="0" smtClean="0">
                <a:latin typeface="+mj-lt"/>
              </a:rPr>
            </a:br>
            <a:r>
              <a:rPr lang="en-US" sz="2800" dirty="0" smtClean="0">
                <a:latin typeface="+mj-lt"/>
              </a:rPr>
              <a:t>like </a:t>
            </a:r>
            <a:r>
              <a:rPr lang="en-US" sz="2800" dirty="0" err="1" smtClean="0">
                <a:latin typeface="+mj-lt"/>
              </a:rPr>
              <a:t>Lebara</a:t>
            </a:r>
            <a:r>
              <a:rPr lang="en-US" sz="2800" dirty="0" smtClean="0">
                <a:latin typeface="+mj-lt"/>
              </a:rPr>
              <a:t> Mobile, </a:t>
            </a:r>
            <a:r>
              <a:rPr lang="en-US" sz="2800" dirty="0" err="1" smtClean="0">
                <a:latin typeface="+mj-lt"/>
              </a:rPr>
              <a:t>Lyca</a:t>
            </a:r>
            <a:r>
              <a:rPr lang="en-US" sz="2800" dirty="0" smtClean="0">
                <a:latin typeface="+mj-lt"/>
              </a:rPr>
              <a:t> Mobile and </a:t>
            </a:r>
            <a:r>
              <a:rPr lang="en-US" sz="2800" dirty="0" err="1" smtClean="0">
                <a:latin typeface="+mj-lt"/>
              </a:rPr>
              <a:t>Globalcell</a:t>
            </a:r>
            <a:r>
              <a:rPr lang="en-US" sz="2800" dirty="0" smtClean="0">
                <a:latin typeface="+mj-lt"/>
              </a:rPr>
              <a:t> Mobile who target ethnic communities by providing inexpensive calls to their home country.</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39</a:t>
            </a:fld>
            <a:endParaRPr lang="en-US" smtClean="0"/>
          </a:p>
        </p:txBody>
      </p:sp>
      <p:sp>
        <p:nvSpPr>
          <p:cNvPr id="2052" name="Rectangle 2"/>
          <p:cNvSpPr>
            <a:spLocks noGrp="1" noChangeArrowheads="1"/>
          </p:cNvSpPr>
          <p:nvPr>
            <p:ph type="ctrTitle"/>
          </p:nvPr>
        </p:nvSpPr>
        <p:spPr>
          <a:xfrm>
            <a:off x="1691680" y="620688"/>
            <a:ext cx="6912768" cy="5703912"/>
          </a:xfrm>
        </p:spPr>
        <p:txBody>
          <a:bodyPr>
            <a:normAutofit fontScale="90000"/>
          </a:bodyPr>
          <a:lstStyle/>
          <a:p>
            <a:r>
              <a:rPr lang="en-US" sz="2800" b="1" dirty="0" smtClean="0">
                <a:latin typeface="+mj-lt"/>
              </a:rPr>
              <a:t>Mobile operators and MVNOs</a:t>
            </a:r>
            <a:br>
              <a:rPr lang="en-US" sz="2800" b="1" dirty="0" smtClean="0">
                <a:latin typeface="+mj-lt"/>
              </a:rPr>
            </a:br>
            <a:r>
              <a:rPr lang="en-US" sz="2800" b="1" dirty="0" smtClean="0">
                <a:latin typeface="+mj-lt"/>
              </a:rPr>
              <a:t/>
            </a:r>
            <a:br>
              <a:rPr lang="en-US" sz="2800" b="1" dirty="0" smtClean="0">
                <a:latin typeface="+mj-lt"/>
              </a:rPr>
            </a:br>
            <a:r>
              <a:rPr lang="en-US" sz="2800" dirty="0" smtClean="0">
                <a:latin typeface="+mj-lt"/>
              </a:rPr>
              <a:t>There are three primary motivations for mobile operators to allow MVNOs on their networks. </a:t>
            </a:r>
            <a:br>
              <a:rPr lang="en-US" sz="2800" dirty="0" smtClean="0">
                <a:latin typeface="+mj-lt"/>
              </a:rPr>
            </a:br>
            <a:r>
              <a:rPr lang="en-US" sz="2800" dirty="0" smtClean="0">
                <a:latin typeface="+mj-lt"/>
              </a:rPr>
              <a:t/>
            </a:r>
            <a:br>
              <a:rPr lang="en-US" sz="2800" dirty="0" smtClean="0">
                <a:latin typeface="+mj-lt"/>
              </a:rPr>
            </a:br>
            <a:r>
              <a:rPr lang="en-US" sz="2800" dirty="0" smtClean="0">
                <a:latin typeface="+mj-lt"/>
              </a:rPr>
              <a:t>These are generally:</a:t>
            </a:r>
            <a:br>
              <a:rPr lang="en-US" sz="2800" dirty="0" smtClean="0">
                <a:latin typeface="+mj-lt"/>
              </a:rPr>
            </a:br>
            <a:r>
              <a:rPr lang="en-US" sz="2800" dirty="0" smtClean="0">
                <a:latin typeface="+mj-lt"/>
              </a:rPr>
              <a:t/>
            </a:r>
            <a:br>
              <a:rPr lang="en-US" sz="2800" dirty="0" smtClean="0">
                <a:latin typeface="+mj-lt"/>
              </a:rPr>
            </a:br>
            <a:r>
              <a:rPr lang="en-US" sz="2800" b="1" dirty="0" smtClean="0">
                <a:latin typeface="+mj-lt"/>
              </a:rPr>
              <a:t>Segmentation-driven strategies</a:t>
            </a:r>
            <a:br>
              <a:rPr lang="en-US" sz="2800" b="1" dirty="0" smtClean="0">
                <a:latin typeface="+mj-lt"/>
              </a:rPr>
            </a:br>
            <a:r>
              <a:rPr lang="en-US" sz="2800" dirty="0" smtClean="0">
                <a:latin typeface="+mj-lt"/>
              </a:rPr>
              <a:t/>
            </a:r>
            <a:br>
              <a:rPr lang="en-US" sz="2800" dirty="0" smtClean="0">
                <a:latin typeface="+mj-lt"/>
              </a:rPr>
            </a:br>
            <a:r>
              <a:rPr lang="en-US" sz="2800" dirty="0" smtClean="0">
                <a:latin typeface="+mj-lt"/>
              </a:rPr>
              <a:t>mobile operators often find it difficult to succeed in all customer segments.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MVNOs </a:t>
            </a:r>
            <a:r>
              <a:rPr lang="en-US" sz="2800" dirty="0" smtClean="0">
                <a:latin typeface="+mj-lt"/>
              </a:rPr>
              <a:t>are a way to implement a more specific marketing mix, whether alone or with partners and they can help attack specific, targeted segments.</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40</a:t>
            </a:fld>
            <a:endParaRPr lang="en-US" smtClean="0"/>
          </a:p>
        </p:txBody>
      </p:sp>
      <p:sp>
        <p:nvSpPr>
          <p:cNvPr id="2052" name="Rectangle 2"/>
          <p:cNvSpPr>
            <a:spLocks noGrp="1" noChangeArrowheads="1"/>
          </p:cNvSpPr>
          <p:nvPr>
            <p:ph type="ctrTitle"/>
          </p:nvPr>
        </p:nvSpPr>
        <p:spPr>
          <a:xfrm>
            <a:off x="1691680" y="620688"/>
            <a:ext cx="6912768" cy="4027512"/>
          </a:xfrm>
        </p:spPr>
        <p:txBody>
          <a:bodyPr>
            <a:normAutofit/>
          </a:bodyPr>
          <a:lstStyle/>
          <a:p>
            <a:pPr>
              <a:defRPr/>
            </a:pPr>
            <a:r>
              <a:rPr lang="en-US" sz="2800" b="1" dirty="0" smtClean="0">
                <a:latin typeface="+mj-lt"/>
              </a:rPr>
              <a:t>Network </a:t>
            </a:r>
            <a:r>
              <a:rPr lang="en-US" sz="2800" b="1" dirty="0" err="1" smtClean="0">
                <a:latin typeface="+mj-lt"/>
              </a:rPr>
              <a:t>utilisation</a:t>
            </a:r>
            <a:r>
              <a:rPr lang="en-US" sz="2800" b="1" dirty="0" smtClean="0">
                <a:latin typeface="+mj-lt"/>
              </a:rPr>
              <a:t>-driven strategies</a:t>
            </a:r>
            <a:br>
              <a:rPr lang="en-US" sz="2800" b="1" dirty="0" smtClean="0">
                <a:latin typeface="+mj-lt"/>
              </a:rPr>
            </a:br>
            <a:r>
              <a:rPr lang="en-US" sz="2800" dirty="0" smtClean="0">
                <a:latin typeface="+mj-lt"/>
              </a:rPr>
              <a:t/>
            </a:r>
            <a:br>
              <a:rPr lang="en-US" sz="2800" dirty="0" smtClean="0">
                <a:latin typeface="+mj-lt"/>
              </a:rPr>
            </a:br>
            <a:r>
              <a:rPr lang="en-US" sz="2800" dirty="0" smtClean="0">
                <a:latin typeface="+mj-lt"/>
              </a:rPr>
              <a:t>Many mobile operators have capacity, product and segment needs–especially in new areas like 3G.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An </a:t>
            </a:r>
            <a:r>
              <a:rPr lang="en-US" sz="2800" dirty="0" smtClean="0">
                <a:latin typeface="+mj-lt"/>
              </a:rPr>
              <a:t>MVNO strategy can generate economies of scale for better network </a:t>
            </a:r>
            <a:r>
              <a:rPr lang="en-US" sz="2800" dirty="0" err="1" smtClean="0">
                <a:latin typeface="+mj-lt"/>
              </a:rPr>
              <a:t>utilisation</a:t>
            </a:r>
            <a:r>
              <a:rPr lang="en-US" sz="2800" dirty="0" smtClean="0">
                <a:latin typeface="+mj-lt"/>
              </a:rPr>
              <a:t>.</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41</a:t>
            </a:fld>
            <a:endParaRPr lang="en-US" smtClean="0"/>
          </a:p>
        </p:txBody>
      </p:sp>
      <p:sp>
        <p:nvSpPr>
          <p:cNvPr id="2052" name="Rectangle 2"/>
          <p:cNvSpPr>
            <a:spLocks noGrp="1" noChangeArrowheads="1"/>
          </p:cNvSpPr>
          <p:nvPr>
            <p:ph type="ctrTitle"/>
          </p:nvPr>
        </p:nvSpPr>
        <p:spPr>
          <a:xfrm>
            <a:off x="1691680" y="762000"/>
            <a:ext cx="6912768" cy="3886200"/>
          </a:xfrm>
        </p:spPr>
        <p:txBody>
          <a:bodyPr>
            <a:normAutofit/>
          </a:bodyPr>
          <a:lstStyle/>
          <a:p>
            <a:pPr>
              <a:defRPr/>
            </a:pPr>
            <a:r>
              <a:rPr lang="en-US" sz="2800" b="1" dirty="0" smtClean="0">
                <a:latin typeface="+mj-lt"/>
              </a:rPr>
              <a:t>Product-driven strategies</a:t>
            </a:r>
            <a:br>
              <a:rPr lang="en-US" sz="2800" b="1" dirty="0" smtClean="0">
                <a:latin typeface="+mj-lt"/>
              </a:rPr>
            </a:br>
            <a:r>
              <a:rPr lang="en-US" sz="2800" dirty="0" smtClean="0">
                <a:latin typeface="+mj-lt"/>
              </a:rPr>
              <a:t/>
            </a:r>
            <a:br>
              <a:rPr lang="en-US" sz="2800" dirty="0" smtClean="0">
                <a:latin typeface="+mj-lt"/>
              </a:rPr>
            </a:br>
            <a:r>
              <a:rPr lang="en-US" sz="2800" dirty="0" smtClean="0">
                <a:latin typeface="+mj-lt"/>
              </a:rPr>
              <a:t>MVNOs can help mobile operators target customers with </a:t>
            </a:r>
            <a:r>
              <a:rPr lang="en-US" sz="2800" dirty="0" err="1" smtClean="0">
                <a:latin typeface="+mj-lt"/>
              </a:rPr>
              <a:t>specialised</a:t>
            </a:r>
            <a:r>
              <a:rPr lang="en-US" sz="2800" dirty="0" smtClean="0">
                <a:latin typeface="+mj-lt"/>
              </a:rPr>
              <a:t> service requirements and get to customer niches that mobile operators cannot get to</a:t>
            </a:r>
            <a:r>
              <a:rPr lang="en-US" sz="2800" dirty="0" smtClean="0">
                <a:latin typeface="+mj-lt"/>
              </a:rPr>
              <a:t>.</a:t>
            </a:r>
            <a:br>
              <a:rPr lang="en-US" sz="2800" dirty="0" smtClean="0">
                <a:latin typeface="+mj-lt"/>
              </a:rPr>
            </a:br>
            <a:r>
              <a:rPr lang="en-US" sz="2800" dirty="0" smtClean="0">
                <a:latin typeface="+mj-lt"/>
              </a:rPr>
              <a:t/>
            </a:r>
            <a:br>
              <a:rPr lang="en-US" sz="2800" dirty="0" smtClean="0">
                <a:latin typeface="+mj-lt"/>
              </a:rPr>
            </a:b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5288280"/>
          </a:xfrm>
        </p:spPr>
        <p:txBody>
          <a:bodyPr>
            <a:normAutofit/>
          </a:bodyPr>
          <a:lstStyle/>
          <a:p>
            <a:r>
              <a:rPr lang="en-US" sz="2800" dirty="0" smtClean="0"/>
              <a:t>MVNO models mean lower operational costs for mobile operators (billing, sales, customer service, marketing), </a:t>
            </a:r>
            <a:r>
              <a:rPr lang="en-US" sz="2800" dirty="0" smtClean="0"/>
              <a:t> grow</a:t>
            </a:r>
            <a:r>
              <a:rPr lang="en-US" sz="2800" dirty="0" smtClean="0"/>
              <a:t> average revenue per user by providing new applications and tariff plans and also can help with difficult issues like how to deal with fixed-mobile convergence by allowing MVNOs to try out more experimental projects and applications. </a:t>
            </a:r>
            <a:br>
              <a:rPr lang="en-US" sz="2800" dirty="0" smtClean="0"/>
            </a:br>
            <a:r>
              <a:rPr lang="en-US" sz="2800" dirty="0" smtClean="0"/>
              <a:t/>
            </a:r>
            <a:br>
              <a:rPr lang="en-US" sz="2800" dirty="0" smtClean="0"/>
            </a:br>
            <a:r>
              <a:rPr lang="en-US" sz="2800" dirty="0" smtClean="0"/>
              <a:t>The opportunity for mobile operators to take advantage of MVNOs generally outweighs the competitive threat.</a:t>
            </a:r>
            <a:endParaRPr lang="en-GB" sz="2800" dirty="0"/>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42</a:t>
            </a:fld>
            <a:endParaRPr lang="en-GB"/>
          </a:p>
        </p:txBody>
      </p:sp>
    </p:spTree>
  </p:cSld>
  <p:clrMapOvr>
    <a:masterClrMapping/>
  </p:clrMapOvr>
  <p:transition>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52600"/>
            <a:ext cx="7498080" cy="1752600"/>
          </a:xfrm>
        </p:spPr>
        <p:txBody>
          <a:bodyPr/>
          <a:lstStyle/>
          <a:p>
            <a:r>
              <a:rPr lang="en-US" dirty="0" smtClean="0"/>
              <a:t>PART 3</a:t>
            </a:r>
            <a:endParaRPr lang="en-GB" dirty="0"/>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43</a:t>
            </a:fld>
            <a:endParaRPr lang="en-GB"/>
          </a:p>
        </p:txBody>
      </p:sp>
    </p:spTree>
  </p:cSld>
  <p:clrMapOvr>
    <a:masterClrMapping/>
  </p:clrMapOvr>
  <p:transition>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44</a:t>
            </a:fld>
            <a:endParaRPr lang="en-US" smtClean="0"/>
          </a:p>
        </p:txBody>
      </p:sp>
      <p:sp>
        <p:nvSpPr>
          <p:cNvPr id="2052" name="Rectangle 2"/>
          <p:cNvSpPr>
            <a:spLocks noGrp="1" noChangeArrowheads="1"/>
          </p:cNvSpPr>
          <p:nvPr>
            <p:ph type="ctrTitle"/>
          </p:nvPr>
        </p:nvSpPr>
        <p:spPr>
          <a:xfrm>
            <a:off x="1691680" y="304800"/>
            <a:ext cx="6912768" cy="6172200"/>
          </a:xfrm>
        </p:spPr>
        <p:txBody>
          <a:bodyPr>
            <a:normAutofit/>
          </a:bodyPr>
          <a:lstStyle/>
          <a:p>
            <a:r>
              <a:rPr lang="en-US" sz="2800" b="1" dirty="0" smtClean="0">
                <a:latin typeface="+mj-lt"/>
              </a:rPr>
              <a:t>Understanding the MVNO value chain</a:t>
            </a:r>
            <a:br>
              <a:rPr lang="en-US" sz="2800" b="1" dirty="0" smtClean="0">
                <a:latin typeface="+mj-lt"/>
              </a:rPr>
            </a:br>
            <a:r>
              <a:rPr lang="en-US" sz="2800" b="1" dirty="0" smtClean="0">
                <a:latin typeface="+mj-lt"/>
              </a:rPr>
              <a:t/>
            </a:r>
            <a:br>
              <a:rPr lang="en-US" sz="2800" b="1" dirty="0" smtClean="0">
                <a:latin typeface="+mj-lt"/>
              </a:rPr>
            </a:br>
            <a:r>
              <a:rPr lang="en-US" sz="2800" dirty="0" smtClean="0">
                <a:latin typeface="+mj-lt"/>
              </a:rPr>
              <a:t>The </a:t>
            </a:r>
            <a:r>
              <a:rPr lang="en-US" sz="2800" dirty="0" smtClean="0">
                <a:latin typeface="+mj-lt"/>
              </a:rPr>
              <a:t>traditional MNO is </a:t>
            </a:r>
            <a:r>
              <a:rPr lang="en-US" sz="2800" dirty="0" err="1" smtClean="0">
                <a:latin typeface="+mj-lt"/>
              </a:rPr>
              <a:t>characterised</a:t>
            </a:r>
            <a:r>
              <a:rPr lang="en-US" sz="2800" dirty="0" smtClean="0">
                <a:latin typeface="+mj-lt"/>
              </a:rPr>
              <a:t> by having their own mobile </a:t>
            </a:r>
            <a:r>
              <a:rPr lang="en-US" sz="2800" dirty="0" err="1" smtClean="0">
                <a:latin typeface="+mj-lt"/>
              </a:rPr>
              <a:t>licence</a:t>
            </a:r>
            <a:r>
              <a:rPr lang="en-US" sz="2800" dirty="0" smtClean="0">
                <a:latin typeface="+mj-lt"/>
              </a:rPr>
              <a:t>, their own mobile infrastructure and direct customer relationship to the end user.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 </a:t>
            </a:r>
            <a:r>
              <a:rPr lang="en-US" sz="2800" dirty="0" smtClean="0">
                <a:latin typeface="+mj-lt"/>
              </a:rPr>
              <a:t>MNO can handle Network Routing and will usually have roaming deals with foreign MNOs.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 </a:t>
            </a:r>
            <a:r>
              <a:rPr lang="en-US" sz="2800" dirty="0" smtClean="0">
                <a:latin typeface="+mj-lt"/>
              </a:rPr>
              <a:t>MNO can produce and distribute for example voice-minutes, SMS and MMS messaging and data traffic themselves.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45</a:t>
            </a:fld>
            <a:endParaRPr lang="en-US" smtClean="0"/>
          </a:p>
        </p:txBody>
      </p:sp>
      <p:sp>
        <p:nvSpPr>
          <p:cNvPr id="2052" name="Rectangle 2"/>
          <p:cNvSpPr>
            <a:spLocks noGrp="1" noChangeArrowheads="1"/>
          </p:cNvSpPr>
          <p:nvPr>
            <p:ph type="ctrTitle"/>
          </p:nvPr>
        </p:nvSpPr>
        <p:spPr>
          <a:xfrm>
            <a:off x="1691680" y="620688"/>
            <a:ext cx="6912768" cy="3951312"/>
          </a:xfrm>
        </p:spPr>
        <p:txBody>
          <a:bodyPr>
            <a:normAutofit/>
          </a:bodyPr>
          <a:lstStyle/>
          <a:p>
            <a:pPr>
              <a:defRPr/>
            </a:pPr>
            <a:r>
              <a:rPr lang="en-US" sz="2800" dirty="0" smtClean="0">
                <a:latin typeface="+mj-lt"/>
              </a:rPr>
              <a:t>The MNO can typically handle customer service, invoicing and collect consumption data and handle handset management themselves.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Additionally </a:t>
            </a:r>
            <a:r>
              <a:rPr lang="en-US" sz="2800" dirty="0" smtClean="0">
                <a:latin typeface="+mj-lt"/>
              </a:rPr>
              <a:t>the MNO will usually handle marketing and sales to end users themselves.</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46</a:t>
            </a:fld>
            <a:endParaRPr lang="en-US" smtClean="0"/>
          </a:p>
        </p:txBody>
      </p:sp>
      <p:sp>
        <p:nvSpPr>
          <p:cNvPr id="2052" name="Rectangle 2"/>
          <p:cNvSpPr>
            <a:spLocks noGrp="1" noChangeArrowheads="1"/>
          </p:cNvSpPr>
          <p:nvPr>
            <p:ph type="ctrTitle"/>
          </p:nvPr>
        </p:nvSpPr>
        <p:spPr>
          <a:xfrm>
            <a:off x="1691680" y="620688"/>
            <a:ext cx="6912768" cy="4484712"/>
          </a:xfrm>
        </p:spPr>
        <p:txBody>
          <a:bodyPr>
            <a:normAutofit/>
          </a:bodyPr>
          <a:lstStyle/>
          <a:p>
            <a:r>
              <a:rPr lang="en-US" sz="2800" b="1" dirty="0" smtClean="0">
                <a:latin typeface="+mj-lt"/>
              </a:rPr>
              <a:t>Mobile network enabler (MNE)</a:t>
            </a:r>
            <a:br>
              <a:rPr lang="en-US" sz="2800" b="1" dirty="0" smtClean="0">
                <a:latin typeface="+mj-lt"/>
              </a:rPr>
            </a:br>
            <a:r>
              <a:rPr lang="en-US" sz="2800" b="1" dirty="0" smtClean="0">
                <a:latin typeface="+mj-lt"/>
              </a:rPr>
              <a:t/>
            </a:r>
            <a:br>
              <a:rPr lang="en-US" sz="2800" b="1" dirty="0" smtClean="0">
                <a:latin typeface="+mj-lt"/>
              </a:rPr>
            </a:br>
            <a:r>
              <a:rPr lang="en-US" sz="2800" dirty="0" smtClean="0">
                <a:latin typeface="+mj-lt"/>
              </a:rPr>
              <a:t>An MNE is </a:t>
            </a:r>
            <a:r>
              <a:rPr lang="en-US" sz="2800" dirty="0" err="1" smtClean="0">
                <a:latin typeface="+mj-lt"/>
              </a:rPr>
              <a:t>characterised</a:t>
            </a:r>
            <a:r>
              <a:rPr lang="en-US" sz="2800" dirty="0" smtClean="0">
                <a:latin typeface="+mj-lt"/>
              </a:rPr>
              <a:t> by having their own mobile </a:t>
            </a:r>
            <a:r>
              <a:rPr lang="en-US" sz="2800" dirty="0" err="1" smtClean="0">
                <a:latin typeface="+mj-lt"/>
              </a:rPr>
              <a:t>licence</a:t>
            </a:r>
            <a:r>
              <a:rPr lang="en-US" sz="2800" dirty="0" smtClean="0">
                <a:latin typeface="+mj-lt"/>
              </a:rPr>
              <a:t> and own mobile infrastructure, but the MNE has – unlike the MNO – no direct customer relationship with the end user.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It </a:t>
            </a:r>
            <a:r>
              <a:rPr lang="en-US" sz="2800" dirty="0" smtClean="0">
                <a:latin typeface="+mj-lt"/>
              </a:rPr>
              <a:t>is therefore only an MNO that can establish themselves as an MNE.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5135880"/>
          </a:xfrm>
        </p:spPr>
        <p:txBody>
          <a:bodyPr>
            <a:normAutofit/>
          </a:bodyPr>
          <a:lstStyle/>
          <a:p>
            <a:r>
              <a:rPr lang="en-US" sz="2800" dirty="0" smtClean="0"/>
              <a:t>The MNE is capable of handling Network Routing themselves and the MNE will typically have roaming deals with foreign MNOs. </a:t>
            </a:r>
            <a:br>
              <a:rPr lang="en-US" sz="2800" dirty="0" smtClean="0"/>
            </a:br>
            <a:r>
              <a:rPr lang="en-US" sz="2800" dirty="0" smtClean="0"/>
              <a:t/>
            </a:r>
            <a:br>
              <a:rPr lang="en-US" sz="2800" dirty="0" smtClean="0"/>
            </a:br>
            <a:r>
              <a:rPr lang="en-US" sz="2800" dirty="0" smtClean="0"/>
              <a:t>The MNE is able to produce and distribute for example voice minutes, SMS and MMS messages and data traffic.</a:t>
            </a:r>
            <a:endParaRPr lang="en-GB" sz="2800" dirty="0"/>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47</a:t>
            </a:fld>
            <a:endParaRPr lang="en-GB"/>
          </a:p>
        </p:txBody>
      </p:sp>
    </p:spTree>
  </p:cSld>
  <p:clrMapOvr>
    <a:masterClrMapping/>
  </p:clrMapOvr>
  <p:transition>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48</a:t>
            </a:fld>
            <a:endParaRPr lang="en-US" smtClean="0"/>
          </a:p>
        </p:txBody>
      </p:sp>
      <p:sp>
        <p:nvSpPr>
          <p:cNvPr id="2052" name="Rectangle 2"/>
          <p:cNvSpPr>
            <a:spLocks noGrp="1" noChangeArrowheads="1"/>
          </p:cNvSpPr>
          <p:nvPr>
            <p:ph type="ctrTitle"/>
          </p:nvPr>
        </p:nvSpPr>
        <p:spPr>
          <a:xfrm>
            <a:off x="1691680" y="304800"/>
            <a:ext cx="6912768" cy="6172200"/>
          </a:xfrm>
        </p:spPr>
        <p:txBody>
          <a:bodyPr>
            <a:normAutofit/>
          </a:bodyPr>
          <a:lstStyle/>
          <a:p>
            <a:pPr>
              <a:defRPr/>
            </a:pPr>
            <a:r>
              <a:rPr lang="en-US" sz="2800" dirty="0" smtClean="0">
                <a:latin typeface="+mj-lt"/>
              </a:rPr>
              <a:t>The MNE will typically be able to handle customer relationship, customer billing and collection of consumption data and mobile handset management.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 </a:t>
            </a:r>
            <a:r>
              <a:rPr lang="en-US" sz="2800" dirty="0" smtClean="0">
                <a:latin typeface="+mj-lt"/>
              </a:rPr>
              <a:t>MNE will not handle marketing and sales to end-users, this is a task for the MNE’s wholesale customers.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 </a:t>
            </a:r>
            <a:r>
              <a:rPr lang="en-US" sz="2800" dirty="0" smtClean="0">
                <a:latin typeface="+mj-lt"/>
              </a:rPr>
              <a:t>MNE handles the technical side of the business and often also handles areas like customer service and legal assistance for mobile providers without their own network.</a:t>
            </a:r>
            <a:br>
              <a:rPr lang="en-US" sz="2800" dirty="0" smtClean="0">
                <a:latin typeface="+mj-lt"/>
              </a:rPr>
            </a:b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49</a:t>
            </a:fld>
            <a:endParaRPr lang="en-US" smtClean="0"/>
          </a:p>
        </p:txBody>
      </p:sp>
      <p:sp>
        <p:nvSpPr>
          <p:cNvPr id="2052" name="Rectangle 2"/>
          <p:cNvSpPr>
            <a:spLocks noGrp="1" noChangeArrowheads="1"/>
          </p:cNvSpPr>
          <p:nvPr>
            <p:ph type="ctrTitle"/>
          </p:nvPr>
        </p:nvSpPr>
        <p:spPr>
          <a:xfrm>
            <a:off x="1691680" y="620688"/>
            <a:ext cx="6912768" cy="5780112"/>
          </a:xfrm>
        </p:spPr>
        <p:txBody>
          <a:bodyPr>
            <a:noAutofit/>
          </a:bodyPr>
          <a:lstStyle/>
          <a:p>
            <a:r>
              <a:rPr lang="en-US" sz="2800" b="1" dirty="0" smtClean="0">
                <a:latin typeface="+mj-lt"/>
              </a:rPr>
              <a:t>Mobile virtual network enabler (MVNE)</a:t>
            </a:r>
            <a:br>
              <a:rPr lang="en-US" sz="2800" b="1" dirty="0" smtClean="0">
                <a:latin typeface="+mj-lt"/>
              </a:rPr>
            </a:br>
            <a:r>
              <a:rPr lang="en-US" sz="2800" b="1" dirty="0" smtClean="0">
                <a:latin typeface="+mj-lt"/>
              </a:rPr>
              <a:t/>
            </a:r>
            <a:br>
              <a:rPr lang="en-US" sz="2800" b="1" dirty="0" smtClean="0">
                <a:latin typeface="+mj-lt"/>
              </a:rPr>
            </a:br>
            <a:r>
              <a:rPr lang="en-US" sz="2800" dirty="0" smtClean="0">
                <a:latin typeface="+mj-lt"/>
              </a:rPr>
              <a:t>MVNEs are </a:t>
            </a:r>
            <a:r>
              <a:rPr lang="en-US" sz="2800" dirty="0" err="1" smtClean="0">
                <a:latin typeface="+mj-lt"/>
              </a:rPr>
              <a:t>characterised</a:t>
            </a:r>
            <a:r>
              <a:rPr lang="en-US" sz="2800" dirty="0" smtClean="0">
                <a:latin typeface="+mj-lt"/>
              </a:rPr>
              <a:t> by neither having a mobile </a:t>
            </a:r>
            <a:r>
              <a:rPr lang="en-US" sz="2800" dirty="0" err="1" smtClean="0">
                <a:latin typeface="+mj-lt"/>
              </a:rPr>
              <a:t>licence</a:t>
            </a:r>
            <a:r>
              <a:rPr lang="en-US" sz="2800" dirty="0" smtClean="0">
                <a:latin typeface="+mj-lt"/>
              </a:rPr>
              <a:t> nor mobile infrastructure or any direct customer relationship with the end-users.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 </a:t>
            </a:r>
            <a:r>
              <a:rPr lang="en-US" sz="2800" dirty="0" smtClean="0">
                <a:latin typeface="+mj-lt"/>
              </a:rPr>
              <a:t>MVNE is capable of handling Network Routing and the MVNE has typically entered into roaming deals with foreign MNOs.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a:t>
            </a:r>
            <a:r>
              <a:rPr lang="en-US" sz="2800" dirty="0" smtClean="0">
                <a:latin typeface="+mj-lt"/>
              </a:rPr>
              <a:t> MVNE is not capable of producing and distributing for example voice minutes and data traffic, but the MVNE will typically be able to handle producing SMS and MMS messages.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50</a:t>
            </a:fld>
            <a:endParaRPr lang="en-US" smtClean="0"/>
          </a:p>
        </p:txBody>
      </p:sp>
      <p:sp>
        <p:nvSpPr>
          <p:cNvPr id="2052" name="Rectangle 2"/>
          <p:cNvSpPr>
            <a:spLocks noGrp="1" noChangeArrowheads="1"/>
          </p:cNvSpPr>
          <p:nvPr>
            <p:ph type="ctrTitle"/>
          </p:nvPr>
        </p:nvSpPr>
        <p:spPr>
          <a:xfrm>
            <a:off x="1691680" y="620688"/>
            <a:ext cx="6912768" cy="5856312"/>
          </a:xfrm>
        </p:spPr>
        <p:txBody>
          <a:bodyPr>
            <a:normAutofit fontScale="90000"/>
          </a:bodyPr>
          <a:lstStyle/>
          <a:p>
            <a:pPr>
              <a:defRPr/>
            </a:pPr>
            <a:r>
              <a:rPr lang="en-US" sz="2800" dirty="0" smtClean="0">
                <a:latin typeface="+mj-lt"/>
              </a:rPr>
              <a:t>A typical MVNE will handle customer service, customer billing, collection of consumption data and mobile handset management.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Additionally </a:t>
            </a:r>
            <a:r>
              <a:rPr lang="en-US" sz="2800" dirty="0" smtClean="0">
                <a:latin typeface="+mj-lt"/>
              </a:rPr>
              <a:t>the MVNE will not handle marketing and sales to end-users, this is a task for the MVNE’s wholesale customers.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 </a:t>
            </a:r>
            <a:r>
              <a:rPr lang="en-US" sz="2800" dirty="0" smtClean="0">
                <a:latin typeface="+mj-lt"/>
              </a:rPr>
              <a:t>MVNE functions as a middleman between the MNO and the mobile providers without their own networks.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 </a:t>
            </a:r>
            <a:r>
              <a:rPr lang="en-US" sz="2800" dirty="0" smtClean="0">
                <a:latin typeface="+mj-lt"/>
              </a:rPr>
              <a:t>MVNE handles the technical side and often also tasks like customer service and legal assistance for mobile providers without their own network.</a:t>
            </a:r>
            <a:br>
              <a:rPr lang="en-US" sz="2800" dirty="0" smtClean="0">
                <a:latin typeface="+mj-lt"/>
              </a:rPr>
            </a:b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51</a:t>
            </a:fld>
            <a:endParaRPr lang="en-US" smtClean="0"/>
          </a:p>
        </p:txBody>
      </p:sp>
      <p:sp>
        <p:nvSpPr>
          <p:cNvPr id="2052" name="Rectangle 2"/>
          <p:cNvSpPr>
            <a:spLocks noGrp="1" noChangeArrowheads="1"/>
          </p:cNvSpPr>
          <p:nvPr>
            <p:ph type="ctrTitle"/>
          </p:nvPr>
        </p:nvSpPr>
        <p:spPr>
          <a:xfrm>
            <a:off x="1691680" y="620688"/>
            <a:ext cx="6912768" cy="5170512"/>
          </a:xfrm>
        </p:spPr>
        <p:txBody>
          <a:bodyPr>
            <a:normAutofit fontScale="90000"/>
          </a:bodyPr>
          <a:lstStyle/>
          <a:p>
            <a:r>
              <a:rPr lang="en-US" sz="3100" b="1" dirty="0" smtClean="0">
                <a:latin typeface="+mj-lt"/>
              </a:rPr>
              <a:t>Mobile virtual network operator (MVNO)</a:t>
            </a:r>
            <a:br>
              <a:rPr lang="en-US" sz="3100" b="1" dirty="0" smtClean="0">
                <a:latin typeface="+mj-lt"/>
              </a:rPr>
            </a:br>
            <a:r>
              <a:rPr lang="en-US" sz="3100" b="1" dirty="0" smtClean="0">
                <a:latin typeface="+mj-lt"/>
              </a:rPr>
              <a:t/>
            </a:r>
            <a:br>
              <a:rPr lang="en-US" sz="3100" b="1" dirty="0" smtClean="0">
                <a:latin typeface="+mj-lt"/>
              </a:rPr>
            </a:br>
            <a:r>
              <a:rPr lang="en-US" sz="3100" dirty="0" smtClean="0">
                <a:latin typeface="+mj-lt"/>
              </a:rPr>
              <a:t>An MVNO is </a:t>
            </a:r>
            <a:r>
              <a:rPr lang="en-US" sz="3100" dirty="0" err="1" smtClean="0">
                <a:latin typeface="+mj-lt"/>
              </a:rPr>
              <a:t>characterised</a:t>
            </a:r>
            <a:r>
              <a:rPr lang="en-US" sz="3100" dirty="0" smtClean="0">
                <a:latin typeface="+mj-lt"/>
              </a:rPr>
              <a:t> by neither having their own mobile </a:t>
            </a:r>
            <a:r>
              <a:rPr lang="en-US" sz="3100" dirty="0" err="1" smtClean="0">
                <a:latin typeface="+mj-lt"/>
              </a:rPr>
              <a:t>licence</a:t>
            </a:r>
            <a:r>
              <a:rPr lang="en-US" sz="3100" dirty="0" smtClean="0">
                <a:latin typeface="+mj-lt"/>
              </a:rPr>
              <a:t> nor own mobile infrastructure, but the MVNO has the direct customer relationship with the end user. </a:t>
            </a:r>
            <a:r>
              <a:rPr lang="en-US" sz="3100" dirty="0" smtClean="0">
                <a:latin typeface="+mj-lt"/>
              </a:rPr>
              <a:t/>
            </a:r>
            <a:br>
              <a:rPr lang="en-US" sz="3100" dirty="0" smtClean="0">
                <a:latin typeface="+mj-lt"/>
              </a:rPr>
            </a:br>
            <a:r>
              <a:rPr lang="en-US" sz="3100" dirty="0" smtClean="0"/>
              <a:t/>
            </a:r>
            <a:br>
              <a:rPr lang="en-US" sz="3100" dirty="0" smtClean="0"/>
            </a:br>
            <a:r>
              <a:rPr lang="en-US" sz="3100" dirty="0" smtClean="0">
                <a:latin typeface="+mj-lt"/>
              </a:rPr>
              <a:t>The </a:t>
            </a:r>
            <a:r>
              <a:rPr lang="en-US" sz="3100" dirty="0" smtClean="0">
                <a:latin typeface="+mj-lt"/>
              </a:rPr>
              <a:t>MVNO is able to handle Network Routing themselves and will typically have entered into roaming deals with foreign MNOs.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52</a:t>
            </a:fld>
            <a:endParaRPr lang="en-US" smtClean="0"/>
          </a:p>
        </p:txBody>
      </p:sp>
      <p:sp>
        <p:nvSpPr>
          <p:cNvPr id="2052" name="Rectangle 2"/>
          <p:cNvSpPr>
            <a:spLocks noGrp="1" noChangeArrowheads="1"/>
          </p:cNvSpPr>
          <p:nvPr>
            <p:ph type="ctrTitle"/>
          </p:nvPr>
        </p:nvSpPr>
        <p:spPr>
          <a:xfrm>
            <a:off x="1691680" y="620688"/>
            <a:ext cx="6912768" cy="6008712"/>
          </a:xfrm>
        </p:spPr>
        <p:txBody>
          <a:bodyPr>
            <a:noAutofit/>
          </a:bodyPr>
          <a:lstStyle/>
          <a:p>
            <a:pPr>
              <a:defRPr/>
            </a:pPr>
            <a:r>
              <a:rPr lang="en-US" sz="2800" dirty="0" smtClean="0">
                <a:latin typeface="+mj-lt"/>
              </a:rPr>
              <a:t>The MVNO is often able to produce and distribute for example voice minutes and data traffic, typically by tagging onto their existing fixed line operation, and the MVNO will typically be able to handle producing SMS and MMS messages.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A </a:t>
            </a:r>
            <a:r>
              <a:rPr lang="en-US" sz="2800" dirty="0" smtClean="0">
                <a:latin typeface="+mj-lt"/>
              </a:rPr>
              <a:t>typical MVNO will be able to handle customer service, customer billing and collection of consumption data and handset management.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Furthermore </a:t>
            </a:r>
            <a:r>
              <a:rPr lang="en-US" sz="2800" dirty="0" smtClean="0">
                <a:latin typeface="+mj-lt"/>
              </a:rPr>
              <a:t>the MVNO will usually handle marketing and sales to end-users them self.</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53</a:t>
            </a:fld>
            <a:endParaRPr lang="en-US" smtClean="0"/>
          </a:p>
        </p:txBody>
      </p:sp>
      <p:sp>
        <p:nvSpPr>
          <p:cNvPr id="2052" name="Rectangle 2"/>
          <p:cNvSpPr>
            <a:spLocks noGrp="1" noChangeArrowheads="1"/>
          </p:cNvSpPr>
          <p:nvPr>
            <p:ph type="ctrTitle"/>
          </p:nvPr>
        </p:nvSpPr>
        <p:spPr>
          <a:xfrm>
            <a:off x="1691680" y="620688"/>
            <a:ext cx="6912768" cy="4560912"/>
          </a:xfrm>
        </p:spPr>
        <p:txBody>
          <a:bodyPr>
            <a:normAutofit/>
          </a:bodyPr>
          <a:lstStyle/>
          <a:p>
            <a:r>
              <a:rPr lang="en-US" sz="2800" b="1" dirty="0" smtClean="0">
                <a:latin typeface="+mj-lt"/>
              </a:rPr>
              <a:t>Mobile shared spectrum enabler (MSSE)</a:t>
            </a:r>
            <a:br>
              <a:rPr lang="en-US" sz="2800" b="1" dirty="0" smtClean="0">
                <a:latin typeface="+mj-lt"/>
              </a:rPr>
            </a:br>
            <a:r>
              <a:rPr lang="en-US" sz="2800" b="1" dirty="0" smtClean="0">
                <a:latin typeface="+mj-lt"/>
              </a:rPr>
              <a:t/>
            </a:r>
            <a:br>
              <a:rPr lang="en-US" sz="2800" b="1" dirty="0" smtClean="0">
                <a:latin typeface="+mj-lt"/>
              </a:rPr>
            </a:br>
            <a:r>
              <a:rPr lang="en-US" sz="2800" dirty="0" smtClean="0">
                <a:latin typeface="+mj-lt"/>
              </a:rPr>
              <a:t>The MSSE has no mobile infrastructure of its own, but is a technology provider that uses innovative hardware and software to enable MVNOs to create their own actual mini-networks, while preserving and enhancing the relationship between MVNO and MNO.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54</a:t>
            </a:fld>
            <a:endParaRPr lang="en-US" smtClean="0"/>
          </a:p>
        </p:txBody>
      </p:sp>
      <p:sp>
        <p:nvSpPr>
          <p:cNvPr id="2052" name="Rectangle 2"/>
          <p:cNvSpPr>
            <a:spLocks noGrp="1" noChangeArrowheads="1"/>
          </p:cNvSpPr>
          <p:nvPr>
            <p:ph type="ctrTitle"/>
          </p:nvPr>
        </p:nvSpPr>
        <p:spPr>
          <a:xfrm>
            <a:off x="1691680" y="620688"/>
            <a:ext cx="6912768" cy="5170512"/>
          </a:xfrm>
        </p:spPr>
        <p:txBody>
          <a:bodyPr>
            <a:noAutofit/>
          </a:bodyPr>
          <a:lstStyle/>
          <a:p>
            <a:pPr>
              <a:defRPr/>
            </a:pPr>
            <a:r>
              <a:rPr lang="en-US" sz="2800" dirty="0" smtClean="0">
                <a:latin typeface="+mj-lt"/>
              </a:rPr>
              <a:t>Using its agreement with the MNO, and operating within the MNO’s spectrum license, the MSSE helps the MVNO to deploy its own network of low-power base-stations into areas the MNO could not justify, using Pico- and </a:t>
            </a:r>
            <a:r>
              <a:rPr lang="en-US" sz="2800" dirty="0" err="1" smtClean="0">
                <a:latin typeface="+mj-lt"/>
              </a:rPr>
              <a:t>Femto</a:t>
            </a:r>
            <a:r>
              <a:rPr lang="en-US" sz="2800" dirty="0" smtClean="0">
                <a:latin typeface="+mj-lt"/>
              </a:rPr>
              <a:t>-cell technologies.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There </a:t>
            </a:r>
            <a:r>
              <a:rPr lang="en-US" sz="2800" dirty="0" smtClean="0">
                <a:latin typeface="+mj-lt"/>
              </a:rPr>
              <a:t>is no impact on the MNO’s mainstream network and it can, if it chooses, extend the reach of the its network at no cost, while the MVNO can improve its profitability by offering specialist and niche mobile solutions</a:t>
            </a:r>
            <a:r>
              <a:rPr lang="en-US" sz="2800" dirty="0" smtClean="0">
                <a:latin typeface="+mj-lt"/>
              </a:rPr>
              <a:t>.</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55</a:t>
            </a:fld>
            <a:endParaRPr lang="en-US" smtClean="0"/>
          </a:p>
        </p:txBody>
      </p:sp>
      <p:sp>
        <p:nvSpPr>
          <p:cNvPr id="2052" name="Rectangle 2"/>
          <p:cNvSpPr>
            <a:spLocks noGrp="1" noChangeArrowheads="1"/>
          </p:cNvSpPr>
          <p:nvPr>
            <p:ph type="ctrTitle"/>
          </p:nvPr>
        </p:nvSpPr>
        <p:spPr>
          <a:xfrm>
            <a:off x="1691680" y="620688"/>
            <a:ext cx="6912768" cy="5170512"/>
          </a:xfrm>
        </p:spPr>
        <p:txBody>
          <a:bodyPr>
            <a:normAutofit/>
          </a:bodyPr>
          <a:lstStyle/>
          <a:p>
            <a:r>
              <a:rPr lang="en-US" sz="2800" b="1" dirty="0" smtClean="0">
                <a:latin typeface="+mj-lt"/>
              </a:rPr>
              <a:t>Service provider (SP)</a:t>
            </a:r>
            <a:br>
              <a:rPr lang="en-US" sz="2800" b="1" dirty="0" smtClean="0">
                <a:latin typeface="+mj-lt"/>
              </a:rPr>
            </a:br>
            <a:r>
              <a:rPr lang="en-US" sz="2800" b="1" dirty="0" smtClean="0">
                <a:latin typeface="+mj-lt"/>
              </a:rPr>
              <a:t/>
            </a:r>
            <a:br>
              <a:rPr lang="en-US" sz="2800" b="1" dirty="0" smtClean="0">
                <a:latin typeface="+mj-lt"/>
              </a:rPr>
            </a:br>
            <a:r>
              <a:rPr lang="en-US" sz="2800" dirty="0" smtClean="0">
                <a:latin typeface="+mj-lt"/>
              </a:rPr>
              <a:t>An SP has neither a mobile </a:t>
            </a:r>
            <a:r>
              <a:rPr lang="en-US" sz="2800" dirty="0" err="1" smtClean="0">
                <a:latin typeface="+mj-lt"/>
              </a:rPr>
              <a:t>licence</a:t>
            </a:r>
            <a:r>
              <a:rPr lang="en-US" sz="2800" dirty="0" smtClean="0">
                <a:latin typeface="+mj-lt"/>
              </a:rPr>
              <a:t> nor own mobile infrastructure, but the SP has the direct customer relationship with the end user.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An </a:t>
            </a:r>
            <a:r>
              <a:rPr lang="en-US" sz="2800" dirty="0" smtClean="0">
                <a:latin typeface="+mj-lt"/>
              </a:rPr>
              <a:t>SP is not able to handle Network Routing themselves and a SP will not enter into roaming deals with foreign MNOs.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56</a:t>
            </a:fld>
            <a:endParaRPr lang="en-US" smtClean="0"/>
          </a:p>
        </p:txBody>
      </p:sp>
      <p:sp>
        <p:nvSpPr>
          <p:cNvPr id="2052" name="Rectangle 2"/>
          <p:cNvSpPr>
            <a:spLocks noGrp="1" noChangeArrowheads="1"/>
          </p:cNvSpPr>
          <p:nvPr>
            <p:ph type="ctrTitle"/>
          </p:nvPr>
        </p:nvSpPr>
        <p:spPr>
          <a:xfrm>
            <a:off x="1691680" y="620688"/>
            <a:ext cx="6912768" cy="5627712"/>
          </a:xfrm>
        </p:spPr>
        <p:txBody>
          <a:bodyPr>
            <a:normAutofit/>
          </a:bodyPr>
          <a:lstStyle/>
          <a:p>
            <a:pPr>
              <a:defRPr/>
            </a:pPr>
            <a:r>
              <a:rPr lang="en-US" sz="2800" dirty="0" smtClean="0">
                <a:latin typeface="+mj-lt"/>
              </a:rPr>
              <a:t>The SP is not able to produce and distribute for example voice minutes and data traffic and cannot produce SMS or MMS messages themselves.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The </a:t>
            </a:r>
            <a:r>
              <a:rPr lang="en-US" sz="2800" dirty="0" smtClean="0">
                <a:latin typeface="+mj-lt"/>
              </a:rPr>
              <a:t>SP will typically handle customer relationship, customer billing consumption data and handset management themselves. </a:t>
            </a:r>
            <a:r>
              <a:rPr lang="en-US" sz="2800" dirty="0" smtClean="0">
                <a:latin typeface="+mj-lt"/>
              </a:rPr>
              <a:t/>
            </a:r>
            <a:br>
              <a:rPr lang="en-US" sz="2800" dirty="0" smtClean="0">
                <a:latin typeface="+mj-lt"/>
              </a:rPr>
            </a:br>
            <a:r>
              <a:rPr lang="en-US" sz="2800" dirty="0" smtClean="0"/>
              <a:t/>
            </a:r>
            <a:br>
              <a:rPr lang="en-US" sz="2800" dirty="0" smtClean="0"/>
            </a:br>
            <a:r>
              <a:rPr lang="en-US" sz="2800" dirty="0" smtClean="0">
                <a:latin typeface="+mj-lt"/>
              </a:rPr>
              <a:t>Additionally</a:t>
            </a:r>
            <a:r>
              <a:rPr lang="en-US" sz="2800" dirty="0" smtClean="0">
                <a:latin typeface="+mj-lt"/>
              </a:rPr>
              <a:t>, the SP will typically handle their own marketing and sales to end-users.</a:t>
            </a:r>
            <a:br>
              <a:rPr lang="en-US" sz="2800" dirty="0" smtClean="0">
                <a:latin typeface="+mj-lt"/>
              </a:rPr>
            </a:b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57</a:t>
            </a:fld>
            <a:endParaRPr lang="en-US" smtClean="0"/>
          </a:p>
        </p:txBody>
      </p:sp>
      <p:sp>
        <p:nvSpPr>
          <p:cNvPr id="2052" name="Rectangle 2"/>
          <p:cNvSpPr>
            <a:spLocks noGrp="1" noChangeArrowheads="1"/>
          </p:cNvSpPr>
          <p:nvPr>
            <p:ph type="ctrTitle"/>
          </p:nvPr>
        </p:nvSpPr>
        <p:spPr>
          <a:xfrm>
            <a:off x="1691680" y="152400"/>
            <a:ext cx="6912768" cy="6096000"/>
          </a:xfrm>
        </p:spPr>
        <p:txBody>
          <a:bodyPr>
            <a:normAutofit/>
          </a:bodyPr>
          <a:lstStyle/>
          <a:p>
            <a:r>
              <a:rPr lang="en-US" sz="2800" b="1" dirty="0" smtClean="0"/>
              <a:t>Branded reseller (BR)</a:t>
            </a:r>
            <a:br>
              <a:rPr lang="en-US" sz="2800" b="1" dirty="0" smtClean="0"/>
            </a:br>
            <a:r>
              <a:rPr lang="en-US" sz="2800" b="1" dirty="0" smtClean="0"/>
              <a:t/>
            </a:r>
            <a:br>
              <a:rPr lang="en-US" sz="2800" b="1" dirty="0" smtClean="0"/>
            </a:br>
            <a:r>
              <a:rPr lang="en-US" sz="2800" dirty="0" smtClean="0"/>
              <a:t>A BR has neither a mobile </a:t>
            </a:r>
            <a:r>
              <a:rPr lang="en-US" sz="2800" dirty="0" err="1" smtClean="0"/>
              <a:t>licence</a:t>
            </a:r>
            <a:r>
              <a:rPr lang="en-US" sz="2800" dirty="0" smtClean="0"/>
              <a:t> nor own mobile infrastructure, but has the direct customer relationship to end-users. </a:t>
            </a:r>
            <a:r>
              <a:rPr lang="en-US" sz="2800" dirty="0" smtClean="0"/>
              <a:t/>
            </a:r>
            <a:br>
              <a:rPr lang="en-US" sz="2800" dirty="0" smtClean="0"/>
            </a:br>
            <a:r>
              <a:rPr lang="en-US" sz="2800" dirty="0" smtClean="0"/>
              <a:t/>
            </a:r>
            <a:br>
              <a:rPr lang="en-US" sz="2800" dirty="0" smtClean="0"/>
            </a:br>
            <a:r>
              <a:rPr lang="en-US" sz="2800" dirty="0" smtClean="0"/>
              <a:t>The </a:t>
            </a:r>
            <a:r>
              <a:rPr lang="en-US" sz="2800" dirty="0" smtClean="0"/>
              <a:t>BR cannot handle Network Routing themselves and the BR will not enter into roaming deals with foreign MNOs. </a:t>
            </a:r>
            <a:r>
              <a:rPr lang="en-US" sz="2800" dirty="0" smtClean="0"/>
              <a:t/>
            </a:r>
            <a:br>
              <a:rPr lang="en-US" sz="2800" dirty="0" smtClean="0"/>
            </a:br>
            <a:r>
              <a:rPr lang="en-US" sz="2800" dirty="0" smtClean="0"/>
              <a:t/>
            </a:r>
            <a:br>
              <a:rPr lang="en-US" sz="2800" dirty="0" smtClean="0"/>
            </a:br>
            <a:r>
              <a:rPr lang="en-US" sz="2800" dirty="0" smtClean="0"/>
              <a:t>The </a:t>
            </a:r>
            <a:r>
              <a:rPr lang="en-US" sz="2800" dirty="0" smtClean="0"/>
              <a:t>BR cannot produce and distribute for example voice minutes and data traffic themselves and are not able to produce SMS or MMS messages.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58</a:t>
            </a:fld>
            <a:endParaRPr lang="en-US" smtClean="0"/>
          </a:p>
        </p:txBody>
      </p:sp>
      <p:sp>
        <p:nvSpPr>
          <p:cNvPr id="2052" name="Rectangle 2"/>
          <p:cNvSpPr>
            <a:spLocks noGrp="1" noChangeArrowheads="1"/>
          </p:cNvSpPr>
          <p:nvPr>
            <p:ph type="ctrTitle"/>
          </p:nvPr>
        </p:nvSpPr>
        <p:spPr>
          <a:xfrm>
            <a:off x="1691680" y="620688"/>
            <a:ext cx="6912768" cy="5780112"/>
          </a:xfrm>
        </p:spPr>
        <p:txBody>
          <a:bodyPr>
            <a:normAutofit/>
          </a:bodyPr>
          <a:lstStyle/>
          <a:p>
            <a:pPr>
              <a:defRPr/>
            </a:pPr>
            <a:r>
              <a:rPr lang="en-US" sz="2800" dirty="0" smtClean="0"/>
              <a:t>A typical BR will not handle customer service, customer billing or collection of consumption data and handset management themselves. </a:t>
            </a:r>
            <a:r>
              <a:rPr lang="en-US" sz="2800" dirty="0" smtClean="0"/>
              <a:t/>
            </a:r>
            <a:br>
              <a:rPr lang="en-US" sz="2800" dirty="0" smtClean="0"/>
            </a:br>
            <a:r>
              <a:rPr lang="en-US" sz="2800" dirty="0" smtClean="0"/>
              <a:t/>
            </a:r>
            <a:br>
              <a:rPr lang="en-US" sz="2800" dirty="0" smtClean="0"/>
            </a:br>
            <a:r>
              <a:rPr lang="en-US" sz="2800" dirty="0" smtClean="0"/>
              <a:t>The </a:t>
            </a:r>
            <a:r>
              <a:rPr lang="en-US" sz="2800" dirty="0" smtClean="0"/>
              <a:t>BR will primarily concentrate their activities around marketing and sales to end-users. </a:t>
            </a:r>
            <a:r>
              <a:rPr lang="en-US" sz="2800" dirty="0" smtClean="0"/>
              <a:t/>
            </a:r>
            <a:br>
              <a:rPr lang="en-US" sz="2800" dirty="0" smtClean="0"/>
            </a:br>
            <a:r>
              <a:rPr lang="en-US" sz="2800" dirty="0" smtClean="0"/>
              <a:t/>
            </a:r>
            <a:br>
              <a:rPr lang="en-US" sz="2800" dirty="0" smtClean="0"/>
            </a:br>
            <a:r>
              <a:rPr lang="en-US" sz="2800" dirty="0" smtClean="0"/>
              <a:t>The </a:t>
            </a:r>
            <a:r>
              <a:rPr lang="en-US" sz="2800" dirty="0" smtClean="0"/>
              <a:t>BRs’ positive contribution to the value chain is (naturally) their “brand”, but their distribution power will also be a central asset for many Branded Resellers</a:t>
            </a:r>
            <a:r>
              <a:rPr lang="en-US" sz="2800" dirty="0" smtClean="0"/>
              <a:t>.</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286000"/>
            <a:ext cx="7498080" cy="1752600"/>
          </a:xfrm>
        </p:spPr>
        <p:txBody>
          <a:bodyPr/>
          <a:lstStyle/>
          <a:p>
            <a:r>
              <a:rPr lang="en-US" dirty="0" smtClean="0"/>
              <a:t>PART 4</a:t>
            </a:r>
            <a:endParaRPr lang="en-GB" dirty="0"/>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59</a:t>
            </a:fld>
            <a:endParaRPr lang="en-GB"/>
          </a:p>
        </p:txBody>
      </p:sp>
    </p:spTree>
  </p:cSld>
  <p:clrMapOvr>
    <a:masterClrMapping/>
  </p:clrMapOvr>
  <p:transition>
    <p:cu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60</a:t>
            </a:fld>
            <a:endParaRPr lang="en-US" smtClean="0"/>
          </a:p>
        </p:txBody>
      </p:sp>
      <p:sp>
        <p:nvSpPr>
          <p:cNvPr id="2052" name="Rectangle 2"/>
          <p:cNvSpPr>
            <a:spLocks noGrp="1" noChangeArrowheads="1"/>
          </p:cNvSpPr>
          <p:nvPr>
            <p:ph type="ctrTitle"/>
          </p:nvPr>
        </p:nvSpPr>
        <p:spPr>
          <a:xfrm>
            <a:off x="1691680" y="620688"/>
            <a:ext cx="6912768" cy="5170512"/>
          </a:xfrm>
        </p:spPr>
        <p:txBody>
          <a:bodyPr>
            <a:normAutofit/>
          </a:bodyPr>
          <a:lstStyle/>
          <a:p>
            <a:r>
              <a:rPr lang="en-US" sz="2800" b="1" dirty="0" smtClean="0"/>
              <a:t>Legislation</a:t>
            </a:r>
            <a:br>
              <a:rPr lang="en-US" sz="2800" b="1" dirty="0" smtClean="0"/>
            </a:br>
            <a:r>
              <a:rPr lang="en-US" sz="2800" b="1" dirty="0" smtClean="0"/>
              <a:t/>
            </a:r>
            <a:br>
              <a:rPr lang="en-US" sz="2800" b="1" dirty="0" smtClean="0"/>
            </a:br>
            <a:r>
              <a:rPr lang="en-US" sz="2800" dirty="0" smtClean="0"/>
              <a:t>Presently many companies and regulatory bodies are strongly in </a:t>
            </a:r>
            <a:r>
              <a:rPr lang="en-US" sz="2800" dirty="0" err="1" smtClean="0"/>
              <a:t>favour</a:t>
            </a:r>
            <a:r>
              <a:rPr lang="en-US" sz="2800" dirty="0" smtClean="0"/>
              <a:t> of MVNOs. </a:t>
            </a:r>
            <a:r>
              <a:rPr lang="en-US" sz="2800" dirty="0" smtClean="0"/>
              <a:t/>
            </a:r>
            <a:br>
              <a:rPr lang="en-US" sz="2800" dirty="0" smtClean="0"/>
            </a:br>
            <a:r>
              <a:rPr lang="en-US" sz="2800" dirty="0" smtClean="0"/>
              <a:t/>
            </a:r>
            <a:br>
              <a:rPr lang="en-US" sz="2800" dirty="0" smtClean="0"/>
            </a:br>
            <a:r>
              <a:rPr lang="en-US" sz="2800" dirty="0" smtClean="0"/>
              <a:t>For </a:t>
            </a:r>
            <a:r>
              <a:rPr lang="en-US" sz="2800" dirty="0" smtClean="0"/>
              <a:t>example, in 2003, the European Commission issued a recommendation to national telecom regulators (NRAs) to examine the competitiveness of the market for wholesale access and call origination on public mobile telephone networks. </a:t>
            </a: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61</a:t>
            </a:fld>
            <a:endParaRPr lang="en-US" smtClean="0"/>
          </a:p>
        </p:txBody>
      </p:sp>
      <p:sp>
        <p:nvSpPr>
          <p:cNvPr id="2052" name="Rectangle 2"/>
          <p:cNvSpPr>
            <a:spLocks noGrp="1" noChangeArrowheads="1"/>
          </p:cNvSpPr>
          <p:nvPr>
            <p:ph type="ctrTitle"/>
          </p:nvPr>
        </p:nvSpPr>
        <p:spPr>
          <a:xfrm>
            <a:off x="1691680" y="620688"/>
            <a:ext cx="6912768" cy="4637112"/>
          </a:xfrm>
        </p:spPr>
        <p:txBody>
          <a:bodyPr>
            <a:normAutofit/>
          </a:bodyPr>
          <a:lstStyle/>
          <a:p>
            <a:pPr>
              <a:defRPr/>
            </a:pPr>
            <a:r>
              <a:rPr lang="en-US" sz="2800" dirty="0" smtClean="0"/>
              <a:t>The study resulted in new legislation from NRAs in countries like Ireland and France forcing operators to open up their network to MVNOs. </a:t>
            </a:r>
            <a:r>
              <a:rPr lang="en-US" sz="2800" dirty="0" smtClean="0"/>
              <a:t/>
            </a:r>
            <a:br>
              <a:rPr lang="en-US" sz="2800" dirty="0" smtClean="0"/>
            </a:br>
            <a:r>
              <a:rPr lang="en-US" sz="2800" dirty="0" smtClean="0"/>
              <a:t/>
            </a:r>
            <a:br>
              <a:rPr lang="en-US" sz="2800" dirty="0" smtClean="0"/>
            </a:br>
            <a:r>
              <a:rPr lang="en-US" sz="2800" dirty="0" smtClean="0"/>
              <a:t>In </a:t>
            </a:r>
            <a:r>
              <a:rPr lang="en-US" sz="2800" dirty="0" smtClean="0"/>
              <a:t>the Middle East, Jordan’s TRA has issued its first MVNO regulations in 2008 facilitating the entrance of the first MVNO in the region.</a:t>
            </a:r>
            <a:br>
              <a:rPr lang="en-US" sz="2800" dirty="0" smtClean="0"/>
            </a:br>
            <a:endParaRPr lang="en-US" sz="2800" b="1" dirty="0" smtClean="0">
              <a:solidFill>
                <a:schemeClr val="tx2"/>
              </a:solidFill>
              <a:latin typeface="+mj-lt"/>
            </a:endParaRPr>
          </a:p>
        </p:txBody>
      </p:sp>
    </p:spTree>
  </p:cSld>
  <p:clrMapOvr>
    <a:masterClrMapping/>
  </p:clrMapOvr>
  <p:transition>
    <p:cut/>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62</a:t>
            </a:fld>
            <a:endParaRPr lang="en-US" smtClean="0"/>
          </a:p>
        </p:txBody>
      </p:sp>
      <p:sp>
        <p:nvSpPr>
          <p:cNvPr id="2052" name="Rectangle 2"/>
          <p:cNvSpPr>
            <a:spLocks noGrp="1" noChangeArrowheads="1"/>
          </p:cNvSpPr>
          <p:nvPr>
            <p:ph type="ctrTitle"/>
          </p:nvPr>
        </p:nvSpPr>
        <p:spPr>
          <a:xfrm>
            <a:off x="1447800" y="381000"/>
            <a:ext cx="7315200" cy="5715000"/>
          </a:xfrm>
        </p:spPr>
        <p:txBody>
          <a:bodyPr>
            <a:normAutofit fontScale="90000"/>
          </a:bodyPr>
          <a:lstStyle/>
          <a:p>
            <a:r>
              <a:rPr lang="en-US" sz="2800" b="1" dirty="0" smtClean="0"/>
              <a:t>Setting up an MVNO (Mobile Virtual Network Operator)</a:t>
            </a:r>
            <a:br>
              <a:rPr lang="en-US" sz="2800" b="1" dirty="0" smtClean="0"/>
            </a:br>
            <a:r>
              <a:rPr lang="en-US" sz="2800" b="1" dirty="0" smtClean="0"/>
              <a:t/>
            </a:r>
            <a:br>
              <a:rPr lang="en-US" sz="2800" b="1" dirty="0" smtClean="0"/>
            </a:br>
            <a:r>
              <a:rPr lang="en-US" sz="2800" dirty="0" smtClean="0"/>
              <a:t>The process for establishing an MVNO depends on what services the MNO is supplying to the MVNO and is a commercial matter between those two parties. </a:t>
            </a:r>
            <a:r>
              <a:rPr lang="en-US" sz="2800" dirty="0" smtClean="0"/>
              <a:t/>
            </a:r>
            <a:br>
              <a:rPr lang="en-US" sz="2800" dirty="0" smtClean="0"/>
            </a:br>
            <a:r>
              <a:rPr lang="en-US" sz="2800" dirty="0" smtClean="0"/>
              <a:t/>
            </a:r>
            <a:br>
              <a:rPr lang="en-US" sz="2800" dirty="0" smtClean="0"/>
            </a:br>
            <a:r>
              <a:rPr lang="en-US" sz="2800" dirty="0" smtClean="0"/>
              <a:t>There </a:t>
            </a:r>
            <a:r>
              <a:rPr lang="en-US" sz="2800" dirty="0" smtClean="0"/>
              <a:t>are no specific MVNO-related </a:t>
            </a:r>
            <a:r>
              <a:rPr lang="en-US" sz="2800" dirty="0" err="1" smtClean="0"/>
              <a:t>Ofcom</a:t>
            </a:r>
            <a:r>
              <a:rPr lang="en-US" sz="2800" dirty="0" smtClean="0"/>
              <a:t> specific telecoms regulatory requirements beyond those in the published General Conditions of Entitlement which can be found on our website at </a:t>
            </a:r>
            <a:r>
              <a:rPr lang="en-US" sz="2800" dirty="0" smtClean="0">
                <a:solidFill>
                  <a:srgbClr val="002060"/>
                </a:solidFill>
                <a:uFill>
                  <a:solidFill>
                    <a:srgbClr val="0070C0"/>
                  </a:solidFill>
                </a:uFill>
              </a:rPr>
              <a:t>http://stakeholders.ofcom.org.uk/telecoms/ga-scheme/general-conditions/</a:t>
            </a:r>
            <a:r>
              <a:rPr lang="en-US" sz="2800" dirty="0" smtClean="0"/>
              <a:t/>
            </a:r>
            <a:br>
              <a:rPr lang="en-US" sz="2800" dirty="0" smtClean="0"/>
            </a:br>
            <a:endParaRPr lang="en-US" sz="2800" b="1" dirty="0" smtClean="0">
              <a:solidFill>
                <a:schemeClr val="tx2"/>
              </a:solidFill>
              <a:latin typeface="+mj-lt"/>
            </a:endParaRPr>
          </a:p>
        </p:txBody>
      </p:sp>
    </p:spTree>
  </p:cSld>
  <p:clrMapOvr>
    <a:masterClrMapping/>
  </p:clrMapOvr>
  <p:transition>
    <p:cu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5974080"/>
          </a:xfrm>
        </p:spPr>
        <p:txBody>
          <a:bodyPr>
            <a:normAutofit fontScale="90000"/>
          </a:bodyPr>
          <a:lstStyle/>
          <a:p>
            <a:r>
              <a:rPr lang="en-US" sz="2800" b="1" dirty="0" smtClean="0"/>
              <a:t>MVNO as a mean to reach different objectives</a:t>
            </a:r>
            <a:br>
              <a:rPr lang="en-US" sz="2800" b="1" dirty="0" smtClean="0"/>
            </a:br>
            <a:r>
              <a:rPr lang="en-US" sz="2800" dirty="0" smtClean="0"/>
              <a:t/>
            </a:r>
            <a:br>
              <a:rPr lang="en-US" sz="2800" dirty="0" smtClean="0"/>
            </a:br>
            <a:r>
              <a:rPr lang="en-US" sz="2800" dirty="0" smtClean="0"/>
              <a:t>The MVNO model can well serve different type of players</a:t>
            </a:r>
            <a:br>
              <a:rPr lang="en-US" sz="2800" dirty="0" smtClean="0"/>
            </a:br>
            <a:r>
              <a:rPr lang="en-US" sz="2800" b="1" dirty="0" smtClean="0"/>
              <a:t/>
            </a:r>
            <a:br>
              <a:rPr lang="en-US" sz="2800" b="1" dirty="0" smtClean="0"/>
            </a:br>
            <a:r>
              <a:rPr lang="en-US" sz="2800" b="1" dirty="0" smtClean="0"/>
              <a:t>1) New Player</a:t>
            </a:r>
            <a:r>
              <a:rPr lang="en-US" sz="2800" dirty="0" smtClean="0"/>
              <a:t/>
            </a:r>
            <a:br>
              <a:rPr lang="en-US" sz="2800" dirty="0" smtClean="0"/>
            </a:br>
            <a:r>
              <a:rPr lang="en-US" sz="2800" dirty="0" smtClean="0"/>
              <a:t>- Exploit difference in retail-wholesale prices</a:t>
            </a:r>
            <a:br>
              <a:rPr lang="en-US" sz="2800" dirty="0" smtClean="0"/>
            </a:br>
            <a:r>
              <a:rPr lang="en-US" sz="2800" dirty="0" smtClean="0"/>
              <a:t>- Use strong brand to enter a new market</a:t>
            </a:r>
            <a:br>
              <a:rPr lang="en-US" sz="2800" dirty="0" smtClean="0"/>
            </a:br>
            <a:r>
              <a:rPr lang="en-US" sz="2800" dirty="0" smtClean="0"/>
              <a:t>- Exploit existing retail distribution network</a:t>
            </a:r>
            <a:br>
              <a:rPr lang="en-US" sz="2800" dirty="0" smtClean="0"/>
            </a:br>
            <a:r>
              <a:rPr lang="en-US" sz="2800" dirty="0" smtClean="0"/>
              <a:t/>
            </a:r>
            <a:br>
              <a:rPr lang="en-US" sz="2800" dirty="0" smtClean="0"/>
            </a:br>
            <a:r>
              <a:rPr lang="en-US" sz="2800" b="1" dirty="0" smtClean="0"/>
              <a:t>2) Mobile Network Operator (MNO)</a:t>
            </a:r>
            <a:r>
              <a:rPr lang="en-US" sz="2800" dirty="0" smtClean="0"/>
              <a:t/>
            </a:r>
            <a:br>
              <a:rPr lang="en-US" sz="2800" dirty="0" smtClean="0"/>
            </a:br>
            <a:r>
              <a:rPr lang="en-US" sz="2800" dirty="0" smtClean="0"/>
              <a:t>- Sell excess network capacity</a:t>
            </a:r>
            <a:br>
              <a:rPr lang="en-US" sz="2800" dirty="0" smtClean="0"/>
            </a:br>
            <a:r>
              <a:rPr lang="en-US" sz="2800" dirty="0" smtClean="0"/>
              <a:t>- Niche products / underserved segments</a:t>
            </a:r>
            <a:br>
              <a:rPr lang="en-US" sz="2800" dirty="0" smtClean="0"/>
            </a:br>
            <a:r>
              <a:rPr lang="en-US" sz="2800" dirty="0" smtClean="0"/>
              <a:t>- Ease regulatory pressure</a:t>
            </a:r>
            <a:endParaRPr lang="en-GB" sz="2800" dirty="0"/>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63</a:t>
            </a:fld>
            <a:endParaRPr lang="en-GB"/>
          </a:p>
        </p:txBody>
      </p:sp>
    </p:spTree>
  </p:cSld>
  <p:clrMapOvr>
    <a:masterClrMapping/>
  </p:clrMapOvr>
  <p:transition>
    <p:cu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4145280"/>
          </a:xfrm>
        </p:spPr>
        <p:txBody>
          <a:bodyPr>
            <a:normAutofit/>
          </a:bodyPr>
          <a:lstStyle/>
          <a:p>
            <a:r>
              <a:rPr lang="en-US" sz="2800" b="1" dirty="0" smtClean="0"/>
              <a:t>3) Fixed operator</a:t>
            </a:r>
            <a:r>
              <a:rPr lang="en-US" sz="2800" dirty="0" smtClean="0"/>
              <a:t/>
            </a:r>
            <a:br>
              <a:rPr lang="en-US" sz="2800" dirty="0" smtClean="0"/>
            </a:br>
            <a:r>
              <a:rPr lang="en-US" sz="2800" dirty="0" smtClean="0"/>
              <a:t>- Complement offering to existing clients</a:t>
            </a:r>
            <a:br>
              <a:rPr lang="en-US" sz="2800" dirty="0" smtClean="0"/>
            </a:br>
            <a:r>
              <a:rPr lang="en-US" sz="2800" dirty="0" smtClean="0"/>
              <a:t>- First low-risk step into mobile</a:t>
            </a:r>
            <a:br>
              <a:rPr lang="en-US" sz="2800" dirty="0" smtClean="0"/>
            </a:br>
            <a:r>
              <a:rPr lang="en-US" sz="2800" dirty="0" smtClean="0"/>
              <a:t>- Counter-attach mobile operators</a:t>
            </a:r>
            <a:endParaRPr lang="en-GB" sz="2800" dirty="0"/>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64</a:t>
            </a:fld>
            <a:endParaRPr lang="en-GB"/>
          </a:p>
        </p:txBody>
      </p:sp>
    </p:spTree>
  </p:cSld>
  <p:clrMapOvr>
    <a:masterClrMapping/>
  </p:clrMapOvr>
  <p:transition>
    <p:cu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65</a:t>
            </a:fld>
            <a:endParaRPr lang="en-US" smtClean="0"/>
          </a:p>
        </p:txBody>
      </p:sp>
      <p:sp>
        <p:nvSpPr>
          <p:cNvPr id="2052" name="Rectangle 2"/>
          <p:cNvSpPr>
            <a:spLocks noGrp="1" noChangeArrowheads="1"/>
          </p:cNvSpPr>
          <p:nvPr>
            <p:ph type="ctrTitle"/>
          </p:nvPr>
        </p:nvSpPr>
        <p:spPr>
          <a:xfrm>
            <a:off x="1691680" y="620688"/>
            <a:ext cx="6912768" cy="5018112"/>
          </a:xfrm>
        </p:spPr>
        <p:txBody>
          <a:bodyPr>
            <a:normAutofit fontScale="90000"/>
          </a:bodyPr>
          <a:lstStyle/>
          <a:p>
            <a:r>
              <a:rPr lang="en-US" sz="2800" b="1" dirty="0" smtClean="0"/>
              <a:t>The MVNO model for a New Player</a:t>
            </a:r>
            <a:r>
              <a:rPr lang="en-US" sz="2800" dirty="0" smtClean="0"/>
              <a:t/>
            </a:r>
            <a:br>
              <a:rPr lang="en-US" sz="2800" dirty="0" smtClean="0"/>
            </a:br>
            <a:r>
              <a:rPr lang="en-US" sz="2800" dirty="0" smtClean="0"/>
              <a:t/>
            </a:r>
            <a:br>
              <a:rPr lang="en-US" sz="2800" dirty="0" smtClean="0"/>
            </a:br>
            <a:r>
              <a:rPr lang="en-GB" sz="2800" dirty="0" smtClean="0"/>
              <a:t> Large corporations, small companies or entrepreneurs can use the MVNO model to reach mobile customers with:</a:t>
            </a:r>
            <a:br>
              <a:rPr lang="en-GB" sz="2800" dirty="0" smtClean="0"/>
            </a:br>
            <a:r>
              <a:rPr lang="en-GB" sz="2800" dirty="0" smtClean="0"/>
              <a:t/>
            </a:r>
            <a:br>
              <a:rPr lang="en-GB" sz="2800" dirty="0" smtClean="0"/>
            </a:br>
            <a:r>
              <a:rPr lang="en-GB" sz="2800" dirty="0" smtClean="0"/>
              <a:t>Simple and cheap tariffs</a:t>
            </a:r>
            <a:br>
              <a:rPr lang="en-GB" sz="2800" dirty="0" smtClean="0"/>
            </a:br>
            <a:r>
              <a:rPr lang="en-GB" sz="2800" dirty="0" smtClean="0"/>
              <a:t>New services</a:t>
            </a:r>
            <a:br>
              <a:rPr lang="en-GB" sz="2800" dirty="0" smtClean="0"/>
            </a:br>
            <a:r>
              <a:rPr lang="en-GB" sz="2800" dirty="0" smtClean="0"/>
              <a:t>Innovative voice and data propositions</a:t>
            </a:r>
            <a:br>
              <a:rPr lang="en-GB" sz="2800" dirty="0" smtClean="0"/>
            </a:br>
            <a:r>
              <a:rPr lang="en-GB" sz="2800" dirty="0" smtClean="0"/>
              <a:t>Cross-promotions(existing activities)</a:t>
            </a:r>
            <a:br>
              <a:rPr lang="en-GB" sz="2800" dirty="0" smtClean="0"/>
            </a:br>
            <a:r>
              <a:rPr lang="en-GB" sz="2800" dirty="0" smtClean="0"/>
              <a:t/>
            </a:r>
            <a:br>
              <a:rPr lang="en-GB" sz="2800" dirty="0" smtClean="0"/>
            </a:br>
            <a:r>
              <a:rPr lang="en-GB" sz="2800" dirty="0" smtClean="0"/>
              <a:t/>
            </a:r>
            <a:br>
              <a:rPr lang="en-GB" sz="2800" dirty="0" smtClean="0"/>
            </a:br>
            <a:endParaRPr lang="en-US" sz="2800" b="1" dirty="0" smtClean="0">
              <a:solidFill>
                <a:schemeClr val="tx2"/>
              </a:solidFill>
              <a:latin typeface="+mj-lt"/>
            </a:endParaRPr>
          </a:p>
        </p:txBody>
      </p:sp>
    </p:spTree>
  </p:cSld>
  <p:clrMapOvr>
    <a:masterClrMapping/>
  </p:clrMapOvr>
  <p:transition>
    <p:cu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66</a:t>
            </a:fld>
            <a:endParaRPr lang="en-US" smtClean="0"/>
          </a:p>
        </p:txBody>
      </p:sp>
      <p:sp>
        <p:nvSpPr>
          <p:cNvPr id="2052" name="Rectangle 2"/>
          <p:cNvSpPr>
            <a:spLocks noGrp="1" noChangeArrowheads="1"/>
          </p:cNvSpPr>
          <p:nvPr>
            <p:ph type="ctrTitle"/>
          </p:nvPr>
        </p:nvSpPr>
        <p:spPr>
          <a:xfrm>
            <a:off x="1691680" y="620688"/>
            <a:ext cx="6912768" cy="5018112"/>
          </a:xfrm>
        </p:spPr>
        <p:txBody>
          <a:bodyPr>
            <a:normAutofit/>
          </a:bodyPr>
          <a:lstStyle/>
          <a:p>
            <a:r>
              <a:rPr lang="en-GB" sz="2800" b="1" dirty="0" smtClean="0"/>
              <a:t>Examples:</a:t>
            </a:r>
            <a:r>
              <a:rPr lang="en-GB" sz="2800" dirty="0" smtClean="0"/>
              <a:t/>
            </a:r>
            <a:br>
              <a:rPr lang="en-GB" sz="2800" dirty="0" smtClean="0"/>
            </a:br>
            <a:r>
              <a:rPr lang="en-GB" sz="2800" dirty="0" smtClean="0"/>
              <a:t/>
            </a:r>
            <a:br>
              <a:rPr lang="en-GB" sz="2800" dirty="0" smtClean="0"/>
            </a:br>
            <a:r>
              <a:rPr lang="en-GB" sz="2800" dirty="0" smtClean="0"/>
              <a:t>Supermarket chains distributing prepaid </a:t>
            </a:r>
            <a:r>
              <a:rPr lang="en-GB" sz="2800" dirty="0" smtClean="0"/>
              <a:t>  SIMs </a:t>
            </a:r>
            <a:r>
              <a:rPr lang="en-GB" sz="2800" dirty="0" smtClean="0"/>
              <a:t>with cheap </a:t>
            </a:r>
            <a:r>
              <a:rPr lang="en-GB" sz="2800" dirty="0" smtClean="0"/>
              <a:t>tariff</a:t>
            </a:r>
            <a:r>
              <a:rPr lang="en-GB" sz="2800" dirty="0" smtClean="0"/>
              <a:t/>
            </a:r>
            <a:br>
              <a:rPr lang="en-GB" sz="2800" dirty="0" smtClean="0"/>
            </a:br>
            <a:r>
              <a:rPr lang="en-GB" sz="2800" dirty="0" smtClean="0"/>
              <a:t>Banks enhancing their customers’ experience through mobile</a:t>
            </a:r>
            <a:br>
              <a:rPr lang="en-GB" sz="2800" dirty="0" smtClean="0"/>
            </a:br>
            <a:r>
              <a:rPr lang="en-GB" sz="2800" dirty="0" smtClean="0"/>
              <a:t>Media brands providing own content directly to end users</a:t>
            </a:r>
            <a:br>
              <a:rPr lang="en-GB" sz="2800" dirty="0" smtClean="0"/>
            </a:br>
            <a:endParaRPr lang="en-US" sz="2800" b="1" dirty="0" smtClean="0">
              <a:solidFill>
                <a:schemeClr val="tx2"/>
              </a:solidFill>
              <a:latin typeface="+mj-lt"/>
            </a:endParaRPr>
          </a:p>
        </p:txBody>
      </p:sp>
    </p:spTree>
  </p:cSld>
  <p:clrMapOvr>
    <a:masterClrMapping/>
  </p:clrMapOvr>
  <p:transition>
    <p:cu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67</a:t>
            </a:fld>
            <a:endParaRPr lang="en-US" smtClean="0"/>
          </a:p>
        </p:txBody>
      </p:sp>
      <p:sp>
        <p:nvSpPr>
          <p:cNvPr id="2052" name="Rectangle 2"/>
          <p:cNvSpPr>
            <a:spLocks noGrp="1" noChangeArrowheads="1"/>
          </p:cNvSpPr>
          <p:nvPr>
            <p:ph type="ctrTitle"/>
          </p:nvPr>
        </p:nvSpPr>
        <p:spPr>
          <a:xfrm>
            <a:off x="1691680" y="620688"/>
            <a:ext cx="6912768" cy="4637112"/>
          </a:xfrm>
        </p:spPr>
        <p:txBody>
          <a:bodyPr>
            <a:normAutofit/>
          </a:bodyPr>
          <a:lstStyle/>
          <a:p>
            <a:pPr>
              <a:defRPr/>
            </a:pPr>
            <a:r>
              <a:rPr lang="en-US" sz="2800" b="1" dirty="0" smtClean="0"/>
              <a:t>The MVNO model for established MNOs</a:t>
            </a:r>
            <a:br>
              <a:rPr lang="en-US" sz="2800" b="1" dirty="0" smtClean="0"/>
            </a:br>
            <a:r>
              <a:rPr lang="en-US" sz="2800" dirty="0" smtClean="0"/>
              <a:t/>
            </a:r>
            <a:br>
              <a:rPr lang="en-US" sz="2800" dirty="0" smtClean="0"/>
            </a:br>
            <a:r>
              <a:rPr lang="en-GB" sz="2800" dirty="0" smtClean="0"/>
              <a:t>The MVNO is one of two models available to MNOs to target market segments (the other being launching sub-brands)</a:t>
            </a:r>
            <a:br>
              <a:rPr lang="en-GB" sz="2800" dirty="0" smtClean="0"/>
            </a:br>
            <a:r>
              <a:rPr lang="en-GB" sz="2800" dirty="0" smtClean="0"/>
              <a:t/>
            </a:r>
            <a:br>
              <a:rPr lang="en-GB" sz="2800" dirty="0" smtClean="0"/>
            </a:br>
            <a:endParaRPr lang="en-US" sz="2800" b="1" dirty="0" smtClean="0">
              <a:solidFill>
                <a:schemeClr val="tx2"/>
              </a:solidFill>
              <a:latin typeface="+mj-lt"/>
            </a:endParaRPr>
          </a:p>
        </p:txBody>
      </p:sp>
    </p:spTree>
  </p:cSld>
  <p:clrMapOvr>
    <a:masterClrMapping/>
  </p:clrMapOvr>
  <p:transition>
    <p:cu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68</a:t>
            </a:fld>
            <a:endParaRPr lang="en-US" smtClean="0"/>
          </a:p>
        </p:txBody>
      </p:sp>
      <p:sp>
        <p:nvSpPr>
          <p:cNvPr id="2052" name="Rectangle 2"/>
          <p:cNvSpPr>
            <a:spLocks noGrp="1" noChangeArrowheads="1"/>
          </p:cNvSpPr>
          <p:nvPr>
            <p:ph type="ctrTitle"/>
          </p:nvPr>
        </p:nvSpPr>
        <p:spPr>
          <a:xfrm>
            <a:off x="1691680" y="620688"/>
            <a:ext cx="6912768" cy="5018112"/>
          </a:xfrm>
        </p:spPr>
        <p:txBody>
          <a:bodyPr>
            <a:normAutofit/>
          </a:bodyPr>
          <a:lstStyle/>
          <a:p>
            <a:pPr>
              <a:defRPr/>
            </a:pPr>
            <a:r>
              <a:rPr lang="en-GB" sz="2800" b="1" dirty="0" smtClean="0"/>
              <a:t>MVNO model</a:t>
            </a:r>
            <a:br>
              <a:rPr lang="en-GB" sz="2800" b="1" dirty="0" smtClean="0"/>
            </a:br>
            <a:r>
              <a:rPr lang="en-GB" sz="2800" b="1" dirty="0" smtClean="0"/>
              <a:t/>
            </a:r>
            <a:br>
              <a:rPr lang="en-GB" sz="2800" b="1" dirty="0" smtClean="0"/>
            </a:br>
            <a:r>
              <a:rPr lang="en-GB" sz="2800" b="1" dirty="0" smtClean="0"/>
              <a:t>- </a:t>
            </a:r>
            <a:r>
              <a:rPr lang="en-GB" sz="2800" dirty="0" smtClean="0"/>
              <a:t>MVNO develops and retains relationship with customers</a:t>
            </a:r>
            <a:br>
              <a:rPr lang="en-GB" sz="2800" dirty="0" smtClean="0"/>
            </a:br>
            <a:r>
              <a:rPr lang="en-GB" sz="2800" dirty="0" smtClean="0"/>
              <a:t>- MVNO develops its own tariffs and (in some cases) services</a:t>
            </a:r>
            <a:br>
              <a:rPr lang="en-GB" sz="2800" dirty="0" smtClean="0"/>
            </a:br>
            <a:r>
              <a:rPr lang="en-GB" sz="2800" dirty="0" smtClean="0"/>
              <a:t>- MNO charges MVNO per airtime and use of other elements of the value chain</a:t>
            </a:r>
            <a:br>
              <a:rPr lang="en-GB" sz="2800" dirty="0" smtClean="0"/>
            </a:br>
            <a:r>
              <a:rPr lang="en-GB" sz="2800" dirty="0" smtClean="0"/>
              <a:t>- MNO typically hosts several MVNOs at a time</a:t>
            </a:r>
            <a:endParaRPr lang="en-US" sz="2800" b="1" dirty="0" smtClean="0">
              <a:solidFill>
                <a:schemeClr val="tx2"/>
              </a:solidFill>
              <a:latin typeface="+mj-lt"/>
            </a:endParaRPr>
          </a:p>
        </p:txBody>
      </p:sp>
    </p:spTree>
  </p:cSld>
  <p:clrMapOvr>
    <a:masterClrMapping/>
  </p:clrMapOvr>
  <p:transition>
    <p:cut/>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69</a:t>
            </a:fld>
            <a:endParaRPr lang="en-US" smtClean="0"/>
          </a:p>
        </p:txBody>
      </p:sp>
      <p:sp>
        <p:nvSpPr>
          <p:cNvPr id="2052" name="Rectangle 2"/>
          <p:cNvSpPr>
            <a:spLocks noGrp="1" noChangeArrowheads="1"/>
          </p:cNvSpPr>
          <p:nvPr>
            <p:ph type="ctrTitle"/>
          </p:nvPr>
        </p:nvSpPr>
        <p:spPr>
          <a:xfrm>
            <a:off x="1691680" y="620688"/>
            <a:ext cx="6912768" cy="5018112"/>
          </a:xfrm>
        </p:spPr>
        <p:txBody>
          <a:bodyPr>
            <a:normAutofit/>
          </a:bodyPr>
          <a:lstStyle/>
          <a:p>
            <a:pPr>
              <a:defRPr/>
            </a:pPr>
            <a:r>
              <a:rPr lang="en-US" sz="2800" b="1" dirty="0" smtClean="0">
                <a:solidFill>
                  <a:schemeClr val="tx2"/>
                </a:solidFill>
              </a:rPr>
              <a:t>Sub-brand model</a:t>
            </a:r>
            <a:br>
              <a:rPr lang="en-US" sz="2800" b="1" dirty="0" smtClean="0">
                <a:solidFill>
                  <a:schemeClr val="tx2"/>
                </a:solidFill>
              </a:rPr>
            </a:br>
            <a:r>
              <a:rPr lang="en-US" sz="2800" dirty="0" smtClean="0">
                <a:solidFill>
                  <a:schemeClr val="tx2"/>
                </a:solidFill>
              </a:rPr>
              <a:t/>
            </a:r>
            <a:br>
              <a:rPr lang="en-US" sz="2800" dirty="0" smtClean="0">
                <a:solidFill>
                  <a:schemeClr val="tx2"/>
                </a:solidFill>
              </a:rPr>
            </a:br>
            <a:r>
              <a:rPr lang="en-US" sz="2800" dirty="0" smtClean="0">
                <a:solidFill>
                  <a:schemeClr val="tx2"/>
                </a:solidFill>
              </a:rPr>
              <a:t>- MNO maintains customer relationship</a:t>
            </a:r>
            <a:br>
              <a:rPr lang="en-US" sz="2800" dirty="0" smtClean="0">
                <a:solidFill>
                  <a:schemeClr val="tx2"/>
                </a:solidFill>
              </a:rPr>
            </a:br>
            <a:r>
              <a:rPr lang="en-US" sz="2800" dirty="0" smtClean="0">
                <a:solidFill>
                  <a:schemeClr val="tx2"/>
                </a:solidFill>
              </a:rPr>
              <a:t>- New brand or use existing strong brand to market the services</a:t>
            </a:r>
            <a:br>
              <a:rPr lang="en-US" sz="2800" dirty="0" smtClean="0">
                <a:solidFill>
                  <a:schemeClr val="tx2"/>
                </a:solidFill>
              </a:rPr>
            </a:br>
            <a:r>
              <a:rPr lang="en-US" sz="2800" dirty="0" smtClean="0">
                <a:solidFill>
                  <a:schemeClr val="tx2"/>
                </a:solidFill>
              </a:rPr>
              <a:t>- MNO generates direct revenue streams from customers</a:t>
            </a:r>
            <a:br>
              <a:rPr lang="en-US" sz="2800" dirty="0" smtClean="0">
                <a:solidFill>
                  <a:schemeClr val="tx2"/>
                </a:solidFill>
              </a:rPr>
            </a:br>
            <a:r>
              <a:rPr lang="en-US" sz="2800" dirty="0" smtClean="0">
                <a:solidFill>
                  <a:schemeClr val="tx2"/>
                </a:solidFill>
              </a:rPr>
              <a:t>- Different sub-brands used to address niche segments</a:t>
            </a:r>
            <a:endParaRPr lang="en-US" sz="2800" dirty="0" smtClean="0">
              <a:solidFill>
                <a:schemeClr val="tx2"/>
              </a:solidFill>
              <a:latin typeface="+mj-lt"/>
            </a:endParaRPr>
          </a:p>
        </p:txBody>
      </p:sp>
    </p:spTree>
  </p:cSld>
  <p:clrMapOvr>
    <a:masterClrMapping/>
  </p:clrMapOvr>
  <p:transition>
    <p:cu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5669280"/>
          </a:xfrm>
        </p:spPr>
        <p:txBody>
          <a:bodyPr>
            <a:normAutofit/>
          </a:bodyPr>
          <a:lstStyle/>
          <a:p>
            <a:r>
              <a:rPr lang="en-US" sz="2800" b="1" dirty="0" smtClean="0"/>
              <a:t>The MVNO model for fixed operators</a:t>
            </a:r>
            <a:br>
              <a:rPr lang="en-US" sz="2800" b="1" dirty="0" smtClean="0"/>
            </a:br>
            <a:r>
              <a:rPr lang="en-GB" sz="2800" b="1" dirty="0" smtClean="0"/>
              <a:t/>
            </a:r>
            <a:br>
              <a:rPr lang="en-GB" sz="2800" b="1" dirty="0" smtClean="0"/>
            </a:br>
            <a:r>
              <a:rPr lang="en-GB" sz="2800" dirty="0" smtClean="0"/>
              <a:t>Fixed Mobile Convergence (FMC) pushes operators to move into each others core businesses</a:t>
            </a:r>
            <a:br>
              <a:rPr lang="en-GB" sz="2800" dirty="0" smtClean="0"/>
            </a:br>
            <a:r>
              <a:rPr lang="en-GB" sz="2800" dirty="0" smtClean="0"/>
              <a:t></a:t>
            </a:r>
            <a:r>
              <a:rPr lang="en-GB" sz="2800" dirty="0" smtClean="0"/>
              <a:t>Fixed operators can effectively enter the mobile market through MVNO</a:t>
            </a:r>
            <a:br>
              <a:rPr lang="en-GB" sz="2800" dirty="0" smtClean="0"/>
            </a:br>
            <a:r>
              <a:rPr lang="en-GB" sz="2800" dirty="0" smtClean="0"/>
              <a:t>Quick time-to-market</a:t>
            </a:r>
            <a:br>
              <a:rPr lang="en-GB" sz="2800" dirty="0" smtClean="0"/>
            </a:br>
            <a:r>
              <a:rPr lang="en-GB" sz="2800" dirty="0" smtClean="0"/>
              <a:t>Low capex commitment (no license fee, network deployment)</a:t>
            </a:r>
            <a:br>
              <a:rPr lang="en-GB" sz="2800" dirty="0" smtClean="0"/>
            </a:br>
            <a:endParaRPr lang="en-GB" sz="2800" dirty="0"/>
          </a:p>
        </p:txBody>
      </p:sp>
      <p:sp>
        <p:nvSpPr>
          <p:cNvPr id="3" name="Slide Number Placeholder 2"/>
          <p:cNvSpPr>
            <a:spLocks noGrp="1"/>
          </p:cNvSpPr>
          <p:nvPr>
            <p:ph type="sldNum" sz="quarter" idx="12"/>
          </p:nvPr>
        </p:nvSpPr>
        <p:spPr/>
        <p:txBody>
          <a:bodyPr/>
          <a:lstStyle/>
          <a:p>
            <a:pPr>
              <a:defRPr/>
            </a:pPr>
            <a:fld id="{21E1BD8F-6EA9-4D41-85B8-AF5BAEC914F5}" type="slidenum">
              <a:rPr lang="en-GB" smtClean="0"/>
              <a:pPr>
                <a:defRPr/>
              </a:pPr>
              <a:t>70</a:t>
            </a:fld>
            <a:endParaRPr lang="en-GB"/>
          </a:p>
        </p:txBody>
      </p:sp>
    </p:spTree>
  </p:cSld>
  <p:clrMapOvr>
    <a:masterClrMapping/>
  </p:clrMapOvr>
  <p:transition>
    <p:cu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p:cNvSpPr>
            <a:spLocks noGrp="1"/>
          </p:cNvSpPr>
          <p:nvPr>
            <p:ph type="sldNum" sz="quarter" idx="12"/>
          </p:nvPr>
        </p:nvSpPr>
        <p:spPr/>
        <p:txBody>
          <a:bodyPr/>
          <a:lstStyle/>
          <a:p>
            <a:pPr>
              <a:defRPr/>
            </a:pPr>
            <a:fld id="{D025694F-B50E-410C-8C07-7AB81F6DA751}" type="slidenum">
              <a:rPr lang="en-US" smtClean="0"/>
              <a:pPr>
                <a:defRPr/>
              </a:pPr>
              <a:t>71</a:t>
            </a:fld>
            <a:endParaRPr lang="en-US" smtClean="0"/>
          </a:p>
        </p:txBody>
      </p:sp>
      <p:sp>
        <p:nvSpPr>
          <p:cNvPr id="2052" name="Rectangle 2"/>
          <p:cNvSpPr>
            <a:spLocks noGrp="1" noChangeArrowheads="1"/>
          </p:cNvSpPr>
          <p:nvPr>
            <p:ph type="ctrTitle"/>
          </p:nvPr>
        </p:nvSpPr>
        <p:spPr>
          <a:xfrm>
            <a:off x="1691680" y="620688"/>
            <a:ext cx="6912768" cy="5780112"/>
          </a:xfrm>
        </p:spPr>
        <p:txBody>
          <a:bodyPr>
            <a:noAutofit/>
          </a:bodyPr>
          <a:lstStyle/>
          <a:p>
            <a:pPr>
              <a:defRPr/>
            </a:pPr>
            <a:r>
              <a:rPr lang="en-US" sz="2800" b="1" dirty="0" smtClean="0">
                <a:solidFill>
                  <a:schemeClr val="tx2"/>
                </a:solidFill>
                <a:latin typeface="+mj-lt"/>
              </a:rPr>
              <a:t>References</a:t>
            </a:r>
            <a:br>
              <a:rPr lang="en-US" sz="2800" b="1" dirty="0" smtClean="0">
                <a:solidFill>
                  <a:schemeClr val="tx2"/>
                </a:solidFill>
                <a:latin typeface="+mj-lt"/>
              </a:rPr>
            </a:br>
            <a:r>
              <a:rPr lang="en-US" sz="2800" b="1" dirty="0" smtClean="0">
                <a:solidFill>
                  <a:schemeClr val="tx2"/>
                </a:solidFill>
                <a:latin typeface="+mj-lt"/>
              </a:rPr>
              <a:t/>
            </a:r>
            <a:br>
              <a:rPr lang="en-US" sz="2800" b="1" dirty="0" smtClean="0">
                <a:solidFill>
                  <a:schemeClr val="tx2"/>
                </a:solidFill>
                <a:latin typeface="+mj-lt"/>
              </a:rPr>
            </a:br>
            <a:r>
              <a:rPr lang="en-US" sz="2800" b="1" dirty="0" smtClean="0">
                <a:solidFill>
                  <a:schemeClr val="tx2"/>
                </a:solidFill>
                <a:latin typeface="+mj-lt"/>
              </a:rPr>
              <a:t>MVNO Dynamics, </a:t>
            </a:r>
            <a:br>
              <a:rPr lang="en-US" sz="2800" b="1" dirty="0" smtClean="0">
                <a:solidFill>
                  <a:schemeClr val="tx2"/>
                </a:solidFill>
                <a:latin typeface="+mj-lt"/>
              </a:rPr>
            </a:br>
            <a:r>
              <a:rPr lang="en-US" sz="2800" dirty="0" smtClean="0">
                <a:solidFill>
                  <a:schemeClr val="tx2"/>
                </a:solidFill>
                <a:latin typeface="+mj-lt"/>
              </a:rPr>
              <a:t>http://www.mvnodynamics.com/mvno/</a:t>
            </a:r>
            <a:br>
              <a:rPr lang="en-US" sz="2800" dirty="0" smtClean="0">
                <a:solidFill>
                  <a:schemeClr val="tx2"/>
                </a:solidFill>
                <a:latin typeface="+mj-lt"/>
              </a:rPr>
            </a:br>
            <a:r>
              <a:rPr lang="en-US" sz="2800" b="1" dirty="0" smtClean="0">
                <a:solidFill>
                  <a:schemeClr val="tx2"/>
                </a:solidFill>
              </a:rPr>
              <a:t/>
            </a:r>
            <a:br>
              <a:rPr lang="en-US" sz="2800" b="1" dirty="0" smtClean="0">
                <a:solidFill>
                  <a:schemeClr val="tx2"/>
                </a:solidFill>
              </a:rPr>
            </a:br>
            <a:r>
              <a:rPr lang="en-US" sz="2800" b="1" dirty="0" smtClean="0">
                <a:solidFill>
                  <a:schemeClr val="tx2"/>
                </a:solidFill>
              </a:rPr>
              <a:t>OFCOM, </a:t>
            </a:r>
            <a:r>
              <a:rPr lang="en-US" sz="2800" dirty="0" smtClean="0">
                <a:solidFill>
                  <a:schemeClr val="tx2"/>
                </a:solidFill>
              </a:rPr>
              <a:t>http://stakeholders.ofcom.org.uk/telecoms/policy/mobile-policy/mobile-virtual-network-operator</a:t>
            </a:r>
            <a:r>
              <a:rPr lang="en-US" sz="2800" b="1" dirty="0" smtClean="0">
                <a:solidFill>
                  <a:schemeClr val="tx2"/>
                </a:solidFill>
              </a:rPr>
              <a:t/>
            </a:r>
            <a:br>
              <a:rPr lang="en-US" sz="2800" b="1" dirty="0" smtClean="0">
                <a:solidFill>
                  <a:schemeClr val="tx2"/>
                </a:solidFill>
              </a:rPr>
            </a:br>
            <a:r>
              <a:rPr lang="en-US" sz="2800" b="1" dirty="0" smtClean="0">
                <a:solidFill>
                  <a:schemeClr val="tx2"/>
                </a:solidFill>
              </a:rPr>
              <a:t/>
            </a:r>
            <a:br>
              <a:rPr lang="en-US" sz="2800" b="1" dirty="0" smtClean="0">
                <a:solidFill>
                  <a:schemeClr val="tx2"/>
                </a:solidFill>
              </a:rPr>
            </a:br>
            <a:r>
              <a:rPr lang="en-US" sz="2800" b="1" dirty="0" smtClean="0">
                <a:solidFill>
                  <a:schemeClr val="tx2"/>
                </a:solidFill>
              </a:rPr>
              <a:t>SVP Advisors, </a:t>
            </a:r>
            <a:r>
              <a:rPr lang="en-US" sz="2800" dirty="0" smtClean="0">
                <a:solidFill>
                  <a:schemeClr val="tx2"/>
                </a:solidFill>
              </a:rPr>
              <a:t>http://www.slideshare.net/rafaelgg/mvno-svp-advisors</a:t>
            </a:r>
            <a:endParaRPr lang="en-US" sz="2800" dirty="0" smtClean="0">
              <a:solidFill>
                <a:schemeClr val="tx2"/>
              </a:solidFill>
              <a:latin typeface="+mj-lt"/>
            </a:endParaRPr>
          </a:p>
        </p:txBody>
      </p:sp>
    </p:spTree>
  </p:cSld>
  <p:clrMapOvr>
    <a:masterClrMapping/>
  </p:clrMapOvr>
  <p:transition>
    <p:cu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plate AFRALTI Presentation_New">
  <a:themeElements>
    <a:clrScheme name="Custom 2">
      <a:dk1>
        <a:srgbClr val="0F6FC6"/>
      </a:dk1>
      <a:lt1>
        <a:sysClr val="window" lastClr="FFFFFF"/>
      </a:lt1>
      <a:dk2>
        <a:srgbClr val="04617B"/>
      </a:dk2>
      <a:lt2>
        <a:srgbClr val="0F6FC6"/>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AFRALTI Presentation_New</Template>
  <TotalTime>377</TotalTime>
  <Words>968</Words>
  <Application>Microsoft Office PowerPoint</Application>
  <PresentationFormat>On-screen Show (4:3)</PresentationFormat>
  <Paragraphs>142</Paragraphs>
  <Slides>71</Slides>
  <Notes>0</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Template AFRALTI Presentation_New</vt:lpstr>
      <vt:lpstr>ICT Forum for HR Practitioners 18 - 20 March 2015   THEME: ICT for Social-Economic Development  </vt:lpstr>
      <vt:lpstr>TITLE: Mobile Virtual Network Operators (MVNO): Challenges and Opportunities  Presenter:   Mr. Jonathan P.  Mwakijele Chairperson, EACO HR Committee Coordinator,  ITU CoE activities at AFRALTI  Head of Training, Consultancy and Research Unit Email: Jmwakijele@afralti.org Tel: +254 718 860 897</vt:lpstr>
      <vt:lpstr>PART 1</vt:lpstr>
      <vt:lpstr>Introduction  Mobile virtual network operator (MVNO) is a cell phone carrier that typically does not have its own network infrastructure and licensed radio spectrum.   Instead, a smaller MVNO has a business relationship with a larger Mobile Network Operator (MNO).  </vt:lpstr>
      <vt:lpstr>An MVNO pays wholesale fees for minutes and then sells the minutes at retail prices under its own brand.   An MVNO, therefore, is an MNO reseller.   An MVNO is actually a customer of an MNO rather than a competitor.   An MVNO can typically set its own pricing following agreed-upon rates with its contracted MNO. </vt:lpstr>
      <vt:lpstr>We have seen the case of Kenya where Communications Authority of Kenya has issued MVNO licenses to three companies.   Issuing of MVNO licenses has not been taken easily by other Operators.   It is high time for regulators in Africa to come up with clear policy guidelines for MVNOs.   HR Practitioners need to be acquainted with MVNOs and how they operate. </vt:lpstr>
      <vt:lpstr>What is an MVNO?  A mobile virtual network operator (MVNO) is a company that provides mobile phone services but does not have its own licensed frequency allocation of radio spectrum, nor does it necessarily have all of the infrastructure required to provide mobile telephone service. </vt:lpstr>
      <vt:lpstr>A company that does have frequency allocation(s) and all the required infrastructure to run an independent mobile network is known simply as a mobile network operator (MNO).   MVNOs are roughly equivalent to the “switchless resellers” of the traditional landline telephone market.   An MNO that does not have a frequency spectrum allocation in a particular geographical region may operate as an MVNO in that region.</vt:lpstr>
      <vt:lpstr>An MVNO’s roles and relationship to the MNO vary by market, country and the individual situations of the MNO and MVNO.   In general, an MVNO is an entity or company that works independently of the mobile network operator and can set its own pricing structures, subject to the rates agreed with the MNO.</vt:lpstr>
      <vt:lpstr>Usually, the MVNO does not own any GSM,CDMA or other core mobile network related infrastructure, such as mobile switching centres (MSCs), or a radio access network.   Some may own their own Home Location Register, or HLR, which allows more flexibility and ownership of the subscriber’s mobile phone number (MSISDN)—in this case, the MVNO appears as a roaming partner to other networks abroad, and as a network within its own region. </vt:lpstr>
      <vt:lpstr>MSISDN, simply put, it is the telephone number to the SIM card in a mobile/cellular phone. This abbreviation has several interpretations, the most common one being "Mobile Station International Subscriber Directory Number".  Some MVNOs run their own billing and customer care solutions known as business support systems (BSS). Many use an MVNE.</vt:lpstr>
      <vt:lpstr>There is a distinction between MVNOs and service providers, who purchase wholesale mobile minutes and resell to end-users.   Normally they do not have their own SIM cards and the services provided by service providers depend on the services of the hosting MNOs or MVNOs.</vt:lpstr>
      <vt:lpstr>Background and history  The emergence of the MVNO model in a market is often a result of one of two factors.   Regulatory intervention designed to lower the barriers for market entry and ultimately increase competition, or   a strategic decision by an MNO looking to extend its existing operations and target niche or underserved segments through a second or perhaps multiple brands.</vt:lpstr>
      <vt:lpstr>For some of the earlier markets that embraced the MVNO model, such as in the Scandinavia region, the regulatory authority sought to introduce the MVNO/wholesale model to drive competition into a market that was considered to involve significant market power which existed for early entrant MNO’s in those countries. </vt:lpstr>
      <vt:lpstr>The regulatory perception was that the MVNO model would be a time efficient and cost effective route for telecoms companies to enter the market and therefore bring increased competition for the benefit of the consumer.</vt:lpstr>
      <vt:lpstr>The efficiency is obtained by the nature of the MVNO business model, in that, an MVNO doesn’t incur the significant capital expenditure on spectrum and infrastructure that an MNO does, nor does it have the time consuming task of rolling out extensive radio infrastructure.   In many of the early markets the regulator forced Host Network Operators (HNO’s) to open their network to, what was for them, a potential competitor. </vt:lpstr>
      <vt:lpstr>The situation created was one of a reluctant HNO which felt, rightly or wrongly, that it was being forced into a commercial relationship that would eventually have a negative impact on its revenues.   Needless to say, this presented a challenging operating environment for the MVNO, most notably with regard to negotiating the best wholesale deal possible.</vt:lpstr>
      <vt:lpstr>Conversely and more recently many mobile network operators believe that there is merit in operating a wholesale MVNO business unit, to compliment their retail model.   And have therefore either openly embraced potential MVNO partners or indeed endeavored to launch their own branded MVNOs, presenting a far more favorable environment for a potential MVNO.</vt:lpstr>
      <vt:lpstr>The first commercially successful MVNO in the UK was Virgin Mobile UK, launched in the United Kingdom in 1999 and now has over 4 million customers in the UK.   Virgin replicated its UK success through its US operation Virgin Mobile USA, which was eventually acquired by Sprint Nextel for a total equity value of approximately USD$483 million.   However ventures in Australia have not been so successful, and failed in Singapore, albeit with a different strategy.</vt:lpstr>
      <vt:lpstr>Initially, Virgin ran using a service provider model—essentially reselling capacity on T-Mobile.</vt:lpstr>
      <vt:lpstr>The first MVNO using the full definition was created by Tele2 in Denmark, and subsequently rolled out in several European markets.   This model formed the basis between the co-operation between Tele2 in Sweden and Telia, created when Telia failed to obtain a 3G license in their home market.</vt:lpstr>
      <vt:lpstr>PART 2</vt:lpstr>
      <vt:lpstr>MVNOs worldwide  As of February 2014, there are over 1,310 MVNOs  active MVNOs in operation worldwide. </vt:lpstr>
      <vt:lpstr>Consumer MVNO Subscribers to Reach $352m by 2012, but Growth Constrained by Poor Uptake of Data Services</vt:lpstr>
      <vt:lpstr>Global Subscribers for MVNO Services to Reach 188.83 Million by 2015, According to New Report by Global Industry Analysts, Inc</vt:lpstr>
      <vt:lpstr>Countries including Germany, Netherlands, France, Denmark, United Kingdom, Finland, Belgium, Portugal,  Australia, and United States have the most MVNOs.   In these countries the MVNO marketplace is stabilising and there are some well-known MVNO successes.   Other countries, such as Russia, Spain, Italy, Croatia, Baltics, India, Chile, Israel, Ireland, and Austria are just beginning to launch MVNO business models.</vt:lpstr>
      <vt:lpstr>MVNOs target both the consumer and enterprise markets.    However the majority of MVNOs are consumer-focused and most have a focus on price as their unique selling point.   </vt:lpstr>
      <vt:lpstr>Terminology   One specific sector of MVNO operations focuses on international MVNOs.   These are distinct from domestic MVNO agreements and are intended to provide transparency of international tariffs.</vt:lpstr>
      <vt:lpstr>According to Pyramid Research, there are three main categories of MVNEs, according to their MVNO solutions: </vt:lpstr>
      <vt:lpstr>1.  Aggregator MVNEs  These offer consulting and integration services and have bundled all of the back-office network components through alliances.   These promote their ability to quickly provide order-to-cash solutions to MVNOs.</vt:lpstr>
      <vt:lpstr>2.  Aggregator MVNEs with their own  platforms  This includes aggregators which have developed one or more back-office solutions internally, and have complemented them with partnerships to provide end-to-end enablement services.   Companies include Teleena,  ASPIDER Solutions,  Effortel,  Qualution,  and Elephant Talk.</vt:lpstr>
      <vt:lpstr>3. Specialized enablers  These offer only parts of the back-office network such as messaging platforms, data platforms and billing solutions.   They are not solely focused on the MVNO market.   Companies include Teleena, ASPIDER Solutions, Tyntec and Convergys.</vt:lpstr>
      <vt:lpstr>The voice-centric, operationally light MVNOs of today have generally worked with an aggregator MVNE that managed the limited back-end operations on behalf of the MVNO.   The new breed high-end, strong brand MVNO is transforming the dynamics of the MVNE market.   </vt:lpstr>
      <vt:lpstr>Besides leveraging their own existing assets, they choose to own more of their platforms, particularly their logistics, distribution and customer care systems.   They still work with MVNEs, but they tend to opt for specialised ones with best-of-breed solutions and a strong reputation.</vt:lpstr>
      <vt:lpstr>Exploiting the wireless IP networks competing infrastructure bandwidth with low traffic due to the lack of Mobile Driven Content, such as GPRS, EVDO, along with specific domain knowledge software applications with specific content, other Global Service or specialised application based MVNO are also growing.</vt:lpstr>
      <vt:lpstr>These companies are pushing their own business model as content driven MVNO.    They usually host their services in one location, and provide access to their content in different countries via specialised Mobiles and existing IP coverage.</vt:lpstr>
      <vt:lpstr>MVNO classification  Business MVNOs like BeyondMobile and Abica provide tailored services to businesses.  Discount MVNOs provide cut-price call rates to market segments.  Lifestyle MVNOs like Helio focus on specific niche market demographics.</vt:lpstr>
      <vt:lpstr>Advertising-funded MVNOs like Blyk or MOSH Mobile build revenues from advertising to give a set amount of free voice, text and content to their subscribers.  Ethnic MVNOs like Lebara Mobile, Lyca Mobile and Globalcell Mobile who target ethnic communities by providing inexpensive calls to their home country.</vt:lpstr>
      <vt:lpstr>Mobile operators and MVNOs  There are three primary motivations for mobile operators to allow MVNOs on their networks.   These are generally:  Segmentation-driven strategies  mobile operators often find it difficult to succeed in all customer segments.   MVNOs are a way to implement a more specific marketing mix, whether alone or with partners and they can help attack specific, targeted segments.</vt:lpstr>
      <vt:lpstr>Network utilisation-driven strategies  Many mobile operators have capacity, product and segment needs–especially in new areas like 3G.   An MVNO strategy can generate economies of scale for better network utilisation.</vt:lpstr>
      <vt:lpstr>Product-driven strategies  MVNOs can help mobile operators target customers with specialised service requirements and get to customer niches that mobile operators cannot get to.  </vt:lpstr>
      <vt:lpstr>MVNO models mean lower operational costs for mobile operators (billing, sales, customer service, marketing),  grow average revenue per user by providing new applications and tariff plans and also can help with difficult issues like how to deal with fixed-mobile convergence by allowing MVNOs to try out more experimental projects and applications.   The opportunity for mobile operators to take advantage of MVNOs generally outweighs the competitive threat.</vt:lpstr>
      <vt:lpstr>PART 3</vt:lpstr>
      <vt:lpstr>Understanding the MVNO value chain  The traditional MNO is characterised by having their own mobile licence, their own mobile infrastructure and direct customer relationship to the end user.   The MNO can handle Network Routing and will usually have roaming deals with foreign MNOs.   The MNO can produce and distribute for example voice-minutes, SMS and MMS messaging and data traffic themselves. </vt:lpstr>
      <vt:lpstr>The MNO can typically handle customer service, invoicing and collect consumption data and handle handset management themselves.   Additionally the MNO will usually handle marketing and sales to end users themselves.</vt:lpstr>
      <vt:lpstr>Mobile network enabler (MNE)  An MNE is characterised by having their own mobile licence and own mobile infrastructure, but the MNE has – unlike the MNO – no direct customer relationship with the end user.   It is therefore only an MNO that can establish themselves as an MNE. </vt:lpstr>
      <vt:lpstr>The MNE is capable of handling Network Routing themselves and the MNE will typically have roaming deals with foreign MNOs.   The MNE is able to produce and distribute for example voice minutes, SMS and MMS messages and data traffic.</vt:lpstr>
      <vt:lpstr>The MNE will typically be able to handle customer relationship, customer billing and collection of consumption data and mobile handset management.   The MNE will not handle marketing and sales to end-users, this is a task for the MNE’s wholesale customers.   The MNE handles the technical side of the business and often also handles areas like customer service and legal assistance for mobile providers without their own network. </vt:lpstr>
      <vt:lpstr>Mobile virtual network enabler (MVNE)  MVNEs are characterised by neither having a mobile licence nor mobile infrastructure or any direct customer relationship with the end-users.   The MVNE is capable of handling Network Routing and the MVNE has typically entered into roaming deals with foreign MNOs.   The MVNE is not capable of producing and distributing for example voice minutes and data traffic, but the MVNE will typically be able to handle producing SMS and MMS messages. </vt:lpstr>
      <vt:lpstr>A typical MVNE will handle customer service, customer billing, collection of consumption data and mobile handset management.   Additionally the MVNE will not handle marketing and sales to end-users, this is a task for the MVNE’s wholesale customers.   The MVNE functions as a middleman between the MNO and the mobile providers without their own networks.   The MVNE handles the technical side and often also tasks like customer service and legal assistance for mobile providers without their own network. </vt:lpstr>
      <vt:lpstr>Mobile virtual network operator (MVNO)  An MVNO is characterised by neither having their own mobile licence nor own mobile infrastructure, but the MVNO has the direct customer relationship with the end user.   The MVNO is able to handle Network Routing themselves and will typically have entered into roaming deals with foreign MNOs. </vt:lpstr>
      <vt:lpstr>The MVNO is often able to produce and distribute for example voice minutes and data traffic, typically by tagging onto their existing fixed line operation, and the MVNO will typically be able to handle producing SMS and MMS messages.   A typical MVNO will be able to handle customer service, customer billing and collection of consumption data and handset management.   Furthermore the MVNO will usually handle marketing and sales to end-users them self.</vt:lpstr>
      <vt:lpstr>Mobile shared spectrum enabler (MSSE)  The MSSE has no mobile infrastructure of its own, but is a technology provider that uses innovative hardware and software to enable MVNOs to create their own actual mini-networks, while preserving and enhancing the relationship between MVNO and MNO. </vt:lpstr>
      <vt:lpstr>Using its agreement with the MNO, and operating within the MNO’s spectrum license, the MSSE helps the MVNO to deploy its own network of low-power base-stations into areas the MNO could not justify, using Pico- and Femto-cell technologies.   There is no impact on the MNO’s mainstream network and it can, if it chooses, extend the reach of the its network at no cost, while the MVNO can improve its profitability by offering specialist and niche mobile solutions.</vt:lpstr>
      <vt:lpstr>Service provider (SP)  An SP has neither a mobile licence nor own mobile infrastructure, but the SP has the direct customer relationship with the end user.   An SP is not able to handle Network Routing themselves and a SP will not enter into roaming deals with foreign MNOs. </vt:lpstr>
      <vt:lpstr>The SP is not able to produce and distribute for example voice minutes and data traffic and cannot produce SMS or MMS messages themselves.   The SP will typically handle customer relationship, customer billing consumption data and handset management themselves.   Additionally, the SP will typically handle their own marketing and sales to end-users. </vt:lpstr>
      <vt:lpstr>Branded reseller (BR)  A BR has neither a mobile licence nor own mobile infrastructure, but has the direct customer relationship to end-users.   The BR cannot handle Network Routing themselves and the BR will not enter into roaming deals with foreign MNOs.   The BR cannot produce and distribute for example voice minutes and data traffic themselves and are not able to produce SMS or MMS messages. </vt:lpstr>
      <vt:lpstr>A typical BR will not handle customer service, customer billing or collection of consumption data and handset management themselves.   The BR will primarily concentrate their activities around marketing and sales to end-users.   The BRs’ positive contribution to the value chain is (naturally) their “brand”, but their distribution power will also be a central asset for many Branded Resellers.</vt:lpstr>
      <vt:lpstr>PART 4</vt:lpstr>
      <vt:lpstr>Legislation  Presently many companies and regulatory bodies are strongly in favour of MVNOs.   For example, in 2003, the European Commission issued a recommendation to national telecom regulators (NRAs) to examine the competitiveness of the market for wholesale access and call origination on public mobile telephone networks. </vt:lpstr>
      <vt:lpstr>The study resulted in new legislation from NRAs in countries like Ireland and France forcing operators to open up their network to MVNOs.   In the Middle East, Jordan’s TRA has issued its first MVNO regulations in 2008 facilitating the entrance of the first MVNO in the region. </vt:lpstr>
      <vt:lpstr>Setting up an MVNO (Mobile Virtual Network Operator)  The process for establishing an MVNO depends on what services the MNO is supplying to the MVNO and is a commercial matter between those two parties.   There are no specific MVNO-related Ofcom specific telecoms regulatory requirements beyond those in the published General Conditions of Entitlement which can be found on our website at http://stakeholders.ofcom.org.uk/telecoms/ga-scheme/general-conditions/ </vt:lpstr>
      <vt:lpstr>MVNO as a mean to reach different objectives  The MVNO model can well serve different type of players  1) New Player - Exploit difference in retail-wholesale prices - Use strong brand to enter a new market - Exploit existing retail distribution network  2) Mobile Network Operator (MNO) - Sell excess network capacity - Niche products / underserved segments - Ease regulatory pressure</vt:lpstr>
      <vt:lpstr>3) Fixed operator - Complement offering to existing clients - First low-risk step into mobile - Counter-attach mobile operators</vt:lpstr>
      <vt:lpstr>The MVNO model for a New Player   Large corporations, small companies or entrepreneurs can use the MVNO model to reach mobile customers with:  Simple and cheap tariffs New services Innovative voice and data propositions Cross-promotions(existing activities)   </vt:lpstr>
      <vt:lpstr>Examples:  Supermarket chains distributing prepaid   SIMs with cheap tariff Banks enhancing their customers’ experience through mobile Media brands providing own content directly to end users </vt:lpstr>
      <vt:lpstr>The MVNO model for established MNOs  The MVNO is one of two models available to MNOs to target market segments (the other being launching sub-brands)  </vt:lpstr>
      <vt:lpstr>MVNO model  - MVNO develops and retains relationship with customers - MVNO develops its own tariffs and (in some cases) services - MNO charges MVNO per airtime and use of other elements of the value chain - MNO typically hosts several MVNOs at a time</vt:lpstr>
      <vt:lpstr>Sub-brand model  - MNO maintains customer relationship - New brand or use existing strong brand to market the services - MNO generates direct revenue streams from customers - Different sub-brands used to address niche segments</vt:lpstr>
      <vt:lpstr>The MVNO model for fixed operators  Fixed Mobile Convergence (FMC) pushes operators to move into each others core businesses Fixed operators can effectively enter the mobile market through MVNO Quick time-to-market Low capex commitment (no license fee, network deployment) </vt:lpstr>
      <vt:lpstr>References  MVNO Dynamics,  http://www.mvnodynamics.com/mvno/  OFCOM, http://stakeholders.ofcom.org.uk/telecoms/policy/mobile-policy/mobile-virtual-network-operator  SVP Advisors, http://www.slideshare.net/rafaelgg/mvno-svp-advisors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ICT Forum for HR Practitioners 18 - 20 March 2015   THEME: ICT for Social-Economic Development</dc:title>
  <dc:creator>Jonathan</dc:creator>
  <cp:lastModifiedBy>Jonathan</cp:lastModifiedBy>
  <cp:revision>72</cp:revision>
  <dcterms:created xsi:type="dcterms:W3CDTF">2015-03-14T19:04:08Z</dcterms:created>
  <dcterms:modified xsi:type="dcterms:W3CDTF">2015-03-18T05:33:34Z</dcterms:modified>
</cp:coreProperties>
</file>