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9" r:id="rId4"/>
    <p:sldId id="278" r:id="rId5"/>
    <p:sldId id="280" r:id="rId6"/>
    <p:sldId id="281" r:id="rId7"/>
    <p:sldId id="282" r:id="rId8"/>
    <p:sldId id="257" r:id="rId9"/>
    <p:sldId id="268" r:id="rId10"/>
    <p:sldId id="283" r:id="rId11"/>
    <p:sldId id="258" r:id="rId12"/>
    <p:sldId id="259" r:id="rId13"/>
    <p:sldId id="260" r:id="rId14"/>
    <p:sldId id="285" r:id="rId15"/>
    <p:sldId id="295" r:id="rId16"/>
    <p:sldId id="261" r:id="rId17"/>
    <p:sldId id="286" r:id="rId18"/>
    <p:sldId id="289" r:id="rId19"/>
    <p:sldId id="290" r:id="rId20"/>
    <p:sldId id="288" r:id="rId21"/>
    <p:sldId id="287" r:id="rId22"/>
    <p:sldId id="275" r:id="rId23"/>
    <p:sldId id="262" r:id="rId24"/>
    <p:sldId id="266" r:id="rId25"/>
    <p:sldId id="292" r:id="rId26"/>
    <p:sldId id="270" r:id="rId27"/>
    <p:sldId id="263" r:id="rId28"/>
    <p:sldId id="293" r:id="rId29"/>
    <p:sldId id="264" r:id="rId30"/>
    <p:sldId id="29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8637-F972-4B21-9456-1888F84FBFC7}" type="datetimeFigureOut">
              <a:rPr lang="en-GB" smtClean="0"/>
              <a:pPr/>
              <a:t>20/03/2015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C538-DD2F-4ABE-8716-43933B8015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21653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8637-F972-4B21-9456-1888F84FBFC7}" type="datetimeFigureOut">
              <a:rPr lang="en-GB" smtClean="0"/>
              <a:pPr/>
              <a:t>20/03/2015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C538-DD2F-4ABE-8716-43933B8015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2650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8637-F972-4B21-9456-1888F84FBFC7}" type="datetimeFigureOut">
              <a:rPr lang="en-GB" smtClean="0"/>
              <a:pPr/>
              <a:t>20/03/2015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C538-DD2F-4ABE-8716-43933B8015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07989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8637-F972-4B21-9456-1888F84FBFC7}" type="datetimeFigureOut">
              <a:rPr lang="en-GB" smtClean="0"/>
              <a:pPr/>
              <a:t>20/03/2015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C538-DD2F-4ABE-8716-43933B8015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39023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8637-F972-4B21-9456-1888F84FBFC7}" type="datetimeFigureOut">
              <a:rPr lang="en-GB" smtClean="0"/>
              <a:pPr/>
              <a:t>20/03/2015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C538-DD2F-4ABE-8716-43933B8015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4239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8637-F972-4B21-9456-1888F84FBFC7}" type="datetimeFigureOut">
              <a:rPr lang="en-GB" smtClean="0"/>
              <a:pPr/>
              <a:t>20/03/2015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C538-DD2F-4ABE-8716-43933B8015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9802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8637-F972-4B21-9456-1888F84FBFC7}" type="datetimeFigureOut">
              <a:rPr lang="en-GB" smtClean="0"/>
              <a:pPr/>
              <a:t>20/03/2015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C538-DD2F-4ABE-8716-43933B8015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19527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8637-F972-4B21-9456-1888F84FBFC7}" type="datetimeFigureOut">
              <a:rPr lang="en-GB" smtClean="0"/>
              <a:pPr/>
              <a:t>20/03/2015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C538-DD2F-4ABE-8716-43933B8015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6477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8637-F972-4B21-9456-1888F84FBFC7}" type="datetimeFigureOut">
              <a:rPr lang="en-GB" smtClean="0"/>
              <a:pPr/>
              <a:t>20/03/2015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C538-DD2F-4ABE-8716-43933B8015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38213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8637-F972-4B21-9456-1888F84FBFC7}" type="datetimeFigureOut">
              <a:rPr lang="en-GB" smtClean="0"/>
              <a:pPr/>
              <a:t>20/03/2015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C538-DD2F-4ABE-8716-43933B8015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08634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8637-F972-4B21-9456-1888F84FBFC7}" type="datetimeFigureOut">
              <a:rPr lang="en-GB" smtClean="0"/>
              <a:pPr/>
              <a:t>20/03/2015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C538-DD2F-4ABE-8716-43933B8015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18134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78637-F972-4B21-9456-1888F84FBFC7}" type="datetimeFigureOut">
              <a:rPr lang="en-GB" smtClean="0"/>
              <a:pPr/>
              <a:t>20/03/2015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EC538-DD2F-4ABE-8716-43933B8015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8022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3067051"/>
          </a:xfrm>
        </p:spPr>
        <p:txBody>
          <a:bodyPr>
            <a:normAutofit/>
          </a:bodyPr>
          <a:lstStyle/>
          <a:p>
            <a:r>
              <a:rPr lang="en-US" dirty="0" smtClean="0"/>
              <a:t>Towards to the Digital economy –strategies </a:t>
            </a:r>
            <a:r>
              <a:rPr lang="en-US" smtClean="0"/>
              <a:t>and opportunities for Growth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Afralti</a:t>
            </a:r>
            <a:r>
              <a:rPr lang="en-US" dirty="0" smtClean="0"/>
              <a:t> Forum 2015</a:t>
            </a:r>
          </a:p>
          <a:p>
            <a:r>
              <a:rPr lang="en-US" dirty="0" err="1" smtClean="0"/>
              <a:t>Jk</a:t>
            </a:r>
            <a:r>
              <a:rPr lang="en-US" dirty="0" smtClean="0"/>
              <a:t> Kandie </a:t>
            </a:r>
          </a:p>
          <a:p>
            <a:r>
              <a:rPr lang="en-US" dirty="0" smtClean="0"/>
              <a:t>Communications Authority of Kenya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180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8862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migration</a:t>
            </a:r>
            <a:endParaRPr lang="en-GB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45" y="1143000"/>
            <a:ext cx="3790157" cy="5688842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Immediately after independence, there was great migration to the cities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Bigger population in a small area meant higher demand for goods and </a:t>
            </a:r>
            <a:r>
              <a:rPr lang="en-US" sz="2800" dirty="0" smtClean="0"/>
              <a:t>service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Urbanization grew fast in the newly independent nations</a:t>
            </a:r>
            <a:endParaRPr lang="en-US" sz="2800" dirty="0"/>
          </a:p>
          <a:p>
            <a:endParaRPr lang="en-GB" dirty="0"/>
          </a:p>
        </p:txBody>
      </p:sp>
      <p:pic>
        <p:nvPicPr>
          <p:cNvPr id="6147" name="Picture 3" descr="C:\Users\kandie\Pictures\Zambia Boarding b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0"/>
            <a:ext cx="5181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kandie\Pictures\Zambia Independence parad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5257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219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8895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Divide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Infrastructure development grew faster in the </a:t>
            </a:r>
            <a:r>
              <a:rPr lang="en-US" sz="2800" dirty="0" smtClean="0"/>
              <a:t>cities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Individuals aspire to improve lifestyles</a:t>
            </a: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Nuclear Families developed  </a:t>
            </a:r>
            <a:r>
              <a:rPr lang="en-US" sz="2800" dirty="0"/>
              <a:t>and </a:t>
            </a:r>
            <a:r>
              <a:rPr lang="en-US" sz="2800" dirty="0" smtClean="0"/>
              <a:t>family </a:t>
            </a:r>
            <a:r>
              <a:rPr lang="en-US" sz="2800" dirty="0"/>
              <a:t>ties </a:t>
            </a:r>
            <a:r>
              <a:rPr lang="en-US" sz="2800" dirty="0" smtClean="0"/>
              <a:t>weakened with clan members </a:t>
            </a:r>
            <a:endParaRPr lang="en-US" sz="2800" dirty="0"/>
          </a:p>
          <a:p>
            <a:endParaRPr lang="en-GB" sz="2800" dirty="0"/>
          </a:p>
        </p:txBody>
      </p:sp>
      <p:pic>
        <p:nvPicPr>
          <p:cNvPr id="7170" name="Picture 2" descr="C:\Users\kandie\Pictures\Zambia Lusaka hous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1" y="3067050"/>
            <a:ext cx="57150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kandie\Pictures\Lusaka Roa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57150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582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114800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Divide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4114800" cy="5422900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Urban areas are perceived to be well off, with good infrastructure and jobs.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The rural areas are perceived to be poor and struggling for </a:t>
            </a:r>
            <a:r>
              <a:rPr lang="en-US" sz="2800" dirty="0" smtClean="0"/>
              <a:t>food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Created </a:t>
            </a:r>
            <a:r>
              <a:rPr lang="en-US" sz="2800" dirty="0"/>
              <a:t>a divide between Urban and rural areas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GB" dirty="0"/>
          </a:p>
        </p:txBody>
      </p:sp>
      <p:pic>
        <p:nvPicPr>
          <p:cNvPr id="8194" name="Picture 2" descr="C:\Users\kandie\Pictures\Zambia - transport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76600"/>
            <a:ext cx="48768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kandie\Documents\CA city matatu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7630" y="0"/>
            <a:ext cx="4876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340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85800"/>
            <a:ext cx="3962400" cy="6172200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Most of the food eaten in the urban areas come from the rural areas.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The rural producer has to however struggle with;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/>
              <a:t>High Input costs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/>
              <a:t>Challenges in accessing the market.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/>
              <a:t>Selling to middlemen at low prices.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/>
              <a:t>Lack of information on </a:t>
            </a:r>
            <a:r>
              <a:rPr lang="en-US" sz="2400" dirty="0" smtClean="0"/>
              <a:t>prices &amp; new techniques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THERE LIES THE OPPORTUNITITES</a:t>
            </a:r>
            <a:endParaRPr lang="en-US" sz="2400" dirty="0">
              <a:solidFill>
                <a:srgbClr val="C00000"/>
              </a:solidFill>
            </a:endParaRPr>
          </a:p>
          <a:p>
            <a:pPr lvl="1"/>
            <a:endParaRPr lang="en-GB" sz="2400" dirty="0"/>
          </a:p>
          <a:p>
            <a:endParaRPr lang="en-GB" dirty="0"/>
          </a:p>
        </p:txBody>
      </p:sp>
      <p:pic>
        <p:nvPicPr>
          <p:cNvPr id="9218" name="Picture 2" descr="C:\Users\kandie\Pictures\Malawi Food Marke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5181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kandie\Pictures\Zambia - Farming metho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648200"/>
            <a:ext cx="5181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kandie\Pictures\Zambia - Transport in rural are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438400"/>
            <a:ext cx="5181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62400" y="164812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The Rich, Yet poor producers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04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175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power of ICT</a:t>
            </a:r>
            <a:endParaRPr lang="en-GB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" y="914400"/>
            <a:ext cx="3932830" cy="607420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/>
              <a:t>We are in the age of information explosion.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An event taking place in one part of the globe is known in the entire globe within seconds</a:t>
            </a:r>
            <a:r>
              <a:rPr lang="en-US" sz="28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The global community reacts to the events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The information influence people’s </a:t>
            </a:r>
            <a:r>
              <a:rPr lang="en-US" sz="2800" dirty="0" err="1" smtClean="0"/>
              <a:t>behaviour</a:t>
            </a:r>
            <a:r>
              <a:rPr lang="en-US" sz="2800" dirty="0" smtClean="0"/>
              <a:t> and buying habits</a:t>
            </a:r>
            <a:endParaRPr lang="en-US" sz="2800" dirty="0"/>
          </a:p>
          <a:p>
            <a:endParaRPr lang="en-GB" sz="2800" dirty="0"/>
          </a:p>
        </p:txBody>
      </p:sp>
      <p:pic>
        <p:nvPicPr>
          <p:cNvPr id="10242" name="Picture 2" descr="C:\Users\kandie\Pictures\Afralti volcano erruption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5181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kandie\Pictures\Afralti Earthquak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0"/>
            <a:ext cx="5181600" cy="199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kandie\Pictures\Afralti Bomb explos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277152"/>
            <a:ext cx="5181600" cy="258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44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3617913" cy="11620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Being Connected again</a:t>
            </a:r>
            <a:endParaRPr lang="en-GB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465513" cy="4691063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With ICT people can be connected again.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Relationships strengthened and new ones developed.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Family ties with the rural areas can be strengthened</a:t>
            </a:r>
            <a:endParaRPr lang="en-GB" sz="2800" dirty="0"/>
          </a:p>
        </p:txBody>
      </p:sp>
      <p:pic>
        <p:nvPicPr>
          <p:cNvPr id="21506" name="Picture 2" descr="C:\Users\kandie\Pictures\EACO Men using mobil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4340" y="0"/>
            <a:ext cx="5579660" cy="322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kandie\Pictures\EACO Man using mobi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8901" y="3228974"/>
            <a:ext cx="27051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Users\kandie\Pictures\EACO - using mobile intern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28974"/>
            <a:ext cx="2857500" cy="362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6317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69950"/>
          </a:xfrm>
        </p:spPr>
        <p:txBody>
          <a:bodyPr/>
          <a:lstStyle/>
          <a:p>
            <a:r>
              <a:rPr lang="en-US" dirty="0" smtClean="0"/>
              <a:t>Information has power to alter Dynamics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0"/>
            <a:ext cx="5568950" cy="6781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657600" cy="54229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Global brands use ICT to focus on the  </a:t>
            </a:r>
            <a:r>
              <a:rPr lang="en-US" sz="2800" dirty="0"/>
              <a:t>Market.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Products reach un expected areas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Firms do not have to be present in a region to </a:t>
            </a:r>
            <a:r>
              <a:rPr lang="en-US" sz="2800" dirty="0" smtClean="0"/>
              <a:t>sell</a:t>
            </a:r>
            <a:r>
              <a:rPr lang="en-US" sz="2800" dirty="0"/>
              <a:t> </a:t>
            </a:r>
            <a:r>
              <a:rPr lang="en-US" sz="2800" dirty="0" smtClean="0"/>
              <a:t>their products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This strategy can also work for any enterprise and country</a:t>
            </a:r>
            <a:endParaRPr lang="en-US" sz="2800" dirty="0"/>
          </a:p>
        </p:txBody>
      </p:sp>
      <p:pic>
        <p:nvPicPr>
          <p:cNvPr id="11266" name="Picture 2" descr="C:\Users\kandie\Pictures\AFRALTI Toyot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6870" y="31845"/>
            <a:ext cx="2787129" cy="228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kandie\Pictures\AFRALTO Apple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9543" y="-1"/>
            <a:ext cx="2277327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kandie\Pictures\AFRALTI Monsant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9020" y="4495800"/>
            <a:ext cx="36957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kandie\Pictures\AFRALTI Samsung 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2696" y="2667000"/>
            <a:ext cx="36766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619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273050"/>
            <a:ext cx="6019800" cy="6584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/>
              <a:t>“I have learnt that even the best conditioned thinkers are using less than 1% of their mental reserves” </a:t>
            </a:r>
            <a:r>
              <a:rPr lang="en-US" dirty="0" smtClean="0"/>
              <a:t>– </a:t>
            </a:r>
            <a:r>
              <a:rPr lang="en-US" sz="2000" dirty="0" smtClean="0"/>
              <a:t>Robin Sharma (The monk who sold his </a:t>
            </a:r>
            <a:r>
              <a:rPr lang="en-US" sz="2000" dirty="0" err="1" smtClean="0"/>
              <a:t>ferari</a:t>
            </a:r>
            <a:r>
              <a:rPr lang="en-US" sz="2000" dirty="0" smtClean="0"/>
              <a:t>)</a:t>
            </a:r>
          </a:p>
          <a:p>
            <a:r>
              <a:rPr lang="en-US" dirty="0" smtClean="0"/>
              <a:t>The Digital economy is  a  knowledge  based Economy</a:t>
            </a:r>
            <a:r>
              <a:rPr lang="en-US" sz="2000" dirty="0" smtClean="0"/>
              <a:t>.</a:t>
            </a:r>
          </a:p>
          <a:p>
            <a:r>
              <a:rPr lang="en-US" dirty="0" smtClean="0"/>
              <a:t>The Economy relies on the power of ICT to access markets and also develop new products.</a:t>
            </a:r>
          </a:p>
          <a:p>
            <a:r>
              <a:rPr lang="en-US" dirty="0" smtClean="0"/>
              <a:t>The creative services form a big percentage of the products</a:t>
            </a:r>
          </a:p>
          <a:p>
            <a:endParaRPr lang="en-GB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200" b="1" i="1" dirty="0"/>
              <a:t>Strategies and Growth Opportunities</a:t>
            </a:r>
            <a:endParaRPr lang="en-GB" sz="3200" b="1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189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050"/>
            <a:ext cx="3465513" cy="11620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Bumper Harvest</a:t>
            </a:r>
            <a:endParaRPr lang="en-GB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465513" cy="4691063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The marketing only reaches a small portion of the population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The producers remain as subsistence</a:t>
            </a:r>
            <a:endParaRPr lang="en-GB" sz="2800" dirty="0"/>
          </a:p>
        </p:txBody>
      </p:sp>
      <p:pic>
        <p:nvPicPr>
          <p:cNvPr id="12291" name="Picture 3" descr="C:\Users\kandie\Pictures\Malawi Open Market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-228600"/>
            <a:ext cx="5715000" cy="708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047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050"/>
            <a:ext cx="8991600" cy="565150"/>
          </a:xfrm>
        </p:spPr>
        <p:txBody>
          <a:bodyPr>
            <a:noAutofit/>
          </a:bodyPr>
          <a:lstStyle/>
          <a:p>
            <a:r>
              <a:rPr lang="en-US" sz="2800" dirty="0"/>
              <a:t>Create ICT enabled information centers in the rural areas</a:t>
            </a:r>
            <a:endParaRPr lang="en-GB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228600" y="914400"/>
            <a:ext cx="3124200" cy="5943600"/>
          </a:xfrm>
        </p:spPr>
        <p:txBody>
          <a:bodyPr/>
          <a:lstStyle/>
          <a:p>
            <a:r>
              <a:rPr lang="en-US" dirty="0" smtClean="0"/>
              <a:t>;</a:t>
            </a:r>
            <a:endParaRPr lang="en-US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/>
              <a:t>Farmers to access markets, getting to know the areas with high demand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Access to new farming techniques or high value products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Sell their produce to the global markets</a:t>
            </a:r>
            <a:endParaRPr lang="en-GB" sz="2400" dirty="0"/>
          </a:p>
          <a:p>
            <a:endParaRPr lang="en-GB" dirty="0"/>
          </a:p>
        </p:txBody>
      </p:sp>
      <p:pic>
        <p:nvPicPr>
          <p:cNvPr id="5" name="Picture 2" descr="C:\Users\kandie\Pictures\EACO Market in E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81200"/>
            <a:ext cx="2819400" cy="423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kandie\Pictures\EACO Cyber caf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81200"/>
            <a:ext cx="370423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26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09" y="533401"/>
            <a:ext cx="4010891" cy="40386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Our Region is endowed with great wealth;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Natural </a:t>
            </a:r>
            <a:r>
              <a:rPr lang="en-US" sz="2800" dirty="0" smtClean="0"/>
              <a:t>resources (Minerals, oil, rich soil, Wildlife, landscape)</a:t>
            </a:r>
            <a:endParaRPr lang="en-US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Excellent </a:t>
            </a:r>
            <a:r>
              <a:rPr lang="en-US" sz="2800" dirty="0" smtClean="0"/>
              <a:t> &amp; Diverse climate  all </a:t>
            </a:r>
            <a:r>
              <a:rPr lang="en-US" sz="2800" dirty="0"/>
              <a:t>year </a:t>
            </a:r>
            <a:r>
              <a:rPr lang="en-US" sz="2800" dirty="0" smtClean="0"/>
              <a:t>for farming  &amp; human Occupation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Africa can feed the world.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endParaRPr lang="en-GB" dirty="0"/>
          </a:p>
        </p:txBody>
      </p:sp>
      <p:pic>
        <p:nvPicPr>
          <p:cNvPr id="5" name="Picture 2" descr="C:\Users\kandie\Pictures\Elephant protecting you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51054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kandie\Pictures\giraffe grazing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438400"/>
            <a:ext cx="5181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kandie\Documents\Baringo County River go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09" y="4552950"/>
            <a:ext cx="39624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andie\Pictures\Zimbabwe Victoria fall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0109" y="4552950"/>
            <a:ext cx="5153891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00500" y="164812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Africa: The wealthy continent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466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05800" cy="1250950"/>
          </a:xfrm>
        </p:spPr>
        <p:txBody>
          <a:bodyPr>
            <a:noAutofit/>
          </a:bodyPr>
          <a:lstStyle/>
          <a:p>
            <a:r>
              <a:rPr lang="en-US" sz="2800" dirty="0" smtClean="0"/>
              <a:t>With Information using the mobile phone,  the farm produce can move from the farm to the Supermarket with good prices o the producer</a:t>
            </a:r>
            <a:endParaRPr lang="en-GB" sz="2800" dirty="0"/>
          </a:p>
        </p:txBody>
      </p:sp>
      <p:pic>
        <p:nvPicPr>
          <p:cNvPr id="14338" name="Picture 2" descr="C:\Users\kandie\Pictures\Malawi Modern Supermarke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0"/>
            <a:ext cx="4191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kandie\Pictures\EACO Market in E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953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248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From Craft to work of Art</a:t>
            </a:r>
            <a:endParaRPr lang="en-GB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066800"/>
            <a:ext cx="4191000" cy="5791200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Most craft sellers wait on the road side for tourists.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The products can be sold to the global market through Virtual shops as work of Art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Need for Value additions, </a:t>
            </a:r>
            <a:r>
              <a:rPr lang="en-US" sz="3200" dirty="0" err="1" smtClean="0"/>
              <a:t>eg</a:t>
            </a:r>
            <a:r>
              <a:rPr lang="en-US" sz="3200" dirty="0" smtClean="0"/>
              <a:t> as gift items</a:t>
            </a:r>
            <a:endParaRPr lang="en-GB" sz="3200" dirty="0"/>
          </a:p>
        </p:txBody>
      </p:sp>
      <p:pic>
        <p:nvPicPr>
          <p:cNvPr id="5" name="Picture 2" descr="C:\Users\kandie\Pictures\Zimbabwe Artwor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143000"/>
            <a:ext cx="4876800" cy="288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kandie\Documents\CA Kenya craft work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038600"/>
            <a:ext cx="4953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689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6962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Skype a doctor</a:t>
            </a:r>
            <a:endParaRPr lang="en-GB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81001"/>
            <a:ext cx="4495800" cy="4419599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Most Countries have shortage of specialist doctors.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Most  health </a:t>
            </a:r>
            <a:r>
              <a:rPr lang="en-US" sz="2800" dirty="0" err="1" smtClean="0"/>
              <a:t>centre</a:t>
            </a:r>
            <a:r>
              <a:rPr lang="en-US" sz="2800" dirty="0" smtClean="0"/>
              <a:t> provide the basic services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Skype can be used to access specialists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Create  linkage between specialists and rural health centers </a:t>
            </a:r>
            <a:endParaRPr lang="en-GB" sz="2000" dirty="0"/>
          </a:p>
        </p:txBody>
      </p:sp>
      <p:pic>
        <p:nvPicPr>
          <p:cNvPr id="13315" name="Picture 3" descr="C:\Users\kandie\Pictures\Zambia Skyping a doco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09582"/>
            <a:ext cx="4648199" cy="354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kandie\Pictures\Zambia - people queing at health cent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3962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kandie\Pictures\Kenya Skyping a Do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136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creative Economy</a:t>
            </a:r>
            <a:endParaRPr lang="en-GB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57600" cy="4691063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Music and Entertainment to reach the global markets</a:t>
            </a:r>
          </a:p>
          <a:p>
            <a:r>
              <a:rPr lang="en-US" sz="3200" dirty="0" smtClean="0"/>
              <a:t>On line sale of creative works opens the global markets</a:t>
            </a:r>
          </a:p>
          <a:p>
            <a:r>
              <a:rPr lang="en-US" sz="4000" b="1" i="1" dirty="0" smtClean="0"/>
              <a:t>From Local to Global</a:t>
            </a:r>
            <a:endParaRPr lang="en-GB" sz="4000" b="1" i="1" dirty="0"/>
          </a:p>
        </p:txBody>
      </p:sp>
      <p:pic>
        <p:nvPicPr>
          <p:cNvPr id="15362" name="Picture 2" descr="C:\Users\kandie\Pictures\Steve wonder Creative star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"/>
            <a:ext cx="51054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38600" y="0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The lack of sight does not mean lack of vision &amp; creativity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15363" name="Picture 3" descr="C:\Users\kandie\Pictures\Zambia Creative econom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733800"/>
            <a:ext cx="51054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938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050"/>
            <a:ext cx="4419600" cy="946150"/>
          </a:xfrm>
        </p:spPr>
        <p:txBody>
          <a:bodyPr>
            <a:noAutofit/>
          </a:bodyPr>
          <a:lstStyle/>
          <a:p>
            <a:r>
              <a:rPr lang="en-US" sz="3600" dirty="0" smtClean="0"/>
              <a:t>Cultural diversity</a:t>
            </a:r>
            <a:endParaRPr lang="en-GB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497805"/>
            <a:ext cx="3962400" cy="5360195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The rich cultural diversity can be part of the creative economy.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Producers of creative works to sell directly to the global markets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Entertainment groups can form companies, sell right and loyalties for their works </a:t>
            </a:r>
            <a:endParaRPr lang="en-US" sz="2800" dirty="0"/>
          </a:p>
        </p:txBody>
      </p:sp>
      <p:pic>
        <p:nvPicPr>
          <p:cNvPr id="16386" name="Picture 2" descr="C:\Users\kandie\Pictures\Tanzania Maasai Dance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2400"/>
            <a:ext cx="51054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kandie\Pictures\Botswana Tadional Dancin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7178" y="1895476"/>
            <a:ext cx="246697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kandie\Pictures\Malawi Tadiotional Danc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714876"/>
            <a:ext cx="5029200" cy="214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kandie\Pictures\Zambia Creative Danc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895476"/>
            <a:ext cx="261937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545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3200400" cy="14351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Courier /Postal to complement ICT</a:t>
            </a:r>
            <a:endParaRPr lang="en-GB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" y="1435100"/>
            <a:ext cx="3276600" cy="5422900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The courier and postal subsector can accelerate the digital economy.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The producers market their producers, buyers pay online and the courier/postal deliver the products</a:t>
            </a:r>
            <a:endParaRPr lang="en-GB" sz="2800" dirty="0"/>
          </a:p>
          <a:p>
            <a:endParaRPr lang="en-GB" sz="2800" dirty="0"/>
          </a:p>
        </p:txBody>
      </p:sp>
      <p:pic>
        <p:nvPicPr>
          <p:cNvPr id="17410" name="Picture 2" descr="C:\Users\kandie\Pictures\EACO Cattle transport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5783" y="3276600"/>
            <a:ext cx="579119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kandie\Pictures\Botswana Catt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7530" y="0"/>
            <a:ext cx="5715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70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3050"/>
            <a:ext cx="8610600" cy="717550"/>
          </a:xfrm>
        </p:spPr>
        <p:txBody>
          <a:bodyPr>
            <a:noAutofit/>
          </a:bodyPr>
          <a:lstStyle/>
          <a:p>
            <a:r>
              <a:rPr lang="en-US" sz="3200" dirty="0" smtClean="0"/>
              <a:t>ICT as critical infrastructure for Development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004887"/>
            <a:ext cx="4627418" cy="5853113"/>
          </a:xfrm>
        </p:spPr>
        <p:txBody>
          <a:bodyPr>
            <a:normAutofit/>
          </a:bodyPr>
          <a:lstStyle/>
          <a:p>
            <a:r>
              <a:rPr lang="en-US" dirty="0" smtClean="0"/>
              <a:t>Investment in ICT infrastructure should be treated at the same level as investment in Road, water and power.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152400" y="1435100"/>
            <a:ext cx="4419600" cy="5422900"/>
          </a:xfrm>
        </p:spPr>
        <p:txBody>
          <a:bodyPr>
            <a:normAutofit fontScale="92500"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They </a:t>
            </a:r>
            <a:r>
              <a:rPr lang="en-US" sz="2800" dirty="0"/>
              <a:t>are all interdependent services that will transform the Economy.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They open the market, facilitates payment and movement of goods &amp; services</a:t>
            </a:r>
            <a:endParaRPr lang="en-GB" sz="2800" dirty="0"/>
          </a:p>
          <a:p>
            <a:endParaRPr lang="en-GB" dirty="0"/>
          </a:p>
        </p:txBody>
      </p:sp>
      <p:pic>
        <p:nvPicPr>
          <p:cNvPr id="5" name="Picture 2" descr="C:\Users\kandie\Pictures\Baringo Road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4572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:\Users\kandie\Pictures\Lusaka Roa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4572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21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9144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What is required </a:t>
            </a: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273050"/>
            <a:ext cx="4800600" cy="5853113"/>
          </a:xfrm>
        </p:spPr>
        <p:txBody>
          <a:bodyPr>
            <a:normAutofit/>
          </a:bodyPr>
          <a:lstStyle/>
          <a:p>
            <a:r>
              <a:rPr lang="en-US" dirty="0" smtClean="0"/>
              <a:t>Invest in capacity building on use of ICTs – Use Associations &amp; Societies – </a:t>
            </a:r>
            <a:r>
              <a:rPr lang="en-US" dirty="0" err="1" smtClean="0"/>
              <a:t>e.g</a:t>
            </a:r>
            <a:r>
              <a:rPr lang="en-US" dirty="0" smtClean="0"/>
              <a:t> cooperative societies.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886200" cy="5422900"/>
          </a:xfrm>
        </p:spPr>
        <p:txBody>
          <a:bodyPr>
            <a:normAutofit/>
          </a:bodyPr>
          <a:lstStyle/>
          <a:p>
            <a:endParaRPr lang="en-US" sz="4000" dirty="0" smtClean="0"/>
          </a:p>
          <a:p>
            <a:endParaRPr lang="en-US" sz="4000" dirty="0"/>
          </a:p>
          <a:p>
            <a:endParaRPr lang="en-US" sz="40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Encourage investment </a:t>
            </a:r>
            <a:r>
              <a:rPr lang="en-US" sz="2800" dirty="0"/>
              <a:t>in information </a:t>
            </a:r>
            <a:r>
              <a:rPr lang="en-US" sz="2800" dirty="0" smtClean="0"/>
              <a:t>centers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Develop capacity in software and applications</a:t>
            </a:r>
            <a:endParaRPr lang="en-US" sz="2800" dirty="0"/>
          </a:p>
          <a:p>
            <a:endParaRPr lang="en-GB" sz="4000" dirty="0"/>
          </a:p>
        </p:txBody>
      </p:sp>
      <p:pic>
        <p:nvPicPr>
          <p:cNvPr id="19458" name="Picture 2" descr="C:\Users\kandie\Pictures\Zimbabwe ICT cent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609600"/>
            <a:ext cx="385549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kandie\Pictures\Kenya Farmers checking pric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438400"/>
            <a:ext cx="5257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661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962400" cy="14351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 secure and simple payment system</a:t>
            </a:r>
            <a:endParaRPr lang="en-GB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57600" cy="4691063"/>
          </a:xfrm>
        </p:spPr>
        <p:txBody>
          <a:bodyPr>
            <a:normAutofit lnSpcReduction="10000"/>
          </a:bodyPr>
          <a:lstStyle/>
          <a:p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Strengthen  use of mobile </a:t>
            </a:r>
            <a:r>
              <a:rPr lang="en-US" sz="2800" dirty="0"/>
              <a:t>platforms </a:t>
            </a:r>
            <a:r>
              <a:rPr lang="en-US" sz="2800" dirty="0" smtClean="0"/>
              <a:t> since most of the population </a:t>
            </a:r>
            <a:r>
              <a:rPr lang="en-US" sz="2800" dirty="0"/>
              <a:t>can access information </a:t>
            </a:r>
            <a:r>
              <a:rPr lang="en-US" sz="2800" dirty="0" smtClean="0"/>
              <a:t>directly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Strong and secure payment system will facilitate the digital economy</a:t>
            </a:r>
            <a:endParaRPr lang="en-US" sz="2800" dirty="0"/>
          </a:p>
          <a:p>
            <a:endParaRPr lang="en-GB" dirty="0"/>
          </a:p>
        </p:txBody>
      </p:sp>
      <p:pic>
        <p:nvPicPr>
          <p:cNvPr id="20482" name="Picture 2" descr="C:\Users\kandie\Pictures\Malawi - present day mobile bank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-18197"/>
            <a:ext cx="5105400" cy="708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349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273050"/>
            <a:ext cx="5943600" cy="5853113"/>
          </a:xfrm>
        </p:spPr>
        <p:txBody>
          <a:bodyPr>
            <a:normAutofit/>
          </a:bodyPr>
          <a:lstStyle/>
          <a:p>
            <a:r>
              <a:rPr lang="en-US" dirty="0" smtClean="0"/>
              <a:t>ICT has the potential to transform social and economic lives of the citizens.</a:t>
            </a:r>
          </a:p>
          <a:p>
            <a:r>
              <a:rPr lang="en-US" dirty="0" smtClean="0"/>
              <a:t>ICT can tap into the creative talents of the people and also access markets</a:t>
            </a:r>
          </a:p>
          <a:p>
            <a:r>
              <a:rPr lang="en-US" dirty="0" smtClean="0"/>
              <a:t>For this to happen, investment in Human capital is paramount.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2819401" cy="4691063"/>
          </a:xfrm>
        </p:spPr>
        <p:txBody>
          <a:bodyPr>
            <a:normAutofit/>
          </a:bodyPr>
          <a:lstStyle/>
          <a:p>
            <a:r>
              <a:rPr lang="en-US" sz="3600" b="1" i="1" dirty="0" smtClean="0"/>
              <a:t>Conclusion</a:t>
            </a:r>
            <a:endParaRPr lang="en-GB" sz="3600" b="1" i="1" dirty="0"/>
          </a:p>
        </p:txBody>
      </p:sp>
    </p:spTree>
    <p:extLst>
      <p:ext uri="{BB962C8B-B14F-4D97-AF65-F5344CB8AC3E}">
        <p14:creationId xmlns:p14="http://schemas.microsoft.com/office/powerpoint/2010/main" xmlns="" val="163082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76199" y="457200"/>
            <a:ext cx="3352800" cy="6400800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The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largest Continent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The 2nd most populous continent on earth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Estimated population of 1.033Bilion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Made up of 54 states.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Huge Market for products &amp; Services</a:t>
            </a:r>
          </a:p>
          <a:p>
            <a:endParaRPr lang="en-GB" sz="2800" dirty="0"/>
          </a:p>
        </p:txBody>
      </p:sp>
      <p:pic>
        <p:nvPicPr>
          <p:cNvPr id="3075" name="Picture 3" descr="C:\Users\kandie\Pictures\Africa crow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58674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76600" y="0"/>
            <a:ext cx="5867400" cy="6858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Population and Size</a:t>
            </a:r>
            <a:endParaRPr lang="en-GB" sz="3600" b="1" dirty="0">
              <a:solidFill>
                <a:srgbClr val="FFFF00"/>
              </a:solidFill>
            </a:endParaRPr>
          </a:p>
        </p:txBody>
      </p:sp>
      <p:pic>
        <p:nvPicPr>
          <p:cNvPr id="3077" name="Picture 5" descr="C:\Users\kandie\Pictures\Zambia Transport of processed foo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05275"/>
            <a:ext cx="58674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167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1148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Conclusion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73050"/>
            <a:ext cx="6400800" cy="658495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HR professional should take a proactive role in this </a:t>
            </a:r>
            <a:r>
              <a:rPr lang="en-US" dirty="0" smtClean="0"/>
              <a:t>development and exceed the boundaries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Consider the Microsoft approach to recruitment </a:t>
            </a:r>
            <a:r>
              <a:rPr lang="en-US" b="1" i="1" dirty="0" smtClean="0"/>
              <a:t>(short Video)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latin typeface="AR BERKLEY" pitchFamily="2" charset="0"/>
              </a:rPr>
              <a:t>THANK YOU</a:t>
            </a:r>
            <a:endParaRPr lang="en-GB" dirty="0" smtClean="0">
              <a:latin typeface="AR BERKLEY" pitchFamily="2" charset="0"/>
            </a:endParaRPr>
          </a:p>
          <a:p>
            <a:pPr marL="0" indent="0">
              <a:buNone/>
            </a:pPr>
            <a:r>
              <a:rPr lang="en-US" dirty="0" smtClean="0"/>
              <a:t>Kandie@ca.go.ke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1828800" cy="46910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8280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28600"/>
            <a:ext cx="3657600" cy="662940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3000" i="1" dirty="0"/>
              <a:t>About 65% of the total </a:t>
            </a:r>
            <a:r>
              <a:rPr lang="en-GB" sz="3000" i="1" dirty="0" smtClean="0"/>
              <a:t>population are </a:t>
            </a:r>
            <a:r>
              <a:rPr lang="en-GB" sz="3000" i="1" dirty="0"/>
              <a:t>below the age of </a:t>
            </a:r>
            <a:r>
              <a:rPr lang="en-GB" sz="3000" i="1" dirty="0" smtClean="0"/>
              <a:t>35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3000" i="1" dirty="0" smtClean="0"/>
              <a:t> </a:t>
            </a:r>
            <a:r>
              <a:rPr lang="en-GB" sz="3000" i="1" dirty="0"/>
              <a:t>35% are between the ages of 15 and 35 years </a:t>
            </a:r>
            <a:r>
              <a:rPr lang="en-GB" sz="3000" i="1" dirty="0" smtClean="0"/>
              <a:t>– </a:t>
            </a:r>
            <a:r>
              <a:rPr lang="en-GB" sz="3000" i="1" dirty="0"/>
              <a:t>making Africa the most youth full </a:t>
            </a:r>
            <a:r>
              <a:rPr lang="en-GB" sz="3000" i="1" dirty="0" smtClean="0"/>
              <a:t>continent.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000" i="1" dirty="0" smtClean="0"/>
              <a:t>High population growth rates is experienced by most countries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000" i="1" dirty="0" smtClean="0"/>
              <a:t>Rich and diverse cultures across the continent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000" i="1" dirty="0" smtClean="0"/>
              <a:t>Huge potential</a:t>
            </a:r>
            <a:endParaRPr lang="en-GB" sz="3000" dirty="0"/>
          </a:p>
          <a:p>
            <a:endParaRPr lang="en-GB" sz="2000" dirty="0"/>
          </a:p>
        </p:txBody>
      </p:sp>
      <p:pic>
        <p:nvPicPr>
          <p:cNvPr id="2050" name="Picture 2" descr="C:\Users\kandie\Documents\CA Children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8973" y="0"/>
            <a:ext cx="5486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andie\Pictures\Zambia Creative Dancin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71800"/>
            <a:ext cx="54864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17993" y="2209800"/>
            <a:ext cx="4428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The Human Resources</a:t>
            </a:r>
            <a:endParaRPr lang="en-GB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083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92387"/>
            <a:ext cx="3657600" cy="656561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We have not exploited our full </a:t>
            </a:r>
            <a:r>
              <a:rPr lang="en-US" sz="2800" dirty="0" smtClean="0"/>
              <a:t>potential;   we </a:t>
            </a:r>
            <a:r>
              <a:rPr lang="en-US" sz="2800" dirty="0"/>
              <a:t>have to content with;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High Un employment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Poverty levels are still </a:t>
            </a:r>
            <a:r>
              <a:rPr lang="en-US" sz="2800" dirty="0" smtClean="0"/>
              <a:t>high; old age poverty being a big challenge</a:t>
            </a:r>
            <a:endParaRPr lang="en-US" sz="2800" dirty="0"/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Health care still a big challenge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Food deficiency in some parts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Low literacy levels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Poor Housing </a:t>
            </a:r>
            <a:r>
              <a:rPr lang="en-US" sz="2800" dirty="0" smtClean="0"/>
              <a:t>for most of the population</a:t>
            </a:r>
            <a:endParaRPr lang="en-US" sz="2800" dirty="0"/>
          </a:p>
          <a:p>
            <a:endParaRPr lang="en-GB" dirty="0"/>
          </a:p>
        </p:txBody>
      </p:sp>
      <p:pic>
        <p:nvPicPr>
          <p:cNvPr id="5" name="Picture 2" descr="C:\Users\kandie\Pictures\Baringo Povert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77240"/>
            <a:ext cx="5486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kandie\Pictures\Zambia Sl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648912"/>
            <a:ext cx="5638800" cy="21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andie\Pictures\Malawi Vill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438400"/>
            <a:ext cx="5562600" cy="221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47643" y="0"/>
            <a:ext cx="2079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The Reality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691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315200" cy="1219200"/>
          </a:xfrm>
        </p:spPr>
        <p:txBody>
          <a:bodyPr>
            <a:noAutofit/>
          </a:bodyPr>
          <a:lstStyle/>
          <a:p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en-US" sz="3200" i="1" dirty="0"/>
              <a:t/>
            </a:r>
            <a:br>
              <a:rPr lang="en-US" sz="3200" i="1" dirty="0"/>
            </a:br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en-US" sz="3200" i="1" dirty="0"/>
              <a:t/>
            </a:r>
            <a:br>
              <a:rPr lang="en-US" sz="3200" i="1" dirty="0"/>
            </a:br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en-US" sz="3200" i="1" dirty="0"/>
              <a:t/>
            </a:r>
            <a:br>
              <a:rPr lang="en-US" sz="3200" i="1" dirty="0"/>
            </a:br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en-US" sz="3200" i="1" dirty="0"/>
              <a:t/>
            </a:r>
            <a:br>
              <a:rPr lang="en-US" sz="3200" i="1" dirty="0"/>
            </a:br>
            <a:r>
              <a:rPr lang="en-US" sz="3200" i="1" dirty="0" smtClean="0"/>
              <a:t>Can </a:t>
            </a:r>
            <a:r>
              <a:rPr lang="en-US" sz="3200" i="1" dirty="0"/>
              <a:t>ICT </a:t>
            </a:r>
            <a:r>
              <a:rPr lang="en-US" sz="3200" i="1" dirty="0" smtClean="0"/>
              <a:t>cause </a:t>
            </a:r>
            <a:r>
              <a:rPr lang="en-US" sz="3200" i="1" dirty="0"/>
              <a:t>the desired changes?</a:t>
            </a:r>
            <a:r>
              <a:rPr lang="en-GB" sz="3200" i="1" dirty="0"/>
              <a:t/>
            </a:r>
            <a:br>
              <a:rPr lang="en-GB" sz="3200" i="1" dirty="0"/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73050"/>
            <a:ext cx="6477000" cy="658495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sz="3600" b="1" i="1" dirty="0" smtClean="0"/>
              <a:t>ICT services can transform people’s lives both socially and Economically” </a:t>
            </a:r>
            <a:r>
              <a:rPr lang="en-US" sz="1600" i="1" dirty="0" smtClean="0"/>
              <a:t>Emmanuel </a:t>
            </a:r>
            <a:r>
              <a:rPr lang="en-US" sz="1600" i="1" dirty="0" err="1" smtClean="0"/>
              <a:t>Mwamba</a:t>
            </a:r>
            <a:r>
              <a:rPr lang="en-US" sz="1600" i="1" dirty="0" smtClean="0"/>
              <a:t> </a:t>
            </a:r>
            <a:r>
              <a:rPr lang="en-US" dirty="0" smtClean="0"/>
              <a:t> </a:t>
            </a:r>
            <a:r>
              <a:rPr lang="en-US" sz="1600" i="1" dirty="0" smtClean="0"/>
              <a:t>PS Ministry of Information and Broadcasting service</a:t>
            </a:r>
            <a:endParaRPr lang="en-GB" sz="1600" i="1" dirty="0"/>
          </a:p>
        </p:txBody>
      </p:sp>
      <p:pic>
        <p:nvPicPr>
          <p:cNvPr id="5122" name="Picture 2" descr="C:\Users\kandie\Pictures\Zambia Housing est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62400"/>
            <a:ext cx="3581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andie\Documents\CA Nairobi sl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3429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kandie\Pictures\Zambia Man Jump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962400"/>
            <a:ext cx="2286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911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this is possible, where do we start?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8911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09600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Connected People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676400"/>
            <a:ext cx="4502150" cy="5403056"/>
          </a:xfrm>
        </p:spPr>
        <p:txBody>
          <a:bodyPr/>
          <a:lstStyle/>
          <a:p>
            <a:r>
              <a:rPr lang="en-US" dirty="0" smtClean="0"/>
              <a:t>Prior to 1960s, most population in Africa lived in the villages.</a:t>
            </a:r>
          </a:p>
          <a:p>
            <a:r>
              <a:rPr lang="en-US" dirty="0" smtClean="0"/>
              <a:t>Communities were closely connected.</a:t>
            </a:r>
          </a:p>
          <a:p>
            <a:r>
              <a:rPr lang="en-US" dirty="0" smtClean="0"/>
              <a:t>Time and distance was not an issue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C:\Users\kandie\Pictures\Zambia vill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8768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5638800"/>
            <a:ext cx="1547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Zambia Village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997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4150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0"/>
            <a:ext cx="4495800" cy="6858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Personal interaction was key to information sharing.</a:t>
            </a:r>
          </a:p>
          <a:p>
            <a:endParaRPr lang="en-US" dirty="0" smtClean="0"/>
          </a:p>
          <a:p>
            <a:r>
              <a:rPr lang="en-US" dirty="0" smtClean="0"/>
              <a:t>Relationships were build around common issues </a:t>
            </a:r>
          </a:p>
          <a:p>
            <a:r>
              <a:rPr lang="en-US" dirty="0" smtClean="0"/>
              <a:t>Work was communal with mutual benefit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2" descr="C:\Users\kandie\Pictures\Zambia Village life togeth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70458"/>
            <a:ext cx="4800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kandie\Pictures\Africa village life HR4IC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648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11841" y="195590"/>
            <a:ext cx="4871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The connected Community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549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1075</Words>
  <Application>Microsoft Office PowerPoint</Application>
  <PresentationFormat>On-screen Show (4:3)</PresentationFormat>
  <Paragraphs>156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Towards to the Digital economy –strategies and opportunities for Growth</vt:lpstr>
      <vt:lpstr>Slide 2</vt:lpstr>
      <vt:lpstr>Slide 3</vt:lpstr>
      <vt:lpstr>Slide 4</vt:lpstr>
      <vt:lpstr>Slide 5</vt:lpstr>
      <vt:lpstr>         Can ICT cause the desired changes? </vt:lpstr>
      <vt:lpstr>Slide 7</vt:lpstr>
      <vt:lpstr>The Connected People</vt:lpstr>
      <vt:lpstr>Slide 9</vt:lpstr>
      <vt:lpstr>The migration</vt:lpstr>
      <vt:lpstr>The Divide</vt:lpstr>
      <vt:lpstr>The Divide</vt:lpstr>
      <vt:lpstr>Slide 13</vt:lpstr>
      <vt:lpstr>The power of ICT</vt:lpstr>
      <vt:lpstr>Being Connected again</vt:lpstr>
      <vt:lpstr>Information has power to alter Dynamics</vt:lpstr>
      <vt:lpstr>Slide 17</vt:lpstr>
      <vt:lpstr>Bumper Harvest</vt:lpstr>
      <vt:lpstr>Create ICT enabled information centers in the rural areas</vt:lpstr>
      <vt:lpstr>With Information using the mobile phone,  the farm produce can move from the farm to the Supermarket with good prices o the producer</vt:lpstr>
      <vt:lpstr>From Craft to work of Art</vt:lpstr>
      <vt:lpstr>Skype a doctor</vt:lpstr>
      <vt:lpstr>The creative Economy</vt:lpstr>
      <vt:lpstr>Cultural diversity</vt:lpstr>
      <vt:lpstr>Courier /Postal to complement ICT</vt:lpstr>
      <vt:lpstr>ICT as critical infrastructure for Development</vt:lpstr>
      <vt:lpstr>What is required  </vt:lpstr>
      <vt:lpstr>A secure and simple payment system</vt:lpstr>
      <vt:lpstr>Slide 29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Transforming the villages using ICT</dc:title>
  <dc:creator>Kandie, K Juma</dc:creator>
  <cp:lastModifiedBy>Jonathan</cp:lastModifiedBy>
  <cp:revision>61</cp:revision>
  <dcterms:created xsi:type="dcterms:W3CDTF">2015-03-18T14:10:09Z</dcterms:created>
  <dcterms:modified xsi:type="dcterms:W3CDTF">2015-03-20T07:23:07Z</dcterms:modified>
</cp:coreProperties>
</file>