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handoutMasterIdLst>
    <p:handoutMasterId r:id="rId39"/>
  </p:handoutMasterIdLst>
  <p:sldIdLst>
    <p:sldId id="258" r:id="rId2"/>
    <p:sldId id="307" r:id="rId3"/>
    <p:sldId id="260" r:id="rId4"/>
    <p:sldId id="308" r:id="rId5"/>
    <p:sldId id="261" r:id="rId6"/>
    <p:sldId id="263" r:id="rId7"/>
    <p:sldId id="264" r:id="rId8"/>
    <p:sldId id="311" r:id="rId9"/>
    <p:sldId id="265" r:id="rId10"/>
    <p:sldId id="309"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4" r:id="rId28"/>
    <p:sldId id="285" r:id="rId29"/>
    <p:sldId id="286" r:id="rId30"/>
    <p:sldId id="287" r:id="rId31"/>
    <p:sldId id="288" r:id="rId32"/>
    <p:sldId id="289" r:id="rId33"/>
    <p:sldId id="310" r:id="rId34"/>
    <p:sldId id="290" r:id="rId35"/>
    <p:sldId id="291" r:id="rId36"/>
    <p:sldId id="306"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60" d="100"/>
          <a:sy n="60" d="100"/>
        </p:scale>
        <p:origin x="-1656" y="-282"/>
      </p:cViewPr>
      <p:guideLst>
        <p:guide orient="horz" pos="2160"/>
        <p:guide pos="2880"/>
      </p:guideLst>
    </p:cSldViewPr>
  </p:slideViewPr>
  <p:outlineViewPr>
    <p:cViewPr>
      <p:scale>
        <a:sx n="33" d="100"/>
        <a:sy n="33" d="100"/>
      </p:scale>
      <p:origin x="0" y="2282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AA1867C-CDF5-4F4A-BE94-4FB43E29B9B8}" type="datetimeFigureOut">
              <a:rPr lang="en-US"/>
              <a:pPr>
                <a:defRPr/>
              </a:pPr>
              <a:t>3/20/2015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F82665-691C-45D3-8725-D4232B09EDF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4E35766-5F11-4FAE-8D9B-7447473CCDB6}" type="datetimeFigureOut">
              <a:rPr lang="en-US"/>
              <a:pPr>
                <a:defRPr/>
              </a:pPr>
              <a:t>3/20/2015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64961D7-3D2C-4003-8236-CF381A1F41E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36836858-D09B-46F8-A98B-2ACB2D3C518F}" type="datetime1">
              <a:rPr lang="en-US"/>
              <a:pPr>
                <a:defRPr/>
              </a:pPr>
              <a:t>3/20/2015</a:t>
            </a:fld>
            <a:endParaRPr lang="en-GB"/>
          </a:p>
        </p:txBody>
      </p:sp>
      <p:sp>
        <p:nvSpPr>
          <p:cNvPr id="7" name="Footer Placeholder 19"/>
          <p:cNvSpPr>
            <a:spLocks noGrp="1"/>
          </p:cNvSpPr>
          <p:nvPr>
            <p:ph type="ftr" sz="quarter" idx="11"/>
          </p:nvPr>
        </p:nvSpPr>
        <p:spPr/>
        <p:txBody>
          <a:bodyPr/>
          <a:lstStyle>
            <a:lvl1pPr>
              <a:defRPr/>
            </a:lvl1pPr>
            <a:extLst/>
          </a:lstStyle>
          <a:p>
            <a:pPr>
              <a:defRPr/>
            </a:pPr>
            <a:endParaRPr lang="en-GB"/>
          </a:p>
        </p:txBody>
      </p:sp>
      <p:sp>
        <p:nvSpPr>
          <p:cNvPr id="8" name="Slide Number Placeholder 9"/>
          <p:cNvSpPr>
            <a:spLocks noGrp="1"/>
          </p:cNvSpPr>
          <p:nvPr>
            <p:ph type="sldNum" sz="quarter" idx="12"/>
          </p:nvPr>
        </p:nvSpPr>
        <p:spPr/>
        <p:txBody>
          <a:bodyPr/>
          <a:lstStyle>
            <a:lvl1pPr>
              <a:defRPr/>
            </a:lvl1pPr>
            <a:extLst/>
          </a:lstStyle>
          <a:p>
            <a:pPr>
              <a:defRPr/>
            </a:pPr>
            <a:fld id="{294EBE91-0254-485C-9E62-3859F7BE56BB}" type="slidenum">
              <a:rPr lang="en-GB"/>
              <a:pPr>
                <a:defRPr/>
              </a:pPr>
              <a:t>‹#›</a:t>
            </a:fld>
            <a:endParaRPr lang="en-GB"/>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2218648-769D-40D2-AC74-86E4AF0B32EC}" type="datetime1">
              <a:rPr lang="en-US"/>
              <a:pPr>
                <a:defRPr/>
              </a:pPr>
              <a:t>3/20/2015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30B75888-682A-485E-85FD-E99652E93215}" type="slidenum">
              <a:rPr lang="en-GB"/>
              <a:pPr>
                <a:defRPr/>
              </a:pPr>
              <a:t>‹#›</a:t>
            </a:fld>
            <a:endParaRPr lang="en-GB"/>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897550D0-F1C1-4081-8F20-98EDD6F96DBB}" type="datetime1">
              <a:rPr lang="en-US"/>
              <a:pPr>
                <a:defRPr/>
              </a:pPr>
              <a:t>3/20/2015</a:t>
            </a:fld>
            <a:endParaRPr lang="en-GB"/>
          </a:p>
        </p:txBody>
      </p:sp>
      <p:sp>
        <p:nvSpPr>
          <p:cNvPr id="13" name="Footer Placeholder 4"/>
          <p:cNvSpPr>
            <a:spLocks noGrp="1"/>
          </p:cNvSpPr>
          <p:nvPr>
            <p:ph type="ftr" sz="quarter" idx="11"/>
          </p:nvPr>
        </p:nvSpPr>
        <p:spPr/>
        <p:txBody>
          <a:bodyPr/>
          <a:lstStyle>
            <a:lvl1pPr>
              <a:defRPr/>
            </a:lvl1pPr>
            <a:extLst/>
          </a:lstStyle>
          <a:p>
            <a:pPr>
              <a:defRPr/>
            </a:pPr>
            <a:endParaRPr lang="en-GB"/>
          </a:p>
        </p:txBody>
      </p:sp>
      <p:sp>
        <p:nvSpPr>
          <p:cNvPr id="14" name="Slide Number Placeholder 5"/>
          <p:cNvSpPr>
            <a:spLocks noGrp="1"/>
          </p:cNvSpPr>
          <p:nvPr>
            <p:ph type="sldNum" sz="quarter" idx="12"/>
          </p:nvPr>
        </p:nvSpPr>
        <p:spPr/>
        <p:txBody>
          <a:bodyPr/>
          <a:lstStyle>
            <a:lvl1pPr>
              <a:defRPr/>
            </a:lvl1pPr>
            <a:extLst/>
          </a:lstStyle>
          <a:p>
            <a:pPr>
              <a:defRPr/>
            </a:pPr>
            <a:fld id="{C5F850F4-78EE-4DE6-A10F-D82DD74A9936}"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ACCDF9BB-02EE-491A-89DC-AB91590813A3}" type="datetime1">
              <a:rPr lang="en-US"/>
              <a:pPr>
                <a:defRPr/>
              </a:pPr>
              <a:t>3/20/2015</a:t>
            </a:fld>
            <a:endParaRPr lang="en-GB"/>
          </a:p>
        </p:txBody>
      </p:sp>
      <p:sp>
        <p:nvSpPr>
          <p:cNvPr id="6" name="Footer Placeholder 9"/>
          <p:cNvSpPr>
            <a:spLocks noGrp="1"/>
          </p:cNvSpPr>
          <p:nvPr>
            <p:ph type="ftr" sz="quarter" idx="11"/>
          </p:nvPr>
        </p:nvSpPr>
        <p:spPr/>
        <p:txBody>
          <a:bodyPr/>
          <a:lstStyle>
            <a:lvl1pPr>
              <a:defRPr/>
            </a:lvl1pPr>
          </a:lstStyle>
          <a:p>
            <a:pPr>
              <a:defRPr/>
            </a:pPr>
            <a:endParaRPr lang="en-GB"/>
          </a:p>
        </p:txBody>
      </p:sp>
      <p:sp>
        <p:nvSpPr>
          <p:cNvPr id="7" name="Slide Number Placeholder 21"/>
          <p:cNvSpPr>
            <a:spLocks noGrp="1"/>
          </p:cNvSpPr>
          <p:nvPr>
            <p:ph type="sldNum" sz="quarter" idx="12"/>
          </p:nvPr>
        </p:nvSpPr>
        <p:spPr/>
        <p:txBody>
          <a:bodyPr/>
          <a:lstStyle>
            <a:lvl1pPr>
              <a:defRPr/>
            </a:lvl1pPr>
          </a:lstStyle>
          <a:p>
            <a:pPr>
              <a:defRPr/>
            </a:pPr>
            <a:fld id="{C5A86B0B-718B-45D3-A81C-938C596E42B3}" type="slidenum">
              <a:rPr lang="en-GB"/>
              <a:pPr>
                <a:defRPr/>
              </a:pPr>
              <a:t>‹#›</a:t>
            </a:fld>
            <a:endParaRPr lang="en-GB"/>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792DBA44-0A8F-40DE-A653-5F35FC2B5A85}" type="datetime1">
              <a:rPr lang="en-US"/>
              <a:pPr>
                <a:defRPr/>
              </a:pPr>
              <a:t>3/20/2015</a:t>
            </a:fld>
            <a:endParaRPr lang="en-GB"/>
          </a:p>
        </p:txBody>
      </p:sp>
      <p:sp>
        <p:nvSpPr>
          <p:cNvPr id="9" name="Footer Placeholder 7"/>
          <p:cNvSpPr>
            <a:spLocks noGrp="1"/>
          </p:cNvSpPr>
          <p:nvPr>
            <p:ph type="ftr" sz="quarter" idx="11"/>
          </p:nvPr>
        </p:nvSpPr>
        <p:spPr/>
        <p:txBody>
          <a:bodyPr/>
          <a:lstStyle>
            <a:lvl1pPr>
              <a:defRPr/>
            </a:lvl1pPr>
            <a:extLst/>
          </a:lstStyle>
          <a:p>
            <a:pPr>
              <a:defRPr/>
            </a:pPr>
            <a:endParaRPr lang="en-GB"/>
          </a:p>
        </p:txBody>
      </p:sp>
      <p:sp>
        <p:nvSpPr>
          <p:cNvPr id="10" name="Slide Number Placeholder 8"/>
          <p:cNvSpPr>
            <a:spLocks noGrp="1"/>
          </p:cNvSpPr>
          <p:nvPr>
            <p:ph type="sldNum" sz="quarter" idx="12"/>
          </p:nvPr>
        </p:nvSpPr>
        <p:spPr/>
        <p:txBody>
          <a:bodyPr/>
          <a:lstStyle>
            <a:lvl1pPr>
              <a:defRPr/>
            </a:lvl1pPr>
            <a:extLst/>
          </a:lstStyle>
          <a:p>
            <a:pPr>
              <a:defRPr/>
            </a:pPr>
            <a:fld id="{2DADB51F-0289-42A5-8D14-08650F615A17}" type="slidenum">
              <a:rPr lang="en-GB"/>
              <a:pPr>
                <a:defRPr/>
              </a:pPr>
              <a:t>‹#›</a:t>
            </a:fld>
            <a:endParaRPr lang="en-GB"/>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00ACBD1F-D150-4C36-A7F6-EB02F84ECF2D}" type="datetime1">
              <a:rPr lang="en-US"/>
              <a:pPr>
                <a:defRPr/>
              </a:pPr>
              <a:t>3/20/2015</a:t>
            </a:fld>
            <a:endParaRPr lang="en-GB"/>
          </a:p>
        </p:txBody>
      </p:sp>
      <p:sp>
        <p:nvSpPr>
          <p:cNvPr id="4" name="Footer Placeholder 9"/>
          <p:cNvSpPr>
            <a:spLocks noGrp="1"/>
          </p:cNvSpPr>
          <p:nvPr>
            <p:ph type="ftr" sz="quarter" idx="11"/>
          </p:nvPr>
        </p:nvSpPr>
        <p:spPr/>
        <p:txBody>
          <a:bodyPr/>
          <a:lstStyle>
            <a:lvl1pPr>
              <a:defRPr/>
            </a:lvl1pPr>
          </a:lstStyle>
          <a:p>
            <a:pPr>
              <a:defRPr/>
            </a:pPr>
            <a:endParaRPr lang="en-GB"/>
          </a:p>
        </p:txBody>
      </p:sp>
      <p:sp>
        <p:nvSpPr>
          <p:cNvPr id="5" name="Slide Number Placeholder 21"/>
          <p:cNvSpPr>
            <a:spLocks noGrp="1"/>
          </p:cNvSpPr>
          <p:nvPr>
            <p:ph type="sldNum" sz="quarter" idx="12"/>
          </p:nvPr>
        </p:nvSpPr>
        <p:spPr/>
        <p:txBody>
          <a:bodyPr/>
          <a:lstStyle>
            <a:lvl1pPr>
              <a:defRPr/>
            </a:lvl1pPr>
          </a:lstStyle>
          <a:p>
            <a:pPr>
              <a:defRPr/>
            </a:pPr>
            <a:fld id="{21E1BD8F-6EA9-4D41-85B8-AF5BAEC914F5}" type="slidenum">
              <a:rPr lang="en-GB"/>
              <a:pPr>
                <a:defRPr/>
              </a:pPr>
              <a:t>‹#›</a:t>
            </a:fld>
            <a:endParaRPr lang="en-GB"/>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B454F1EA-4055-4C88-86B8-8A64159DDE77}" type="datetime1">
              <a:rPr lang="en-US"/>
              <a:pPr>
                <a:defRPr/>
              </a:pPr>
              <a:t>3/20/2015</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a:p>
        </p:txBody>
      </p:sp>
      <p:sp>
        <p:nvSpPr>
          <p:cNvPr id="16" name="Slide Number Placeholder 3"/>
          <p:cNvSpPr>
            <a:spLocks noGrp="1"/>
          </p:cNvSpPr>
          <p:nvPr>
            <p:ph type="sldNum" sz="quarter" idx="12"/>
          </p:nvPr>
        </p:nvSpPr>
        <p:spPr/>
        <p:txBody>
          <a:bodyPr/>
          <a:lstStyle>
            <a:lvl1pPr>
              <a:defRPr/>
            </a:lvl1pPr>
            <a:extLst/>
          </a:lstStyle>
          <a:p>
            <a:pPr>
              <a:defRPr/>
            </a:pPr>
            <a:fld id="{1D4396A4-583A-4652-86EC-077112B026C4}" type="slidenum">
              <a:rPr lang="en-GB"/>
              <a:pPr>
                <a:defRPr/>
              </a:pPr>
              <a:t>‹#›</a:t>
            </a:fld>
            <a:endParaRPr lang="en-GB"/>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807D239-C16A-430D-9840-1CE8519BD1E6}" type="datetime1">
              <a:rPr lang="en-US"/>
              <a:pPr>
                <a:defRPr/>
              </a:pPr>
              <a:t>3/20/2015</a:t>
            </a:fld>
            <a:endParaRPr lang="en-GB"/>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8D274429-C5EB-4B98-8D11-8815610820B5}" type="slidenum">
              <a:rPr lang="en-GB"/>
              <a:pPr>
                <a:defRPr/>
              </a:pPr>
              <a:t>‹#›</a:t>
            </a:fld>
            <a:endParaRPr lang="en-GB"/>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E79CF09-F3D4-4726-9B96-7810AB467D0A}" type="datetime1">
              <a:rPr lang="en-US"/>
              <a:pPr>
                <a:defRPr/>
              </a:pPr>
              <a:t>3/20/2015</a:t>
            </a:fld>
            <a:endParaRPr lang="en-GB"/>
          </a:p>
        </p:txBody>
      </p:sp>
      <p:sp>
        <p:nvSpPr>
          <p:cNvPr id="9" name="Footer Placeholder 5"/>
          <p:cNvSpPr>
            <a:spLocks noGrp="1"/>
          </p:cNvSpPr>
          <p:nvPr>
            <p:ph type="ftr" sz="quarter" idx="11"/>
          </p:nvPr>
        </p:nvSpPr>
        <p:spPr/>
        <p:txBody>
          <a:bodyPr/>
          <a:lstStyle>
            <a:lvl1pPr>
              <a:defRPr/>
            </a:lvl1pPr>
            <a:extLst/>
          </a:lstStyle>
          <a:p>
            <a:pPr>
              <a:defRPr/>
            </a:pPr>
            <a:endParaRPr lang="en-GB"/>
          </a:p>
        </p:txBody>
      </p:sp>
      <p:sp>
        <p:nvSpPr>
          <p:cNvPr id="10" name="Slide Number Placeholder 6"/>
          <p:cNvSpPr>
            <a:spLocks noGrp="1"/>
          </p:cNvSpPr>
          <p:nvPr>
            <p:ph type="sldNum" sz="quarter" idx="12"/>
          </p:nvPr>
        </p:nvSpPr>
        <p:spPr/>
        <p:txBody>
          <a:bodyPr/>
          <a:lstStyle>
            <a:lvl1pPr>
              <a:defRPr/>
            </a:lvl1pPr>
            <a:extLst/>
          </a:lstStyle>
          <a:p>
            <a:pPr>
              <a:defRPr/>
            </a:pPr>
            <a:fld id="{C5C0D23C-B36A-4BC6-AB4D-341C78DE0908}" type="slidenum">
              <a:rPr lang="en-GB"/>
              <a:pPr>
                <a:defRPr/>
              </a:pPr>
              <a:t>‹#›</a:t>
            </a:fld>
            <a:endParaRPr lang="en-GB"/>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137BA47-11BD-4FAD-9BE2-E74892A5F426}" type="datetime1">
              <a:rPr lang="en-US"/>
              <a:pPr>
                <a:defRPr/>
              </a:pPr>
              <a:t>3/20/2015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CDAA2353-43AF-46AC-A243-D97A27CC7844}" type="slidenum">
              <a:rPr lang="en-GB"/>
              <a:pPr>
                <a:defRPr/>
              </a:pPr>
              <a:t>‹#›</a:t>
            </a:fld>
            <a:endParaRPr lang="en-GB"/>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11253F2-7E3A-4ED6-B08B-2CA3E4A00F6D}" type="datetime1">
              <a:rPr lang="en-US"/>
              <a:pPr>
                <a:defRPr/>
              </a:pPr>
              <a:t>3/20/2015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D23DED23-8804-47D4-A368-E35EFAE5BF54}" type="slidenum">
              <a:rPr lang="en-GB"/>
              <a:pPr>
                <a:defRPr/>
              </a:pPr>
              <a:t>‹#›</a:t>
            </a:fld>
            <a:endParaRPr lang="en-GB"/>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dirty="0"/>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2153C950-D08C-4BF2-8041-102488F9374F}" type="datetime1">
              <a:rPr lang="en-US"/>
              <a:pPr>
                <a:defRPr/>
              </a:pPr>
              <a:t>3/20/2015</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E8E2AA78-BBF0-4B1A-9D82-38C3ABDD7AFE}" type="slidenum">
              <a:rPr lang="en-GB"/>
              <a:pPr>
                <a:defRPr/>
              </a:pPr>
              <a:t>‹#›</a:t>
            </a:fld>
            <a:endParaRPr lang="en-GB"/>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1038" name="Object 3"/>
          <p:cNvPicPr>
            <a:picLocks noChangeAspect="1" noChangeArrowheads="1"/>
          </p:cNvPicPr>
          <p:nvPr/>
        </p:nvPicPr>
        <p:blipFill>
          <a:blip r:embed="rId13" cstate="print"/>
          <a:srcRect/>
          <a:stretch>
            <a:fillRect/>
          </a:stretch>
        </p:blipFill>
        <p:spPr bwMode="auto">
          <a:xfrm>
            <a:off x="57150" y="142875"/>
            <a:ext cx="914400" cy="847725"/>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5" r:id="rId1"/>
    <p:sldLayoutId id="2147483770" r:id="rId2"/>
    <p:sldLayoutId id="2147483776" r:id="rId3"/>
    <p:sldLayoutId id="2147483771" r:id="rId4"/>
    <p:sldLayoutId id="2147483777" r:id="rId5"/>
    <p:sldLayoutId id="2147483772" r:id="rId6"/>
    <p:sldLayoutId id="2147483778" r:id="rId7"/>
    <p:sldLayoutId id="2147483779" r:id="rId8"/>
    <p:sldLayoutId id="2147483780" r:id="rId9"/>
    <p:sldLayoutId id="2147483773" r:id="rId10"/>
    <p:sldLayoutId id="2147483774" r:id="rId11"/>
  </p:sldLayoutIdLst>
  <p:transition>
    <p:cut/>
  </p:transition>
  <p:hf hdr="0" ftr="0" dt="0"/>
  <p:txStyles>
    <p:titleStyle>
      <a:lvl1pPr algn="l" rtl="0" eaLnBrk="1" fontAlgn="base" hangingPunct="1">
        <a:spcBef>
          <a:spcPct val="0"/>
        </a:spcBef>
        <a:spcAft>
          <a:spcPct val="0"/>
        </a:spcAft>
        <a:defRPr sz="4300" kern="1200">
          <a:solidFill>
            <a:srgbClr val="006B8D"/>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pwc.com/en_MT/mt/publications/assets/the-new-digital-economy.pdf"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a:t>
            </a:fld>
            <a:endParaRPr lang="en-US" smtClean="0"/>
          </a:p>
        </p:txBody>
      </p:sp>
      <p:sp>
        <p:nvSpPr>
          <p:cNvPr id="2052" name="Rectangle 2"/>
          <p:cNvSpPr>
            <a:spLocks noGrp="1" noChangeArrowheads="1"/>
          </p:cNvSpPr>
          <p:nvPr>
            <p:ph type="ctrTitle"/>
          </p:nvPr>
        </p:nvSpPr>
        <p:spPr>
          <a:xfrm>
            <a:off x="1691680" y="620688"/>
            <a:ext cx="6912768" cy="4713312"/>
          </a:xfrm>
        </p:spPr>
        <p:txBody>
          <a:bodyPr>
            <a:normAutofit/>
          </a:bodyPr>
          <a:lstStyle/>
          <a:p>
            <a:pPr>
              <a:defRPr/>
            </a:pPr>
            <a:r>
              <a:rPr lang="en-US" sz="2800" b="1" dirty="0" smtClean="0">
                <a:latin typeface="Times New Roman" pitchFamily="18" charset="0"/>
                <a:cs typeface="Times New Roman" pitchFamily="18" charset="0"/>
              </a:rPr>
              <a:t>ICT Forum for HR Practitioners</a:t>
            </a:r>
            <a:r>
              <a:rPr lang="en-GB" sz="2800" dirty="0" smtClean="0">
                <a:latin typeface="Times New Roman" pitchFamily="18" charset="0"/>
                <a:cs typeface="Times New Roman" pitchFamily="18" charset="0"/>
              </a:rPr>
              <a:t/>
            </a:r>
            <a:br>
              <a:rPr lang="en-GB" sz="2800" dirty="0" smtClean="0">
                <a:latin typeface="Times New Roman" pitchFamily="18" charset="0"/>
                <a:cs typeface="Times New Roman" pitchFamily="18" charset="0"/>
              </a:rPr>
            </a:br>
            <a:r>
              <a:rPr lang="en-GB" sz="2800" dirty="0" smtClean="0">
                <a:latin typeface="Times New Roman" pitchFamily="18" charset="0"/>
                <a:cs typeface="Times New Roman" pitchFamily="18" charset="0"/>
              </a:rPr>
              <a:t/>
            </a:r>
            <a:br>
              <a:rPr lang="en-GB"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18 </a:t>
            </a:r>
            <a:r>
              <a:rPr lang="en-US" sz="2800" dirty="0" smtClean="0">
                <a:latin typeface="Times New Roman" pitchFamily="18" charset="0"/>
                <a:cs typeface="Times New Roman" pitchFamily="18" charset="0"/>
              </a:rPr>
              <a:t>- 20 March 2015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Christmar</a:t>
            </a:r>
            <a:r>
              <a:rPr lang="en-US" sz="2800" dirty="0" smtClean="0">
                <a:latin typeface="Times New Roman" pitchFamily="18" charset="0"/>
                <a:cs typeface="Times New Roman" pitchFamily="18" charset="0"/>
              </a:rPr>
              <a:t> Hotel, Livingstone, Zambia</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THEME: ICT for Social-Economic Development</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a:bodyPr>
          <a:lstStyle/>
          <a:p>
            <a:pPr lvl="0">
              <a:defRPr/>
            </a:pPr>
            <a:r>
              <a:rPr lang="en-US" sz="2800" dirty="0" smtClean="0">
                <a:latin typeface="Times New Roman" pitchFamily="18" charset="0"/>
                <a:cs typeface="Times New Roman" pitchFamily="18" charset="0"/>
              </a:rPr>
              <a:t>Title: </a:t>
            </a:r>
            <a:r>
              <a:rPr lang="en-US" sz="2800" b="1" dirty="0" smtClean="0">
                <a:latin typeface="Times New Roman" pitchFamily="18" charset="0"/>
                <a:cs typeface="Times New Roman" pitchFamily="18" charset="0"/>
              </a:rPr>
              <a:t>Transforming to Digital Economy - Strategies and Growth Opportunities</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Presenter</a:t>
            </a:r>
            <a:r>
              <a:rPr lang="en-US" sz="2800" dirty="0" smtClean="0">
                <a:latin typeface="Times New Roman" pitchFamily="18" charset="0"/>
                <a:cs typeface="Times New Roman" pitchFamily="18" charset="0"/>
              </a:rPr>
              <a:t>:</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t> Mr. Jonathan P.  </a:t>
            </a:r>
            <a:r>
              <a:rPr lang="en-US" sz="2800" dirty="0" err="1" smtClean="0"/>
              <a:t>Mwakijele</a:t>
            </a:r>
            <a:r>
              <a:rPr lang="en-US" sz="2800" dirty="0" smtClean="0"/>
              <a:t/>
            </a:r>
            <a:br>
              <a:rPr lang="en-US" sz="2800" dirty="0" smtClean="0"/>
            </a:br>
            <a:r>
              <a:rPr lang="en-US" sz="2800" dirty="0" smtClean="0"/>
              <a:t>Chairperson, EACO HR Committee</a:t>
            </a:r>
            <a:br>
              <a:rPr lang="en-US" sz="2800" dirty="0" smtClean="0"/>
            </a:br>
            <a:r>
              <a:rPr lang="en-GB" sz="2400" dirty="0" smtClean="0"/>
              <a:t>Coordinator,  ITU CoE activities at AFRALTI </a:t>
            </a:r>
            <a:r>
              <a:rPr lang="en-US" sz="2800" dirty="0" smtClean="0"/>
              <a:t/>
            </a:r>
            <a:br>
              <a:rPr lang="en-US" sz="2800" dirty="0" smtClean="0"/>
            </a:br>
            <a:r>
              <a:rPr lang="en-US" sz="2400" dirty="0" smtClean="0"/>
              <a:t>Head of Training, Consultancy and Research Unit</a:t>
            </a:r>
            <a:r>
              <a:rPr lang="en-US" sz="2800" dirty="0" smtClean="0"/>
              <a:t/>
            </a:r>
            <a:br>
              <a:rPr lang="en-US" sz="2800" dirty="0" smtClean="0"/>
            </a:br>
            <a:r>
              <a:rPr lang="en-US" sz="2800" dirty="0" smtClean="0"/>
              <a:t>Email: Jmwakijele@afralti.org</a:t>
            </a:r>
            <a:br>
              <a:rPr lang="en-US" sz="2800" dirty="0" smtClean="0"/>
            </a:br>
            <a:r>
              <a:rPr lang="en-US" sz="2800" dirty="0" smtClean="0"/>
              <a:t>Tel: +254 718 860 897</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a:bodyPr>
          <a:lstStyle/>
          <a:p>
            <a:pPr>
              <a:defRPr/>
            </a:pPr>
            <a:r>
              <a:rPr lang="en-US" sz="2800" b="1" dirty="0" smtClean="0">
                <a:solidFill>
                  <a:schemeClr val="tx2"/>
                </a:solidFill>
                <a:latin typeface="Times New Roman" pitchFamily="18" charset="0"/>
                <a:cs typeface="Times New Roman" pitchFamily="18" charset="0"/>
              </a:rPr>
              <a:t>Introduction</a:t>
            </a:r>
            <a:br>
              <a:rPr lang="en-US" sz="2800" b="1" dirty="0" smtClean="0">
                <a:solidFill>
                  <a:schemeClr val="tx2"/>
                </a:solidFill>
                <a:latin typeface="Times New Roman" pitchFamily="18" charset="0"/>
                <a:cs typeface="Times New Roman" pitchFamily="18" charset="0"/>
              </a:rPr>
            </a:br>
            <a:r>
              <a:rPr lang="en-US" sz="2800" b="1" dirty="0" smtClean="0">
                <a:solidFill>
                  <a:schemeClr val="tx2"/>
                </a:solidFill>
                <a:latin typeface="Times New Roman" pitchFamily="18" charset="0"/>
                <a:cs typeface="Times New Roman" pitchFamily="18" charset="0"/>
              </a:rPr>
              <a:t/>
            </a:r>
            <a:br>
              <a:rPr lang="en-US" sz="2800" b="1" dirty="0" smtClean="0">
                <a:solidFill>
                  <a:schemeClr val="tx2"/>
                </a:solidFill>
                <a:latin typeface="Times New Roman" pitchFamily="18" charset="0"/>
                <a:cs typeface="Times New Roman" pitchFamily="18" charset="0"/>
              </a:rPr>
            </a:br>
            <a:r>
              <a:rPr lang="en-US" sz="2800" dirty="0" smtClean="0">
                <a:latin typeface="Times New Roman" pitchFamily="18" charset="0"/>
                <a:cs typeface="Times New Roman" pitchFamily="18" charset="0"/>
              </a:rPr>
              <a:t> Digital economy enables trading of goods and services through electronic commerce on the Internet.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In </a:t>
            </a:r>
            <a:r>
              <a:rPr lang="en-US" sz="2800" dirty="0" smtClean="0">
                <a:latin typeface="Times New Roman" pitchFamily="18" charset="0"/>
                <a:cs typeface="Times New Roman" pitchFamily="18" charset="0"/>
              </a:rPr>
              <a:t>this new economy business enterprises, government agencies, and the society will all be impacted in one way or another by the new way of conducting business.</a:t>
            </a:r>
            <a:r>
              <a:rPr lang="en-GB" sz="2800" dirty="0" smtClean="0">
                <a:latin typeface="Times New Roman" pitchFamily="18" charset="0"/>
                <a:cs typeface="Times New Roman" pitchFamily="18" charset="0"/>
              </a:rPr>
              <a:t/>
            </a:r>
            <a:br>
              <a:rPr lang="en-GB"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a:t>
            </a:fld>
            <a:endParaRPr lang="en-US" smtClean="0"/>
          </a:p>
        </p:txBody>
      </p:sp>
      <p:sp>
        <p:nvSpPr>
          <p:cNvPr id="2052" name="Rectangle 2"/>
          <p:cNvSpPr>
            <a:spLocks noGrp="1" noChangeArrowheads="1"/>
          </p:cNvSpPr>
          <p:nvPr>
            <p:ph type="ctrTitle"/>
          </p:nvPr>
        </p:nvSpPr>
        <p:spPr>
          <a:xfrm>
            <a:off x="1691680" y="620688"/>
            <a:ext cx="6912768" cy="5932512"/>
          </a:xfrm>
        </p:spPr>
        <p:txBody>
          <a:bodyPr>
            <a:normAutofit/>
          </a:bodyPr>
          <a:lstStyle/>
          <a:p>
            <a:pPr>
              <a:defRPr/>
            </a:pPr>
            <a:r>
              <a:rPr lang="en-US" sz="2800" dirty="0" smtClean="0">
                <a:latin typeface="Times New Roman" pitchFamily="18" charset="0"/>
                <a:cs typeface="Times New Roman" pitchFamily="18" charset="0"/>
              </a:rPr>
              <a:t>Governments will need to focus on how to </a:t>
            </a:r>
            <a:r>
              <a:rPr lang="en-US" sz="2800" dirty="0" smtClean="0">
                <a:latin typeface="Times New Roman" pitchFamily="18" charset="0"/>
                <a:cs typeface="Times New Roman" pitchFamily="18" charset="0"/>
              </a:rPr>
              <a:t>:</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Provide </a:t>
            </a:r>
            <a:r>
              <a:rPr lang="en-US" sz="2800" dirty="0" smtClean="0">
                <a:latin typeface="Times New Roman" pitchFamily="18" charset="0"/>
                <a:cs typeface="Times New Roman" pitchFamily="18" charset="0"/>
              </a:rPr>
              <a:t>universal broadband access,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Provide ICT </a:t>
            </a:r>
            <a:r>
              <a:rPr lang="en-US" sz="2800" dirty="0" smtClean="0">
                <a:latin typeface="Times New Roman" pitchFamily="18" charset="0"/>
                <a:cs typeface="Times New Roman" pitchFamily="18" charset="0"/>
              </a:rPr>
              <a:t>skills to the citizens,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Provide </a:t>
            </a:r>
            <a:r>
              <a:rPr lang="en-US" sz="2800" dirty="0" smtClean="0">
                <a:latin typeface="Times New Roman" pitchFamily="18" charset="0"/>
                <a:cs typeface="Times New Roman" pitchFamily="18" charset="0"/>
              </a:rPr>
              <a:t>online </a:t>
            </a:r>
            <a:r>
              <a:rPr lang="en-US" sz="2800" dirty="0" smtClean="0">
                <a:latin typeface="Times New Roman" pitchFamily="18" charset="0"/>
                <a:cs typeface="Times New Roman" pitchFamily="18" charset="0"/>
              </a:rPr>
              <a:t>government services,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F</a:t>
            </a:r>
            <a:r>
              <a:rPr lang="en-US" sz="2800" dirty="0" smtClean="0">
                <a:latin typeface="Times New Roman" pitchFamily="18" charset="0"/>
                <a:cs typeface="Times New Roman" pitchFamily="18" charset="0"/>
              </a:rPr>
              <a:t>ocus </a:t>
            </a:r>
            <a:r>
              <a:rPr lang="en-US" sz="2800" dirty="0" smtClean="0">
                <a:latin typeface="Times New Roman" pitchFamily="18" charset="0"/>
                <a:cs typeface="Times New Roman" pitchFamily="18" charset="0"/>
              </a:rPr>
              <a:t>on the new realm of security of information </a:t>
            </a:r>
            <a:r>
              <a:rPr lang="en-US" sz="2800" dirty="0" smtClean="0">
                <a:latin typeface="Times New Roman" pitchFamily="18" charset="0"/>
                <a:cs typeface="Times New Roman" pitchFamily="18" charset="0"/>
              </a:rPr>
              <a:t>systems </a:t>
            </a:r>
            <a:r>
              <a:rPr lang="en-US" sz="2800" dirty="0" smtClean="0">
                <a:latin typeface="Times New Roman" pitchFamily="18" charset="0"/>
                <a:cs typeface="Times New Roman" pitchFamily="18" charset="0"/>
              </a:rPr>
              <a:t>and networks,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Promote </a:t>
            </a:r>
            <a:r>
              <a:rPr lang="en-US" sz="2800" dirty="0" smtClean="0">
                <a:latin typeface="Times New Roman" pitchFamily="18" charset="0"/>
                <a:cs typeface="Times New Roman" pitchFamily="18" charset="0"/>
              </a:rPr>
              <a:t>more  R&amp;D programmes, </a:t>
            </a:r>
            <a:r>
              <a:rPr lang="en-US" sz="2800" dirty="0" smtClean="0">
                <a:latin typeface="Times New Roman" pitchFamily="18" charset="0"/>
                <a:cs typeface="Times New Roman" pitchFamily="18" charset="0"/>
              </a:rPr>
              <a:t>technology </a:t>
            </a:r>
            <a:r>
              <a:rPr lang="en-US" sz="2800" dirty="0" smtClean="0">
                <a:latin typeface="Times New Roman" pitchFamily="18" charset="0"/>
                <a:cs typeface="Times New Roman" pitchFamily="18" charset="0"/>
              </a:rPr>
              <a:t>diffusion to business, </a:t>
            </a:r>
            <a:r>
              <a:rPr lang="en-US" sz="2800" dirty="0" smtClean="0">
                <a:latin typeface="Times New Roman" pitchFamily="18" charset="0"/>
                <a:cs typeface="Times New Roman" pitchFamily="18" charset="0"/>
              </a:rPr>
              <a:t>new </a:t>
            </a:r>
            <a:r>
              <a:rPr lang="en-US" sz="2800" dirty="0" smtClean="0">
                <a:latin typeface="Times New Roman" pitchFamily="18" charset="0"/>
                <a:cs typeface="Times New Roman" pitchFamily="18" charset="0"/>
              </a:rPr>
              <a:t>electronic payment methods, and  </a:t>
            </a:r>
            <a:r>
              <a:rPr lang="en-US" sz="2800" dirty="0" smtClean="0">
                <a:latin typeface="Times New Roman" pitchFamily="18" charset="0"/>
                <a:cs typeface="Times New Roman" pitchFamily="18" charset="0"/>
              </a:rPr>
              <a:t>protection </a:t>
            </a:r>
            <a:r>
              <a:rPr lang="en-US" sz="2800" dirty="0" smtClean="0">
                <a:latin typeface="Times New Roman" pitchFamily="18" charset="0"/>
                <a:cs typeface="Times New Roman" pitchFamily="18" charset="0"/>
              </a:rPr>
              <a:t>of digital content.</a:t>
            </a:r>
            <a:r>
              <a:rPr lang="en-GB" sz="2800" dirty="0" smtClean="0">
                <a:latin typeface="Times New Roman" pitchFamily="18" charset="0"/>
                <a:cs typeface="Times New Roman" pitchFamily="18" charset="0"/>
              </a:rPr>
              <a:t/>
            </a:r>
            <a:br>
              <a:rPr lang="en-GB"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a:t>
            </a:fld>
            <a:endParaRPr lang="en-US" smtClean="0"/>
          </a:p>
        </p:txBody>
      </p:sp>
      <p:sp>
        <p:nvSpPr>
          <p:cNvPr id="2052" name="Rectangle 2"/>
          <p:cNvSpPr>
            <a:spLocks noGrp="1" noChangeArrowheads="1"/>
          </p:cNvSpPr>
          <p:nvPr>
            <p:ph type="ctrTitle"/>
          </p:nvPr>
        </p:nvSpPr>
        <p:spPr>
          <a:xfrm>
            <a:off x="1691680" y="620688"/>
            <a:ext cx="6912768" cy="4179912"/>
          </a:xfrm>
        </p:spPr>
        <p:txBody>
          <a:bodyPr>
            <a:normAutofit/>
          </a:bodyPr>
          <a:lstStyle/>
          <a:p>
            <a:pPr>
              <a:defRPr/>
            </a:pPr>
            <a:r>
              <a:rPr lang="en-US" sz="2800" dirty="0" smtClean="0">
                <a:latin typeface="Times New Roman" pitchFamily="18" charset="0"/>
                <a:cs typeface="Times New Roman" pitchFamily="18" charset="0"/>
              </a:rPr>
              <a:t>Business organization will need to change the traditional form of conducting business by adopting new business processes.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This </a:t>
            </a:r>
            <a:r>
              <a:rPr lang="en-US" sz="2800" dirty="0" smtClean="0">
                <a:latin typeface="Times New Roman" pitchFamily="18" charset="0"/>
                <a:cs typeface="Times New Roman" pitchFamily="18" charset="0"/>
              </a:rPr>
              <a:t>will involve massive investment on training and acquisition of the supporting technologies.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a:t>
            </a:fld>
            <a:endParaRPr lang="en-US" smtClean="0"/>
          </a:p>
        </p:txBody>
      </p:sp>
      <p:sp>
        <p:nvSpPr>
          <p:cNvPr id="2052" name="Rectangle 2"/>
          <p:cNvSpPr>
            <a:spLocks noGrp="1" noChangeArrowheads="1"/>
          </p:cNvSpPr>
          <p:nvPr>
            <p:ph type="ctrTitle"/>
          </p:nvPr>
        </p:nvSpPr>
        <p:spPr>
          <a:xfrm>
            <a:off x="1447800" y="457200"/>
            <a:ext cx="6912768" cy="838200"/>
          </a:xfrm>
        </p:spPr>
        <p:txBody>
          <a:bodyPr>
            <a:noAutofit/>
          </a:bodyPr>
          <a:lstStyle/>
          <a:p>
            <a:pPr lvl="0">
              <a:defRPr/>
            </a:pPr>
            <a:r>
              <a:rPr lang="en-US" sz="2800" b="1" dirty="0" smtClean="0">
                <a:latin typeface="Times New Roman" pitchFamily="18" charset="0"/>
                <a:cs typeface="Times New Roman" pitchFamily="18" charset="0"/>
              </a:rPr>
              <a:t>The new digital economy:  How it will transform business</a:t>
            </a:r>
            <a:endParaRPr lang="en-US" sz="2800" b="1" dirty="0" smtClean="0">
              <a:solidFill>
                <a:schemeClr val="tx2"/>
              </a:solidFill>
              <a:latin typeface="Times New Roman" pitchFamily="18" charset="0"/>
              <a:cs typeface="Times New Roman" pitchFamily="18" charset="0"/>
            </a:endParaRPr>
          </a:p>
        </p:txBody>
      </p:sp>
      <p:sp>
        <p:nvSpPr>
          <p:cNvPr id="46081" name="Rectangle 1"/>
          <p:cNvSpPr>
            <a:spLocks noChangeArrowheads="1"/>
          </p:cNvSpPr>
          <p:nvPr/>
        </p:nvSpPr>
        <p:spPr bwMode="auto">
          <a:xfrm>
            <a:off x="1524000" y="1379559"/>
            <a:ext cx="5181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Based on both quantitative and qualitative global research conducted by  Oxford Economics and sponsored by PwC, AT&amp;T, Cisco, </a:t>
            </a:r>
            <a:r>
              <a:rPr kumimoji="0" lang="en-US" sz="2800" b="0" i="0" u="none" strike="noStrike" cap="none" normalizeH="0" baseline="0" dirty="0" err="1" smtClean="0">
                <a:ln>
                  <a:noFill/>
                </a:ln>
                <a:solidFill>
                  <a:schemeClr val="tx1"/>
                </a:solidFill>
                <a:effectLst/>
                <a:latin typeface="Times New Roman" pitchFamily="18" charset="0"/>
                <a:cs typeface="Times New Roman" pitchFamily="18" charset="0"/>
              </a:rPr>
              <a:t>Citi</a:t>
            </a: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 and SAP, this white paper identifies and </a:t>
            </a: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investigate </a:t>
            </a: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into the six seismic shifts that are transforming the global playing field and outlines how they will affect companies in all industries.</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latin typeface="Times New Roman" pitchFamily="18" charset="0"/>
              <a:cs typeface="Times New Roman" pitchFamily="18" charset="0"/>
            </a:endParaRPr>
          </a:p>
        </p:txBody>
      </p:sp>
      <p:pic>
        <p:nvPicPr>
          <p:cNvPr id="46082" name="Picture 2" descr="The new digital economy: How it will transform business">
            <a:hlinkClick r:id="rId2"/>
          </p:cNvPr>
          <p:cNvPicPr>
            <a:picLocks noChangeAspect="1" noChangeArrowheads="1"/>
          </p:cNvPicPr>
          <p:nvPr/>
        </p:nvPicPr>
        <p:blipFill>
          <a:blip r:embed="rId3" cstate="print"/>
          <a:srcRect/>
          <a:stretch>
            <a:fillRect/>
          </a:stretch>
        </p:blipFill>
        <p:spPr bwMode="auto">
          <a:xfrm>
            <a:off x="6781800" y="1568824"/>
            <a:ext cx="2133600" cy="3765176"/>
          </a:xfrm>
          <a:prstGeom prst="rect">
            <a:avLst/>
          </a:prstGeom>
          <a:noFill/>
        </p:spPr>
      </p:pic>
      <p:sp>
        <p:nvSpPr>
          <p:cNvPr id="6" name="Rectangle 5"/>
          <p:cNvSpPr/>
          <p:nvPr/>
        </p:nvSpPr>
        <p:spPr>
          <a:xfrm>
            <a:off x="6934200" y="5715000"/>
            <a:ext cx="1274708" cy="369332"/>
          </a:xfrm>
          <a:prstGeom prst="rect">
            <a:avLst/>
          </a:prstGeom>
        </p:spPr>
        <p:txBody>
          <a:bodyPr wrap="none">
            <a:spAutoFit/>
          </a:bodyPr>
          <a:lstStyle/>
          <a:p>
            <a:r>
              <a:rPr lang="en-US" dirty="0" smtClean="0">
                <a:solidFill>
                  <a:srgbClr val="002060"/>
                </a:solidFill>
                <a:hlinkClick r:id="rId2"/>
              </a:rPr>
              <a:t>Download</a:t>
            </a:r>
            <a:r>
              <a:rPr lang="en-US" dirty="0" smtClean="0">
                <a:hlinkClick r:id="rId2"/>
              </a:rPr>
              <a:t> </a:t>
            </a:r>
            <a:endParaRPr lang="en-GB" dirty="0"/>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7</a:t>
            </a:fld>
            <a:endParaRPr lang="en-US" smtClean="0"/>
          </a:p>
        </p:txBody>
      </p:sp>
      <p:sp>
        <p:nvSpPr>
          <p:cNvPr id="2052" name="Rectangle 2"/>
          <p:cNvSpPr>
            <a:spLocks noGrp="1" noChangeArrowheads="1"/>
          </p:cNvSpPr>
          <p:nvPr>
            <p:ph type="ctrTitle"/>
          </p:nvPr>
        </p:nvSpPr>
        <p:spPr>
          <a:xfrm>
            <a:off x="1691680" y="381000"/>
            <a:ext cx="6912768" cy="5638800"/>
          </a:xfrm>
        </p:spPr>
        <p:txBody>
          <a:bodyPr>
            <a:noAutofit/>
          </a:bodyPr>
          <a:lstStyle/>
          <a:p>
            <a:r>
              <a:rPr lang="en-US" sz="2800" dirty="0" smtClean="0">
                <a:solidFill>
                  <a:schemeClr val="tx1"/>
                </a:solidFill>
                <a:effectLst/>
                <a:latin typeface="Times New Roman" pitchFamily="18" charset="0"/>
                <a:cs typeface="Times New Roman" pitchFamily="18" charset="0"/>
              </a:rPr>
              <a:t>These shifts are:</a:t>
            </a:r>
            <a:br>
              <a:rPr lang="en-US" sz="2800" dirty="0" smtClean="0">
                <a:solidFill>
                  <a:schemeClr val="tx1"/>
                </a:solidFill>
                <a:effectLst/>
                <a:latin typeface="Times New Roman" pitchFamily="18" charset="0"/>
                <a:cs typeface="Times New Roman" pitchFamily="18" charset="0"/>
              </a:rPr>
            </a:br>
            <a:r>
              <a:rPr lang="en-US" sz="2800" dirty="0" smtClean="0">
                <a:solidFill>
                  <a:schemeClr val="tx1"/>
                </a:solidFill>
                <a:effectLst/>
                <a:latin typeface="Times New Roman" pitchFamily="18" charset="0"/>
                <a:cs typeface="Times New Roman" pitchFamily="18" charset="0"/>
              </a:rPr>
              <a:t/>
            </a:r>
            <a:br>
              <a:rPr lang="en-US" sz="2800" dirty="0" smtClean="0">
                <a:solidFill>
                  <a:schemeClr val="tx1"/>
                </a:solidFill>
                <a:effectLst/>
                <a:latin typeface="Times New Roman" pitchFamily="18" charset="0"/>
                <a:cs typeface="Times New Roman" pitchFamily="18" charset="0"/>
              </a:rPr>
            </a:br>
            <a:r>
              <a:rPr lang="en-US" sz="2800" dirty="0" smtClean="0">
                <a:solidFill>
                  <a:schemeClr val="tx1"/>
                </a:solidFill>
                <a:effectLst/>
                <a:latin typeface="Times New Roman" pitchFamily="18" charset="0"/>
                <a:cs typeface="Times New Roman" pitchFamily="18" charset="0"/>
              </a:rPr>
              <a:t>- T</a:t>
            </a:r>
            <a:r>
              <a:rPr lang="en-US" sz="2800" dirty="0" smtClean="0">
                <a:latin typeface="Times New Roman" pitchFamily="18" charset="0"/>
                <a:cs typeface="Times New Roman" pitchFamily="18" charset="0"/>
              </a:rPr>
              <a:t>he coming of age of the global digital economy</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Industries undergoing digital transformation</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The digital divide reversing -- moving from West to East</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The emerging-market customer taking centre stage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Business shifting  into hyperdrive -- the pace of change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Firms </a:t>
            </a:r>
            <a:r>
              <a:rPr lang="en-US" sz="2800" dirty="0" err="1" smtClean="0">
                <a:latin typeface="Times New Roman" pitchFamily="18" charset="0"/>
                <a:cs typeface="Times New Roman" pitchFamily="18" charset="0"/>
              </a:rPr>
              <a:t>reorganising</a:t>
            </a:r>
            <a:r>
              <a:rPr lang="en-US" sz="2800" dirty="0" smtClean="0">
                <a:latin typeface="Times New Roman" pitchFamily="18" charset="0"/>
                <a:cs typeface="Times New Roman" pitchFamily="18" charset="0"/>
              </a:rPr>
              <a:t> to fully embrace the digital economy</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685800"/>
            <a:ext cx="7498080" cy="3886200"/>
          </a:xfrm>
        </p:spPr>
        <p:txBody>
          <a:bodyPr>
            <a:normAutofit/>
          </a:bodyPr>
          <a:lstStyle/>
          <a:p>
            <a:r>
              <a:rPr lang="en-US" sz="2800" dirty="0" smtClean="0">
                <a:solidFill>
                  <a:schemeClr val="tx1"/>
                </a:solidFill>
                <a:effectLst/>
                <a:latin typeface="Times New Roman" pitchFamily="18" charset="0"/>
                <a:cs typeface="Times New Roman" pitchFamily="18" charset="0"/>
              </a:rPr>
              <a:t>What should CEOs be doing to ensure their firms remain competitive in this disruptive environment? </a:t>
            </a:r>
            <a:r>
              <a:rPr lang="en-US" sz="2800" dirty="0" smtClean="0">
                <a:solidFill>
                  <a:schemeClr val="tx1"/>
                </a:solidFill>
                <a:effectLst/>
                <a:latin typeface="Times New Roman" pitchFamily="18" charset="0"/>
                <a:cs typeface="Times New Roman" pitchFamily="18" charset="0"/>
              </a:rPr>
              <a:t/>
            </a:r>
            <a:br>
              <a:rPr lang="en-US" sz="2800" dirty="0" smtClean="0">
                <a:solidFill>
                  <a:schemeClr val="tx1"/>
                </a:solidFill>
                <a:effectLst/>
                <a:latin typeface="Times New Roman" pitchFamily="18" charset="0"/>
                <a:cs typeface="Times New Roman" pitchFamily="18" charset="0"/>
              </a:rPr>
            </a:br>
            <a:r>
              <a:rPr lang="en-US" sz="2800" dirty="0" smtClean="0">
                <a:solidFill>
                  <a:schemeClr val="tx1"/>
                </a:solidFill>
                <a:effectLst/>
                <a:latin typeface="Times New Roman" pitchFamily="18" charset="0"/>
                <a:cs typeface="Times New Roman" pitchFamily="18" charset="0"/>
              </a:rPr>
              <a:t/>
            </a:r>
            <a:br>
              <a:rPr lang="en-US" sz="2800" dirty="0" smtClean="0">
                <a:solidFill>
                  <a:schemeClr val="tx1"/>
                </a:solidFill>
                <a:effectLst/>
                <a:latin typeface="Times New Roman" pitchFamily="18" charset="0"/>
                <a:cs typeface="Times New Roman" pitchFamily="18" charset="0"/>
              </a:rPr>
            </a:br>
            <a:r>
              <a:rPr lang="en-US" sz="2800" dirty="0" smtClean="0">
                <a:solidFill>
                  <a:schemeClr val="tx1"/>
                </a:solidFill>
                <a:effectLst/>
                <a:latin typeface="Times New Roman" pitchFamily="18" charset="0"/>
                <a:cs typeface="Times New Roman" pitchFamily="18" charset="0"/>
              </a:rPr>
              <a:t>A </a:t>
            </a:r>
            <a:r>
              <a:rPr lang="en-US" sz="2800" dirty="0" smtClean="0">
                <a:solidFill>
                  <a:schemeClr val="tx1"/>
                </a:solidFill>
                <a:effectLst/>
                <a:latin typeface="Times New Roman" pitchFamily="18" charset="0"/>
                <a:cs typeface="Times New Roman" pitchFamily="18" charset="0"/>
              </a:rPr>
              <a:t>set of imperatives and recommended actions are offered in the report.</a:t>
            </a:r>
            <a:endParaRPr lang="en-GB" sz="2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8</a:t>
            </a:fld>
            <a:endParaRPr lang="en-GB"/>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9</a:t>
            </a:fld>
            <a:endParaRPr lang="en-US" smtClean="0"/>
          </a:p>
        </p:txBody>
      </p:sp>
      <p:sp>
        <p:nvSpPr>
          <p:cNvPr id="2052" name="Rectangle 2"/>
          <p:cNvSpPr>
            <a:spLocks noGrp="1" noChangeArrowheads="1"/>
          </p:cNvSpPr>
          <p:nvPr>
            <p:ph type="ctrTitle"/>
          </p:nvPr>
        </p:nvSpPr>
        <p:spPr>
          <a:xfrm>
            <a:off x="1691680" y="533400"/>
            <a:ext cx="6912768" cy="5703912"/>
          </a:xfrm>
        </p:spPr>
        <p:txBody>
          <a:bodyPr>
            <a:normAutofit/>
          </a:bodyPr>
          <a:lstStyle/>
          <a:p>
            <a:r>
              <a:rPr lang="en-US" sz="2800" b="1" dirty="0" smtClean="0">
                <a:latin typeface="Times New Roman" pitchFamily="18" charset="0"/>
                <a:cs typeface="Times New Roman" pitchFamily="18" charset="0"/>
              </a:rPr>
              <a:t>The global digital economy comes of </a:t>
            </a:r>
            <a:r>
              <a:rPr lang="en-US" sz="2800" b="1" dirty="0" smtClean="0">
                <a:latin typeface="Times New Roman" pitchFamily="18" charset="0"/>
                <a:cs typeface="Times New Roman" pitchFamily="18" charset="0"/>
              </a:rPr>
              <a:t>age</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Internet </a:t>
            </a:r>
            <a:r>
              <a:rPr lang="en-US" sz="2800" dirty="0" smtClean="0">
                <a:latin typeface="Times New Roman" pitchFamily="18" charset="0"/>
                <a:cs typeface="Times New Roman" pitchFamily="18" charset="0"/>
              </a:rPr>
              <a:t>has set in motion </a:t>
            </a:r>
            <a:r>
              <a:rPr lang="en-US" sz="2800" dirty="0" smtClean="0">
                <a:latin typeface="Times New Roman" pitchFamily="18" charset="0"/>
                <a:cs typeface="Times New Roman" pitchFamily="18" charset="0"/>
              </a:rPr>
              <a:t>a </a:t>
            </a:r>
            <a:r>
              <a:rPr lang="en-US" sz="2800" dirty="0" smtClean="0">
                <a:latin typeface="Times New Roman" pitchFamily="18" charset="0"/>
                <a:cs typeface="Times New Roman" pitchFamily="18" charset="0"/>
              </a:rPr>
              <a:t>third wave of capitalism that will transform many aspects of the global </a:t>
            </a:r>
            <a:r>
              <a:rPr lang="en-US" sz="2800" dirty="0" smtClean="0">
                <a:latin typeface="Times New Roman" pitchFamily="18" charset="0"/>
                <a:cs typeface="Times New Roman" pitchFamily="18" charset="0"/>
              </a:rPr>
              <a:t> marketplace—from </a:t>
            </a:r>
            <a:r>
              <a:rPr lang="en-US" sz="2800" dirty="0" smtClean="0">
                <a:latin typeface="Times New Roman" pitchFamily="18" charset="0"/>
                <a:cs typeface="Times New Roman" pitchFamily="18" charset="0"/>
              </a:rPr>
              <a:t>consumer behavior to new business models.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Mobility</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cloud </a:t>
            </a:r>
            <a:r>
              <a:rPr lang="en-US" sz="2800" dirty="0" smtClean="0">
                <a:latin typeface="Times New Roman" pitchFamily="18" charset="0"/>
                <a:cs typeface="Times New Roman" pitchFamily="18" charset="0"/>
              </a:rPr>
              <a:t>computing, business intelligence and social media underpin this shift, </a:t>
            </a:r>
            <a:r>
              <a:rPr lang="en-US" sz="2800" dirty="0" smtClean="0">
                <a:latin typeface="Times New Roman" pitchFamily="18" charset="0"/>
                <a:cs typeface="Times New Roman" pitchFamily="18" charset="0"/>
              </a:rPr>
              <a:t> which </a:t>
            </a:r>
            <a:r>
              <a:rPr lang="en-US" sz="2800" dirty="0" smtClean="0">
                <a:latin typeface="Times New Roman" pitchFamily="18" charset="0"/>
                <a:cs typeface="Times New Roman" pitchFamily="18" charset="0"/>
              </a:rPr>
              <a:t>is taking place in both developed and developing economies. </a:t>
            </a:r>
            <a:endParaRPr lang="en-US" sz="28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050280"/>
          </a:xfrm>
        </p:spPr>
        <p:txBody>
          <a:bodyPr>
            <a:normAutofit/>
          </a:bodyPr>
          <a:lstStyle/>
          <a:p>
            <a:r>
              <a:rPr lang="en-US" sz="2800" b="1" dirty="0" smtClean="0">
                <a:latin typeface="Times New Roman" pitchFamily="18" charset="0"/>
                <a:cs typeface="Times New Roman" pitchFamily="18" charset="0"/>
              </a:rPr>
              <a:t>Reaching adulthood</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While the digital economy has been operating for several decades—few companies today operate without an e-commerce </a:t>
            </a:r>
            <a:r>
              <a:rPr lang="en-US" sz="2800" dirty="0" smtClean="0">
                <a:latin typeface="Times New Roman" pitchFamily="18" charset="0"/>
                <a:cs typeface="Times New Roman" pitchFamily="18" charset="0"/>
              </a:rPr>
              <a:t>platform—the </a:t>
            </a:r>
            <a:r>
              <a:rPr lang="en-US" sz="2800" dirty="0" smtClean="0">
                <a:latin typeface="Times New Roman" pitchFamily="18" charset="0"/>
                <a:cs typeface="Times New Roman" pitchFamily="18" charset="0"/>
              </a:rPr>
              <a:t>survey identifies four key technologies that are now bringing it into adulthood: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mobility</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cloud computing</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business </a:t>
            </a:r>
            <a:r>
              <a:rPr lang="en-US" sz="2800" dirty="0" smtClean="0">
                <a:latin typeface="Times New Roman" pitchFamily="18" charset="0"/>
                <a:cs typeface="Times New Roman" pitchFamily="18" charset="0"/>
              </a:rPr>
              <a:t>intelligence and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social </a:t>
            </a:r>
            <a:r>
              <a:rPr lang="en-US" sz="2800" dirty="0" smtClean="0">
                <a:latin typeface="Times New Roman" pitchFamily="18" charset="0"/>
                <a:cs typeface="Times New Roman" pitchFamily="18" charset="0"/>
              </a:rPr>
              <a:t>media</a:t>
            </a:r>
            <a:br>
              <a:rPr lang="en-US" sz="2800" dirty="0" smtClean="0">
                <a:latin typeface="Times New Roman" pitchFamily="18" charset="0"/>
                <a:cs typeface="Times New Roman" pitchFamily="18" charset="0"/>
              </a:rPr>
            </a:br>
            <a:endParaRPr lang="en-GB" sz="2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10</a:t>
            </a:fld>
            <a:endParaRPr lang="en-GB"/>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11</a:t>
            </a:fld>
            <a:endParaRPr lang="en-US" smtClean="0"/>
          </a:p>
        </p:txBody>
      </p:sp>
      <p:sp>
        <p:nvSpPr>
          <p:cNvPr id="2052" name="Rectangle 2"/>
          <p:cNvSpPr>
            <a:spLocks noGrp="1" noChangeArrowheads="1"/>
          </p:cNvSpPr>
          <p:nvPr>
            <p:ph type="ctrTitle"/>
          </p:nvPr>
        </p:nvSpPr>
        <p:spPr>
          <a:xfrm>
            <a:off x="1676400" y="457200"/>
            <a:ext cx="6912768" cy="6096000"/>
          </a:xfrm>
        </p:spPr>
        <p:txBody>
          <a:bodyPr>
            <a:normAutofit/>
          </a:bodyPr>
          <a:lstStyle/>
          <a:p>
            <a:r>
              <a:rPr lang="en-US" sz="2800" b="1" dirty="0" smtClean="0">
                <a:latin typeface="Times New Roman" pitchFamily="18" charset="0"/>
                <a:cs typeface="Times New Roman" pitchFamily="18" charset="0"/>
              </a:rPr>
              <a:t>Industries undergo digital </a:t>
            </a:r>
            <a:r>
              <a:rPr lang="en-US" sz="2800" b="1" dirty="0" smtClean="0">
                <a:latin typeface="Times New Roman" pitchFamily="18" charset="0"/>
                <a:cs typeface="Times New Roman" pitchFamily="18" charset="0"/>
              </a:rPr>
              <a:t>transformation</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As a result of the maturing digital economy, companies across a range of industries have seen their business models upended as they contend with the twin forces of technology and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globalization.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Over </a:t>
            </a:r>
            <a:r>
              <a:rPr lang="en-US" sz="2800" dirty="0" smtClean="0">
                <a:latin typeface="Times New Roman" pitchFamily="18" charset="0"/>
                <a:cs typeface="Times New Roman" pitchFamily="18" charset="0"/>
              </a:rPr>
              <a:t>the next five years, many sectors, including technology,  telecommunications, entertainment, media, banking, retail and healthcare, will continue to be reshaped through the application of information technology.</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12</a:t>
            </a:fld>
            <a:endParaRPr lang="en-US" smtClean="0"/>
          </a:p>
        </p:txBody>
      </p:sp>
      <p:sp>
        <p:nvSpPr>
          <p:cNvPr id="2052" name="Rectangle 2"/>
          <p:cNvSpPr>
            <a:spLocks noGrp="1" noChangeArrowheads="1"/>
          </p:cNvSpPr>
          <p:nvPr>
            <p:ph type="ctrTitle"/>
          </p:nvPr>
        </p:nvSpPr>
        <p:spPr>
          <a:xfrm>
            <a:off x="1676400" y="457200"/>
            <a:ext cx="6912768" cy="5410200"/>
          </a:xfrm>
        </p:spPr>
        <p:txBody>
          <a:bodyPr>
            <a:normAutofit/>
          </a:bodyPr>
          <a:lstStyle/>
          <a:p>
            <a:r>
              <a:rPr lang="en-US" sz="2800" b="1" dirty="0" smtClean="0">
                <a:latin typeface="Times New Roman" pitchFamily="18" charset="0"/>
                <a:cs typeface="Times New Roman" pitchFamily="18" charset="0"/>
              </a:rPr>
              <a:t>The digital divide </a:t>
            </a:r>
            <a:r>
              <a:rPr lang="en-US" sz="2800" b="1" dirty="0" smtClean="0">
                <a:latin typeface="Times New Roman" pitchFamily="18" charset="0"/>
                <a:cs typeface="Times New Roman" pitchFamily="18" charset="0"/>
              </a:rPr>
              <a:t>reverses</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With economic power shifting to the East,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cash-rich companies in the developing world are now investing heavily in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technology—often outpacing their counterparts in developed markets.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CEOs in </a:t>
            </a:r>
            <a:r>
              <a:rPr lang="en-US" sz="2800" dirty="0" smtClean="0">
                <a:latin typeface="Times New Roman" pitchFamily="18" charset="0"/>
                <a:cs typeface="Times New Roman" pitchFamily="18" charset="0"/>
              </a:rPr>
              <a:t>advanced economies will need to deal with a new competitive </a:t>
            </a:r>
            <a:r>
              <a:rPr lang="en-US" sz="2800" dirty="0" smtClean="0">
                <a:latin typeface="Times New Roman" pitchFamily="18" charset="0"/>
                <a:cs typeface="Times New Roman" pitchFamily="18" charset="0"/>
              </a:rPr>
              <a:t>challenge—aggressive </a:t>
            </a:r>
            <a:r>
              <a:rPr lang="en-US" sz="2800" dirty="0" smtClean="0">
                <a:latin typeface="Times New Roman" pitchFamily="18" charset="0"/>
                <a:cs typeface="Times New Roman" pitchFamily="18" charset="0"/>
              </a:rPr>
              <a:t>technology-charged firms from emerging countries.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13</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a:bodyPr>
          <a:lstStyle/>
          <a:p>
            <a:r>
              <a:rPr lang="en-US" sz="2800" b="1" dirty="0" smtClean="0">
                <a:latin typeface="Times New Roman" pitchFamily="18" charset="0"/>
                <a:cs typeface="Times New Roman" pitchFamily="18" charset="0"/>
              </a:rPr>
              <a:t>The emerging-market customer takes center </a:t>
            </a:r>
            <a:r>
              <a:rPr lang="en-US" sz="2800" b="1" dirty="0" smtClean="0">
                <a:latin typeface="Times New Roman" pitchFamily="18" charset="0"/>
                <a:cs typeface="Times New Roman" pitchFamily="18" charset="0"/>
              </a:rPr>
              <a:t>stage</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Rapid economic growth, along with rising populations and income levels, are putting emerging </a:t>
            </a:r>
            <a:r>
              <a:rPr lang="en-US" sz="2800" dirty="0" smtClean="0">
                <a:latin typeface="Times New Roman" pitchFamily="18" charset="0"/>
                <a:cs typeface="Times New Roman" pitchFamily="18" charset="0"/>
              </a:rPr>
              <a:t>markets </a:t>
            </a:r>
            <a:r>
              <a:rPr lang="en-US" sz="2800" dirty="0" smtClean="0">
                <a:latin typeface="Times New Roman" pitchFamily="18" charset="0"/>
                <a:cs typeface="Times New Roman" pitchFamily="18" charset="0"/>
              </a:rPr>
              <a:t>at the center of corporate growth strategies.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Customers </a:t>
            </a:r>
            <a:r>
              <a:rPr lang="en-US" sz="2800" dirty="0" smtClean="0">
                <a:latin typeface="Times New Roman" pitchFamily="18" charset="0"/>
                <a:cs typeface="Times New Roman" pitchFamily="18" charset="0"/>
              </a:rPr>
              <a:t>in emerging </a:t>
            </a:r>
            <a:r>
              <a:rPr lang="en-US" sz="2800" dirty="0" smtClean="0">
                <a:latin typeface="Times New Roman" pitchFamily="18" charset="0"/>
                <a:cs typeface="Times New Roman" pitchFamily="18" charset="0"/>
              </a:rPr>
              <a:t> markets—including </a:t>
            </a:r>
            <a:r>
              <a:rPr lang="en-US" sz="2800" dirty="0" smtClean="0">
                <a:latin typeface="Times New Roman" pitchFamily="18" charset="0"/>
                <a:cs typeface="Times New Roman" pitchFamily="18" charset="0"/>
              </a:rPr>
              <a:t>the consumer, business and government sectors—offer huge opportunities for Western companies that can adapt to their needs. </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14</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r>
              <a:rPr lang="en-US" sz="2800" b="1" dirty="0" smtClean="0">
                <a:latin typeface="Times New Roman" pitchFamily="18" charset="0"/>
                <a:cs typeface="Times New Roman" pitchFamily="18" charset="0"/>
              </a:rPr>
              <a:t>Business shifts into </a:t>
            </a:r>
            <a:r>
              <a:rPr lang="en-US" sz="2800" b="1" dirty="0" smtClean="0">
                <a:latin typeface="Times New Roman" pitchFamily="18" charset="0"/>
                <a:cs typeface="Times New Roman" pitchFamily="18" charset="0"/>
              </a:rPr>
              <a:t>hyperdrive</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ever-changing global marketplace, fuelled by fast-growth economies and new technology, has accelerated the speed of most business activities, from product development to customer response.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Real-time </a:t>
            </a:r>
            <a:r>
              <a:rPr lang="en-US" sz="2800" dirty="0" smtClean="0">
                <a:latin typeface="Times New Roman" pitchFamily="18" charset="0"/>
                <a:cs typeface="Times New Roman" pitchFamily="18" charset="0"/>
              </a:rPr>
              <a:t>business intelligence and predictive analysis will be required not only for faster decision-making, but to cope with unexpected market risks and opportunities.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15</a:t>
            </a:fld>
            <a:endParaRPr lang="en-US" smtClean="0"/>
          </a:p>
        </p:txBody>
      </p:sp>
      <p:sp>
        <p:nvSpPr>
          <p:cNvPr id="2052" name="Rectangle 2"/>
          <p:cNvSpPr>
            <a:spLocks noGrp="1" noChangeArrowheads="1"/>
          </p:cNvSpPr>
          <p:nvPr>
            <p:ph type="ctrTitle"/>
          </p:nvPr>
        </p:nvSpPr>
        <p:spPr>
          <a:xfrm>
            <a:off x="1691680" y="620688"/>
            <a:ext cx="6912768" cy="4713312"/>
          </a:xfrm>
        </p:spPr>
        <p:txBody>
          <a:bodyPr>
            <a:normAutofit/>
          </a:bodyPr>
          <a:lstStyle/>
          <a:p>
            <a:r>
              <a:rPr lang="en-US" sz="2800" b="1" dirty="0" smtClean="0">
                <a:latin typeface="Times New Roman" pitchFamily="18" charset="0"/>
                <a:cs typeface="Times New Roman" pitchFamily="18" charset="0"/>
              </a:rPr>
              <a:t>Firms reorganize to embrace the digital </a:t>
            </a:r>
            <a:r>
              <a:rPr lang="en-US" sz="2800" b="1" dirty="0" smtClean="0">
                <a:latin typeface="Times New Roman" pitchFamily="18" charset="0"/>
                <a:cs typeface="Times New Roman" pitchFamily="18" charset="0"/>
              </a:rPr>
              <a:t>economy</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To operate on the global digital playing field, where new rivals are </a:t>
            </a:r>
            <a:r>
              <a:rPr lang="en-US" sz="2800" dirty="0" smtClean="0">
                <a:latin typeface="Times New Roman" pitchFamily="18" charset="0"/>
                <a:cs typeface="Times New Roman" pitchFamily="18" charset="0"/>
              </a:rPr>
              <a:t>agile </a:t>
            </a:r>
            <a:r>
              <a:rPr lang="en-US" sz="2800" dirty="0" smtClean="0">
                <a:latin typeface="Times New Roman" pitchFamily="18" charset="0"/>
                <a:cs typeface="Times New Roman" pitchFamily="18" charset="0"/>
              </a:rPr>
              <a:t>by </a:t>
            </a:r>
            <a:r>
              <a:rPr lang="en-US" sz="2800" dirty="0" smtClean="0">
                <a:latin typeface="Times New Roman" pitchFamily="18" charset="0"/>
                <a:cs typeface="Times New Roman" pitchFamily="18" charset="0"/>
              </a:rPr>
              <a:t>policies </a:t>
            </a:r>
            <a:r>
              <a:rPr lang="en-US" sz="2800" dirty="0" smtClean="0">
                <a:latin typeface="Times New Roman" pitchFamily="18" charset="0"/>
                <a:cs typeface="Times New Roman" pitchFamily="18" charset="0"/>
              </a:rPr>
              <a:t>and </a:t>
            </a:r>
            <a:r>
              <a:rPr lang="en-US" sz="2800" dirty="0" smtClean="0">
                <a:latin typeface="Times New Roman" pitchFamily="18" charset="0"/>
                <a:cs typeface="Times New Roman" pitchFamily="18" charset="0"/>
              </a:rPr>
              <a:t>thinking</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S</a:t>
            </a:r>
            <a:r>
              <a:rPr lang="en-US" sz="2800" dirty="0" smtClean="0">
                <a:latin typeface="Times New Roman" pitchFamily="18" charset="0"/>
                <a:cs typeface="Times New Roman" pitchFamily="18" charset="0"/>
              </a:rPr>
              <a:t>mart </a:t>
            </a:r>
            <a:r>
              <a:rPr lang="en-US" sz="2800" dirty="0" smtClean="0">
                <a:latin typeface="Times New Roman" pitchFamily="18" charset="0"/>
                <a:cs typeface="Times New Roman" pitchFamily="18" charset="0"/>
              </a:rPr>
              <a:t>Western firms are moving away from hierarchical decision-making and toward a network structure that is more market-like and </a:t>
            </a:r>
            <a:r>
              <a:rPr lang="en-US" sz="2800" dirty="0" smtClean="0">
                <a:latin typeface="Times New Roman" pitchFamily="18" charset="0"/>
                <a:cs typeface="Times New Roman" pitchFamily="18" charset="0"/>
              </a:rPr>
              <a:t>organic.</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16</a:t>
            </a:fld>
            <a:endParaRPr lang="en-US" smtClean="0"/>
          </a:p>
        </p:txBody>
      </p:sp>
      <p:sp>
        <p:nvSpPr>
          <p:cNvPr id="2052" name="Rectangle 2"/>
          <p:cNvSpPr>
            <a:spLocks noGrp="1" noChangeArrowheads="1"/>
          </p:cNvSpPr>
          <p:nvPr>
            <p:ph type="ctrTitle"/>
          </p:nvPr>
        </p:nvSpPr>
        <p:spPr>
          <a:xfrm>
            <a:off x="1691680" y="620688"/>
            <a:ext cx="6912768" cy="3722712"/>
          </a:xfrm>
        </p:spPr>
        <p:txBody>
          <a:bodyPr>
            <a:normAutofit/>
          </a:bodyPr>
          <a:lstStyle/>
          <a:p>
            <a:r>
              <a:rPr lang="en-US" sz="2800" dirty="0" smtClean="0">
                <a:latin typeface="Times New Roman" pitchFamily="18" charset="0"/>
                <a:cs typeface="Times New Roman" pitchFamily="18" charset="0"/>
              </a:rPr>
              <a:t>The key?</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Understand what drives Digital Density,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measure it, and then manage it.</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17</a:t>
            </a:fld>
            <a:endParaRPr lang="en-US" smtClean="0"/>
          </a:p>
        </p:txBody>
      </p:sp>
      <p:sp>
        <p:nvSpPr>
          <p:cNvPr id="2052" name="Rectangle 2"/>
          <p:cNvSpPr>
            <a:spLocks noGrp="1" noChangeArrowheads="1"/>
          </p:cNvSpPr>
          <p:nvPr>
            <p:ph type="ctrTitle"/>
          </p:nvPr>
        </p:nvSpPr>
        <p:spPr>
          <a:xfrm>
            <a:off x="1691680" y="620688"/>
            <a:ext cx="6912768" cy="4713312"/>
          </a:xfrm>
        </p:spPr>
        <p:txBody>
          <a:bodyPr>
            <a:normAutofit/>
          </a:bodyPr>
          <a:lstStyle/>
          <a:p>
            <a:r>
              <a:rPr lang="en-US" sz="2800" dirty="0" smtClean="0">
                <a:latin typeface="Times New Roman" pitchFamily="18" charset="0"/>
                <a:cs typeface="Times New Roman" pitchFamily="18" charset="0"/>
              </a:rPr>
              <a:t>Can digital technologies help economies become more competitive and grow more strongly?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New research from Accenture provides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empirical evidence they can.</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18</a:t>
            </a:fld>
            <a:endParaRPr lang="en-US" smtClean="0"/>
          </a:p>
        </p:txBody>
      </p:sp>
      <p:sp>
        <p:nvSpPr>
          <p:cNvPr id="2052" name="Rectangle 2"/>
          <p:cNvSpPr>
            <a:spLocks noGrp="1" noChangeArrowheads="1"/>
          </p:cNvSpPr>
          <p:nvPr>
            <p:ph type="ctrTitle"/>
          </p:nvPr>
        </p:nvSpPr>
        <p:spPr>
          <a:xfrm>
            <a:off x="1691680" y="620688"/>
            <a:ext cx="6912768" cy="3494112"/>
          </a:xfrm>
        </p:spPr>
        <p:txBody>
          <a:bodyPr>
            <a:normAutofit/>
          </a:bodyPr>
          <a:lstStyle/>
          <a:p>
            <a:r>
              <a:rPr lang="en-US" sz="2800" dirty="0" smtClean="0">
                <a:latin typeface="Times New Roman" pitchFamily="18" charset="0"/>
                <a:cs typeface="Times New Roman" pitchFamily="18" charset="0"/>
              </a:rPr>
              <a:t>In a joint study,  Accenture Strategy </a:t>
            </a:r>
            <a:r>
              <a:rPr lang="en-US" sz="2800" dirty="0" smtClean="0">
                <a:latin typeface="Times New Roman" pitchFamily="18" charset="0"/>
                <a:cs typeface="Times New Roman" pitchFamily="18" charset="0"/>
              </a:rPr>
              <a:t> and </a:t>
            </a:r>
            <a:r>
              <a:rPr lang="en-US" sz="2800" dirty="0" smtClean="0">
                <a:latin typeface="Times New Roman" pitchFamily="18" charset="0"/>
                <a:cs typeface="Times New Roman" pitchFamily="18" charset="0"/>
              </a:rPr>
              <a:t>Oxford Economics not only </a:t>
            </a:r>
            <a:r>
              <a:rPr lang="en-US" sz="2800" dirty="0" smtClean="0">
                <a:latin typeface="Times New Roman" pitchFamily="18" charset="0"/>
                <a:cs typeface="Times New Roman" pitchFamily="18" charset="0"/>
              </a:rPr>
              <a:t> confirmed </a:t>
            </a:r>
            <a:r>
              <a:rPr lang="en-US" sz="2800" dirty="0" smtClean="0">
                <a:latin typeface="Times New Roman" pitchFamily="18" charset="0"/>
                <a:cs typeface="Times New Roman" pitchFamily="18" charset="0"/>
              </a:rPr>
              <a:t>the link between increased </a:t>
            </a:r>
            <a:r>
              <a:rPr lang="en-US" sz="2800" dirty="0" smtClean="0">
                <a:latin typeface="Times New Roman" pitchFamily="18" charset="0"/>
                <a:cs typeface="Times New Roman" pitchFamily="18" charset="0"/>
              </a:rPr>
              <a:t> use </a:t>
            </a:r>
            <a:r>
              <a:rPr lang="en-US" sz="2800" dirty="0" smtClean="0">
                <a:latin typeface="Times New Roman" pitchFamily="18" charset="0"/>
                <a:cs typeface="Times New Roman" pitchFamily="18" charset="0"/>
              </a:rPr>
              <a:t>of digital technologies and greater </a:t>
            </a:r>
            <a:r>
              <a:rPr lang="en-US" sz="2800" dirty="0" smtClean="0">
                <a:latin typeface="Times New Roman" pitchFamily="18" charset="0"/>
                <a:cs typeface="Times New Roman" pitchFamily="18" charset="0"/>
              </a:rPr>
              <a:t> productivity</a:t>
            </a:r>
            <a:r>
              <a:rPr lang="en-US" sz="2800" dirty="0" smtClean="0">
                <a:latin typeface="Times New Roman" pitchFamily="18" charset="0"/>
                <a:cs typeface="Times New Roman" pitchFamily="18" charset="0"/>
              </a:rPr>
              <a:t>, but also quantified the </a:t>
            </a:r>
            <a:r>
              <a:rPr lang="en-US" sz="2800" dirty="0" smtClean="0">
                <a:latin typeface="Times New Roman" pitchFamily="18" charset="0"/>
                <a:cs typeface="Times New Roman" pitchFamily="18" charset="0"/>
              </a:rPr>
              <a:t> resulting </a:t>
            </a:r>
            <a:r>
              <a:rPr lang="en-US" sz="2800" dirty="0" smtClean="0">
                <a:latin typeface="Times New Roman" pitchFamily="18" charset="0"/>
                <a:cs typeface="Times New Roman" pitchFamily="18" charset="0"/>
              </a:rPr>
              <a:t>impact on </a:t>
            </a:r>
            <a:r>
              <a:rPr lang="en-US" sz="2800" dirty="0" smtClean="0">
                <a:latin typeface="Times New Roman" pitchFamily="18" charset="0"/>
                <a:cs typeface="Times New Roman" pitchFamily="18" charset="0"/>
              </a:rPr>
              <a:t>competitiveness and </a:t>
            </a:r>
            <a:r>
              <a:rPr lang="en-US" sz="2800" dirty="0" smtClean="0">
                <a:latin typeface="Times New Roman" pitchFamily="18" charset="0"/>
                <a:cs typeface="Times New Roman" pitchFamily="18" charset="0"/>
              </a:rPr>
              <a:t>economic growth. </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19</a:t>
            </a:fld>
            <a:endParaRPr lang="en-US" smtClean="0"/>
          </a:p>
        </p:txBody>
      </p:sp>
      <p:sp>
        <p:nvSpPr>
          <p:cNvPr id="2052" name="Rectangle 2"/>
          <p:cNvSpPr>
            <a:spLocks noGrp="1" noChangeArrowheads="1"/>
          </p:cNvSpPr>
          <p:nvPr>
            <p:ph type="ctrTitle"/>
          </p:nvPr>
        </p:nvSpPr>
        <p:spPr>
          <a:xfrm>
            <a:off x="1691680" y="620688"/>
            <a:ext cx="6912768" cy="3265512"/>
          </a:xfrm>
        </p:spPr>
        <p:txBody>
          <a:bodyPr>
            <a:normAutofit/>
          </a:bodyPr>
          <a:lstStyle/>
          <a:p>
            <a:r>
              <a:rPr lang="en-US" sz="2800" dirty="0" smtClean="0">
                <a:latin typeface="Times New Roman" pitchFamily="18" charset="0"/>
                <a:cs typeface="Times New Roman" pitchFamily="18" charset="0"/>
              </a:rPr>
              <a:t>According to our analysis, increased </a:t>
            </a:r>
            <a:r>
              <a:rPr lang="en-US" sz="2800" dirty="0" smtClean="0">
                <a:latin typeface="Times New Roman" pitchFamily="18" charset="0"/>
                <a:cs typeface="Times New Roman" pitchFamily="18" charset="0"/>
              </a:rPr>
              <a:t> use </a:t>
            </a:r>
            <a:r>
              <a:rPr lang="en-US" sz="2800" dirty="0" smtClean="0">
                <a:latin typeface="Times New Roman" pitchFamily="18" charset="0"/>
                <a:cs typeface="Times New Roman" pitchFamily="18" charset="0"/>
              </a:rPr>
              <a:t>of digital technology could add as </a:t>
            </a:r>
            <a:r>
              <a:rPr lang="en-US" sz="2800" dirty="0" smtClean="0">
                <a:latin typeface="Times New Roman" pitchFamily="18" charset="0"/>
                <a:cs typeface="Times New Roman" pitchFamily="18" charset="0"/>
              </a:rPr>
              <a:t> much </a:t>
            </a:r>
            <a:r>
              <a:rPr lang="en-US" sz="2800" dirty="0" smtClean="0">
                <a:latin typeface="Times New Roman" pitchFamily="18" charset="0"/>
                <a:cs typeface="Times New Roman" pitchFamily="18" charset="0"/>
              </a:rPr>
              <a:t>as US$1.36 trillion to the GDP </a:t>
            </a:r>
            <a:r>
              <a:rPr lang="en-US" sz="2800" dirty="0" smtClean="0">
                <a:latin typeface="Times New Roman" pitchFamily="18" charset="0"/>
                <a:cs typeface="Times New Roman" pitchFamily="18" charset="0"/>
              </a:rPr>
              <a:t> of </a:t>
            </a:r>
            <a:r>
              <a:rPr lang="en-US" sz="2800" dirty="0" smtClean="0">
                <a:latin typeface="Times New Roman" pitchFamily="18" charset="0"/>
                <a:cs typeface="Times New Roman" pitchFamily="18" charset="0"/>
              </a:rPr>
              <a:t>the world’s top 10 economies in </a:t>
            </a:r>
            <a:r>
              <a:rPr lang="en-US" sz="2800" dirty="0" smtClean="0">
                <a:latin typeface="Times New Roman" pitchFamily="18" charset="0"/>
                <a:cs typeface="Times New Roman" pitchFamily="18" charset="0"/>
              </a:rPr>
              <a:t> 2020—which </a:t>
            </a:r>
            <a:r>
              <a:rPr lang="en-US" sz="2800" dirty="0" smtClean="0">
                <a:latin typeface="Times New Roman" pitchFamily="18" charset="0"/>
                <a:cs typeface="Times New Roman" pitchFamily="18" charset="0"/>
              </a:rPr>
              <a:t>is 2.3 percent more than </a:t>
            </a:r>
            <a:r>
              <a:rPr lang="en-US" sz="2800" dirty="0" smtClean="0">
                <a:latin typeface="Times New Roman" pitchFamily="18" charset="0"/>
                <a:cs typeface="Times New Roman" pitchFamily="18" charset="0"/>
              </a:rPr>
              <a:t> baseline </a:t>
            </a:r>
            <a:r>
              <a:rPr lang="en-US" sz="2800" dirty="0" smtClean="0">
                <a:latin typeface="Times New Roman" pitchFamily="18" charset="0"/>
                <a:cs typeface="Times New Roman" pitchFamily="18" charset="0"/>
              </a:rPr>
              <a:t>forecasts</a:t>
            </a:r>
            <a:r>
              <a:rPr lang="en-US" sz="2800" dirty="0" smtClean="0">
                <a:latin typeface="Times New Roman" pitchFamily="18" charset="0"/>
                <a:cs typeface="Times New Roman" pitchFamily="18" charset="0"/>
              </a:rPr>
              <a:t>.</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20</a:t>
            </a:fld>
            <a:endParaRPr lang="en-US" smtClean="0"/>
          </a:p>
        </p:txBody>
      </p:sp>
      <p:sp>
        <p:nvSpPr>
          <p:cNvPr id="2052" name="Rectangle 2"/>
          <p:cNvSpPr>
            <a:spLocks noGrp="1" noChangeArrowheads="1"/>
          </p:cNvSpPr>
          <p:nvPr>
            <p:ph type="ctrTitle"/>
          </p:nvPr>
        </p:nvSpPr>
        <p:spPr>
          <a:xfrm>
            <a:off x="1691680" y="620688"/>
            <a:ext cx="6912768" cy="3265512"/>
          </a:xfrm>
        </p:spPr>
        <p:txBody>
          <a:bodyPr>
            <a:normAutofit/>
          </a:bodyPr>
          <a:lstStyle/>
          <a:p>
            <a:r>
              <a:rPr lang="en-US" sz="2800" dirty="0" smtClean="0">
                <a:latin typeface="Times New Roman" pitchFamily="18" charset="0"/>
                <a:cs typeface="Times New Roman" pitchFamily="18" charset="0"/>
              </a:rPr>
              <a:t>The Accenture Digital Density Index is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a comprehensive scorecard of what truly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matters to digitally led economic productivity.</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21</a:t>
            </a:fld>
            <a:endParaRPr lang="en-US" smtClean="0"/>
          </a:p>
        </p:txBody>
      </p:sp>
      <p:sp>
        <p:nvSpPr>
          <p:cNvPr id="2052" name="Rectangle 2"/>
          <p:cNvSpPr>
            <a:spLocks noGrp="1" noChangeArrowheads="1"/>
          </p:cNvSpPr>
          <p:nvPr>
            <p:ph type="ctrTitle"/>
          </p:nvPr>
        </p:nvSpPr>
        <p:spPr>
          <a:xfrm>
            <a:off x="1691680" y="620688"/>
            <a:ext cx="6912768" cy="4713312"/>
          </a:xfrm>
        </p:spPr>
        <p:txBody>
          <a:bodyPr>
            <a:normAutofit/>
          </a:bodyPr>
          <a:lstStyle/>
          <a:p>
            <a:r>
              <a:rPr lang="en-US" sz="2800" dirty="0" smtClean="0">
                <a:latin typeface="Times New Roman" pitchFamily="18" charset="0"/>
                <a:cs typeface="Times New Roman" pitchFamily="18" charset="0"/>
              </a:rPr>
              <a:t>Areas of economic activity measured by the Digital Density Index</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Making Markets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This is the recognition that existing markets are becoming increasingly digital, and new markets are being created through digital means.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22</a:t>
            </a:fld>
            <a:endParaRPr lang="en-US" smtClean="0"/>
          </a:p>
        </p:txBody>
      </p:sp>
      <p:sp>
        <p:nvSpPr>
          <p:cNvPr id="2052" name="Rectangle 2"/>
          <p:cNvSpPr>
            <a:spLocks noGrp="1" noChangeArrowheads="1"/>
          </p:cNvSpPr>
          <p:nvPr>
            <p:ph type="ctrTitle"/>
          </p:nvPr>
        </p:nvSpPr>
        <p:spPr>
          <a:xfrm>
            <a:off x="1691680" y="620688"/>
            <a:ext cx="6912768" cy="5322912"/>
          </a:xfrm>
        </p:spPr>
        <p:txBody>
          <a:bodyPr>
            <a:normAutofit/>
          </a:bodyPr>
          <a:lstStyle/>
          <a:p>
            <a:r>
              <a:rPr lang="en-US" sz="2800" b="1" dirty="0" smtClean="0">
                <a:latin typeface="Times New Roman" pitchFamily="18" charset="0"/>
                <a:cs typeface="Times New Roman" pitchFamily="18" charset="0"/>
              </a:rPr>
              <a:t>Sourcing Inputs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This is the extent to which the factors of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production are sourced and used with digital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technology.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second part of sourcing inputs is to capture the degree to which digital technologies change the lifecycle of sourcing these factors for the business. </a:t>
            </a:r>
            <a:br>
              <a:rPr lang="en-US" sz="2800" dirty="0" smtClean="0">
                <a:latin typeface="Times New Roman" pitchFamily="18" charset="0"/>
                <a:cs typeface="Times New Roman" pitchFamily="18" charset="0"/>
              </a:rPr>
            </a:b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23</a:t>
            </a:fld>
            <a:endParaRPr lang="en-US" smtClean="0"/>
          </a:p>
        </p:txBody>
      </p:sp>
      <p:sp>
        <p:nvSpPr>
          <p:cNvPr id="2052" name="Rectangle 2"/>
          <p:cNvSpPr>
            <a:spLocks noGrp="1" noChangeArrowheads="1"/>
          </p:cNvSpPr>
          <p:nvPr>
            <p:ph type="ctrTitle"/>
          </p:nvPr>
        </p:nvSpPr>
        <p:spPr>
          <a:xfrm>
            <a:off x="1691680" y="620688"/>
            <a:ext cx="6912768" cy="4103712"/>
          </a:xfrm>
        </p:spPr>
        <p:txBody>
          <a:bodyPr>
            <a:normAutofit/>
          </a:bodyPr>
          <a:lstStyle/>
          <a:p>
            <a:r>
              <a:rPr lang="en-US" sz="2800" b="1" dirty="0" smtClean="0">
                <a:latin typeface="Times New Roman" pitchFamily="18" charset="0"/>
                <a:cs typeface="Times New Roman" pitchFamily="18" charset="0"/>
              </a:rPr>
              <a:t>Running Enterprises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Running enterprises relates to the extent to which firms are embracing digital technologies and activities to carry out business functions such as </a:t>
            </a:r>
            <a:r>
              <a:rPr lang="en-US" sz="2800" dirty="0" smtClean="0">
                <a:latin typeface="Times New Roman" pitchFamily="18" charset="0"/>
                <a:cs typeface="Times New Roman" pitchFamily="18" charset="0"/>
              </a:rPr>
              <a:t> supply </a:t>
            </a:r>
            <a:r>
              <a:rPr lang="en-US" sz="2800" dirty="0" smtClean="0">
                <a:latin typeface="Times New Roman" pitchFamily="18" charset="0"/>
                <a:cs typeface="Times New Roman" pitchFamily="18" charset="0"/>
              </a:rPr>
              <a:t>chain, strategy, talent,  procurement and research and development.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24</a:t>
            </a:fld>
            <a:endParaRPr lang="en-US" smtClean="0"/>
          </a:p>
        </p:txBody>
      </p:sp>
      <p:sp>
        <p:nvSpPr>
          <p:cNvPr id="2052" name="Rectangle 2"/>
          <p:cNvSpPr>
            <a:spLocks noGrp="1" noChangeArrowheads="1"/>
          </p:cNvSpPr>
          <p:nvPr>
            <p:ph type="ctrTitle"/>
          </p:nvPr>
        </p:nvSpPr>
        <p:spPr>
          <a:xfrm>
            <a:off x="1691680" y="620688"/>
            <a:ext cx="6912768" cy="3036912"/>
          </a:xfrm>
        </p:spPr>
        <p:txBody>
          <a:bodyPr>
            <a:normAutofit/>
          </a:bodyPr>
          <a:lstStyle/>
          <a:p>
            <a:r>
              <a:rPr lang="en-US" sz="2800" b="1" dirty="0" smtClean="0">
                <a:latin typeface="Times New Roman" pitchFamily="18" charset="0"/>
                <a:cs typeface="Times New Roman" pitchFamily="18" charset="0"/>
              </a:rPr>
              <a:t>Fostering Enablers</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impact of digital is in part enabled by the institutional and socio-economic environment.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25</a:t>
            </a:fld>
            <a:endParaRPr lang="en-US" smtClean="0"/>
          </a:p>
        </p:txBody>
      </p:sp>
      <p:sp>
        <p:nvSpPr>
          <p:cNvPr id="2052" name="Rectangle 2"/>
          <p:cNvSpPr>
            <a:spLocks noGrp="1" noChangeArrowheads="1"/>
          </p:cNvSpPr>
          <p:nvPr>
            <p:ph type="ctrTitle"/>
          </p:nvPr>
        </p:nvSpPr>
        <p:spPr>
          <a:xfrm>
            <a:off x="1691680" y="620688"/>
            <a:ext cx="6912768" cy="5094312"/>
          </a:xfrm>
        </p:spPr>
        <p:txBody>
          <a:bodyPr>
            <a:normAutofit/>
          </a:bodyPr>
          <a:lstStyle/>
          <a:p>
            <a:r>
              <a:rPr lang="en-US" sz="2800" b="1" dirty="0" smtClean="0">
                <a:latin typeface="Times New Roman" pitchFamily="18" charset="0"/>
                <a:cs typeface="Times New Roman" pitchFamily="18" charset="0"/>
              </a:rPr>
              <a:t>Beyond the technical model –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creating a new mindset</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While the Digital Density Index’s indicators can help pinpoint specific areas for </a:t>
            </a:r>
            <a:r>
              <a:rPr lang="en-US" sz="2800" dirty="0" smtClean="0">
                <a:latin typeface="Times New Roman" pitchFamily="18" charset="0"/>
                <a:cs typeface="Times New Roman" pitchFamily="18" charset="0"/>
              </a:rPr>
              <a:t> improvement</a:t>
            </a:r>
            <a:r>
              <a:rPr lang="en-US" sz="2800" dirty="0" smtClean="0">
                <a:latin typeface="Times New Roman" pitchFamily="18" charset="0"/>
                <a:cs typeface="Times New Roman" pitchFamily="18" charset="0"/>
              </a:rPr>
              <a:t>, the broad areas of economic activity that the model describes can also help government and business leaders think differently about how digital technology transforms business and economies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to capitalize on new growth opportunities.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26</a:t>
            </a:fld>
            <a:endParaRPr lang="en-US" smtClean="0"/>
          </a:p>
        </p:txBody>
      </p:sp>
      <p:sp>
        <p:nvSpPr>
          <p:cNvPr id="2052" name="Rectangle 2"/>
          <p:cNvSpPr>
            <a:spLocks noGrp="1" noChangeArrowheads="1"/>
          </p:cNvSpPr>
          <p:nvPr>
            <p:ph type="ctrTitle"/>
          </p:nvPr>
        </p:nvSpPr>
        <p:spPr>
          <a:xfrm>
            <a:off x="1691680" y="620688"/>
            <a:ext cx="6912768" cy="4941912"/>
          </a:xfrm>
        </p:spPr>
        <p:txBody>
          <a:bodyPr>
            <a:noAutofit/>
          </a:bodyPr>
          <a:lstStyle/>
          <a:p>
            <a:r>
              <a:rPr lang="en-US" sz="2800" b="1" dirty="0" smtClean="0">
                <a:latin typeface="Times New Roman" pitchFamily="18" charset="0"/>
                <a:cs typeface="Times New Roman" pitchFamily="18" charset="0"/>
              </a:rPr>
              <a:t>Making Markets</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Understand and support new business models and markets</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Governments need to rethink how they view disruptive new business models beyond outdated industry boundaries.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For </a:t>
            </a:r>
            <a:r>
              <a:rPr lang="en-US" sz="2800" dirty="0" smtClean="0">
                <a:latin typeface="Times New Roman" pitchFamily="18" charset="0"/>
                <a:cs typeface="Times New Roman" pitchFamily="18" charset="0"/>
              </a:rPr>
              <a:t>their part, businesses need to engage with governments in new ways.</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27</a:t>
            </a:fld>
            <a:endParaRPr lang="en-US" smtClean="0"/>
          </a:p>
        </p:txBody>
      </p:sp>
      <p:sp>
        <p:nvSpPr>
          <p:cNvPr id="2052" name="Rectangle 2"/>
          <p:cNvSpPr>
            <a:spLocks noGrp="1" noChangeArrowheads="1"/>
          </p:cNvSpPr>
          <p:nvPr>
            <p:ph type="ctrTitle"/>
          </p:nvPr>
        </p:nvSpPr>
        <p:spPr>
          <a:xfrm>
            <a:off x="1691680" y="620688"/>
            <a:ext cx="6912768" cy="5627712"/>
          </a:xfrm>
        </p:spPr>
        <p:txBody>
          <a:bodyPr>
            <a:normAutofit/>
          </a:bodyPr>
          <a:lstStyle/>
          <a:p>
            <a:pPr>
              <a:defRPr/>
            </a:pPr>
            <a:r>
              <a:rPr lang="en-US" sz="2800" dirty="0" smtClean="0">
                <a:latin typeface="Times New Roman" pitchFamily="18" charset="0"/>
                <a:cs typeface="Times New Roman" pitchFamily="18" charset="0"/>
              </a:rPr>
              <a:t>An example of business and government working together is the German “Smart Service World” program.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Its </a:t>
            </a:r>
            <a:r>
              <a:rPr lang="en-US" sz="2800" dirty="0" smtClean="0">
                <a:latin typeface="Times New Roman" pitchFamily="18" charset="0"/>
                <a:cs typeface="Times New Roman" pitchFamily="18" charset="0"/>
              </a:rPr>
              <a:t>aim is to determine how the business models of suppliers, manufacturers, and operators </a:t>
            </a:r>
            <a:r>
              <a:rPr lang="en-US" sz="2800" dirty="0" smtClean="0">
                <a:latin typeface="Times New Roman" pitchFamily="18" charset="0"/>
                <a:cs typeface="Times New Roman" pitchFamily="18" charset="0"/>
              </a:rPr>
              <a:t>will </a:t>
            </a:r>
            <a:r>
              <a:rPr lang="en-US" sz="2800" dirty="0" smtClean="0">
                <a:latin typeface="Times New Roman" pitchFamily="18" charset="0"/>
                <a:cs typeface="Times New Roman" pitchFamily="18" charset="0"/>
              </a:rPr>
              <a:t>be revolutionized by new types of products and services.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This </a:t>
            </a:r>
            <a:r>
              <a:rPr lang="en-US" sz="2800" dirty="0" smtClean="0">
                <a:latin typeface="Times New Roman" pitchFamily="18" charset="0"/>
                <a:cs typeface="Times New Roman" pitchFamily="18" charset="0"/>
              </a:rPr>
              <a:t>public—private partnership supports Germany’s goal to become the number-one country in Europe in terms of digital growth.</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28</a:t>
            </a:fld>
            <a:endParaRPr lang="en-US" smtClean="0"/>
          </a:p>
        </p:txBody>
      </p:sp>
      <p:sp>
        <p:nvSpPr>
          <p:cNvPr id="2052" name="Rectangle 2"/>
          <p:cNvSpPr>
            <a:spLocks noGrp="1" noChangeArrowheads="1"/>
          </p:cNvSpPr>
          <p:nvPr>
            <p:ph type="ctrTitle"/>
          </p:nvPr>
        </p:nvSpPr>
        <p:spPr>
          <a:xfrm>
            <a:off x="1691680" y="620688"/>
            <a:ext cx="6912768" cy="5703912"/>
          </a:xfrm>
        </p:spPr>
        <p:txBody>
          <a:bodyPr>
            <a:normAutofit/>
          </a:bodyPr>
          <a:lstStyle/>
          <a:p>
            <a:r>
              <a:rPr lang="en-US" sz="2800" b="1" dirty="0" smtClean="0">
                <a:latin typeface="Times New Roman" pitchFamily="18" charset="0"/>
                <a:cs typeface="Times New Roman" pitchFamily="18" charset="0"/>
              </a:rPr>
              <a:t>Running Enterprises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Transform how you operate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An original selling point of digital technologies was their ability to take time, cost, and distance out of an activity or process</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That </a:t>
            </a:r>
            <a:r>
              <a:rPr lang="en-US" sz="2800" dirty="0" smtClean="0">
                <a:latin typeface="Times New Roman" pitchFamily="18" charset="0"/>
                <a:cs typeface="Times New Roman" pitchFamily="18" charset="0"/>
              </a:rPr>
              <a:t>still holds true today.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Companies </a:t>
            </a:r>
            <a:r>
              <a:rPr lang="en-US" sz="2800" dirty="0" smtClean="0">
                <a:latin typeface="Times New Roman" pitchFamily="18" charset="0"/>
                <a:cs typeface="Times New Roman" pitchFamily="18" charset="0"/>
              </a:rPr>
              <a:t>and governments should increase their use of digital technologies to transform key business processes to create greater leaps in efficiency and productivity.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29</a:t>
            </a:fld>
            <a:endParaRPr lang="en-US" smtClean="0"/>
          </a:p>
        </p:txBody>
      </p:sp>
      <p:sp>
        <p:nvSpPr>
          <p:cNvPr id="2052" name="Rectangle 2"/>
          <p:cNvSpPr>
            <a:spLocks noGrp="1" noChangeArrowheads="1"/>
          </p:cNvSpPr>
          <p:nvPr>
            <p:ph type="ctrTitle"/>
          </p:nvPr>
        </p:nvSpPr>
        <p:spPr>
          <a:xfrm>
            <a:off x="1691680" y="620688"/>
            <a:ext cx="6912768" cy="5094312"/>
          </a:xfrm>
        </p:spPr>
        <p:txBody>
          <a:bodyPr>
            <a:normAutofit/>
          </a:bodyPr>
          <a:lstStyle/>
          <a:p>
            <a:r>
              <a:rPr lang="en-US" sz="2800" b="1" dirty="0" smtClean="0">
                <a:latin typeface="Times New Roman" pitchFamily="18" charset="0"/>
                <a:cs typeface="Times New Roman" pitchFamily="18" charset="0"/>
              </a:rPr>
              <a:t>Sourcing Inputs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Think forward to the Industrial </a:t>
            </a:r>
            <a:r>
              <a:rPr lang="en-US" sz="2800" dirty="0" smtClean="0">
                <a:latin typeface="Times New Roman" pitchFamily="18" charset="0"/>
                <a:cs typeface="Times New Roman" pitchFamily="18" charset="0"/>
              </a:rPr>
              <a:t> Internet </a:t>
            </a:r>
            <a:r>
              <a:rPr lang="en-US" sz="2800" dirty="0" smtClean="0">
                <a:latin typeface="Times New Roman" pitchFamily="18" charset="0"/>
                <a:cs typeface="Times New Roman" pitchFamily="18" charset="0"/>
              </a:rPr>
              <a:t>of Things</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To keep growing and innovating, economies and businesses must use land, talent, capital, ideas, and other resources ever more effectively.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30</a:t>
            </a:fld>
            <a:endParaRPr lang="en-US" smtClean="0"/>
          </a:p>
        </p:txBody>
      </p:sp>
      <p:sp>
        <p:nvSpPr>
          <p:cNvPr id="2052" name="Rectangle 2"/>
          <p:cNvSpPr>
            <a:spLocks noGrp="1" noChangeArrowheads="1"/>
          </p:cNvSpPr>
          <p:nvPr>
            <p:ph type="ctrTitle"/>
          </p:nvPr>
        </p:nvSpPr>
        <p:spPr>
          <a:xfrm>
            <a:off x="1691680" y="620688"/>
            <a:ext cx="6912768" cy="3494112"/>
          </a:xfrm>
        </p:spPr>
        <p:txBody>
          <a:bodyPr>
            <a:normAutofit/>
          </a:bodyPr>
          <a:lstStyle/>
          <a:p>
            <a:pPr>
              <a:defRPr/>
            </a:pPr>
            <a:r>
              <a:rPr lang="en-US" sz="2800" dirty="0" smtClean="0">
                <a:latin typeface="Times New Roman" pitchFamily="18" charset="0"/>
                <a:cs typeface="Times New Roman" pitchFamily="18" charset="0"/>
              </a:rPr>
              <a:t>The Industrial Internet of Things will further accelerate the digitalization </a:t>
            </a:r>
            <a:r>
              <a:rPr lang="en-US" sz="2800" dirty="0" smtClean="0">
                <a:latin typeface="Times New Roman" pitchFamily="18" charset="0"/>
                <a:cs typeface="Times New Roman" pitchFamily="18" charset="0"/>
              </a:rPr>
              <a:t>of </a:t>
            </a:r>
            <a:r>
              <a:rPr lang="en-US" sz="2800" dirty="0" smtClean="0">
                <a:latin typeface="Times New Roman" pitchFamily="18" charset="0"/>
                <a:cs typeface="Times New Roman" pitchFamily="18" charset="0"/>
              </a:rPr>
              <a:t>supply chains as objects interact </a:t>
            </a:r>
            <a:r>
              <a:rPr lang="en-US" sz="2800" dirty="0" smtClean="0">
                <a:latin typeface="Times New Roman" pitchFamily="18" charset="0"/>
                <a:cs typeface="Times New Roman" pitchFamily="18" charset="0"/>
              </a:rPr>
              <a:t>with </a:t>
            </a:r>
            <a:r>
              <a:rPr lang="en-US" sz="2800" dirty="0" smtClean="0">
                <a:latin typeface="Times New Roman" pitchFamily="18" charset="0"/>
                <a:cs typeface="Times New Roman" pitchFamily="18" charset="0"/>
              </a:rPr>
              <a:t>objects and humans to optimize </a:t>
            </a:r>
            <a:r>
              <a:rPr lang="en-US" sz="2800" dirty="0" smtClean="0">
                <a:latin typeface="Times New Roman" pitchFamily="18" charset="0"/>
                <a:cs typeface="Times New Roman" pitchFamily="18" charset="0"/>
              </a:rPr>
              <a:t>processes </a:t>
            </a:r>
            <a:r>
              <a:rPr lang="en-US" sz="2800" dirty="0" smtClean="0">
                <a:latin typeface="Times New Roman" pitchFamily="18" charset="0"/>
                <a:cs typeface="Times New Roman" pitchFamily="18" charset="0"/>
              </a:rPr>
              <a:t>or create new product and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service hybrids.</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31</a:t>
            </a:fld>
            <a:endParaRPr lang="en-US" smtClean="0"/>
          </a:p>
        </p:txBody>
      </p:sp>
      <p:sp>
        <p:nvSpPr>
          <p:cNvPr id="2052" name="Rectangle 2"/>
          <p:cNvSpPr>
            <a:spLocks noGrp="1" noChangeArrowheads="1"/>
          </p:cNvSpPr>
          <p:nvPr>
            <p:ph type="ctrTitle"/>
          </p:nvPr>
        </p:nvSpPr>
        <p:spPr>
          <a:xfrm>
            <a:off x="1691680" y="620688"/>
            <a:ext cx="6912768" cy="5932512"/>
          </a:xfrm>
        </p:spPr>
        <p:txBody>
          <a:bodyPr>
            <a:noAutofit/>
          </a:bodyPr>
          <a:lstStyle/>
          <a:p>
            <a:r>
              <a:rPr lang="en-US" sz="2800" b="1" dirty="0" smtClean="0">
                <a:latin typeface="Times New Roman" pitchFamily="18" charset="0"/>
                <a:cs typeface="Times New Roman" pitchFamily="18" charset="0"/>
              </a:rPr>
              <a:t>Fostering Enablers</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Look beyond digital infrastructure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High-speed broadband is important.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However, digital requires a much broader range of enabling factors beyond technology infrastructure.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Governments and businesses must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work together in at least four additional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areas to create an environment in which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digital can flourish.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32</a:t>
            </a:fld>
            <a:endParaRPr lang="en-US" smtClean="0"/>
          </a:p>
        </p:txBody>
      </p:sp>
      <p:sp>
        <p:nvSpPr>
          <p:cNvPr id="2052" name="Rectangle 2"/>
          <p:cNvSpPr>
            <a:spLocks noGrp="1" noChangeArrowheads="1"/>
          </p:cNvSpPr>
          <p:nvPr>
            <p:ph type="ctrTitle"/>
          </p:nvPr>
        </p:nvSpPr>
        <p:spPr>
          <a:xfrm>
            <a:off x="1691680" y="620688"/>
            <a:ext cx="6912768" cy="3113112"/>
          </a:xfrm>
        </p:spPr>
        <p:txBody>
          <a:bodyPr>
            <a:noAutofit/>
          </a:bodyPr>
          <a:lstStyle/>
          <a:p>
            <a:pPr>
              <a:defRPr/>
            </a:pPr>
            <a:r>
              <a:rPr lang="en-US" sz="2800" dirty="0" smtClean="0">
                <a:latin typeface="Times New Roman" pitchFamily="18" charset="0"/>
                <a:cs typeface="Times New Roman" pitchFamily="18" charset="0"/>
              </a:rPr>
              <a:t>The first is making it easier for entrepreneurs to launch digital businesses, which Italy did in 2014 by eliminating registration fees for startups and establishing a legal framework for crowdfunding. </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821680"/>
          </a:xfrm>
        </p:spPr>
        <p:txBody>
          <a:bodyPr>
            <a:normAutofit/>
          </a:bodyPr>
          <a:lstStyle/>
          <a:p>
            <a:r>
              <a:rPr lang="en-US" sz="2800" dirty="0" smtClean="0">
                <a:latin typeface="Times New Roman" pitchFamily="18" charset="0"/>
                <a:cs typeface="Times New Roman" pitchFamily="18" charset="0"/>
              </a:rPr>
              <a:t>The second is streamlining and simplifying market rules to reflect the degree of commerce, online and offline, that now depends on digital.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European Union, for example, wants to put in place a “digital single market” of 500 million people, based on harmonized data protection rules, ecommerce, telecommunications, copyright and consumer protection.</a:t>
            </a:r>
            <a:endParaRPr lang="en-GB" sz="2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33</a:t>
            </a:fld>
            <a:endParaRPr lang="en-GB"/>
          </a:p>
        </p:txBody>
      </p:sp>
    </p:spTree>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34</a:t>
            </a:fld>
            <a:endParaRPr lang="en-US" smtClean="0"/>
          </a:p>
        </p:txBody>
      </p:sp>
      <p:sp>
        <p:nvSpPr>
          <p:cNvPr id="2052" name="Rectangle 2"/>
          <p:cNvSpPr>
            <a:spLocks noGrp="1" noChangeArrowheads="1"/>
          </p:cNvSpPr>
          <p:nvPr>
            <p:ph type="ctrTitle"/>
          </p:nvPr>
        </p:nvSpPr>
        <p:spPr>
          <a:xfrm>
            <a:off x="1691680" y="620688"/>
            <a:ext cx="6912768" cy="3494112"/>
          </a:xfrm>
        </p:spPr>
        <p:txBody>
          <a:bodyPr>
            <a:noAutofit/>
          </a:bodyPr>
          <a:lstStyle/>
          <a:p>
            <a:pPr>
              <a:defRPr/>
            </a:pPr>
            <a:r>
              <a:rPr lang="en-US" sz="2800" dirty="0" smtClean="0">
                <a:latin typeface="Times New Roman" pitchFamily="18" charset="0"/>
                <a:cs typeface="Times New Roman" pitchFamily="18" charset="0"/>
              </a:rPr>
              <a:t>The third involves initiatives to develop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digital skills, such as Estonia’s nationwide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program called </a:t>
            </a:r>
            <a:r>
              <a:rPr lang="en-US" sz="2800" dirty="0" err="1" smtClean="0">
                <a:latin typeface="Times New Roman" pitchFamily="18" charset="0"/>
                <a:cs typeface="Times New Roman" pitchFamily="18" charset="0"/>
              </a:rPr>
              <a:t>ProgeTiiger</a:t>
            </a:r>
            <a:r>
              <a:rPr lang="en-US" sz="2800" dirty="0" smtClean="0">
                <a:latin typeface="Times New Roman" pitchFamily="18" charset="0"/>
                <a:cs typeface="Times New Roman" pitchFamily="18" charset="0"/>
              </a:rPr>
              <a:t> (Programming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Tiger) to teach children aged seven to 19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how to write software code.</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35</a:t>
            </a:fld>
            <a:endParaRPr lang="en-US" smtClean="0"/>
          </a:p>
        </p:txBody>
      </p:sp>
      <p:sp>
        <p:nvSpPr>
          <p:cNvPr id="2052" name="Rectangle 2"/>
          <p:cNvSpPr>
            <a:spLocks noGrp="1" noChangeArrowheads="1"/>
          </p:cNvSpPr>
          <p:nvPr>
            <p:ph type="ctrTitle"/>
          </p:nvPr>
        </p:nvSpPr>
        <p:spPr>
          <a:xfrm>
            <a:off x="1691680" y="620688"/>
            <a:ext cx="6912768" cy="4713312"/>
          </a:xfrm>
        </p:spPr>
        <p:txBody>
          <a:bodyPr>
            <a:normAutofit/>
          </a:bodyPr>
          <a:lstStyle/>
          <a:p>
            <a:pPr>
              <a:defRPr/>
            </a:pPr>
            <a:r>
              <a:rPr lang="en-US" sz="2800" dirty="0" smtClean="0">
                <a:latin typeface="Times New Roman" pitchFamily="18" charset="0"/>
                <a:cs typeface="Times New Roman" pitchFamily="18" charset="0"/>
              </a:rPr>
              <a:t>The fourth is consumer and citizen trust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that businesses and governments will use their personal data responsibly.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Digital trust relies on secure infrastructure and appropriate data protection rules, as well as initiatives by businesses to become increasingly transparent with their customers as to how and why their data is used.</a:t>
            </a:r>
            <a:endParaRPr lang="en-US" sz="2800" b="1" dirty="0" smtClean="0">
              <a:solidFill>
                <a:schemeClr val="tx2"/>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36</a:t>
            </a:fld>
            <a:endParaRPr lang="en-US" smtClean="0"/>
          </a:p>
        </p:txBody>
      </p:sp>
      <p:sp>
        <p:nvSpPr>
          <p:cNvPr id="2052" name="Rectangle 2"/>
          <p:cNvSpPr>
            <a:spLocks noGrp="1" noChangeArrowheads="1"/>
          </p:cNvSpPr>
          <p:nvPr>
            <p:ph type="ctrTitle"/>
          </p:nvPr>
        </p:nvSpPr>
        <p:spPr>
          <a:xfrm>
            <a:off x="1691680" y="620688"/>
            <a:ext cx="6912768" cy="4713312"/>
          </a:xfrm>
        </p:spPr>
        <p:txBody>
          <a:bodyPr>
            <a:noAutofit/>
          </a:bodyPr>
          <a:lstStyle/>
          <a:p>
            <a:pPr>
              <a:defRPr/>
            </a:pPr>
            <a:r>
              <a:rPr lang="en-US" sz="2800" b="1" dirty="0" smtClean="0">
                <a:solidFill>
                  <a:schemeClr val="tx2"/>
                </a:solidFill>
                <a:latin typeface="Times New Roman" pitchFamily="18" charset="0"/>
                <a:cs typeface="Times New Roman" pitchFamily="18" charset="0"/>
              </a:rPr>
              <a:t>References</a:t>
            </a:r>
            <a:br>
              <a:rPr lang="en-US" sz="2800" b="1" dirty="0" smtClean="0">
                <a:solidFill>
                  <a:schemeClr val="tx2"/>
                </a:solidFill>
                <a:latin typeface="Times New Roman" pitchFamily="18" charset="0"/>
                <a:cs typeface="Times New Roman" pitchFamily="18" charset="0"/>
              </a:rPr>
            </a:br>
            <a:r>
              <a:rPr lang="en-US" sz="2800" b="1" dirty="0" smtClean="0">
                <a:solidFill>
                  <a:schemeClr val="tx2"/>
                </a:solidFill>
                <a:latin typeface="Times New Roman" pitchFamily="18" charset="0"/>
                <a:cs typeface="Times New Roman" pitchFamily="18" charset="0"/>
              </a:rPr>
              <a:t/>
            </a:r>
            <a:br>
              <a:rPr lang="en-US" sz="2800" b="1" dirty="0" smtClean="0">
                <a:solidFill>
                  <a:schemeClr val="tx2"/>
                </a:solidFill>
                <a:latin typeface="Times New Roman" pitchFamily="18" charset="0"/>
                <a:cs typeface="Times New Roman" pitchFamily="18" charset="0"/>
              </a:rPr>
            </a:br>
            <a:r>
              <a:rPr lang="en-US" sz="2800" b="1" dirty="0" smtClean="0">
                <a:solidFill>
                  <a:schemeClr val="tx2"/>
                </a:solidFill>
                <a:latin typeface="Times New Roman" pitchFamily="18" charset="0"/>
                <a:cs typeface="Times New Roman" pitchFamily="18" charset="0"/>
              </a:rPr>
              <a:t>The New Digital Economy - How it will transform business, </a:t>
            </a:r>
            <a:r>
              <a:rPr lang="en-US" sz="2800" dirty="0" smtClean="0">
                <a:solidFill>
                  <a:srgbClr val="0070C0"/>
                </a:solidFill>
                <a:latin typeface="Times New Roman" pitchFamily="18" charset="0"/>
                <a:cs typeface="Times New Roman" pitchFamily="18" charset="0"/>
              </a:rPr>
              <a:t>http://www.pwc.com/en_MT/mt/publications/assets/the-new-digital-economy.pdf</a:t>
            </a:r>
            <a:r>
              <a:rPr lang="en-US" sz="2800" dirty="0" smtClean="0">
                <a:solidFill>
                  <a:schemeClr val="tx2"/>
                </a:solidFill>
                <a:latin typeface="Times New Roman" pitchFamily="18" charset="0"/>
                <a:cs typeface="Times New Roman" pitchFamily="18" charset="0"/>
              </a:rPr>
              <a:t/>
            </a:r>
            <a:br>
              <a:rPr lang="en-US" sz="2800" dirty="0" smtClean="0">
                <a:solidFill>
                  <a:schemeClr val="tx2"/>
                </a:solidFill>
                <a:latin typeface="Times New Roman" pitchFamily="18" charset="0"/>
                <a:cs typeface="Times New Roman" pitchFamily="18" charset="0"/>
              </a:rPr>
            </a:br>
            <a:r>
              <a:rPr lang="en-US" sz="2800" b="1" dirty="0" smtClean="0">
                <a:solidFill>
                  <a:schemeClr val="tx2"/>
                </a:solidFill>
                <a:latin typeface="Times New Roman" pitchFamily="18" charset="0"/>
                <a:cs typeface="Times New Roman" pitchFamily="18" charset="0"/>
              </a:rPr>
              <a:t/>
            </a:r>
            <a:br>
              <a:rPr lang="en-US" sz="2800" b="1" dirty="0" smtClean="0">
                <a:solidFill>
                  <a:schemeClr val="tx2"/>
                </a:solidFill>
                <a:latin typeface="Times New Roman" pitchFamily="18" charset="0"/>
                <a:cs typeface="Times New Roman" pitchFamily="18" charset="0"/>
              </a:rPr>
            </a:br>
            <a:r>
              <a:rPr lang="en-US" sz="2800" b="1" dirty="0" smtClean="0">
                <a:solidFill>
                  <a:schemeClr val="tx2"/>
                </a:solidFill>
                <a:latin typeface="Times New Roman" pitchFamily="18" charset="0"/>
                <a:cs typeface="Times New Roman" pitchFamily="18" charset="0"/>
              </a:rPr>
              <a:t> Accenture Strategy, </a:t>
            </a:r>
            <a:r>
              <a:rPr lang="en-US" sz="2800" dirty="0" smtClean="0">
                <a:solidFill>
                  <a:srgbClr val="0070C0"/>
                </a:solidFill>
                <a:latin typeface="Times New Roman" pitchFamily="18" charset="0"/>
                <a:cs typeface="Times New Roman" pitchFamily="18" charset="0"/>
              </a:rPr>
              <a:t>http://www.accenture.com/SiteCollectionDocuments/PDF/Accenture-Digital-Density-Index-Guiding-Digital-Transformation.pdf</a:t>
            </a:r>
          </a:p>
        </p:txBody>
      </p:sp>
    </p:spTree>
  </p:cSld>
  <p:clrMapOvr>
    <a:masterClrMapping/>
  </p:clrMapOvr>
  <p:transition>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plate AFRALTI Presentation_New">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AFRALTI Presentation_New</Template>
  <TotalTime>191</TotalTime>
  <Words>396</Words>
  <Application>Microsoft Office PowerPoint</Application>
  <PresentationFormat>On-screen Show (4:3)</PresentationFormat>
  <Paragraphs>75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Template AFRALTI Presentation_New</vt:lpstr>
      <vt:lpstr>ICT Forum for HR Practitioners  18 - 20 March 2015   Christmar Hotel, Livingstone, Zambia  THEME: ICT for Social-Economic Development  </vt:lpstr>
      <vt:lpstr>Title: Transforming to Digital Economy - Strategies and Growth Opportunities  Presenter:   Mr. Jonathan P.  Mwakijele Chairperson, EACO HR Committee Coordinator,  ITU CoE activities at AFRALTI  Head of Training, Consultancy and Research Unit Email: Jmwakijele@afralti.org Tel: +254 718 860 897</vt:lpstr>
      <vt:lpstr>Introduction   Digital economy enables trading of goods and services through electronic commerce on the Internet.   In this new economy business enterprises, government agencies, and the society will all be impacted in one way or another by the new way of conducting business. </vt:lpstr>
      <vt:lpstr>Governments will need to focus on how to :  - Provide universal broadband access,   - Provide ICT skills to the citizens,  - Provide online government services,   - Focus on the new realm of security of information systems and networks,  - Promote more  R&amp;D programmes, technology diffusion to business, new electronic payment methods, and  protection of digital content. </vt:lpstr>
      <vt:lpstr>Business organization will need to change the traditional form of conducting business by adopting new business processes.   This will involve massive investment on training and acquisition of the supporting technologies. </vt:lpstr>
      <vt:lpstr>The new digital economy:  How it will transform business</vt:lpstr>
      <vt:lpstr>These shifts are:  - The coming of age of the global digital economy - Industries undergoing digital transformation - The digital divide reversing -- moving from West to East - The emerging-market customer taking centre stage - Business shifting  into hyperdrive -- the pace of change - Firms reorganising to fully embrace the digital economy</vt:lpstr>
      <vt:lpstr>What should CEOs be doing to ensure their firms remain competitive in this disruptive environment?   A set of imperatives and recommended actions are offered in the report.</vt:lpstr>
      <vt:lpstr>The global digital economy comes of age  The Internet has set in motion a third wave of capitalism that will transform many aspects of the global  marketplace—from consumer behavior to new business models.   Mobility, cloud computing, business intelligence and social media underpin this shift,  which is taking place in both developed and developing economies. </vt:lpstr>
      <vt:lpstr>Reaching adulthood  While the digital economy has been operating for several decades—few companies today operate without an e-commerce platform—the survey identifies four key technologies that are now bringing it into adulthood:   mobility,  cloud computing,  business intelligence and  social media </vt:lpstr>
      <vt:lpstr>Industries undergo digital transformation  As a result of the maturing digital economy, companies across a range of industries have seen their business models upended as they contend with the twin forces of technology and  globalization.   Over the next five years, many sectors, including technology,  telecommunications, entertainment, media, banking, retail and healthcare, will continue to be reshaped through the application of information technology.</vt:lpstr>
      <vt:lpstr>The digital divide reverses  With economic power shifting to the East,  cash-rich companies in the developing world are now investing heavily in  technology—often outpacing their counterparts in developed markets.   CEOs in advanced economies will need to deal with a new competitive challenge—aggressive technology-charged firms from emerging countries. </vt:lpstr>
      <vt:lpstr>The emerging-market customer takes center stage  Rapid economic growth, along with rising populations and income levels, are putting emerging markets at the center of corporate growth strategies.   Customers in emerging  markets—including the consumer, business and government sectors—offer huge opportunities for Western companies that can adapt to their needs.  </vt:lpstr>
      <vt:lpstr>Business shifts into hyperdrive  The ever-changing global marketplace, fuelled by fast-growth economies and new technology, has accelerated the speed of most business activities, from product development to customer response.   Real-time business intelligence and predictive analysis will be required not only for faster decision-making, but to cope with unexpected market risks and opportunities. </vt:lpstr>
      <vt:lpstr>Firms reorganize to embrace the digital economy  To operate on the global digital playing field, where new rivals are agile by policies and thinking, Smart Western firms are moving away from hierarchical decision-making and toward a network structure that is more market-like and organic.</vt:lpstr>
      <vt:lpstr>The key?  Understand what drives Digital Density,  measure it, and then manage it. </vt:lpstr>
      <vt:lpstr>Can digital technologies help economies become more competitive and grow more strongly?    New research from Accenture provides  empirical evidence they can. </vt:lpstr>
      <vt:lpstr>In a joint study,  Accenture Strategy  and Oxford Economics not only  confirmed the link between increased  use of digital technologies and greater  productivity, but also quantified the  resulting impact on competitiveness and economic growth.  </vt:lpstr>
      <vt:lpstr>According to our analysis, increased  use of digital technology could add as  much as US$1.36 trillion to the GDP  of the world’s top 10 economies in  2020—which is 2.3 percent more than  baseline forecasts.</vt:lpstr>
      <vt:lpstr>The Accenture Digital Density Index is  a comprehensive scorecard of what truly  matters to digitally led economic productivity. </vt:lpstr>
      <vt:lpstr>Areas of economic activity measured by the Digital Density Index   Making Markets   This is the recognition that existing markets are becoming increasingly digital, and new markets are being created through digital means. </vt:lpstr>
      <vt:lpstr>Sourcing Inputs   This is the extent to which the factors of  production are sourced and used with digital  technology.   The second part of sourcing inputs is to capture the degree to which digital technologies change the lifecycle of sourcing these factors for the business.  </vt:lpstr>
      <vt:lpstr>Running Enterprises   Running enterprises relates to the extent to which firms are embracing digital technologies and activities to carry out business functions such as  supply chain, strategy, talent,  procurement and research and development. </vt:lpstr>
      <vt:lpstr>Fostering Enablers  The impact of digital is in part enabled by the institutional and socio-economic environment. </vt:lpstr>
      <vt:lpstr>Beyond the technical model –  creating a new mindset  While the Digital Density Index’s indicators can help pinpoint specific areas for  improvement, the broad areas of economic activity that the model describes can also help government and business leaders think differently about how digital technology transforms business and economies  to capitalize on new growth opportunities. </vt:lpstr>
      <vt:lpstr>Making Markets  Understand and support new business models and markets  Governments need to rethink how they view disruptive new business models beyond outdated industry boundaries.   For their part, businesses need to engage with governments in new ways.</vt:lpstr>
      <vt:lpstr>An example of business and government working together is the German “Smart Service World” program.   Its aim is to determine how the business models of suppliers, manufacturers, and operators will be revolutionized by new types of products and services.   This public—private partnership supports Germany’s goal to become the number-one country in Europe in terms of digital growth.</vt:lpstr>
      <vt:lpstr>Running Enterprises   Transform how you operate   An original selling point of digital technologies was their ability to take time, cost, and distance out of an activity or process.  That still holds true today.   Companies and governments should increase their use of digital technologies to transform key business processes to create greater leaps in efficiency and productivity. </vt:lpstr>
      <vt:lpstr>Sourcing Inputs   Think forward to the Industrial  Internet of Things  To keep growing and innovating, economies and businesses must use land, talent, capital, ideas, and other resources ever more effectively. </vt:lpstr>
      <vt:lpstr>The Industrial Internet of Things will further accelerate the digitalization of supply chains as objects interact with objects and humans to optimize processes or create new product and  service hybrids.</vt:lpstr>
      <vt:lpstr>Fostering Enablers   Look beyond digital infrastructure  High-speed broadband is important.  However, digital requires a much broader range of enabling factors beyond technology infrastructure.   Governments and businesses must  work together in at least four additional  areas to create an environment in which  digital can flourish. </vt:lpstr>
      <vt:lpstr>The first is making it easier for entrepreneurs to launch digital businesses, which Italy did in 2014 by eliminating registration fees for startups and establishing a legal framework for crowdfunding. </vt:lpstr>
      <vt:lpstr>The second is streamlining and simplifying market rules to reflect the degree of commerce, online and offline, that now depends on digital.   The European Union, for example, wants to put in place a “digital single market” of 500 million people, based on harmonized data protection rules, ecommerce, telecommunications, copyright and consumer protection.</vt:lpstr>
      <vt:lpstr>The third involves initiatives to develop  digital skills, such as Estonia’s nationwide  program called ProgeTiiger (Programming  Tiger) to teach children aged seven to 19  how to write software code.</vt:lpstr>
      <vt:lpstr>The fourth is consumer and citizen trust  that businesses and governments will use their personal data responsibly.   Digital trust relies on secure infrastructure and appropriate data protection rules, as well as initiatives by businesses to become increasingly transparent with their customers as to how and why their data is used.</vt:lpstr>
      <vt:lpstr>References  The New Digital Economy - How it will transform business, http://www.pwc.com/en_MT/mt/publications/assets/the-new-digital-economy.pdf   Accenture Strategy, http://www.accenture.com/SiteCollectionDocuments/PDF/Accenture-Digital-Density-Index-Guiding-Digital-Transformation.pdf</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Forum for HR Practitioners 18 - 20 March 2015   THEME: ICT for Social-Economic Development  </dc:title>
  <dc:creator>Jonathan</dc:creator>
  <cp:lastModifiedBy>Jonathan</cp:lastModifiedBy>
  <cp:revision>42</cp:revision>
  <dcterms:created xsi:type="dcterms:W3CDTF">2015-03-14T20:33:43Z</dcterms:created>
  <dcterms:modified xsi:type="dcterms:W3CDTF">2015-03-20T01:30:26Z</dcterms:modified>
</cp:coreProperties>
</file>