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45" r:id="rId2"/>
    <p:sldId id="346" r:id="rId3"/>
    <p:sldId id="357" r:id="rId4"/>
    <p:sldId id="347" r:id="rId5"/>
    <p:sldId id="340" r:id="rId6"/>
    <p:sldId id="312" r:id="rId7"/>
    <p:sldId id="317" r:id="rId8"/>
    <p:sldId id="354" r:id="rId9"/>
    <p:sldId id="301" r:id="rId10"/>
    <p:sldId id="33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638" autoAdjust="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36DD05-C241-46C8-B4AB-72804EE90B89}" type="datetimeFigureOut">
              <a:rPr lang="en-US" smtClean="0"/>
              <a:pPr/>
              <a:t>6/20/2016</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E9FCC4-0926-4C41-B7C5-A65C7162CDCA}" type="slidenum">
              <a:rPr lang="en-US" smtClean="0"/>
              <a:pPr/>
              <a:t>‹N°›</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dirty="0" smtClean="0">
                <a:latin typeface="Times New Roman" pitchFamily="18" charset="0"/>
                <a:cs typeface="Times New Roman" pitchFamily="18" charset="0"/>
              </a:rPr>
              <a:t>(i)</a:t>
            </a:r>
            <a:r>
              <a:rPr lang="fr-FR" sz="1200" dirty="0" err="1" smtClean="0">
                <a:latin typeface="Times New Roman" pitchFamily="18" charset="0"/>
                <a:cs typeface="Times New Roman" pitchFamily="18" charset="0"/>
              </a:rPr>
              <a:t>Parteners</a:t>
            </a:r>
            <a:r>
              <a:rPr lang="fr-FR" sz="1200" dirty="0" smtClean="0">
                <a:latin typeface="Times New Roman" pitchFamily="18" charset="0"/>
                <a:cs typeface="Times New Roman" pitchFamily="18" charset="0"/>
              </a:rPr>
              <a:t> and </a:t>
            </a:r>
            <a:r>
              <a:rPr lang="fr-FR" sz="1200" dirty="0" err="1" smtClean="0">
                <a:solidFill>
                  <a:srgbClr val="FF0000"/>
                </a:solidFill>
                <a:latin typeface="Times New Roman" pitchFamily="18" charset="0"/>
                <a:cs typeface="Times New Roman" pitchFamily="18" charset="0"/>
              </a:rPr>
              <a:t>entities</a:t>
            </a:r>
            <a:r>
              <a:rPr lang="fr-FR" sz="1200" dirty="0" smtClean="0">
                <a:latin typeface="Times New Roman" pitchFamily="18" charset="0"/>
                <a:cs typeface="Times New Roman" pitchFamily="18" charset="0"/>
              </a:rPr>
              <a:t> </a:t>
            </a:r>
            <a:r>
              <a:rPr lang="fr-FR" sz="1200" baseline="0" dirty="0" smtClean="0">
                <a:latin typeface="Times New Roman" pitchFamily="18" charset="0"/>
                <a:cs typeface="Times New Roman" pitchFamily="18" charset="0"/>
              </a:rPr>
              <a:t> are made of </a:t>
            </a:r>
            <a:r>
              <a:rPr lang="fr-FR" sz="1200" baseline="0" dirty="0" err="1" smtClean="0">
                <a:latin typeface="Times New Roman" pitchFamily="18" charset="0"/>
                <a:cs typeface="Times New Roman" pitchFamily="18" charset="0"/>
              </a:rPr>
              <a:t>actors</a:t>
            </a:r>
            <a:r>
              <a:rPr lang="fr-FR" sz="1200" baseline="0" dirty="0" smtClean="0">
                <a:latin typeface="Times New Roman" pitchFamily="18" charset="0"/>
                <a:cs typeface="Times New Roman" pitchFamily="18" charset="0"/>
              </a:rPr>
              <a:t> </a:t>
            </a:r>
            <a:r>
              <a:rPr lang="fr-FR" sz="1200" dirty="0" err="1" smtClean="0">
                <a:latin typeface="Times New Roman" pitchFamily="18" charset="0"/>
                <a:cs typeface="Times New Roman" pitchFamily="18" charset="0"/>
              </a:rPr>
              <a:t>like</a:t>
            </a:r>
            <a:r>
              <a:rPr lang="fr-FR" sz="1200" dirty="0" smtClean="0">
                <a:latin typeface="Times New Roman" pitchFamily="18" charset="0"/>
                <a:cs typeface="Times New Roman" pitchFamily="18" charset="0"/>
              </a:rPr>
              <a:t> </a:t>
            </a:r>
            <a:r>
              <a:rPr lang="fr-FR" sz="1200" dirty="0" err="1" smtClean="0">
                <a:latin typeface="Times New Roman" pitchFamily="18" charset="0"/>
                <a:cs typeface="Times New Roman" pitchFamily="18" charset="0"/>
              </a:rPr>
              <a:t>universities,goverments,instituts</a:t>
            </a:r>
            <a:r>
              <a:rPr lang="fr-FR" sz="1200" dirty="0" smtClean="0">
                <a:latin typeface="Times New Roman" pitchFamily="18" charset="0"/>
                <a:cs typeface="Times New Roman" pitchFamily="18" charset="0"/>
              </a:rPr>
              <a:t>, </a:t>
            </a:r>
            <a:r>
              <a:rPr lang="fr-FR" sz="1200" dirty="0" err="1" smtClean="0">
                <a:latin typeface="Times New Roman" pitchFamily="18" charset="0"/>
                <a:cs typeface="Times New Roman" pitchFamily="18" charset="0"/>
              </a:rPr>
              <a:t>schools</a:t>
            </a:r>
            <a:r>
              <a:rPr lang="fr-FR" sz="1200" dirty="0" smtClean="0">
                <a:latin typeface="Times New Roman" pitchFamily="18" charset="0"/>
                <a:cs typeface="Times New Roman" pitchFamily="18" charset="0"/>
              </a:rPr>
              <a:t> services,  </a:t>
            </a:r>
            <a:r>
              <a:rPr lang="fr-FR" sz="1200" dirty="0" err="1" smtClean="0">
                <a:latin typeface="Times New Roman" pitchFamily="18" charset="0"/>
                <a:cs typeface="Times New Roman" pitchFamily="18" charset="0"/>
              </a:rPr>
              <a:t>etc</a:t>
            </a:r>
            <a:r>
              <a:rPr lang="fr-FR" sz="1200" dirty="0" smtClean="0">
                <a:latin typeface="Times New Roman" pitchFamily="18" charset="0"/>
                <a:cs typeface="Times New Roman" pitchFamily="18" charset="0"/>
              </a:rPr>
              <a:t>…</a:t>
            </a:r>
          </a:p>
          <a:p>
            <a:r>
              <a:rPr lang="fr-FR" dirty="0" smtClean="0"/>
              <a:t>(ii)</a:t>
            </a:r>
            <a:r>
              <a:rPr lang="fr-FR" sz="1200" dirty="0" smtClean="0">
                <a:latin typeface="Times New Roman" pitchFamily="18" charset="0"/>
                <a:cs typeface="Times New Roman" pitchFamily="18" charset="0"/>
              </a:rPr>
              <a:t> </a:t>
            </a:r>
            <a:r>
              <a:rPr lang="fr-FR" sz="1200" dirty="0" err="1" smtClean="0">
                <a:latin typeface="Times New Roman" pitchFamily="18" charset="0"/>
                <a:cs typeface="Times New Roman" pitchFamily="18" charset="0"/>
              </a:rPr>
              <a:t>Skills</a:t>
            </a:r>
            <a:r>
              <a:rPr lang="fr-FR" sz="1200" dirty="0" smtClean="0">
                <a:latin typeface="Times New Roman" pitchFamily="18" charset="0"/>
                <a:cs typeface="Times New Roman" pitchFamily="18" charset="0"/>
              </a:rPr>
              <a:t> are </a:t>
            </a:r>
            <a:r>
              <a:rPr lang="fr-FR" sz="1200" dirty="0" err="1" smtClean="0">
                <a:latin typeface="Times New Roman" pitchFamily="18" charset="0"/>
                <a:cs typeface="Times New Roman" pitchFamily="18" charset="0"/>
              </a:rPr>
              <a:t>practical</a:t>
            </a:r>
            <a:r>
              <a:rPr lang="fr-FR" sz="1200" dirty="0" smtClean="0">
                <a:latin typeface="Times New Roman" pitchFamily="18" charset="0"/>
                <a:cs typeface="Times New Roman" pitchFamily="18" charset="0"/>
              </a:rPr>
              <a:t>, </a:t>
            </a:r>
            <a:r>
              <a:rPr lang="fr-FR" sz="1200" dirty="0" err="1" smtClean="0">
                <a:latin typeface="Times New Roman" pitchFamily="18" charset="0"/>
                <a:cs typeface="Times New Roman" pitchFamily="18" charset="0"/>
              </a:rPr>
              <a:t>technical</a:t>
            </a:r>
            <a:r>
              <a:rPr lang="fr-FR" sz="1200" dirty="0" smtClean="0">
                <a:latin typeface="Times New Roman" pitchFamily="18" charset="0"/>
                <a:cs typeface="Times New Roman" pitchFamily="18" charset="0"/>
              </a:rPr>
              <a:t> and </a:t>
            </a:r>
            <a:r>
              <a:rPr lang="fr-FR" sz="1200" dirty="0" err="1" smtClean="0">
                <a:latin typeface="Times New Roman" pitchFamily="18" charset="0"/>
                <a:cs typeface="Times New Roman" pitchFamily="18" charset="0"/>
              </a:rPr>
              <a:t>technologicals</a:t>
            </a:r>
            <a:r>
              <a:rPr lang="fr-FR" sz="1200" dirty="0" smtClean="0">
                <a:latin typeface="Times New Roman" pitchFamily="18" charset="0"/>
                <a:cs typeface="Times New Roman" pitchFamily="18" charset="0"/>
              </a:rPr>
              <a:t> </a:t>
            </a:r>
            <a:r>
              <a:rPr lang="fr-FR" sz="1200" dirty="0" err="1" smtClean="0">
                <a:latin typeface="Times New Roman" pitchFamily="18" charset="0"/>
                <a:cs typeface="Times New Roman" pitchFamily="18" charset="0"/>
              </a:rPr>
              <a:t>like</a:t>
            </a:r>
            <a:r>
              <a:rPr lang="fr-FR" sz="1200" dirty="0" smtClean="0">
                <a:latin typeface="Times New Roman" pitchFamily="18" charset="0"/>
                <a:cs typeface="Times New Roman" pitchFamily="18" charset="0"/>
              </a:rPr>
              <a:t> </a:t>
            </a:r>
            <a:r>
              <a:rPr lang="fr-FR" sz="1200" dirty="0" err="1" smtClean="0">
                <a:latin typeface="Times New Roman" pitchFamily="18" charset="0"/>
                <a:cs typeface="Times New Roman" pitchFamily="18" charset="0"/>
              </a:rPr>
              <a:t>ICTs</a:t>
            </a:r>
            <a:r>
              <a:rPr lang="fr-FR" sz="1200" dirty="0" smtClean="0">
                <a:latin typeface="Times New Roman" pitchFamily="18" charset="0"/>
                <a:cs typeface="Times New Roman" pitchFamily="18" charset="0"/>
              </a:rPr>
              <a:t> </a:t>
            </a:r>
            <a:r>
              <a:rPr lang="fr-FR" sz="1200" dirty="0" err="1" smtClean="0">
                <a:latin typeface="Times New Roman" pitchFamily="18" charset="0"/>
                <a:cs typeface="Times New Roman" pitchFamily="18" charset="0"/>
              </a:rPr>
              <a:t>skills</a:t>
            </a:r>
            <a:endParaRPr lang="fr-FR" sz="1200" dirty="0" smtClean="0">
              <a:latin typeface="Times New Roman" pitchFamily="18" charset="0"/>
              <a:cs typeface="Times New Roman" pitchFamily="18" charset="0"/>
            </a:endParaRPr>
          </a:p>
          <a:p>
            <a:r>
              <a:rPr lang="fr-FR" sz="1200" dirty="0" smtClean="0">
                <a:latin typeface="Times New Roman" pitchFamily="18" charset="0"/>
                <a:cs typeface="Times New Roman" pitchFamily="18" charset="0"/>
              </a:rPr>
              <a:t>(iii)</a:t>
            </a:r>
            <a:r>
              <a:rPr lang="fr-FR" sz="1200" dirty="0" smtClean="0">
                <a:solidFill>
                  <a:srgbClr val="FF0000"/>
                </a:solidFill>
                <a:latin typeface="Times New Roman" pitchFamily="18" charset="0"/>
                <a:cs typeface="Times New Roman" pitchFamily="18" charset="0"/>
              </a:rPr>
              <a:t> labour </a:t>
            </a:r>
            <a:r>
              <a:rPr lang="fr-FR" sz="1200" dirty="0" err="1" smtClean="0">
                <a:solidFill>
                  <a:srgbClr val="FF0000"/>
                </a:solidFill>
                <a:latin typeface="Times New Roman" pitchFamily="18" charset="0"/>
                <a:cs typeface="Times New Roman" pitchFamily="18" charset="0"/>
              </a:rPr>
              <a:t>market</a:t>
            </a:r>
            <a:r>
              <a:rPr lang="fr-FR" sz="1200" dirty="0" smtClean="0">
                <a:solidFill>
                  <a:srgbClr val="FF0000"/>
                </a:solidFill>
                <a:latin typeface="Times New Roman" pitchFamily="18" charset="0"/>
                <a:cs typeface="Times New Roman" pitchFamily="18" charset="0"/>
              </a:rPr>
              <a:t> </a:t>
            </a:r>
            <a:r>
              <a:rPr lang="fr-FR" sz="1200" baseline="0" dirty="0" smtClean="0">
                <a:solidFill>
                  <a:srgbClr val="FF0000"/>
                </a:solidFill>
                <a:latin typeface="Times New Roman" pitchFamily="18" charset="0"/>
                <a:cs typeface="Times New Roman" pitchFamily="18" charset="0"/>
              </a:rPr>
              <a:t> </a:t>
            </a:r>
            <a:r>
              <a:rPr lang="fr-FR" sz="1200" baseline="0" dirty="0" err="1" smtClean="0">
                <a:solidFill>
                  <a:srgbClr val="FF0000"/>
                </a:solidFill>
                <a:latin typeface="Times New Roman" pitchFamily="18" charset="0"/>
                <a:cs typeface="Times New Roman" pitchFamily="18" charset="0"/>
              </a:rPr>
              <a:t>can</a:t>
            </a:r>
            <a:r>
              <a:rPr lang="fr-FR" sz="1200" baseline="0" dirty="0" smtClean="0">
                <a:solidFill>
                  <a:srgbClr val="FF0000"/>
                </a:solidFill>
                <a:latin typeface="Times New Roman" pitchFamily="18" charset="0"/>
                <a:cs typeface="Times New Roman" pitchFamily="18" charset="0"/>
              </a:rPr>
              <a:t> </a:t>
            </a:r>
            <a:r>
              <a:rPr lang="fr-FR" sz="1200" baseline="0" dirty="0" err="1" smtClean="0">
                <a:solidFill>
                  <a:srgbClr val="FF0000"/>
                </a:solidFill>
                <a:latin typeface="Times New Roman" pitchFamily="18" charset="0"/>
                <a:cs typeface="Times New Roman" pitchFamily="18" charset="0"/>
              </a:rPr>
              <a:t>be</a:t>
            </a:r>
            <a:r>
              <a:rPr lang="fr-FR" sz="1200" baseline="0" dirty="0" smtClean="0">
                <a:solidFill>
                  <a:srgbClr val="FF0000"/>
                </a:solidFill>
                <a:latin typeface="Times New Roman" pitchFamily="18" charset="0"/>
                <a:cs typeface="Times New Roman" pitchFamily="18" charset="0"/>
              </a:rPr>
              <a:t> of </a:t>
            </a:r>
            <a:r>
              <a:rPr lang="fr-FR" sz="1200" dirty="0" err="1" smtClean="0">
                <a:latin typeface="Times New Roman" pitchFamily="18" charset="0"/>
                <a:cs typeface="Times New Roman" pitchFamily="18" charset="0"/>
              </a:rPr>
              <a:t>industry</a:t>
            </a:r>
            <a:r>
              <a:rPr lang="fr-FR" sz="1200" dirty="0" smtClean="0">
                <a:latin typeface="Times New Roman" pitchFamily="18" charset="0"/>
                <a:cs typeface="Times New Roman" pitchFamily="18" charset="0"/>
              </a:rPr>
              <a:t>/</a:t>
            </a:r>
            <a:r>
              <a:rPr lang="fr-FR" sz="1200" dirty="0" err="1" smtClean="0">
                <a:latin typeface="Times New Roman" pitchFamily="18" charset="0"/>
                <a:cs typeface="Times New Roman" pitchFamily="18" charset="0"/>
              </a:rPr>
              <a:t>partners</a:t>
            </a:r>
            <a:r>
              <a:rPr lang="fr-FR" sz="1200" dirty="0" smtClean="0">
                <a:latin typeface="Times New Roman" pitchFamily="18" charset="0"/>
                <a:cs typeface="Times New Roman" pitchFamily="18" charset="0"/>
              </a:rPr>
              <a:t>/</a:t>
            </a:r>
            <a:r>
              <a:rPr lang="fr-FR" sz="1200" dirty="0" err="1" smtClean="0">
                <a:latin typeface="Times New Roman" pitchFamily="18" charset="0"/>
                <a:cs typeface="Times New Roman" pitchFamily="18" charset="0"/>
              </a:rPr>
              <a:t>communities</a:t>
            </a:r>
            <a:r>
              <a:rPr lang="fr-FR" sz="1200" dirty="0" smtClean="0">
                <a:latin typeface="Times New Roman" pitchFamily="18" charset="0"/>
                <a:cs typeface="Times New Roman" pitchFamily="18" charset="0"/>
              </a:rPr>
              <a:t>…</a:t>
            </a:r>
            <a:endParaRPr lang="en-US" dirty="0"/>
          </a:p>
        </p:txBody>
      </p:sp>
      <p:sp>
        <p:nvSpPr>
          <p:cNvPr id="4" name="Espace réservé du numéro de diapositive 3"/>
          <p:cNvSpPr>
            <a:spLocks noGrp="1"/>
          </p:cNvSpPr>
          <p:nvPr>
            <p:ph type="sldNum" sz="quarter" idx="10"/>
          </p:nvPr>
        </p:nvSpPr>
        <p:spPr/>
        <p:txBody>
          <a:bodyPr/>
          <a:lstStyle/>
          <a:p>
            <a:fld id="{E3E9FCC4-0926-4C41-B7C5-A65C7162CDCA}"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pPr lvl="1" algn="just">
              <a:buClr>
                <a:srgbClr val="FF0000"/>
              </a:buClr>
              <a:buFont typeface="Wingdings" pitchFamily="2" charset="2"/>
              <a:buChar char="q"/>
            </a:pPr>
            <a:r>
              <a:rPr lang="en-US" sz="1800" dirty="0" smtClean="0">
                <a:solidFill>
                  <a:srgbClr val="FF0000"/>
                </a:solidFill>
              </a:rPr>
              <a:t>Produce critical mass of HR </a:t>
            </a:r>
            <a:r>
              <a:rPr lang="en-US" sz="1800" dirty="0" smtClean="0"/>
              <a:t>with the ability of using the new infrastructure, the Computer/ICT/IT principles, concepts and techniques to design, implement, manage, maintain and do research in the area.</a:t>
            </a:r>
          </a:p>
          <a:p>
            <a:pPr lvl="1" algn="just">
              <a:buClr>
                <a:srgbClr val="FF0000"/>
              </a:buClr>
              <a:buFont typeface="Wingdings" pitchFamily="2" charset="2"/>
              <a:buChar char="q"/>
            </a:pPr>
            <a:r>
              <a:rPr lang="fr-FR" sz="1800" dirty="0" err="1" smtClean="0">
                <a:solidFill>
                  <a:srgbClr val="FF0000"/>
                </a:solidFill>
              </a:rPr>
              <a:t>Create</a:t>
            </a:r>
            <a:r>
              <a:rPr lang="fr-FR" sz="1800" dirty="0" smtClean="0">
                <a:solidFill>
                  <a:srgbClr val="FF0000"/>
                </a:solidFill>
              </a:rPr>
              <a:t> the </a:t>
            </a:r>
            <a:r>
              <a:rPr lang="fr-FR" sz="1800" dirty="0" err="1" smtClean="0">
                <a:solidFill>
                  <a:srgbClr val="FF0000"/>
                </a:solidFill>
              </a:rPr>
              <a:t>harmonized</a:t>
            </a:r>
            <a:r>
              <a:rPr lang="fr-FR" sz="1800" dirty="0" smtClean="0">
                <a:solidFill>
                  <a:srgbClr val="FF0000"/>
                </a:solidFill>
              </a:rPr>
              <a:t> </a:t>
            </a:r>
            <a:r>
              <a:rPr lang="fr-FR" sz="1800" dirty="0" err="1" smtClean="0">
                <a:solidFill>
                  <a:srgbClr val="FF0000"/>
                </a:solidFill>
              </a:rPr>
              <a:t>curriculas</a:t>
            </a:r>
            <a:r>
              <a:rPr lang="fr-FR" sz="1800" dirty="0" smtClean="0">
                <a:solidFill>
                  <a:srgbClr val="FF0000"/>
                </a:solidFill>
              </a:rPr>
              <a:t>/programmes </a:t>
            </a:r>
            <a:r>
              <a:rPr lang="fr-FR" sz="1800" dirty="0" err="1" smtClean="0">
                <a:solidFill>
                  <a:srgbClr val="FF0000"/>
                </a:solidFill>
              </a:rPr>
              <a:t>that</a:t>
            </a:r>
            <a:r>
              <a:rPr lang="fr-FR" sz="1800" dirty="0" smtClean="0">
                <a:solidFill>
                  <a:srgbClr val="FF0000"/>
                </a:solidFill>
              </a:rPr>
              <a:t> </a:t>
            </a:r>
            <a:r>
              <a:rPr lang="fr-FR" sz="1800" dirty="0" err="1" smtClean="0">
                <a:solidFill>
                  <a:srgbClr val="FF0000"/>
                </a:solidFill>
              </a:rPr>
              <a:t>enable</a:t>
            </a:r>
            <a:r>
              <a:rPr lang="fr-FR" sz="1800" dirty="0" smtClean="0">
                <a:solidFill>
                  <a:srgbClr val="FF0000"/>
                </a:solidFill>
              </a:rPr>
              <a:t> to </a:t>
            </a:r>
            <a:r>
              <a:rPr lang="fr-FR" sz="1800" dirty="0" err="1" smtClean="0">
                <a:solidFill>
                  <a:srgbClr val="FF0000"/>
                </a:solidFill>
              </a:rPr>
              <a:t>produce</a:t>
            </a:r>
            <a:r>
              <a:rPr lang="fr-FR" sz="1800" dirty="0" smtClean="0">
                <a:solidFill>
                  <a:srgbClr val="FF0000"/>
                </a:solidFill>
              </a:rPr>
              <a:t> </a:t>
            </a:r>
            <a:r>
              <a:rPr lang="fr-FR" sz="1800" dirty="0" err="1" smtClean="0">
                <a:solidFill>
                  <a:srgbClr val="FF0000"/>
                </a:solidFill>
              </a:rPr>
              <a:t>high</a:t>
            </a:r>
            <a:r>
              <a:rPr lang="fr-FR" sz="1800" dirty="0" smtClean="0">
                <a:solidFill>
                  <a:srgbClr val="FF0000"/>
                </a:solidFill>
              </a:rPr>
              <a:t> </a:t>
            </a:r>
            <a:r>
              <a:rPr lang="fr-FR" sz="1800" dirty="0" err="1" smtClean="0">
                <a:solidFill>
                  <a:srgbClr val="FF0000"/>
                </a:solidFill>
              </a:rPr>
              <a:t>qualified</a:t>
            </a:r>
            <a:r>
              <a:rPr lang="fr-FR" sz="1800" dirty="0" smtClean="0">
                <a:solidFill>
                  <a:srgbClr val="FF0000"/>
                </a:solidFill>
              </a:rPr>
              <a:t> and </a:t>
            </a:r>
            <a:r>
              <a:rPr lang="fr-FR" sz="1800" dirty="0" err="1" smtClean="0">
                <a:solidFill>
                  <a:srgbClr val="FF0000"/>
                </a:solidFill>
              </a:rPr>
              <a:t>skilled</a:t>
            </a:r>
            <a:r>
              <a:rPr lang="fr-FR" sz="1800" dirty="0" smtClean="0">
                <a:solidFill>
                  <a:srgbClr val="FF0000"/>
                </a:solidFill>
              </a:rPr>
              <a:t> </a:t>
            </a:r>
            <a:r>
              <a:rPr lang="fr-FR" sz="1800" dirty="0" err="1" smtClean="0">
                <a:solidFill>
                  <a:srgbClr val="FF0000"/>
                </a:solidFill>
              </a:rPr>
              <a:t>Human</a:t>
            </a:r>
            <a:r>
              <a:rPr lang="fr-FR" sz="1800" dirty="0" smtClean="0">
                <a:solidFill>
                  <a:srgbClr val="FF0000"/>
                </a:solidFill>
              </a:rPr>
              <a:t> Ressources (HR) </a:t>
            </a:r>
            <a:r>
              <a:rPr lang="fr-FR" sz="1800" dirty="0" smtClean="0"/>
              <a:t>in the country and the </a:t>
            </a:r>
            <a:r>
              <a:rPr lang="fr-FR" sz="1800" dirty="0" err="1" smtClean="0"/>
              <a:t>region</a:t>
            </a:r>
            <a:r>
              <a:rPr lang="fr-FR" sz="1800" dirty="0" smtClean="0"/>
              <a:t> </a:t>
            </a:r>
            <a:r>
              <a:rPr lang="fr-FR" sz="1800" dirty="0" err="1" smtClean="0"/>
              <a:t>within</a:t>
            </a:r>
            <a:r>
              <a:rPr lang="fr-FR" sz="1800" dirty="0" smtClean="0"/>
              <a:t> </a:t>
            </a:r>
            <a:r>
              <a:rPr lang="fr-FR" sz="1800" dirty="0" err="1" smtClean="0"/>
              <a:t>internationals</a:t>
            </a:r>
            <a:r>
              <a:rPr lang="fr-FR" sz="1800" dirty="0" smtClean="0"/>
              <a:t> standards</a:t>
            </a:r>
            <a:endParaRPr lang="en-US" sz="1800" dirty="0" smtClean="0"/>
          </a:p>
          <a:p>
            <a:pPr lvl="1" algn="just">
              <a:buClr>
                <a:srgbClr val="FF0000"/>
              </a:buClr>
              <a:buFont typeface="Wingdings" pitchFamily="2" charset="2"/>
              <a:buChar char="q"/>
            </a:pPr>
            <a:r>
              <a:rPr lang="en-US" sz="1800" dirty="0" smtClean="0">
                <a:solidFill>
                  <a:srgbClr val="FF0000"/>
                </a:solidFill>
              </a:rPr>
              <a:t>Promoting and B</a:t>
            </a:r>
            <a:r>
              <a:rPr lang="fr-FR" sz="1800" dirty="0" err="1" smtClean="0">
                <a:solidFill>
                  <a:srgbClr val="FF0000"/>
                </a:solidFill>
              </a:rPr>
              <a:t>uilding</a:t>
            </a:r>
            <a:r>
              <a:rPr lang="fr-FR" sz="1800" dirty="0" smtClean="0">
                <a:solidFill>
                  <a:srgbClr val="FF0000"/>
                </a:solidFill>
              </a:rPr>
              <a:t> the </a:t>
            </a:r>
            <a:r>
              <a:rPr lang="fr-FR" sz="1800" dirty="0" err="1" smtClean="0">
                <a:solidFill>
                  <a:srgbClr val="FF0000"/>
                </a:solidFill>
              </a:rPr>
              <a:t>capacity</a:t>
            </a:r>
            <a:r>
              <a:rPr lang="fr-FR" sz="1800" dirty="0" smtClean="0">
                <a:solidFill>
                  <a:srgbClr val="FF0000"/>
                </a:solidFill>
              </a:rPr>
              <a:t> in  HR and in the </a:t>
            </a:r>
            <a:r>
              <a:rPr lang="fr-FR" sz="1800" dirty="0" err="1" smtClean="0">
                <a:solidFill>
                  <a:srgbClr val="FF0000"/>
                </a:solidFill>
              </a:rPr>
              <a:t>technological</a:t>
            </a:r>
            <a:r>
              <a:rPr lang="fr-FR" sz="1800" dirty="0" smtClean="0">
                <a:solidFill>
                  <a:srgbClr val="FF0000"/>
                </a:solidFill>
              </a:rPr>
              <a:t> infrastructures</a:t>
            </a:r>
            <a:r>
              <a:rPr lang="fr-FR" sz="1800" dirty="0" smtClean="0"/>
              <a:t> (ex: </a:t>
            </a:r>
            <a:r>
              <a:rPr lang="fr-FR" sz="1800" dirty="0" err="1" smtClean="0"/>
              <a:t>lecturing</a:t>
            </a:r>
            <a:r>
              <a:rPr lang="fr-FR" sz="1800" dirty="0" smtClean="0"/>
              <a:t>, </a:t>
            </a:r>
            <a:r>
              <a:rPr lang="fr-FR" sz="1800" dirty="0" err="1" smtClean="0"/>
              <a:t>learnig</a:t>
            </a:r>
            <a:r>
              <a:rPr lang="fr-FR" sz="1800" dirty="0" smtClean="0"/>
              <a:t>, </a:t>
            </a:r>
            <a:r>
              <a:rPr lang="fr-FR" sz="1800" dirty="0" err="1" smtClean="0"/>
              <a:t>servicing</a:t>
            </a:r>
            <a:r>
              <a:rPr lang="fr-FR" sz="1800" dirty="0" smtClean="0"/>
              <a:t>, </a:t>
            </a:r>
            <a:r>
              <a:rPr lang="fr-FR" sz="1800" dirty="0" err="1" smtClean="0"/>
              <a:t>producing</a:t>
            </a:r>
            <a:r>
              <a:rPr lang="fr-FR" sz="1800" dirty="0" smtClean="0"/>
              <a:t>, sharing </a:t>
            </a:r>
            <a:r>
              <a:rPr lang="fr-FR" sz="1800" dirty="0" err="1" smtClean="0"/>
              <a:t>etc</a:t>
            </a:r>
            <a:r>
              <a:rPr lang="fr-FR" sz="1800" dirty="0" smtClean="0"/>
              <a:t>…) </a:t>
            </a:r>
            <a:r>
              <a:rPr lang="fr-FR" sz="1800" dirty="0" err="1" smtClean="0"/>
              <a:t>that</a:t>
            </a:r>
            <a:r>
              <a:rPr lang="fr-FR" sz="1800" dirty="0" smtClean="0"/>
              <a:t> </a:t>
            </a:r>
            <a:r>
              <a:rPr lang="fr-FR" sz="1800" dirty="0" err="1" smtClean="0"/>
              <a:t>enable</a:t>
            </a:r>
            <a:r>
              <a:rPr lang="fr-FR" sz="1800" dirty="0" smtClean="0"/>
              <a:t> </a:t>
            </a:r>
            <a:r>
              <a:rPr lang="fr-FR" sz="1800" dirty="0" err="1" smtClean="0"/>
              <a:t>development</a:t>
            </a:r>
            <a:r>
              <a:rPr lang="fr-FR" sz="1800" dirty="0" smtClean="0"/>
              <a:t> of HR  and </a:t>
            </a:r>
            <a:r>
              <a:rPr lang="fr-FR" sz="1800" dirty="0" err="1" smtClean="0"/>
              <a:t>its</a:t>
            </a:r>
            <a:r>
              <a:rPr lang="fr-FR" sz="1800" dirty="0" smtClean="0"/>
              <a:t> </a:t>
            </a:r>
            <a:r>
              <a:rPr lang="fr-FR" sz="1800" dirty="0" err="1" smtClean="0"/>
              <a:t>professionnal</a:t>
            </a:r>
            <a:r>
              <a:rPr lang="fr-FR" sz="1800" dirty="0" smtClean="0"/>
              <a:t> </a:t>
            </a:r>
            <a:r>
              <a:rPr lang="fr-FR" sz="1800" dirty="0" err="1" smtClean="0"/>
              <a:t>skills</a:t>
            </a:r>
            <a:r>
              <a:rPr lang="fr-FR" sz="1800" dirty="0" smtClean="0"/>
              <a:t>  </a:t>
            </a:r>
            <a:r>
              <a:rPr lang="fr-FR" sz="1800" dirty="0" err="1" smtClean="0"/>
              <a:t>with</a:t>
            </a:r>
            <a:r>
              <a:rPr lang="fr-FR" sz="1800" dirty="0" smtClean="0"/>
              <a:t> the flexible mobile store, </a:t>
            </a:r>
            <a:r>
              <a:rPr lang="fr-FR" sz="1800" dirty="0" err="1" smtClean="0"/>
              <a:t>access</a:t>
            </a:r>
            <a:r>
              <a:rPr lang="fr-FR" sz="1800" dirty="0" smtClean="0"/>
              <a:t>, </a:t>
            </a:r>
            <a:r>
              <a:rPr lang="fr-FR" sz="1800" dirty="0" err="1" smtClean="0"/>
              <a:t>delivery</a:t>
            </a:r>
            <a:r>
              <a:rPr lang="fr-FR" sz="1800" dirty="0" smtClean="0"/>
              <a:t> </a:t>
            </a:r>
            <a:r>
              <a:rPr lang="fr-FR" sz="1800" dirty="0" err="1" smtClean="0"/>
              <a:t>with</a:t>
            </a:r>
            <a:r>
              <a:rPr lang="fr-FR" sz="1800" dirty="0" smtClean="0"/>
              <a:t> </a:t>
            </a:r>
            <a:r>
              <a:rPr lang="fr-FR" sz="1800" dirty="0" err="1" smtClean="0"/>
              <a:t>innovative</a:t>
            </a:r>
            <a:r>
              <a:rPr lang="fr-FR" sz="1800" dirty="0" smtClean="0"/>
              <a:t> solutions </a:t>
            </a:r>
            <a:r>
              <a:rPr lang="fr-FR" sz="1800" dirty="0" smtClean="0">
                <a:solidFill>
                  <a:srgbClr val="FF0000"/>
                </a:solidFill>
              </a:rPr>
              <a:t>as </a:t>
            </a:r>
            <a:r>
              <a:rPr lang="fr-FR" sz="1800" dirty="0" err="1" smtClean="0">
                <a:solidFill>
                  <a:srgbClr val="FF0000"/>
                </a:solidFill>
              </a:rPr>
              <a:t>expected</a:t>
            </a:r>
            <a:r>
              <a:rPr lang="fr-FR" sz="1800" dirty="0" smtClean="0">
                <a:solidFill>
                  <a:srgbClr val="FF0000"/>
                </a:solidFill>
              </a:rPr>
              <a:t> and </a:t>
            </a:r>
            <a:r>
              <a:rPr lang="fr-FR" sz="1800" dirty="0" err="1" smtClean="0">
                <a:solidFill>
                  <a:srgbClr val="FF0000"/>
                </a:solidFill>
              </a:rPr>
              <a:t>required</a:t>
            </a:r>
            <a:r>
              <a:rPr lang="fr-FR" sz="1800" dirty="0" smtClean="0">
                <a:solidFill>
                  <a:srgbClr val="FF0000"/>
                </a:solidFill>
              </a:rPr>
              <a:t> by </a:t>
            </a:r>
            <a:r>
              <a:rPr lang="fr-FR" sz="1800" dirty="0" err="1" smtClean="0">
                <a:solidFill>
                  <a:srgbClr val="FF0000"/>
                </a:solidFill>
              </a:rPr>
              <a:t>industry</a:t>
            </a:r>
            <a:r>
              <a:rPr lang="fr-FR" sz="1800" dirty="0" smtClean="0">
                <a:solidFill>
                  <a:srgbClr val="FF0000"/>
                </a:solidFill>
              </a:rPr>
              <a:t>/</a:t>
            </a:r>
            <a:r>
              <a:rPr lang="fr-FR" sz="1800" dirty="0" err="1" smtClean="0">
                <a:solidFill>
                  <a:srgbClr val="FF0000"/>
                </a:solidFill>
              </a:rPr>
              <a:t>community</a:t>
            </a:r>
            <a:endParaRPr lang="en-US" dirty="0"/>
          </a:p>
        </p:txBody>
      </p:sp>
      <p:sp>
        <p:nvSpPr>
          <p:cNvPr id="4" name="Espace réservé du numéro de diapositive 3"/>
          <p:cNvSpPr>
            <a:spLocks noGrp="1"/>
          </p:cNvSpPr>
          <p:nvPr>
            <p:ph type="sldNum" sz="quarter" idx="10"/>
          </p:nvPr>
        </p:nvSpPr>
        <p:spPr/>
        <p:txBody>
          <a:bodyPr/>
          <a:lstStyle/>
          <a:p>
            <a:fld id="{E3E9FCC4-0926-4C41-B7C5-A65C7162CDCA}"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pPr marL="342900" lvl="1" indent="-342900" algn="just">
              <a:buClr>
                <a:srgbClr val="FF0000"/>
              </a:buClr>
              <a:buNone/>
            </a:pPr>
            <a:r>
              <a:rPr lang="fr-FR" sz="1600" b="1" dirty="0" smtClean="0">
                <a:solidFill>
                  <a:srgbClr val="FF0000"/>
                </a:solidFill>
                <a:latin typeface="Times New Roman" pitchFamily="18" charset="0"/>
                <a:cs typeface="Times New Roman" pitchFamily="18" charset="0"/>
              </a:rPr>
              <a:t>Challenges</a:t>
            </a:r>
          </a:p>
          <a:p>
            <a:pPr marL="342900" lvl="1" indent="-342900" algn="just">
              <a:buClr>
                <a:srgbClr val="FF0000"/>
              </a:buClr>
              <a:buNone/>
            </a:pPr>
            <a:r>
              <a:rPr lang="en-US" sz="1600" dirty="0" smtClean="0">
                <a:latin typeface="Times New Roman" pitchFamily="18" charset="0"/>
                <a:cs typeface="Times New Roman" pitchFamily="18" charset="0"/>
              </a:rPr>
              <a:t>The problem is that:</a:t>
            </a:r>
            <a:endParaRPr lang="fr-FR" sz="1600" b="1" dirty="0" smtClean="0">
              <a:solidFill>
                <a:srgbClr val="FF0000"/>
              </a:solidFill>
              <a:latin typeface="Times New Roman" pitchFamily="18" charset="0"/>
              <a:cs typeface="Times New Roman" pitchFamily="18" charset="0"/>
            </a:endParaRPr>
          </a:p>
          <a:p>
            <a:pPr marL="342900" lvl="1" indent="-342900" algn="just">
              <a:buClr>
                <a:srgbClr val="FF0000"/>
              </a:buClr>
              <a:buFont typeface="Wingdings" pitchFamily="2" charset="2"/>
              <a:buChar char="q"/>
            </a:pPr>
            <a:r>
              <a:rPr lang="en-US" sz="1800" dirty="0" smtClean="0">
                <a:latin typeface="Times New Roman" pitchFamily="18" charset="0"/>
                <a:cs typeface="Times New Roman" pitchFamily="18" charset="0"/>
              </a:rPr>
              <a:t>The </a:t>
            </a:r>
            <a:r>
              <a:rPr lang="en-US" sz="1800" dirty="0" smtClean="0">
                <a:solidFill>
                  <a:srgbClr val="3333FF"/>
                </a:solidFill>
                <a:latin typeface="Times New Roman" pitchFamily="18" charset="0"/>
                <a:cs typeface="Times New Roman" pitchFamily="18" charset="0"/>
              </a:rPr>
              <a:t>skills provided</a:t>
            </a:r>
            <a:r>
              <a:rPr lang="en-US" sz="1800" dirty="0" smtClean="0">
                <a:latin typeface="Times New Roman" pitchFamily="18" charset="0"/>
                <a:cs typeface="Times New Roman" pitchFamily="18" charset="0"/>
              </a:rPr>
              <a:t> by the academia's systems </a:t>
            </a:r>
            <a:r>
              <a:rPr lang="en-US" sz="1800" dirty="0" smtClean="0">
                <a:solidFill>
                  <a:srgbClr val="3333FF"/>
                </a:solidFill>
                <a:latin typeface="Times New Roman" pitchFamily="18" charset="0"/>
                <a:cs typeface="Times New Roman" pitchFamily="18" charset="0"/>
              </a:rPr>
              <a:t>do not meet fully the expectations of the research, labor market</a:t>
            </a:r>
            <a:r>
              <a:rPr lang="en-US" sz="1800" dirty="0" smtClean="0">
                <a:latin typeface="Times New Roman" pitchFamily="18" charset="0"/>
                <a:cs typeface="Times New Roman" pitchFamily="18" charset="0"/>
              </a:rPr>
              <a:t> and this is </a:t>
            </a:r>
            <a:r>
              <a:rPr lang="en-US" sz="1800" dirty="0" smtClean="0">
                <a:solidFill>
                  <a:srgbClr val="3333FF"/>
                </a:solidFill>
                <a:latin typeface="Times New Roman" pitchFamily="18" charset="0"/>
                <a:cs typeface="Times New Roman" pitchFamily="18" charset="0"/>
              </a:rPr>
              <a:t>true in ICT sectors as well</a:t>
            </a:r>
            <a:r>
              <a:rPr lang="en-US" sz="1800" dirty="0" smtClean="0">
                <a:latin typeface="Times New Roman" pitchFamily="18" charset="0"/>
                <a:cs typeface="Times New Roman" pitchFamily="18" charset="0"/>
              </a:rPr>
              <a:t>. </a:t>
            </a:r>
          </a:p>
          <a:p>
            <a:pPr marL="1200150" lvl="3" indent="-342900" algn="just">
              <a:buClr>
                <a:srgbClr val="FF0000"/>
              </a:buClr>
              <a:buFont typeface="Wingdings" pitchFamily="2" charset="2"/>
              <a:buChar char="q"/>
            </a:pPr>
            <a:r>
              <a:rPr lang="en-US" sz="1200" dirty="0" smtClean="0">
                <a:solidFill>
                  <a:srgbClr val="3333FF"/>
                </a:solidFill>
                <a:latin typeface="Times New Roman" pitchFamily="18" charset="0"/>
                <a:cs typeface="Times New Roman" pitchFamily="18" charset="0"/>
              </a:rPr>
              <a:t>Lack of policy, leadership and strategy </a:t>
            </a:r>
            <a:r>
              <a:rPr lang="en-US" sz="1200" dirty="0" smtClean="0">
                <a:latin typeface="Times New Roman" pitchFamily="18" charset="0"/>
                <a:cs typeface="Times New Roman" pitchFamily="18" charset="0"/>
              </a:rPr>
              <a:t>for the promotion, the commit, the communication, the trainings, the collaboration, the involvement of practitioners,  the internship , the infrastructure optimal sharing and use etc…;</a:t>
            </a:r>
          </a:p>
          <a:p>
            <a:pPr marL="1200150" lvl="3" indent="-342900" algn="just">
              <a:buClr>
                <a:srgbClr val="FF0000"/>
              </a:buClr>
              <a:buFont typeface="Wingdings" pitchFamily="2" charset="2"/>
              <a:buChar char="q"/>
            </a:pPr>
            <a:r>
              <a:rPr lang="en-US" sz="1200" dirty="0" smtClean="0">
                <a:latin typeface="Times New Roman" pitchFamily="18" charset="0"/>
                <a:cs typeface="Times New Roman" pitchFamily="18" charset="0"/>
              </a:rPr>
              <a:t>The </a:t>
            </a:r>
            <a:r>
              <a:rPr lang="en-US" sz="1200" dirty="0" smtClean="0">
                <a:solidFill>
                  <a:srgbClr val="3333FF"/>
                </a:solidFill>
                <a:latin typeface="Times New Roman" pitchFamily="18" charset="0"/>
                <a:cs typeface="Times New Roman" pitchFamily="18" charset="0"/>
              </a:rPr>
              <a:t>industry is </a:t>
            </a:r>
            <a:r>
              <a:rPr lang="en-US" sz="1200" dirty="0" err="1" smtClean="0">
                <a:solidFill>
                  <a:srgbClr val="3333FF"/>
                </a:solidFill>
                <a:latin typeface="Times New Roman" pitchFamily="18" charset="0"/>
                <a:cs typeface="Times New Roman" pitchFamily="18" charset="0"/>
              </a:rPr>
              <a:t>disapointed</a:t>
            </a:r>
            <a:r>
              <a:rPr lang="en-US" sz="1200" dirty="0" smtClean="0">
                <a:solidFill>
                  <a:srgbClr val="3333FF"/>
                </a:solidFill>
                <a:latin typeface="Times New Roman" pitchFamily="18" charset="0"/>
                <a:cs typeface="Times New Roman" pitchFamily="18" charset="0"/>
              </a:rPr>
              <a:t> and has doubts with the quality </a:t>
            </a:r>
            <a:r>
              <a:rPr lang="en-US" sz="1200" dirty="0" smtClean="0">
                <a:latin typeface="Times New Roman" pitchFamily="18" charset="0"/>
                <a:cs typeface="Times New Roman" pitchFamily="18" charset="0"/>
              </a:rPr>
              <a:t>of job seekers, their level of the skills</a:t>
            </a:r>
          </a:p>
          <a:p>
            <a:pPr marL="1200150" lvl="3" indent="-342900" algn="just">
              <a:buClr>
                <a:srgbClr val="FF0000"/>
              </a:buClr>
              <a:buFont typeface="Wingdings" pitchFamily="2" charset="2"/>
              <a:buChar char="q"/>
            </a:pPr>
            <a:r>
              <a:rPr lang="en-US" sz="1200" dirty="0" smtClean="0">
                <a:solidFill>
                  <a:srgbClr val="3333FF"/>
                </a:solidFill>
                <a:latin typeface="Times New Roman" pitchFamily="18" charset="0"/>
                <a:cs typeface="Times New Roman" pitchFamily="18" charset="0"/>
              </a:rPr>
              <a:t>Absence of high competencies </a:t>
            </a:r>
            <a:r>
              <a:rPr lang="en-US" sz="1200" dirty="0" smtClean="0">
                <a:latin typeface="Times New Roman" pitchFamily="18" charset="0"/>
                <a:cs typeface="Times New Roman" pitchFamily="18" charset="0"/>
              </a:rPr>
              <a:t>to handle cases related to the </a:t>
            </a:r>
            <a:r>
              <a:rPr lang="en-US" sz="1200" dirty="0" smtClean="0">
                <a:solidFill>
                  <a:srgbClr val="3333FF"/>
                </a:solidFill>
                <a:latin typeface="Times New Roman" pitchFamily="18" charset="0"/>
                <a:cs typeface="Times New Roman" pitchFamily="18" charset="0"/>
              </a:rPr>
              <a:t>specialized ICT </a:t>
            </a:r>
            <a:r>
              <a:rPr lang="en-US" sz="1200" dirty="0" err="1" smtClean="0">
                <a:solidFill>
                  <a:srgbClr val="3333FF"/>
                </a:solidFill>
                <a:latin typeface="Times New Roman" pitchFamily="18" charset="0"/>
                <a:cs typeface="Times New Roman" pitchFamily="18" charset="0"/>
              </a:rPr>
              <a:t>field&amp;technologies</a:t>
            </a:r>
            <a:r>
              <a:rPr lang="en-US" sz="1200" dirty="0" smtClean="0">
                <a:solidFill>
                  <a:srgbClr val="3333FF"/>
                </a:solidFill>
                <a:latin typeface="Times New Roman" pitchFamily="18" charset="0"/>
                <a:cs typeface="Times New Roman" pitchFamily="18" charset="0"/>
              </a:rPr>
              <a:t> </a:t>
            </a:r>
            <a:r>
              <a:rPr lang="en-US" sz="1200" dirty="0" smtClean="0">
                <a:latin typeface="Times New Roman" pitchFamily="18" charset="0"/>
                <a:cs typeface="Times New Roman" pitchFamily="18" charset="0"/>
              </a:rPr>
              <a:t>(</a:t>
            </a:r>
            <a:r>
              <a:rPr lang="en-US" sz="1200" dirty="0" err="1" smtClean="0">
                <a:latin typeface="Times New Roman" pitchFamily="18" charset="0"/>
                <a:cs typeface="Times New Roman" pitchFamily="18" charset="0"/>
              </a:rPr>
              <a:t>Huwawei</a:t>
            </a:r>
            <a:r>
              <a:rPr lang="en-US" sz="1200" dirty="0" smtClean="0">
                <a:latin typeface="Times New Roman" pitchFamily="18" charset="0"/>
                <a:cs typeface="Times New Roman" pitchFamily="18" charset="0"/>
              </a:rPr>
              <a:t>/Cisco infrastructure…).</a:t>
            </a:r>
          </a:p>
          <a:p>
            <a:pPr marL="1200150" lvl="3" indent="-342900" algn="just">
              <a:buClr>
                <a:srgbClr val="FF0000"/>
              </a:buClr>
              <a:buFont typeface="Wingdings" pitchFamily="2" charset="2"/>
              <a:buChar char="q"/>
            </a:pPr>
            <a:r>
              <a:rPr lang="en-US" sz="1200" dirty="0" smtClean="0">
                <a:solidFill>
                  <a:srgbClr val="3333FF"/>
                </a:solidFill>
                <a:latin typeface="Times New Roman" pitchFamily="18" charset="0"/>
                <a:cs typeface="Times New Roman" pitchFamily="18" charset="0"/>
              </a:rPr>
              <a:t>Inadequate or rare </a:t>
            </a:r>
            <a:r>
              <a:rPr lang="fr-FR" sz="1200" dirty="0" err="1" smtClean="0">
                <a:solidFill>
                  <a:srgbClr val="3333FF"/>
                </a:solidFill>
                <a:latin typeface="Times New Roman" pitchFamily="18" charset="0"/>
                <a:cs typeface="Times New Roman" pitchFamily="18" charset="0"/>
              </a:rPr>
              <a:t>opportunity</a:t>
            </a:r>
            <a:r>
              <a:rPr lang="fr-FR" sz="1200" dirty="0" smtClean="0">
                <a:solidFill>
                  <a:srgbClr val="3333FF"/>
                </a:solidFill>
                <a:latin typeface="Times New Roman" pitchFamily="18" charset="0"/>
                <a:cs typeface="Times New Roman" pitchFamily="18" charset="0"/>
              </a:rPr>
              <a:t> /forum</a:t>
            </a:r>
            <a:r>
              <a:rPr lang="fr-FR" sz="1200" dirty="0" smtClean="0">
                <a:latin typeface="Times New Roman" pitchFamily="18" charset="0"/>
                <a:cs typeface="Times New Roman" pitchFamily="18" charset="0"/>
              </a:rPr>
              <a:t> for </a:t>
            </a:r>
            <a:r>
              <a:rPr lang="fr-FR" sz="1200" dirty="0" err="1" smtClean="0">
                <a:latin typeface="Times New Roman" pitchFamily="18" charset="0"/>
                <a:cs typeface="Times New Roman" pitchFamily="18" charset="0"/>
              </a:rPr>
              <a:t>industry</a:t>
            </a:r>
            <a:r>
              <a:rPr lang="fr-FR" sz="1200" dirty="0" smtClean="0">
                <a:latin typeface="Times New Roman" pitchFamily="18" charset="0"/>
                <a:cs typeface="Times New Roman" pitchFamily="18" charset="0"/>
              </a:rPr>
              <a:t> and </a:t>
            </a:r>
            <a:r>
              <a:rPr lang="fr-FR" sz="1200" dirty="0" err="1" smtClean="0">
                <a:latin typeface="Times New Roman" pitchFamily="18" charset="0"/>
                <a:cs typeface="Times New Roman" pitchFamily="18" charset="0"/>
              </a:rPr>
              <a:t>academic</a:t>
            </a:r>
            <a:r>
              <a:rPr lang="fr-FR" sz="1200" dirty="0" smtClean="0">
                <a:latin typeface="Times New Roman" pitchFamily="18" charset="0"/>
                <a:cs typeface="Times New Roman" pitchFamily="18" charset="0"/>
              </a:rPr>
              <a:t> to </a:t>
            </a:r>
            <a:r>
              <a:rPr lang="en-US" sz="1200" dirty="0" smtClean="0">
                <a:latin typeface="Times New Roman" pitchFamily="18" charset="0"/>
                <a:cs typeface="Times New Roman" pitchFamily="18" charset="0"/>
              </a:rPr>
              <a:t>involve themselves  as stakeholders</a:t>
            </a:r>
          </a:p>
          <a:p>
            <a:pPr marL="1200150" lvl="3" indent="-342900" algn="just">
              <a:buClr>
                <a:srgbClr val="FF0000"/>
              </a:buClr>
              <a:buFont typeface="Wingdings" pitchFamily="2" charset="2"/>
              <a:buChar char="q"/>
            </a:pPr>
            <a:r>
              <a:rPr lang="en-US" sz="1200" dirty="0" smtClean="0">
                <a:latin typeface="Times New Roman" pitchFamily="18" charset="0"/>
                <a:cs typeface="Times New Roman" pitchFamily="18" charset="0"/>
              </a:rPr>
              <a:t>The </a:t>
            </a:r>
            <a:r>
              <a:rPr lang="en-US" sz="1200" dirty="0" smtClean="0">
                <a:solidFill>
                  <a:srgbClr val="3333FF"/>
                </a:solidFill>
                <a:latin typeface="Times New Roman" pitchFamily="18" charset="0"/>
                <a:cs typeface="Times New Roman" pitchFamily="18" charset="0"/>
              </a:rPr>
              <a:t>learners are no(t) (longer) receptive of the </a:t>
            </a:r>
            <a:r>
              <a:rPr lang="en-US" sz="1200" dirty="0" err="1" smtClean="0">
                <a:solidFill>
                  <a:srgbClr val="3333FF"/>
                </a:solidFill>
                <a:latin typeface="Times New Roman" pitchFamily="18" charset="0"/>
                <a:cs typeface="Times New Roman" pitchFamily="18" charset="0"/>
              </a:rPr>
              <a:t>rigoristic</a:t>
            </a:r>
            <a:r>
              <a:rPr lang="en-US" sz="1200" dirty="0" smtClean="0">
                <a:solidFill>
                  <a:srgbClr val="3333FF"/>
                </a:solidFill>
                <a:latin typeface="Times New Roman" pitchFamily="18" charset="0"/>
                <a:cs typeface="Times New Roman" pitchFamily="18" charset="0"/>
              </a:rPr>
              <a:t> approaches</a:t>
            </a:r>
            <a:r>
              <a:rPr lang="en-US" sz="1200" dirty="0" smtClean="0">
                <a:latin typeface="Times New Roman" pitchFamily="18" charset="0"/>
                <a:cs typeface="Times New Roman" pitchFamily="18" charset="0"/>
              </a:rPr>
              <a:t> to acquire solid skills and knowledge</a:t>
            </a:r>
          </a:p>
          <a:p>
            <a:pPr marL="1200150" lvl="3" indent="-342900" algn="just">
              <a:buClr>
                <a:srgbClr val="FF0000"/>
              </a:buClr>
              <a:buFont typeface="Wingdings" pitchFamily="2" charset="2"/>
              <a:buChar char="q"/>
            </a:pPr>
            <a:r>
              <a:rPr lang="en-US" sz="1200" dirty="0" smtClean="0">
                <a:solidFill>
                  <a:srgbClr val="3333FF"/>
                </a:solidFill>
                <a:latin typeface="Times New Roman" pitchFamily="18" charset="0"/>
                <a:cs typeface="Times New Roman" pitchFamily="18" charset="0"/>
              </a:rPr>
              <a:t>Insufficient knowledge considering the very new technologies implemented </a:t>
            </a:r>
            <a:r>
              <a:rPr lang="en-US" sz="1200" dirty="0" smtClean="0">
                <a:latin typeface="Times New Roman" pitchFamily="18" charset="0"/>
                <a:cs typeface="Times New Roman" pitchFamily="18" charset="0"/>
              </a:rPr>
              <a:t>in the ICT industries compared to those taught in classes of our </a:t>
            </a:r>
            <a:r>
              <a:rPr lang="en-US" sz="1200" dirty="0" err="1" smtClean="0">
                <a:latin typeface="Times New Roman" pitchFamily="18" charset="0"/>
                <a:cs typeface="Times New Roman" pitchFamily="18" charset="0"/>
              </a:rPr>
              <a:t>universties</a:t>
            </a:r>
            <a:r>
              <a:rPr lang="en-US" sz="1200" dirty="0" smtClean="0">
                <a:latin typeface="Times New Roman" pitchFamily="18" charset="0"/>
                <a:cs typeface="Times New Roman" pitchFamily="18" charset="0"/>
              </a:rPr>
              <a:t> mostly </a:t>
            </a:r>
            <a:r>
              <a:rPr lang="en-US" sz="1200" dirty="0" err="1" smtClean="0">
                <a:latin typeface="Times New Roman" pitchFamily="18" charset="0"/>
                <a:cs typeface="Times New Roman" pitchFamily="18" charset="0"/>
              </a:rPr>
              <a:t>theoritically</a:t>
            </a:r>
            <a:r>
              <a:rPr lang="en-US" sz="1200" dirty="0" smtClean="0">
                <a:latin typeface="Times New Roman" pitchFamily="18" charset="0"/>
                <a:cs typeface="Times New Roman" pitchFamily="18" charset="0"/>
              </a:rPr>
              <a:t> but professionally outdated.</a:t>
            </a:r>
          </a:p>
          <a:p>
            <a:pPr marL="1200150" lvl="3" indent="-342900" algn="just">
              <a:buClr>
                <a:srgbClr val="FF0000"/>
              </a:buClr>
              <a:buFont typeface="Wingdings" pitchFamily="2" charset="2"/>
              <a:buChar char="q"/>
            </a:pPr>
            <a:r>
              <a:rPr lang="en-US" sz="1200" dirty="0" smtClean="0">
                <a:latin typeface="Times New Roman" pitchFamily="18" charset="0"/>
                <a:cs typeface="Times New Roman" pitchFamily="18" charset="0"/>
              </a:rPr>
              <a:t>Conflicts in the curricula model adoption and elaboration (</a:t>
            </a:r>
            <a:r>
              <a:rPr lang="en-US" sz="1200" dirty="0" smtClean="0">
                <a:solidFill>
                  <a:srgbClr val="3333FF"/>
                </a:solidFill>
                <a:latin typeface="Times New Roman" pitchFamily="18" charset="0"/>
                <a:cs typeface="Times New Roman" pitchFamily="18" charset="0"/>
              </a:rPr>
              <a:t>professional </a:t>
            </a:r>
            <a:r>
              <a:rPr lang="en-US" sz="1200" dirty="0" err="1" smtClean="0">
                <a:solidFill>
                  <a:srgbClr val="3333FF"/>
                </a:solidFill>
                <a:latin typeface="Times New Roman" pitchFamily="18" charset="0"/>
                <a:cs typeface="Times New Roman" pitchFamily="18" charset="0"/>
              </a:rPr>
              <a:t>vs</a:t>
            </a:r>
            <a:r>
              <a:rPr lang="en-US" sz="1200" dirty="0" smtClean="0">
                <a:solidFill>
                  <a:srgbClr val="3333FF"/>
                </a:solidFill>
                <a:latin typeface="Times New Roman" pitchFamily="18" charset="0"/>
                <a:cs typeface="Times New Roman" pitchFamily="18" charset="0"/>
              </a:rPr>
              <a:t> research </a:t>
            </a:r>
            <a:endParaRPr lang="en-US" dirty="0"/>
          </a:p>
        </p:txBody>
      </p:sp>
      <p:sp>
        <p:nvSpPr>
          <p:cNvPr id="4" name="Espace réservé du numéro de diapositive 3"/>
          <p:cNvSpPr>
            <a:spLocks noGrp="1"/>
          </p:cNvSpPr>
          <p:nvPr>
            <p:ph type="sldNum" sz="quarter" idx="10"/>
          </p:nvPr>
        </p:nvSpPr>
        <p:spPr/>
        <p:txBody>
          <a:bodyPr/>
          <a:lstStyle/>
          <a:p>
            <a:fld id="{E3E9FCC4-0926-4C41-B7C5-A65C7162CDCA}"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1" algn="just">
              <a:buClr>
                <a:srgbClr val="FF0000"/>
              </a:buClr>
              <a:buFont typeface="Wingdings" pitchFamily="2" charset="2"/>
              <a:buChar char="Ø"/>
            </a:pPr>
            <a:r>
              <a:rPr lang="en-US" sz="1000" dirty="0" smtClean="0">
                <a:solidFill>
                  <a:srgbClr val="3333FF"/>
                </a:solidFill>
                <a:latin typeface="Times New Roman" pitchFamily="18" charset="0"/>
                <a:cs typeface="Times New Roman" pitchFamily="18" charset="0"/>
              </a:rPr>
              <a:t>ICT </a:t>
            </a:r>
            <a:r>
              <a:rPr lang="en-US" sz="1000" dirty="0" err="1" smtClean="0">
                <a:solidFill>
                  <a:srgbClr val="3333FF"/>
                </a:solidFill>
                <a:latin typeface="Times New Roman" pitchFamily="18" charset="0"/>
                <a:cs typeface="Times New Roman" pitchFamily="18" charset="0"/>
              </a:rPr>
              <a:t>curriculas</a:t>
            </a:r>
            <a:r>
              <a:rPr lang="en-US" sz="1000" dirty="0" smtClean="0">
                <a:solidFill>
                  <a:srgbClr val="3333FF"/>
                </a:solidFill>
                <a:latin typeface="Times New Roman" pitchFamily="18" charset="0"/>
                <a:cs typeface="Times New Roman" pitchFamily="18" charset="0"/>
              </a:rPr>
              <a:t> developed </a:t>
            </a:r>
            <a:r>
              <a:rPr lang="en-US" sz="1000" dirty="0" smtClean="0">
                <a:latin typeface="Times New Roman" pitchFamily="18" charset="0"/>
                <a:cs typeface="Times New Roman" pitchFamily="18" charset="0"/>
              </a:rPr>
              <a:t>and the </a:t>
            </a:r>
            <a:r>
              <a:rPr lang="en-US" sz="1000" dirty="0" smtClean="0">
                <a:solidFill>
                  <a:srgbClr val="3333FF"/>
                </a:solidFill>
                <a:latin typeface="Times New Roman" pitchFamily="18" charset="0"/>
                <a:cs typeface="Times New Roman" pitchFamily="18" charset="0"/>
              </a:rPr>
              <a:t>harmonization/validation process </a:t>
            </a:r>
            <a:r>
              <a:rPr lang="en-US" sz="1000" dirty="0" smtClean="0">
                <a:latin typeface="Times New Roman" pitchFamily="18" charset="0"/>
                <a:cs typeface="Times New Roman" pitchFamily="18" charset="0"/>
              </a:rPr>
              <a:t>(with the region and locally) </a:t>
            </a:r>
            <a:r>
              <a:rPr lang="en-US" sz="1000" dirty="0" smtClean="0">
                <a:solidFill>
                  <a:srgbClr val="3333FF"/>
                </a:solidFill>
                <a:latin typeface="Times New Roman" pitchFamily="18" charset="0"/>
                <a:cs typeface="Times New Roman" pitchFamily="18" charset="0"/>
              </a:rPr>
              <a:t>took place </a:t>
            </a:r>
            <a:r>
              <a:rPr lang="en-US" sz="1000" dirty="0" smtClean="0">
                <a:latin typeface="Times New Roman" pitchFamily="18" charset="0"/>
                <a:cs typeface="Times New Roman" pitchFamily="18" charset="0"/>
              </a:rPr>
              <a:t>in  </a:t>
            </a:r>
            <a:r>
              <a:rPr lang="en-US" sz="1000" dirty="0" err="1" smtClean="0">
                <a:latin typeface="Times New Roman" pitchFamily="18" charset="0"/>
                <a:cs typeface="Times New Roman" pitchFamily="18" charset="0"/>
              </a:rPr>
              <a:t>december</a:t>
            </a:r>
            <a:r>
              <a:rPr lang="en-US" sz="1000" dirty="0" smtClean="0">
                <a:latin typeface="Times New Roman" pitchFamily="18" charset="0"/>
                <a:cs typeface="Times New Roman" pitchFamily="18" charset="0"/>
              </a:rPr>
              <a:t> 2015 for </a:t>
            </a:r>
            <a:r>
              <a:rPr lang="en-US" sz="1000" dirty="0" smtClean="0">
                <a:solidFill>
                  <a:srgbClr val="3333FF"/>
                </a:solidFill>
                <a:latin typeface="Times New Roman" pitchFamily="18" charset="0"/>
                <a:cs typeface="Times New Roman" pitchFamily="18" charset="0"/>
              </a:rPr>
              <a:t>the adopted BMD system </a:t>
            </a:r>
            <a:r>
              <a:rPr lang="en-US" sz="1000" dirty="0" smtClean="0">
                <a:latin typeface="Times New Roman" pitchFamily="18" charset="0"/>
                <a:cs typeface="Times New Roman" pitchFamily="18" charset="0"/>
              </a:rPr>
              <a:t>(</a:t>
            </a:r>
            <a:r>
              <a:rPr lang="en-US" sz="1000" dirty="0" err="1" smtClean="0">
                <a:latin typeface="Times New Roman" pitchFamily="18" charset="0"/>
                <a:cs typeface="Times New Roman" pitchFamily="18" charset="0"/>
              </a:rPr>
              <a:t>Bolonia</a:t>
            </a:r>
            <a:r>
              <a:rPr lang="en-US" sz="1000" dirty="0" smtClean="0">
                <a:latin typeface="Times New Roman" pitchFamily="18" charset="0"/>
                <a:cs typeface="Times New Roman" pitchFamily="18" charset="0"/>
              </a:rPr>
              <a:t> process) since 2011 in its HE system. </a:t>
            </a:r>
          </a:p>
          <a:p>
            <a:pPr marL="742950" lvl="2" indent="-342900" algn="just">
              <a:buClr>
                <a:srgbClr val="FF0000"/>
              </a:buClr>
              <a:buFont typeface="Wingdings" pitchFamily="2" charset="2"/>
              <a:buChar char="Ø"/>
            </a:pPr>
            <a:r>
              <a:rPr lang="fr-FR" sz="1000" dirty="0" smtClean="0">
                <a:latin typeface="Times New Roman" pitchFamily="18" charset="0"/>
                <a:cs typeface="Times New Roman" pitchFamily="18" charset="0"/>
              </a:rPr>
              <a:t>The MEESRS </a:t>
            </a:r>
            <a:r>
              <a:rPr lang="fr-FR" sz="1000" dirty="0" err="1" smtClean="0">
                <a:solidFill>
                  <a:srgbClr val="3333FF"/>
                </a:solidFill>
                <a:latin typeface="Times New Roman" pitchFamily="18" charset="0"/>
                <a:cs typeface="Times New Roman" pitchFamily="18" charset="0"/>
              </a:rPr>
              <a:t>organized</a:t>
            </a:r>
            <a:r>
              <a:rPr lang="fr-FR" sz="1000" dirty="0" smtClean="0">
                <a:solidFill>
                  <a:srgbClr val="3333FF"/>
                </a:solidFill>
                <a:latin typeface="Times New Roman" pitchFamily="18" charset="0"/>
                <a:cs typeface="Times New Roman" pitchFamily="18" charset="0"/>
              </a:rPr>
              <a:t> the workshop for </a:t>
            </a:r>
            <a:r>
              <a:rPr lang="fr-FR" sz="1000" dirty="0" err="1" smtClean="0">
                <a:solidFill>
                  <a:srgbClr val="3333FF"/>
                </a:solidFill>
                <a:latin typeface="Times New Roman" pitchFamily="18" charset="0"/>
                <a:cs typeface="Times New Roman" pitchFamily="18" charset="0"/>
              </a:rPr>
              <a:t>harmonization</a:t>
            </a:r>
            <a:r>
              <a:rPr lang="fr-FR" sz="1000" dirty="0" smtClean="0">
                <a:solidFill>
                  <a:srgbClr val="3333FF"/>
                </a:solidFill>
                <a:latin typeface="Times New Roman" pitchFamily="18" charset="0"/>
                <a:cs typeface="Times New Roman" pitchFamily="18" charset="0"/>
              </a:rPr>
              <a:t> and validation of ICT programs 11-31 </a:t>
            </a:r>
            <a:r>
              <a:rPr lang="fr-FR" sz="1000" dirty="0" err="1" smtClean="0">
                <a:solidFill>
                  <a:srgbClr val="3333FF"/>
                </a:solidFill>
                <a:latin typeface="Times New Roman" pitchFamily="18" charset="0"/>
                <a:cs typeface="Times New Roman" pitchFamily="18" charset="0"/>
              </a:rPr>
              <a:t>December</a:t>
            </a:r>
            <a:r>
              <a:rPr lang="fr-FR" sz="1000" dirty="0" smtClean="0">
                <a:solidFill>
                  <a:srgbClr val="3333FF"/>
                </a:solidFill>
                <a:latin typeface="Times New Roman" pitchFamily="18" charset="0"/>
                <a:cs typeface="Times New Roman" pitchFamily="18" charset="0"/>
              </a:rPr>
              <a:t> 2015</a:t>
            </a:r>
          </a:p>
          <a:p>
            <a:pPr marL="742950" lvl="2" indent="-342900" algn="just">
              <a:buClr>
                <a:srgbClr val="FF0000"/>
              </a:buClr>
              <a:buFont typeface="Wingdings" pitchFamily="2" charset="2"/>
              <a:buChar char="Ø"/>
            </a:pPr>
            <a:r>
              <a:rPr lang="fr-FR" sz="1000" dirty="0" smtClean="0">
                <a:solidFill>
                  <a:srgbClr val="3333FF"/>
                </a:solidFill>
                <a:latin typeface="Times New Roman" pitchFamily="18" charset="0"/>
                <a:cs typeface="Times New Roman" pitchFamily="18" charset="0"/>
              </a:rPr>
              <a:t>Burundi experts participation in the </a:t>
            </a:r>
            <a:r>
              <a:rPr lang="fr-FR" sz="1000" dirty="0" err="1" smtClean="0">
                <a:solidFill>
                  <a:srgbClr val="3333FF"/>
                </a:solidFill>
                <a:latin typeface="Times New Roman" pitchFamily="18" charset="0"/>
                <a:cs typeface="Times New Roman" pitchFamily="18" charset="0"/>
              </a:rPr>
              <a:t>regional</a:t>
            </a:r>
            <a:r>
              <a:rPr lang="fr-FR" sz="1000" dirty="0" smtClean="0">
                <a:solidFill>
                  <a:srgbClr val="3333FF"/>
                </a:solidFill>
                <a:latin typeface="Times New Roman" pitchFamily="18" charset="0"/>
                <a:cs typeface="Times New Roman" pitchFamily="18" charset="0"/>
              </a:rPr>
              <a:t> curricula </a:t>
            </a:r>
            <a:r>
              <a:rPr lang="fr-FR" sz="1000" dirty="0" err="1" smtClean="0">
                <a:solidFill>
                  <a:srgbClr val="3333FF"/>
                </a:solidFill>
                <a:latin typeface="Times New Roman" pitchFamily="18" charset="0"/>
                <a:cs typeface="Times New Roman" pitchFamily="18" charset="0"/>
              </a:rPr>
              <a:t>harmonization</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process</a:t>
            </a:r>
            <a:r>
              <a:rPr lang="fr-FR" sz="1000" dirty="0" smtClean="0">
                <a:solidFill>
                  <a:srgbClr val="3333FF"/>
                </a:solidFill>
                <a:latin typeface="Times New Roman" pitchFamily="18" charset="0"/>
                <a:cs typeface="Times New Roman" pitchFamily="18" charset="0"/>
              </a:rPr>
              <a:t> </a:t>
            </a:r>
            <a:r>
              <a:rPr lang="fr-FR" sz="1000" dirty="0" err="1" smtClean="0">
                <a:latin typeface="Times New Roman" pitchFamily="18" charset="0"/>
                <a:cs typeface="Times New Roman" pitchFamily="18" charset="0"/>
              </a:rPr>
              <a:t>organized</a:t>
            </a:r>
            <a:r>
              <a:rPr lang="fr-FR" sz="1000" dirty="0" smtClean="0">
                <a:latin typeface="Times New Roman" pitchFamily="18" charset="0"/>
                <a:cs typeface="Times New Roman" pitchFamily="18" charset="0"/>
              </a:rPr>
              <a:t> by the </a:t>
            </a:r>
            <a:r>
              <a:rPr lang="fr-FR" sz="1000" dirty="0" smtClean="0">
                <a:solidFill>
                  <a:srgbClr val="3333FF"/>
                </a:solidFill>
                <a:latin typeface="Times New Roman" pitchFamily="18" charset="0"/>
                <a:cs typeface="Times New Roman" pitchFamily="18" charset="0"/>
              </a:rPr>
              <a:t>IUCEA</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Kigali–March</a:t>
            </a:r>
            <a:r>
              <a:rPr lang="fr-FR" sz="1000" dirty="0" smtClean="0">
                <a:latin typeface="Times New Roman" pitchFamily="18" charset="0"/>
                <a:cs typeface="Times New Roman" pitchFamily="18" charset="0"/>
              </a:rPr>
              <a:t> 2014/Dar es Salam </a:t>
            </a:r>
            <a:r>
              <a:rPr lang="fr-FR" sz="1000" dirty="0" err="1" smtClean="0">
                <a:latin typeface="Times New Roman" pitchFamily="18" charset="0"/>
                <a:cs typeface="Times New Roman" pitchFamily="18" charset="0"/>
              </a:rPr>
              <a:t>December</a:t>
            </a:r>
            <a:r>
              <a:rPr lang="fr-FR" sz="1000" dirty="0" smtClean="0">
                <a:latin typeface="Times New Roman" pitchFamily="18" charset="0"/>
                <a:cs typeface="Times New Roman" pitchFamily="18" charset="0"/>
              </a:rPr>
              <a:t> 2014, March 2015 </a:t>
            </a:r>
            <a:r>
              <a:rPr lang="fr-FR" sz="1000" dirty="0" err="1" smtClean="0">
                <a:latin typeface="Times New Roman" pitchFamily="18" charset="0"/>
                <a:cs typeface="Times New Roman" pitchFamily="18" charset="0"/>
              </a:rPr>
              <a:t>etc</a:t>
            </a:r>
            <a:r>
              <a:rPr lang="fr-FR" sz="1000" dirty="0" smtClean="0">
                <a:latin typeface="Times New Roman" pitchFamily="18" charset="0"/>
                <a:cs typeface="Times New Roman" pitchFamily="18" charset="0"/>
              </a:rPr>
              <a:t>…). </a:t>
            </a:r>
          </a:p>
          <a:p>
            <a:pPr marL="742950" lvl="2" indent="-342900" algn="just">
              <a:buClr>
                <a:srgbClr val="FF0000"/>
              </a:buClr>
              <a:buFont typeface="Wingdings" pitchFamily="2" charset="2"/>
              <a:buChar char="Ø"/>
            </a:pPr>
            <a:r>
              <a:rPr lang="fr-FR" sz="1000" dirty="0" smtClean="0">
                <a:latin typeface="Times New Roman" pitchFamily="18" charset="0"/>
                <a:cs typeface="Times New Roman" pitchFamily="18" charset="0"/>
              </a:rPr>
              <a:t>The </a:t>
            </a:r>
            <a:r>
              <a:rPr lang="fr-FR" sz="1000" dirty="0" err="1" smtClean="0">
                <a:latin typeface="Times New Roman" pitchFamily="18" charset="0"/>
                <a:cs typeface="Times New Roman" pitchFamily="18" charset="0"/>
              </a:rPr>
              <a:t>elaboration</a:t>
            </a:r>
            <a:r>
              <a:rPr lang="fr-FR" sz="1000" dirty="0" smtClean="0">
                <a:latin typeface="Times New Roman" pitchFamily="18" charset="0"/>
                <a:cs typeface="Times New Roman" pitchFamily="18" charset="0"/>
              </a:rPr>
              <a:t> and </a:t>
            </a:r>
            <a:r>
              <a:rPr lang="fr-FR" sz="1000" dirty="0" err="1" smtClean="0">
                <a:latin typeface="Times New Roman" pitchFamily="18" charset="0"/>
                <a:cs typeface="Times New Roman" pitchFamily="18" charset="0"/>
              </a:rPr>
              <a:t>harmonization</a:t>
            </a:r>
            <a:r>
              <a:rPr lang="fr-FR" sz="1000" dirty="0" smtClean="0">
                <a:latin typeface="Times New Roman" pitchFamily="18" charset="0"/>
                <a:cs typeface="Times New Roman" pitchFamily="18" charset="0"/>
              </a:rPr>
              <a:t> of the </a:t>
            </a:r>
            <a:r>
              <a:rPr lang="fr-FR" sz="1000" dirty="0" err="1" smtClean="0">
                <a:latin typeface="Times New Roman" pitchFamily="18" charset="0"/>
                <a:cs typeface="Times New Roman" pitchFamily="18" charset="0"/>
              </a:rPr>
              <a:t>different</a:t>
            </a:r>
            <a:r>
              <a:rPr lang="fr-FR" sz="1000" dirty="0" smtClean="0">
                <a:latin typeface="Times New Roman" pitchFamily="18" charset="0"/>
                <a:cs typeface="Times New Roman" pitchFamily="18" charset="0"/>
              </a:rPr>
              <a:t> ICT </a:t>
            </a:r>
            <a:r>
              <a:rPr lang="fr-FR" sz="1000" dirty="0" err="1" smtClean="0">
                <a:latin typeface="Times New Roman" pitchFamily="18" charset="0"/>
                <a:cs typeface="Times New Roman" pitchFamily="18" charset="0"/>
              </a:rPr>
              <a:t>curriculas</a:t>
            </a:r>
            <a:r>
              <a:rPr lang="fr-FR" sz="1000" dirty="0" smtClean="0">
                <a:latin typeface="Times New Roman" pitchFamily="18" charset="0"/>
                <a:cs typeface="Times New Roman" pitchFamily="18" charset="0"/>
              </a:rPr>
              <a:t> and </a:t>
            </a:r>
            <a:r>
              <a:rPr lang="fr-FR" sz="1000" dirty="0" err="1" smtClean="0">
                <a:latin typeface="Times New Roman" pitchFamily="18" charset="0"/>
                <a:cs typeface="Times New Roman" pitchFamily="18" charset="0"/>
              </a:rPr>
              <a:t>others</a:t>
            </a:r>
            <a:r>
              <a:rPr lang="fr-FR" sz="1000" dirty="0" smtClean="0">
                <a:latin typeface="Times New Roman" pitchFamily="18" charset="0"/>
                <a:cs typeface="Times New Roman" pitchFamily="18" charset="0"/>
              </a:rPr>
              <a:t> by </a:t>
            </a:r>
            <a:r>
              <a:rPr lang="fr-FR" sz="1000" dirty="0" err="1" smtClean="0">
                <a:latin typeface="Times New Roman" pitchFamily="18" charset="0"/>
                <a:cs typeface="Times New Roman" pitchFamily="18" charset="0"/>
              </a:rPr>
              <a:t>academia</a:t>
            </a:r>
            <a:r>
              <a:rPr lang="fr-FR" sz="1000" dirty="0" smtClean="0">
                <a:latin typeface="Times New Roman" pitchFamily="18" charset="0"/>
                <a:cs typeface="Times New Roman" pitchFamily="18" charset="0"/>
              </a:rPr>
              <a:t> in Burundi have </a:t>
            </a:r>
            <a:r>
              <a:rPr lang="fr-FR" sz="1000" dirty="0" err="1" smtClean="0">
                <a:latin typeface="Times New Roman" pitchFamily="18" charset="0"/>
                <a:cs typeface="Times New Roman" pitchFamily="18" charset="0"/>
              </a:rPr>
              <a:t>seen</a:t>
            </a:r>
            <a:r>
              <a:rPr lang="fr-FR" sz="1000" dirty="0" smtClean="0">
                <a:latin typeface="Times New Roman" pitchFamily="18" charset="0"/>
                <a:cs typeface="Times New Roman" pitchFamily="18" charset="0"/>
              </a:rPr>
              <a:t> the participation of the </a:t>
            </a:r>
            <a:r>
              <a:rPr lang="fr-FR" sz="1000" dirty="0" err="1" smtClean="0">
                <a:latin typeface="Times New Roman" pitchFamily="18" charset="0"/>
                <a:cs typeface="Times New Roman" pitchFamily="18" charset="0"/>
              </a:rPr>
              <a:t>professionals</a:t>
            </a:r>
            <a:r>
              <a:rPr lang="fr-FR" sz="1000" dirty="0" smtClean="0">
                <a:latin typeface="Times New Roman" pitchFamily="18" charset="0"/>
                <a:cs typeface="Times New Roman" pitchFamily="18" charset="0"/>
              </a:rPr>
              <a:t> of ICT </a:t>
            </a:r>
            <a:r>
              <a:rPr lang="fr-FR" sz="1000" dirty="0" err="1" smtClean="0">
                <a:latin typeface="Times New Roman" pitchFamily="18" charset="0"/>
                <a:cs typeface="Times New Roman" pitchFamily="18" charset="0"/>
              </a:rPr>
              <a:t>industry</a:t>
            </a:r>
            <a:r>
              <a:rPr lang="fr-FR" sz="1000" dirty="0" smtClean="0">
                <a:latin typeface="Times New Roman" pitchFamily="18" charset="0"/>
                <a:cs typeface="Times New Roman" pitchFamily="18" charset="0"/>
              </a:rPr>
              <a:t>. The collaboration </a:t>
            </a:r>
            <a:r>
              <a:rPr lang="fr-FR" sz="1000" dirty="0" err="1" smtClean="0">
                <a:latin typeface="Times New Roman" pitchFamily="18" charset="0"/>
                <a:cs typeface="Times New Roman" pitchFamily="18" charset="0"/>
              </a:rPr>
              <a:t>is</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hense</a:t>
            </a:r>
            <a:r>
              <a:rPr lang="fr-FR" sz="1000" dirty="0" smtClean="0">
                <a:latin typeface="Times New Roman" pitchFamily="18" charset="0"/>
                <a:cs typeface="Times New Roman" pitchFamily="18" charset="0"/>
              </a:rPr>
              <a:t> a reality</a:t>
            </a:r>
          </a:p>
          <a:p>
            <a:pPr marL="742950" lvl="2" indent="-342900" algn="just">
              <a:buClr>
                <a:srgbClr val="FF0000"/>
              </a:buClr>
              <a:buFont typeface="Wingdings" pitchFamily="2" charset="2"/>
              <a:buChar char="Ø"/>
            </a:pPr>
            <a:r>
              <a:rPr lang="fr-FR" sz="1000" dirty="0" err="1" smtClean="0">
                <a:solidFill>
                  <a:srgbClr val="3333FF"/>
                </a:solidFill>
                <a:latin typeface="Times New Roman" pitchFamily="18" charset="0"/>
                <a:cs typeface="Times New Roman" pitchFamily="18" charset="0"/>
              </a:rPr>
              <a:t>Functional</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quality</a:t>
            </a:r>
            <a:r>
              <a:rPr lang="fr-FR" sz="1000" dirty="0" smtClean="0">
                <a:solidFill>
                  <a:srgbClr val="3333FF"/>
                </a:solidFill>
                <a:latin typeface="Times New Roman" pitchFamily="18" charset="0"/>
                <a:cs typeface="Times New Roman" pitchFamily="18" charset="0"/>
              </a:rPr>
              <a:t> services are </a:t>
            </a:r>
            <a:r>
              <a:rPr lang="fr-FR" sz="1000" dirty="0" err="1" smtClean="0">
                <a:solidFill>
                  <a:srgbClr val="3333FF"/>
                </a:solidFill>
                <a:latin typeface="Times New Roman" pitchFamily="18" charset="0"/>
                <a:cs typeface="Times New Roman" pitchFamily="18" charset="0"/>
              </a:rPr>
              <a:t>elaborating</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developing</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coordinating</a:t>
            </a:r>
            <a:r>
              <a:rPr lang="fr-FR" sz="1000" dirty="0" smtClean="0">
                <a:solidFill>
                  <a:srgbClr val="3333FF"/>
                </a:solidFill>
                <a:latin typeface="Times New Roman" pitchFamily="18" charset="0"/>
                <a:cs typeface="Times New Roman" pitchFamily="18" charset="0"/>
              </a:rPr>
              <a:t> and </a:t>
            </a:r>
            <a:r>
              <a:rPr lang="fr-FR" sz="1000" dirty="0" err="1" smtClean="0">
                <a:solidFill>
                  <a:srgbClr val="3333FF"/>
                </a:solidFill>
                <a:latin typeface="Times New Roman" pitchFamily="18" charset="0"/>
                <a:cs typeface="Times New Roman" pitchFamily="18" charset="0"/>
              </a:rPr>
              <a:t>implementing</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available</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already</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quality</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policy</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strategies</a:t>
            </a:r>
            <a:r>
              <a:rPr lang="fr-FR" sz="1000" dirty="0" smtClean="0">
                <a:solidFill>
                  <a:srgbClr val="3333FF"/>
                </a:solidFill>
                <a:latin typeface="Times New Roman" pitchFamily="18" charset="0"/>
                <a:cs typeface="Times New Roman" pitchFamily="18" charset="0"/>
              </a:rPr>
              <a:t> and standards for </a:t>
            </a:r>
            <a:r>
              <a:rPr lang="fr-FR" sz="1000" dirty="0" err="1" smtClean="0">
                <a:solidFill>
                  <a:srgbClr val="3333FF"/>
                </a:solidFill>
                <a:latin typeface="Times New Roman" pitchFamily="18" charset="0"/>
                <a:cs typeface="Times New Roman" pitchFamily="18" charset="0"/>
              </a:rPr>
              <a:t>skills</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improvment</a:t>
            </a:r>
            <a:r>
              <a:rPr lang="fr-FR" sz="1000" dirty="0" smtClean="0">
                <a:solidFill>
                  <a:srgbClr val="3333FF"/>
                </a:solidFill>
                <a:latin typeface="Times New Roman" pitchFamily="18" charset="0"/>
                <a:cs typeface="Times New Roman" pitchFamily="18" charset="0"/>
              </a:rPr>
              <a:t> </a:t>
            </a:r>
            <a:r>
              <a:rPr lang="fr-FR" sz="1000" dirty="0" smtClean="0">
                <a:latin typeface="Times New Roman" pitchFamily="18" charset="0"/>
                <a:cs typeface="Times New Roman" pitchFamily="18" charset="0"/>
              </a:rPr>
              <a:t>in the </a:t>
            </a:r>
            <a:r>
              <a:rPr lang="fr-FR" sz="1000" dirty="0" err="1" smtClean="0">
                <a:latin typeface="Times New Roman" pitchFamily="18" charset="0"/>
                <a:cs typeface="Times New Roman" pitchFamily="18" charset="0"/>
              </a:rPr>
              <a:t>different</a:t>
            </a:r>
            <a:r>
              <a:rPr lang="fr-FR" sz="1000" dirty="0" smtClean="0">
                <a:latin typeface="Times New Roman" pitchFamily="18" charset="0"/>
                <a:cs typeface="Times New Roman" pitchFamily="18" charset="0"/>
              </a:rPr>
              <a:t> institutions</a:t>
            </a:r>
          </a:p>
          <a:p>
            <a:pPr marL="742950" lvl="2" indent="-342900" algn="just">
              <a:buClr>
                <a:srgbClr val="FF0000"/>
              </a:buClr>
              <a:buFont typeface="Wingdings" pitchFamily="2" charset="2"/>
              <a:buChar char="Ø"/>
            </a:pPr>
            <a:r>
              <a:rPr lang="fr-FR" sz="1000" dirty="0" smtClean="0">
                <a:solidFill>
                  <a:srgbClr val="3333FF"/>
                </a:solidFill>
                <a:latin typeface="Times New Roman" pitchFamily="18" charset="0"/>
                <a:cs typeface="Times New Roman" pitchFamily="18" charset="0"/>
              </a:rPr>
              <a:t>Policy and </a:t>
            </a:r>
            <a:r>
              <a:rPr lang="fr-FR" sz="1000" dirty="0" err="1" smtClean="0">
                <a:solidFill>
                  <a:srgbClr val="3333FF"/>
                </a:solidFill>
                <a:latin typeface="Times New Roman" pitchFamily="18" charset="0"/>
                <a:cs typeface="Times New Roman" pitchFamily="18" charset="0"/>
              </a:rPr>
              <a:t>strategies</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available</a:t>
            </a:r>
            <a:r>
              <a:rPr lang="fr-FR" sz="1000" dirty="0" smtClean="0">
                <a:solidFill>
                  <a:srgbClr val="3333FF"/>
                </a:solidFill>
                <a:latin typeface="Times New Roman" pitchFamily="18" charset="0"/>
                <a:cs typeface="Times New Roman" pitchFamily="18" charset="0"/>
              </a:rPr>
              <a:t> </a:t>
            </a:r>
          </a:p>
          <a:p>
            <a:pPr marL="742950" lvl="2" indent="-342900" algn="just">
              <a:buClr>
                <a:srgbClr val="FF0000"/>
              </a:buClr>
              <a:buFont typeface="Wingdings" pitchFamily="2" charset="2"/>
              <a:buChar char="Ø"/>
            </a:pPr>
            <a:r>
              <a:rPr lang="fr-FR" sz="1000" dirty="0" smtClean="0">
                <a:solidFill>
                  <a:srgbClr val="3333FF"/>
                </a:solidFill>
                <a:latin typeface="Times New Roman" pitchFamily="18" charset="0"/>
                <a:cs typeface="Times New Roman" pitchFamily="18" charset="0"/>
              </a:rPr>
              <a:t>All the </a:t>
            </a:r>
            <a:r>
              <a:rPr lang="fr-FR" sz="1000" dirty="0" err="1" smtClean="0">
                <a:solidFill>
                  <a:srgbClr val="3333FF"/>
                </a:solidFill>
                <a:latin typeface="Times New Roman" pitchFamily="18" charset="0"/>
                <a:cs typeface="Times New Roman" pitchFamily="18" charset="0"/>
              </a:rPr>
              <a:t>stackeholders</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like</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industry</a:t>
            </a:r>
            <a:r>
              <a:rPr lang="fr-FR" sz="1000" dirty="0" smtClean="0">
                <a:solidFill>
                  <a:srgbClr val="3333FF"/>
                </a:solidFill>
                <a:latin typeface="Times New Roman" pitchFamily="18" charset="0"/>
                <a:cs typeface="Times New Roman" pitchFamily="18" charset="0"/>
              </a:rPr>
              <a:t>) are </a:t>
            </a:r>
            <a:r>
              <a:rPr lang="fr-FR" sz="1000" dirty="0" err="1" smtClean="0">
                <a:solidFill>
                  <a:srgbClr val="3333FF"/>
                </a:solidFill>
                <a:latin typeface="Times New Roman" pitchFamily="18" charset="0"/>
                <a:cs typeface="Times New Roman" pitchFamily="18" charset="0"/>
              </a:rPr>
              <a:t>involved</a:t>
            </a:r>
            <a:r>
              <a:rPr lang="fr-FR" sz="1000" dirty="0" smtClean="0">
                <a:solidFill>
                  <a:srgbClr val="3333FF"/>
                </a:solidFill>
                <a:latin typeface="Times New Roman" pitchFamily="18" charset="0"/>
                <a:cs typeface="Times New Roman" pitchFamily="18" charset="0"/>
              </a:rPr>
              <a:t> </a:t>
            </a:r>
          </a:p>
          <a:p>
            <a:pPr marL="742950" lvl="2" indent="-342900" algn="just">
              <a:buClr>
                <a:srgbClr val="FF0000"/>
              </a:buClr>
              <a:buFont typeface="Wingdings" pitchFamily="2" charset="2"/>
              <a:buChar char="Ø"/>
            </a:pPr>
            <a:r>
              <a:rPr lang="fr-FR" sz="1000" dirty="0" smtClean="0">
                <a:solidFill>
                  <a:srgbClr val="3333FF"/>
                </a:solidFill>
                <a:latin typeface="Times New Roman" pitchFamily="18" charset="0"/>
                <a:cs typeface="Times New Roman" pitchFamily="18" charset="0"/>
              </a:rPr>
              <a:t>Services and </a:t>
            </a:r>
            <a:r>
              <a:rPr lang="fr-FR" sz="1000" dirty="0" err="1" smtClean="0">
                <a:solidFill>
                  <a:srgbClr val="3333FF"/>
                </a:solidFill>
                <a:latin typeface="Times New Roman" pitchFamily="18" charset="0"/>
                <a:cs typeface="Times New Roman" pitchFamily="18" charset="0"/>
              </a:rPr>
              <a:t>skills</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recognized</a:t>
            </a:r>
            <a:r>
              <a:rPr lang="fr-FR" sz="1000" dirty="0" smtClean="0">
                <a:solidFill>
                  <a:srgbClr val="3333FF"/>
                </a:solidFill>
                <a:latin typeface="Times New Roman" pitchFamily="18" charset="0"/>
                <a:cs typeface="Times New Roman" pitchFamily="18" charset="0"/>
              </a:rPr>
              <a:t> as of </a:t>
            </a:r>
            <a:r>
              <a:rPr lang="fr-FR" sz="1000" dirty="0" err="1" smtClean="0">
                <a:solidFill>
                  <a:srgbClr val="3333FF"/>
                </a:solidFill>
                <a:latin typeface="Times New Roman" pitchFamily="18" charset="0"/>
                <a:cs typeface="Times New Roman" pitchFamily="18" charset="0"/>
              </a:rPr>
              <a:t>quality</a:t>
            </a:r>
            <a:endParaRPr lang="fr-FR" sz="1000" dirty="0" smtClean="0">
              <a:solidFill>
                <a:srgbClr val="3333FF"/>
              </a:solidFill>
              <a:latin typeface="Times New Roman" pitchFamily="18" charset="0"/>
              <a:cs typeface="Times New Roman" pitchFamily="18" charset="0"/>
            </a:endParaRPr>
          </a:p>
          <a:p>
            <a:pPr marL="742950" lvl="2" indent="-342900" algn="just">
              <a:buClr>
                <a:srgbClr val="FF0000"/>
              </a:buClr>
              <a:buFont typeface="Wingdings" pitchFamily="2" charset="2"/>
              <a:buChar char="Ø"/>
            </a:pPr>
            <a:r>
              <a:rPr lang="fr-FR" sz="1000" dirty="0" err="1" smtClean="0">
                <a:solidFill>
                  <a:srgbClr val="3333FF"/>
                </a:solidFill>
                <a:latin typeface="Times New Roman" pitchFamily="18" charset="0"/>
                <a:cs typeface="Times New Roman" pitchFamily="18" charset="0"/>
              </a:rPr>
              <a:t>Increased</a:t>
            </a:r>
            <a:r>
              <a:rPr lang="fr-FR" sz="1000" dirty="0" smtClean="0">
                <a:solidFill>
                  <a:srgbClr val="3333FF"/>
                </a:solidFill>
                <a:latin typeface="Times New Roman" pitchFamily="18" charset="0"/>
                <a:cs typeface="Times New Roman" pitchFamily="18" charset="0"/>
              </a:rPr>
              <a:t> innovation and collaborative </a:t>
            </a:r>
            <a:r>
              <a:rPr lang="fr-FR" sz="1000" dirty="0" err="1" smtClean="0">
                <a:solidFill>
                  <a:srgbClr val="3333FF"/>
                </a:solidFill>
                <a:latin typeface="Times New Roman" pitchFamily="18" charset="0"/>
                <a:cs typeface="Times New Roman" pitchFamily="18" charset="0"/>
              </a:rPr>
              <a:t>productivity</a:t>
            </a:r>
            <a:r>
              <a:rPr lang="fr-FR" sz="1000" dirty="0" smtClean="0">
                <a:solidFill>
                  <a:srgbClr val="3333FF"/>
                </a:solidFill>
                <a:latin typeface="Times New Roman" pitchFamily="18" charset="0"/>
                <a:cs typeface="Times New Roman" pitchFamily="18" charset="0"/>
              </a:rPr>
              <a:t> </a:t>
            </a:r>
            <a:r>
              <a:rPr lang="en-US" sz="1000" dirty="0" smtClean="0">
                <a:solidFill>
                  <a:srgbClr val="3333FF"/>
                </a:solidFill>
                <a:latin typeface="Times New Roman" pitchFamily="18" charset="0"/>
                <a:cs typeface="Times New Roman" pitchFamily="18" charset="0"/>
              </a:rPr>
              <a:t>that do not require a capital other than determination to succeed</a:t>
            </a:r>
          </a:p>
          <a:p>
            <a:pPr marL="742950" lvl="2" indent="-342900" algn="just">
              <a:buClr>
                <a:srgbClr val="FF0000"/>
              </a:buClr>
              <a:buFont typeface="Wingdings" pitchFamily="2" charset="2"/>
              <a:buChar char="Ø"/>
            </a:pPr>
            <a:r>
              <a:rPr lang="fr-FR" sz="1000" dirty="0" err="1" smtClean="0">
                <a:solidFill>
                  <a:srgbClr val="3333FF"/>
                </a:solidFill>
                <a:latin typeface="Times New Roman" pitchFamily="18" charset="0"/>
                <a:cs typeface="Times New Roman" pitchFamily="18" charset="0"/>
              </a:rPr>
              <a:t>Platforms</a:t>
            </a:r>
            <a:r>
              <a:rPr lang="fr-FR" sz="1000" dirty="0" smtClean="0">
                <a:solidFill>
                  <a:srgbClr val="3333FF"/>
                </a:solidFill>
                <a:latin typeface="Times New Roman" pitchFamily="18" charset="0"/>
                <a:cs typeface="Times New Roman" pitchFamily="18" charset="0"/>
              </a:rPr>
              <a:t> for collaboration and interactions are </a:t>
            </a:r>
            <a:r>
              <a:rPr lang="fr-FR" sz="1000" dirty="0" err="1" smtClean="0">
                <a:solidFill>
                  <a:srgbClr val="3333FF"/>
                </a:solidFill>
                <a:latin typeface="Times New Roman" pitchFamily="18" charset="0"/>
                <a:cs typeface="Times New Roman" pitchFamily="18" charset="0"/>
              </a:rPr>
              <a:t>available</a:t>
            </a:r>
            <a:endParaRPr lang="fr-FR" sz="1000" dirty="0" smtClean="0">
              <a:solidFill>
                <a:srgbClr val="3333FF"/>
              </a:solidFill>
              <a:latin typeface="Times New Roman" pitchFamily="18" charset="0"/>
              <a:cs typeface="Times New Roman" pitchFamily="18" charset="0"/>
            </a:endParaRPr>
          </a:p>
          <a:p>
            <a:pPr marL="742950" lvl="2" indent="-342900" algn="just">
              <a:buClr>
                <a:srgbClr val="FF0000"/>
              </a:buClr>
              <a:buFont typeface="Wingdings" pitchFamily="2" charset="2"/>
              <a:buChar char="Ø"/>
            </a:pPr>
            <a:r>
              <a:rPr lang="fr-FR" sz="1000" dirty="0" smtClean="0">
                <a:solidFill>
                  <a:srgbClr val="3333FF"/>
                </a:solidFill>
                <a:latin typeface="Times New Roman" pitchFamily="18" charset="0"/>
                <a:cs typeface="Times New Roman" pitchFamily="18" charset="0"/>
              </a:rPr>
              <a:t>Mobile </a:t>
            </a:r>
            <a:r>
              <a:rPr lang="fr-FR" sz="1000" dirty="0" err="1" smtClean="0">
                <a:solidFill>
                  <a:srgbClr val="3333FF"/>
                </a:solidFill>
                <a:latin typeface="Times New Roman" pitchFamily="18" charset="0"/>
                <a:cs typeface="Times New Roman" pitchFamily="18" charset="0"/>
              </a:rPr>
              <a:t>learning</a:t>
            </a:r>
            <a:r>
              <a:rPr lang="fr-FR" sz="1000" dirty="0" smtClean="0">
                <a:solidFill>
                  <a:srgbClr val="3333FF"/>
                </a:solidFill>
                <a:latin typeface="Times New Roman" pitchFamily="18" charset="0"/>
                <a:cs typeface="Times New Roman" pitchFamily="18" charset="0"/>
              </a:rPr>
              <a:t> and </a:t>
            </a:r>
            <a:r>
              <a:rPr lang="fr-FR" sz="1000" dirty="0" err="1" smtClean="0">
                <a:solidFill>
                  <a:srgbClr val="3333FF"/>
                </a:solidFill>
                <a:latin typeface="Times New Roman" pitchFamily="18" charset="0"/>
                <a:cs typeface="Times New Roman" pitchFamily="18" charset="0"/>
              </a:rPr>
              <a:t>work</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access</a:t>
            </a:r>
            <a:r>
              <a:rPr lang="fr-FR" sz="1000" dirty="0" smtClean="0">
                <a:solidFill>
                  <a:srgbClr val="3333FF"/>
                </a:solidFill>
                <a:latin typeface="Times New Roman" pitchFamily="18" charset="0"/>
                <a:cs typeface="Times New Roman" pitchFamily="18" charset="0"/>
              </a:rPr>
              <a:t> </a:t>
            </a:r>
            <a:r>
              <a:rPr lang="fr-FR" sz="1000" dirty="0" err="1" smtClean="0">
                <a:solidFill>
                  <a:srgbClr val="3333FF"/>
                </a:solidFill>
                <a:latin typeface="Times New Roman" pitchFamily="18" charset="0"/>
                <a:cs typeface="Times New Roman" pitchFamily="18" charset="0"/>
              </a:rPr>
              <a:t>remotly</a:t>
            </a:r>
            <a:endParaRPr lang="fr-FR" sz="1000" dirty="0" smtClean="0">
              <a:solidFill>
                <a:srgbClr val="3333FF"/>
              </a:solidFill>
              <a:latin typeface="Times New Roman" pitchFamily="18" charset="0"/>
              <a:cs typeface="Times New Roman" pitchFamily="18" charset="0"/>
            </a:endParaRPr>
          </a:p>
          <a:p>
            <a:pPr marL="742950" lvl="2" indent="-342900" algn="just">
              <a:buClr>
                <a:srgbClr val="FF0000"/>
              </a:buClr>
              <a:buFont typeface="Wingdings" pitchFamily="2" charset="2"/>
              <a:buChar char="Ø"/>
            </a:pPr>
            <a:r>
              <a:rPr lang="fr-FR" sz="1000" dirty="0" err="1" smtClean="0">
                <a:latin typeface="Times New Roman" pitchFamily="18" charset="0"/>
                <a:cs typeface="Times New Roman" pitchFamily="18" charset="0"/>
              </a:rPr>
              <a:t>Some</a:t>
            </a:r>
            <a:r>
              <a:rPr lang="fr-FR" sz="1000" dirty="0" smtClean="0">
                <a:latin typeface="Times New Roman" pitchFamily="18" charset="0"/>
                <a:cs typeface="Times New Roman" pitchFamily="18" charset="0"/>
              </a:rPr>
              <a:t> HE institutions in Burundi are </a:t>
            </a:r>
            <a:r>
              <a:rPr lang="fr-FR" sz="1000" dirty="0" err="1" smtClean="0">
                <a:latin typeface="Times New Roman" pitchFamily="18" charset="0"/>
                <a:cs typeface="Times New Roman" pitchFamily="18" charset="0"/>
              </a:rPr>
              <a:t>implementing</a:t>
            </a:r>
            <a:r>
              <a:rPr lang="fr-FR" sz="1000" dirty="0" smtClean="0">
                <a:latin typeface="Times New Roman" pitchFamily="18" charset="0"/>
                <a:cs typeface="Times New Roman" pitchFamily="18" charset="0"/>
              </a:rPr>
              <a:t> the </a:t>
            </a:r>
            <a:r>
              <a:rPr lang="fr-FR" sz="1000" dirty="0" err="1" smtClean="0">
                <a:latin typeface="Times New Roman" pitchFamily="18" charset="0"/>
                <a:cs typeface="Times New Roman" pitchFamily="18" charset="0"/>
              </a:rPr>
              <a:t>eLearning</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platforms</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proprietary</a:t>
            </a:r>
            <a:r>
              <a:rPr lang="fr-FR" sz="1000" dirty="0" smtClean="0">
                <a:latin typeface="Times New Roman" pitchFamily="18" charset="0"/>
                <a:cs typeface="Times New Roman" pitchFamily="18" charset="0"/>
              </a:rPr>
              <a:t> et open </a:t>
            </a:r>
            <a:r>
              <a:rPr lang="fr-FR" sz="1000" dirty="0" err="1" smtClean="0">
                <a:latin typeface="Times New Roman" pitchFamily="18" charset="0"/>
                <a:cs typeface="Times New Roman" pitchFamily="18" charset="0"/>
              </a:rPr>
              <a:t>like</a:t>
            </a:r>
            <a:r>
              <a:rPr lang="fr-FR" sz="1000" dirty="0" smtClean="0">
                <a:latin typeface="Times New Roman" pitchFamily="18" charset="0"/>
                <a:cs typeface="Times New Roman" pitchFamily="18" charset="0"/>
              </a:rPr>
              <a:t> ULBU </a:t>
            </a:r>
            <a:r>
              <a:rPr lang="fr-FR" sz="1000" dirty="0" err="1" smtClean="0">
                <a:latin typeface="Times New Roman" pitchFamily="18" charset="0"/>
                <a:cs typeface="Times New Roman" pitchFamily="18" charset="0"/>
              </a:rPr>
              <a:t>with</a:t>
            </a:r>
            <a:r>
              <a:rPr lang="fr-FR" sz="1000" dirty="0" smtClean="0">
                <a:latin typeface="Times New Roman" pitchFamily="18" charset="0"/>
                <a:cs typeface="Times New Roman" pitchFamily="18" charset="0"/>
              </a:rPr>
              <a:t> the AVU programs, the </a:t>
            </a:r>
            <a:r>
              <a:rPr lang="fr-FR" sz="1000" dirty="0" err="1" smtClean="0">
                <a:latin typeface="Times New Roman" pitchFamily="18" charset="0"/>
                <a:cs typeface="Times New Roman" pitchFamily="18" charset="0"/>
              </a:rPr>
              <a:t>proposed</a:t>
            </a:r>
            <a:r>
              <a:rPr lang="fr-FR" sz="1000" dirty="0" smtClean="0">
                <a:latin typeface="Times New Roman" pitchFamily="18" charset="0"/>
                <a:cs typeface="Times New Roman" pitchFamily="18" charset="0"/>
              </a:rPr>
              <a:t> in house solution </a:t>
            </a:r>
            <a:r>
              <a:rPr lang="fr-FR" sz="1000" dirty="0" err="1" smtClean="0">
                <a:latin typeface="Times New Roman" pitchFamily="18" charset="0"/>
                <a:cs typeface="Times New Roman" pitchFamily="18" charset="0"/>
              </a:rPr>
              <a:t>extending</a:t>
            </a:r>
            <a:r>
              <a:rPr lang="fr-FR" sz="1000" dirty="0" smtClean="0">
                <a:latin typeface="Times New Roman" pitchFamily="18" charset="0"/>
                <a:cs typeface="Times New Roman" pitchFamily="18" charset="0"/>
              </a:rPr>
              <a:t> the </a:t>
            </a:r>
            <a:r>
              <a:rPr lang="fr-FR" sz="1000" dirty="0" err="1" smtClean="0">
                <a:latin typeface="Times New Roman" pitchFamily="18" charset="0"/>
                <a:cs typeface="Times New Roman" pitchFamily="18" charset="0"/>
              </a:rPr>
              <a:t>existing</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moodle</a:t>
            </a:r>
            <a:r>
              <a:rPr lang="fr-FR" sz="1000" dirty="0" smtClean="0">
                <a:latin typeface="Times New Roman" pitchFamily="18" charset="0"/>
                <a:cs typeface="Times New Roman" pitchFamily="18" charset="0"/>
              </a:rPr>
              <a:t>). </a:t>
            </a:r>
          </a:p>
          <a:p>
            <a:pPr marL="742950" lvl="2" indent="-342900" algn="just">
              <a:buClr>
                <a:srgbClr val="FF0000"/>
              </a:buClr>
              <a:buFont typeface="Wingdings" pitchFamily="2" charset="2"/>
              <a:buChar char="Ø"/>
            </a:pPr>
            <a:r>
              <a:rPr lang="fr-FR" sz="1000" dirty="0" err="1" smtClean="0">
                <a:latin typeface="Times New Roman" pitchFamily="18" charset="0"/>
                <a:cs typeface="Times New Roman" pitchFamily="18" charset="0"/>
              </a:rPr>
              <a:t>Some</a:t>
            </a:r>
            <a:r>
              <a:rPr lang="fr-FR" sz="1000" dirty="0" smtClean="0">
                <a:latin typeface="Times New Roman" pitchFamily="18" charset="0"/>
                <a:cs typeface="Times New Roman" pitchFamily="18" charset="0"/>
              </a:rPr>
              <a:t> of the </a:t>
            </a:r>
            <a:r>
              <a:rPr lang="fr-FR" sz="1000" dirty="0" err="1" smtClean="0">
                <a:latin typeface="Times New Roman" pitchFamily="18" charset="0"/>
                <a:cs typeface="Times New Roman" pitchFamily="18" charset="0"/>
              </a:rPr>
              <a:t>academic</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activities</a:t>
            </a:r>
            <a:r>
              <a:rPr lang="fr-FR" sz="1000" dirty="0" smtClean="0">
                <a:latin typeface="Times New Roman" pitchFamily="18" charset="0"/>
                <a:cs typeface="Times New Roman" pitchFamily="18" charset="0"/>
              </a:rPr>
              <a:t> are </a:t>
            </a:r>
            <a:r>
              <a:rPr lang="fr-FR" sz="1000" dirty="0" err="1" smtClean="0">
                <a:latin typeface="Times New Roman" pitchFamily="18" charset="0"/>
                <a:cs typeface="Times New Roman" pitchFamily="18" charset="0"/>
              </a:rPr>
              <a:t>performed</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remotly</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electronically</a:t>
            </a:r>
            <a:r>
              <a:rPr lang="fr-FR" sz="1000" dirty="0" smtClean="0">
                <a:latin typeface="Times New Roman" pitchFamily="18" charset="0"/>
                <a:cs typeface="Times New Roman" pitchFamily="18" charset="0"/>
              </a:rPr>
              <a:t> on interactive </a:t>
            </a:r>
            <a:r>
              <a:rPr lang="fr-FR" sz="1000" dirty="0" err="1" smtClean="0">
                <a:latin typeface="Times New Roman" pitchFamily="18" charset="0"/>
                <a:cs typeface="Times New Roman" pitchFamily="18" charset="0"/>
              </a:rPr>
              <a:t>platforms</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like</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moodle</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Even</a:t>
            </a:r>
            <a:r>
              <a:rPr lang="fr-FR" sz="1000" dirty="0" smtClean="0">
                <a:latin typeface="Times New Roman" pitchFamily="18" charset="0"/>
                <a:cs typeface="Times New Roman" pitchFamily="18" charset="0"/>
              </a:rPr>
              <a:t> if </a:t>
            </a:r>
            <a:r>
              <a:rPr lang="fr-FR" sz="1000" dirty="0" err="1" smtClean="0">
                <a:latin typeface="Times New Roman" pitchFamily="18" charset="0"/>
                <a:cs typeface="Times New Roman" pitchFamily="18" charset="0"/>
              </a:rPr>
              <a:t>it</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is</a:t>
            </a:r>
            <a:r>
              <a:rPr lang="fr-FR" sz="1000" dirty="0" smtClean="0">
                <a:latin typeface="Times New Roman" pitchFamily="18" charset="0"/>
                <a:cs typeface="Times New Roman" pitchFamily="18" charset="0"/>
              </a:rPr>
              <a:t> not </a:t>
            </a:r>
            <a:r>
              <a:rPr lang="fr-FR" sz="1000" dirty="0" err="1" smtClean="0">
                <a:latin typeface="Times New Roman" pitchFamily="18" charset="0"/>
                <a:cs typeface="Times New Roman" pitchFamily="18" charset="0"/>
              </a:rPr>
              <a:t>yet</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implemented</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widly</a:t>
            </a:r>
            <a:r>
              <a:rPr lang="fr-FR" sz="1000" dirty="0" smtClean="0">
                <a:latin typeface="Times New Roman" pitchFamily="18" charset="0"/>
                <a:cs typeface="Times New Roman" pitchFamily="18" charset="0"/>
              </a:rPr>
              <a:t> in offices, the trend </a:t>
            </a:r>
            <a:r>
              <a:rPr lang="fr-FR" sz="1000" dirty="0" err="1" smtClean="0">
                <a:latin typeface="Times New Roman" pitchFamily="18" charset="0"/>
                <a:cs typeface="Times New Roman" pitchFamily="18" charset="0"/>
              </a:rPr>
              <a:t>is</a:t>
            </a:r>
            <a:r>
              <a:rPr lang="fr-FR" sz="1000" dirty="0" smtClean="0">
                <a:latin typeface="Times New Roman" pitchFamily="18" charset="0"/>
                <a:cs typeface="Times New Roman" pitchFamily="18" charset="0"/>
              </a:rPr>
              <a:t> </a:t>
            </a:r>
            <a:r>
              <a:rPr lang="fr-FR" sz="1000" dirty="0" err="1" smtClean="0">
                <a:latin typeface="Times New Roman" pitchFamily="18" charset="0"/>
                <a:cs typeface="Times New Roman" pitchFamily="18" charset="0"/>
              </a:rPr>
              <a:t>there</a:t>
            </a:r>
            <a:r>
              <a:rPr lang="fr-FR" sz="1000" dirty="0" smtClean="0">
                <a:latin typeface="Times New Roman" pitchFamily="18" charset="0"/>
                <a:cs typeface="Times New Roman" pitchFamily="18" charset="0"/>
              </a:rPr>
              <a:t>.</a:t>
            </a:r>
          </a:p>
          <a:p>
            <a:endParaRPr lang="en-US" dirty="0"/>
          </a:p>
        </p:txBody>
      </p:sp>
      <p:sp>
        <p:nvSpPr>
          <p:cNvPr id="4" name="Espace réservé du numéro de diapositive 3"/>
          <p:cNvSpPr>
            <a:spLocks noGrp="1"/>
          </p:cNvSpPr>
          <p:nvPr>
            <p:ph type="sldNum" sz="quarter" idx="10"/>
          </p:nvPr>
        </p:nvSpPr>
        <p:spPr/>
        <p:txBody>
          <a:bodyPr/>
          <a:lstStyle/>
          <a:p>
            <a:fld id="{E3E9FCC4-0926-4C41-B7C5-A65C7162CDCA}"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a:p>
        </p:txBody>
      </p:sp>
      <p:sp>
        <p:nvSpPr>
          <p:cNvPr id="4" name="Espace réservé de la date 3"/>
          <p:cNvSpPr>
            <a:spLocks noGrp="1"/>
          </p:cNvSpPr>
          <p:nvPr>
            <p:ph type="dt" sz="half" idx="10"/>
          </p:nvPr>
        </p:nvSpPr>
        <p:spPr/>
        <p:txBody>
          <a:bodyPr/>
          <a:lstStyle/>
          <a:p>
            <a:fld id="{51D1FB6A-0A46-4071-912E-1A91CE097552}" type="datetime1">
              <a:rPr lang="en-US" smtClean="0"/>
              <a:pPr/>
              <a:t>6/20/2016</a:t>
            </a:fld>
            <a:endParaRPr lang="en-US"/>
          </a:p>
        </p:txBody>
      </p:sp>
      <p:sp>
        <p:nvSpPr>
          <p:cNvPr id="5" name="Espace réservé du pied de page 4"/>
          <p:cNvSpPr>
            <a:spLocks noGrp="1"/>
          </p:cNvSpPr>
          <p:nvPr>
            <p:ph type="ftr" sz="quarter" idx="11"/>
          </p:nvPr>
        </p:nvSpPr>
        <p:spPr/>
        <p:txBody>
          <a:bodyPr/>
          <a:lstStyle/>
          <a:p>
            <a:r>
              <a:rPr lang="en-US" smtClean="0"/>
              <a:t>Dr William Sahinguvu                 University of Burundi</a:t>
            </a:r>
            <a:endParaRPr lang="en-US"/>
          </a:p>
        </p:txBody>
      </p:sp>
      <p:sp>
        <p:nvSpPr>
          <p:cNvPr id="6" name="Espace réservé du numéro de diapositive 5"/>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60A6058F-87CA-4E60-AE1C-4D67B966305D}" type="datetime1">
              <a:rPr lang="en-US" smtClean="0"/>
              <a:pPr/>
              <a:t>6/20/2016</a:t>
            </a:fld>
            <a:endParaRPr lang="en-US"/>
          </a:p>
        </p:txBody>
      </p:sp>
      <p:sp>
        <p:nvSpPr>
          <p:cNvPr id="5" name="Espace réservé du pied de page 4"/>
          <p:cNvSpPr>
            <a:spLocks noGrp="1"/>
          </p:cNvSpPr>
          <p:nvPr>
            <p:ph type="ftr" sz="quarter" idx="11"/>
          </p:nvPr>
        </p:nvSpPr>
        <p:spPr/>
        <p:txBody>
          <a:bodyPr/>
          <a:lstStyle/>
          <a:p>
            <a:r>
              <a:rPr lang="en-US" smtClean="0"/>
              <a:t>Dr William Sahinguvu                 University of Burundi</a:t>
            </a:r>
            <a:endParaRPr lang="en-US"/>
          </a:p>
        </p:txBody>
      </p:sp>
      <p:sp>
        <p:nvSpPr>
          <p:cNvPr id="6" name="Espace réservé du numéro de diapositive 5"/>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26AB882-31E3-44CA-8C31-6C9F63B702B8}" type="datetime1">
              <a:rPr lang="en-US" smtClean="0"/>
              <a:pPr/>
              <a:t>6/20/2016</a:t>
            </a:fld>
            <a:endParaRPr lang="en-US"/>
          </a:p>
        </p:txBody>
      </p:sp>
      <p:sp>
        <p:nvSpPr>
          <p:cNvPr id="5" name="Espace réservé du pied de page 4"/>
          <p:cNvSpPr>
            <a:spLocks noGrp="1"/>
          </p:cNvSpPr>
          <p:nvPr>
            <p:ph type="ftr" sz="quarter" idx="11"/>
          </p:nvPr>
        </p:nvSpPr>
        <p:spPr/>
        <p:txBody>
          <a:bodyPr/>
          <a:lstStyle/>
          <a:p>
            <a:r>
              <a:rPr lang="en-US" smtClean="0"/>
              <a:t>Dr William Sahinguvu                 University of Burundi</a:t>
            </a:r>
            <a:endParaRPr lang="en-US"/>
          </a:p>
        </p:txBody>
      </p:sp>
      <p:sp>
        <p:nvSpPr>
          <p:cNvPr id="6" name="Espace réservé du numéro de diapositive 5"/>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C57DFB75-D4D9-49A1-8233-AED9A2A75668}" type="datetime1">
              <a:rPr lang="en-US" smtClean="0"/>
              <a:pPr/>
              <a:t>6/20/2016</a:t>
            </a:fld>
            <a:endParaRPr lang="en-US"/>
          </a:p>
        </p:txBody>
      </p:sp>
      <p:sp>
        <p:nvSpPr>
          <p:cNvPr id="6" name="Espace réservé du pied de page 5"/>
          <p:cNvSpPr>
            <a:spLocks noGrp="1"/>
          </p:cNvSpPr>
          <p:nvPr>
            <p:ph type="ftr" sz="quarter" idx="11"/>
          </p:nvPr>
        </p:nvSpPr>
        <p:spPr/>
        <p:txBody>
          <a:bodyPr/>
          <a:lstStyle/>
          <a:p>
            <a:r>
              <a:rPr lang="en-US" smtClean="0"/>
              <a:t>Dr William Sahinguvu                 University of Burundi</a:t>
            </a:r>
            <a:endParaRPr lang="en-US"/>
          </a:p>
        </p:txBody>
      </p:sp>
      <p:sp>
        <p:nvSpPr>
          <p:cNvPr id="7" name="Espace réservé du numéro de diapositive 6"/>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02F9D1A8-4BDB-4FDC-BB1F-B2F31BF4AA09}" type="datetime1">
              <a:rPr lang="en-US" smtClean="0"/>
              <a:pPr/>
              <a:t>6/20/2016</a:t>
            </a:fld>
            <a:endParaRPr lang="en-US"/>
          </a:p>
        </p:txBody>
      </p:sp>
      <p:sp>
        <p:nvSpPr>
          <p:cNvPr id="8" name="Espace réservé du pied de page 7"/>
          <p:cNvSpPr>
            <a:spLocks noGrp="1"/>
          </p:cNvSpPr>
          <p:nvPr>
            <p:ph type="ftr" sz="quarter" idx="11"/>
          </p:nvPr>
        </p:nvSpPr>
        <p:spPr/>
        <p:txBody>
          <a:bodyPr/>
          <a:lstStyle/>
          <a:p>
            <a:r>
              <a:rPr lang="en-US" smtClean="0"/>
              <a:t>Dr William Sahinguvu                 University of Burundi</a:t>
            </a:r>
            <a:endParaRPr lang="en-US"/>
          </a:p>
        </p:txBody>
      </p:sp>
      <p:sp>
        <p:nvSpPr>
          <p:cNvPr id="9" name="Espace réservé du numéro de diapositive 8"/>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e la date 2"/>
          <p:cNvSpPr>
            <a:spLocks noGrp="1"/>
          </p:cNvSpPr>
          <p:nvPr>
            <p:ph type="dt" sz="half" idx="10"/>
          </p:nvPr>
        </p:nvSpPr>
        <p:spPr/>
        <p:txBody>
          <a:bodyPr/>
          <a:lstStyle/>
          <a:p>
            <a:fld id="{6F921CDA-D0A8-409A-9FF7-935695089F8F}" type="datetime1">
              <a:rPr lang="en-US" smtClean="0"/>
              <a:pPr/>
              <a:t>6/20/2016</a:t>
            </a:fld>
            <a:endParaRPr lang="en-US"/>
          </a:p>
        </p:txBody>
      </p:sp>
      <p:sp>
        <p:nvSpPr>
          <p:cNvPr id="4" name="Espace réservé du pied de page 3"/>
          <p:cNvSpPr>
            <a:spLocks noGrp="1"/>
          </p:cNvSpPr>
          <p:nvPr>
            <p:ph type="ftr" sz="quarter" idx="11"/>
          </p:nvPr>
        </p:nvSpPr>
        <p:spPr/>
        <p:txBody>
          <a:bodyPr/>
          <a:lstStyle/>
          <a:p>
            <a:r>
              <a:rPr lang="en-US" smtClean="0"/>
              <a:t>Dr William Sahinguvu                 University of Burundi</a:t>
            </a:r>
            <a:endParaRPr lang="en-US"/>
          </a:p>
        </p:txBody>
      </p:sp>
      <p:sp>
        <p:nvSpPr>
          <p:cNvPr id="5" name="Espace réservé du numéro de diapositive 4"/>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8410819-B5F8-4FBC-9E2E-6821691A47AE}" type="datetime1">
              <a:rPr lang="en-US" smtClean="0"/>
              <a:pPr/>
              <a:t>6/20/2016</a:t>
            </a:fld>
            <a:endParaRPr lang="en-US"/>
          </a:p>
        </p:txBody>
      </p:sp>
      <p:sp>
        <p:nvSpPr>
          <p:cNvPr id="3" name="Espace réservé du pied de page 2"/>
          <p:cNvSpPr>
            <a:spLocks noGrp="1"/>
          </p:cNvSpPr>
          <p:nvPr>
            <p:ph type="ftr" sz="quarter" idx="11"/>
          </p:nvPr>
        </p:nvSpPr>
        <p:spPr/>
        <p:txBody>
          <a:bodyPr/>
          <a:lstStyle/>
          <a:p>
            <a:r>
              <a:rPr lang="en-US" smtClean="0"/>
              <a:t>Dr William Sahinguvu                 University of Burundi</a:t>
            </a:r>
            <a:endParaRPr lang="en-US"/>
          </a:p>
        </p:txBody>
      </p:sp>
      <p:sp>
        <p:nvSpPr>
          <p:cNvPr id="4" name="Espace réservé du numéro de diapositive 3"/>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EB430B3-4811-4FBC-9F34-7540CC028DCF}" type="datetime1">
              <a:rPr lang="en-US" smtClean="0"/>
              <a:pPr/>
              <a:t>6/20/2016</a:t>
            </a:fld>
            <a:endParaRPr lang="en-US"/>
          </a:p>
        </p:txBody>
      </p:sp>
      <p:sp>
        <p:nvSpPr>
          <p:cNvPr id="6" name="Espace réservé du pied de page 5"/>
          <p:cNvSpPr>
            <a:spLocks noGrp="1"/>
          </p:cNvSpPr>
          <p:nvPr>
            <p:ph type="ftr" sz="quarter" idx="11"/>
          </p:nvPr>
        </p:nvSpPr>
        <p:spPr/>
        <p:txBody>
          <a:bodyPr/>
          <a:lstStyle/>
          <a:p>
            <a:r>
              <a:rPr lang="en-US" smtClean="0"/>
              <a:t>Dr William Sahinguvu                 University of Burundi</a:t>
            </a:r>
            <a:endParaRPr lang="en-US"/>
          </a:p>
        </p:txBody>
      </p:sp>
      <p:sp>
        <p:nvSpPr>
          <p:cNvPr id="7" name="Espace réservé du numéro de diapositive 6"/>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F971D3B-1836-46A3-AFBC-166685D258B9}" type="datetime1">
              <a:rPr lang="en-US" smtClean="0"/>
              <a:pPr/>
              <a:t>6/20/2016</a:t>
            </a:fld>
            <a:endParaRPr lang="en-US"/>
          </a:p>
        </p:txBody>
      </p:sp>
      <p:sp>
        <p:nvSpPr>
          <p:cNvPr id="6" name="Espace réservé du pied de page 5"/>
          <p:cNvSpPr>
            <a:spLocks noGrp="1"/>
          </p:cNvSpPr>
          <p:nvPr>
            <p:ph type="ftr" sz="quarter" idx="11"/>
          </p:nvPr>
        </p:nvSpPr>
        <p:spPr/>
        <p:txBody>
          <a:bodyPr/>
          <a:lstStyle/>
          <a:p>
            <a:r>
              <a:rPr lang="en-US" smtClean="0"/>
              <a:t>Dr William Sahinguvu                 University of Burundi</a:t>
            </a:r>
            <a:endParaRPr lang="en-US"/>
          </a:p>
        </p:txBody>
      </p:sp>
      <p:sp>
        <p:nvSpPr>
          <p:cNvPr id="7" name="Espace réservé du numéro de diapositive 6"/>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D1CEB81E-FB2C-4606-80A2-75FD56BC10AF}" type="datetime1">
              <a:rPr lang="en-US" smtClean="0"/>
              <a:pPr/>
              <a:t>6/20/2016</a:t>
            </a:fld>
            <a:endParaRPr lang="en-US"/>
          </a:p>
        </p:txBody>
      </p:sp>
      <p:sp>
        <p:nvSpPr>
          <p:cNvPr id="5" name="Espace réservé du pied de page 4"/>
          <p:cNvSpPr>
            <a:spLocks noGrp="1"/>
          </p:cNvSpPr>
          <p:nvPr>
            <p:ph type="ftr" sz="quarter" idx="11"/>
          </p:nvPr>
        </p:nvSpPr>
        <p:spPr/>
        <p:txBody>
          <a:bodyPr/>
          <a:lstStyle/>
          <a:p>
            <a:r>
              <a:rPr lang="en-US" smtClean="0"/>
              <a:t>Dr William Sahinguvu                 University of Burundi</a:t>
            </a:r>
            <a:endParaRPr lang="en-US"/>
          </a:p>
        </p:txBody>
      </p:sp>
      <p:sp>
        <p:nvSpPr>
          <p:cNvPr id="6" name="Espace réservé du numéro de diapositive 5"/>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78CEBE58-90F2-4AA4-92DA-0402418990C5}" type="datetime1">
              <a:rPr lang="en-US" smtClean="0"/>
              <a:pPr/>
              <a:t>6/20/2016</a:t>
            </a:fld>
            <a:endParaRPr lang="en-US"/>
          </a:p>
        </p:txBody>
      </p:sp>
      <p:sp>
        <p:nvSpPr>
          <p:cNvPr id="5" name="Espace réservé du pied de page 4"/>
          <p:cNvSpPr>
            <a:spLocks noGrp="1"/>
          </p:cNvSpPr>
          <p:nvPr>
            <p:ph type="ftr" sz="quarter" idx="11"/>
          </p:nvPr>
        </p:nvSpPr>
        <p:spPr/>
        <p:txBody>
          <a:bodyPr/>
          <a:lstStyle/>
          <a:p>
            <a:r>
              <a:rPr lang="en-US" smtClean="0"/>
              <a:t>Dr William Sahinguvu                 University of Burundi</a:t>
            </a:r>
            <a:endParaRPr lang="en-US"/>
          </a:p>
        </p:txBody>
      </p:sp>
      <p:sp>
        <p:nvSpPr>
          <p:cNvPr id="6" name="Espace réservé du numéro de diapositive 5"/>
          <p:cNvSpPr>
            <a:spLocks noGrp="1"/>
          </p:cNvSpPr>
          <p:nvPr>
            <p:ph type="sldNum" sz="quarter" idx="12"/>
          </p:nvPr>
        </p:nvSpPr>
        <p:spPr/>
        <p:txBody>
          <a:bodyPr/>
          <a:lstStyle/>
          <a:p>
            <a:fld id="{17846F12-BACB-42A7-912D-08EB887EBC5A}"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3B380B-80E5-4844-975F-66CD974E1057}" type="datetime1">
              <a:rPr lang="en-US" smtClean="0"/>
              <a:pPr/>
              <a:t>6/20/2016</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Dr William Sahinguvu                 University of Burundi</a:t>
            </a:r>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46F12-BACB-42A7-912D-08EB887EBC5A}"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5.png"/><Relationship Id="rId5" Type="http://schemas.openxmlformats.org/officeDocument/2006/relationships/image" Target="../media/image1.png"/><Relationship Id="rId10" Type="http://schemas.microsoft.com/office/2007/relationships/hdphoto" Target="../media/hdphoto3.wdp"/><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6.jpeg"/><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3.gif"/></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14.png"/><Relationship Id="rId12"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4.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2.gif"/><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6.jpeg"/><Relationship Id="rId4" Type="http://schemas.openxmlformats.org/officeDocument/2006/relationships/image" Target="../media/image3.gi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6.jpeg"/><Relationship Id="rId4" Type="http://schemas.openxmlformats.org/officeDocument/2006/relationships/image" Target="../media/image3.gi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6.jpeg"/><Relationship Id="rId4" Type="http://schemas.openxmlformats.org/officeDocument/2006/relationships/image" Target="../media/image3.gi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gif"/><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28600" y="1447800"/>
            <a:ext cx="8686800" cy="4602163"/>
          </a:xfrm>
        </p:spPr>
        <p:txBody>
          <a:bodyPr>
            <a:normAutofit fontScale="40000" lnSpcReduction="20000"/>
          </a:bodyPr>
          <a:lstStyle/>
          <a:p>
            <a:pPr algn="ctr">
              <a:buNone/>
            </a:pPr>
            <a:endParaRPr lang="en-US" b="1" dirty="0" smtClean="0">
              <a:solidFill>
                <a:srgbClr val="FF0000"/>
              </a:solidFill>
            </a:endParaRPr>
          </a:p>
          <a:p>
            <a:pPr algn="ctr">
              <a:buNone/>
            </a:pPr>
            <a:endParaRPr lang="fr-FR" sz="8400" b="1" dirty="0" smtClean="0">
              <a:solidFill>
                <a:srgbClr val="FF0000"/>
              </a:solidFill>
            </a:endParaRPr>
          </a:p>
          <a:p>
            <a:pPr algn="ctr">
              <a:buNone/>
            </a:pPr>
            <a:r>
              <a:rPr lang="en-US" sz="8400" b="1" dirty="0" smtClean="0">
                <a:solidFill>
                  <a:srgbClr val="FF0000"/>
                </a:solidFill>
              </a:rPr>
              <a:t>Challenges of ICT Skills Development in East Africa</a:t>
            </a:r>
          </a:p>
          <a:p>
            <a:pPr algn="ctr">
              <a:buNone/>
            </a:pPr>
            <a:endParaRPr lang="fr-FR" sz="6000" b="1" dirty="0">
              <a:solidFill>
                <a:srgbClr val="3333FF"/>
              </a:solidFill>
            </a:endParaRPr>
          </a:p>
          <a:p>
            <a:pPr algn="ctr">
              <a:buNone/>
            </a:pPr>
            <a:r>
              <a:rPr lang="en-US" sz="8000" b="1" dirty="0" smtClean="0">
                <a:solidFill>
                  <a:srgbClr val="3333FF"/>
                </a:solidFill>
              </a:rPr>
              <a:t>THE CASE OF BURUNDI </a:t>
            </a:r>
          </a:p>
          <a:p>
            <a:pPr algn="ctr">
              <a:buNone/>
            </a:pPr>
            <a:endParaRPr lang="en-US" sz="6000" b="1" dirty="0" smtClean="0">
              <a:solidFill>
                <a:srgbClr val="FF0000"/>
              </a:solidFill>
            </a:endParaRPr>
          </a:p>
          <a:p>
            <a:pPr algn="ctr">
              <a:buNone/>
            </a:pPr>
            <a:r>
              <a:rPr lang="en-US" sz="6200" b="1" dirty="0" smtClean="0">
                <a:solidFill>
                  <a:srgbClr val="3333FF"/>
                </a:solidFill>
              </a:rPr>
              <a:t>Workshop:</a:t>
            </a:r>
            <a:r>
              <a:rPr lang="en-US" sz="6200" b="1" dirty="0" smtClean="0">
                <a:solidFill>
                  <a:srgbClr val="FF0000"/>
                </a:solidFill>
              </a:rPr>
              <a:t> ICT Industry and Academia in the East Africa Region</a:t>
            </a:r>
          </a:p>
          <a:p>
            <a:pPr algn="ctr">
              <a:buNone/>
            </a:pPr>
            <a:endParaRPr lang="fr-FR" sz="6200" b="1" dirty="0" smtClean="0">
              <a:solidFill>
                <a:srgbClr val="FF0000"/>
              </a:solidFill>
            </a:endParaRPr>
          </a:p>
          <a:p>
            <a:pPr algn="ctr">
              <a:buNone/>
            </a:pPr>
            <a:r>
              <a:rPr lang="fr-FR" sz="6200" b="1" dirty="0" smtClean="0">
                <a:solidFill>
                  <a:srgbClr val="FF0000"/>
                </a:solidFill>
              </a:rPr>
              <a:t>Kigali, 2016 </a:t>
            </a:r>
            <a:r>
              <a:rPr lang="fr-FR" sz="6200" b="1" dirty="0" err="1" smtClean="0">
                <a:solidFill>
                  <a:srgbClr val="FF0000"/>
                </a:solidFill>
              </a:rPr>
              <a:t>June</a:t>
            </a:r>
            <a:r>
              <a:rPr lang="fr-FR" sz="6200" b="1" dirty="0" smtClean="0">
                <a:solidFill>
                  <a:srgbClr val="FF0000"/>
                </a:solidFill>
              </a:rPr>
              <a:t> 20th</a:t>
            </a:r>
            <a:endParaRPr lang="en-US" sz="6200" b="1" dirty="0" smtClean="0">
              <a:solidFill>
                <a:srgbClr val="FF0000"/>
              </a:solidFill>
            </a:endParaRPr>
          </a:p>
          <a:p>
            <a:pPr algn="ctr">
              <a:buNone/>
            </a:pPr>
            <a:endParaRPr lang="en-US" sz="6000" b="1" dirty="0">
              <a:solidFill>
                <a:srgbClr val="FF0000"/>
              </a:solidFill>
            </a:endParaRPr>
          </a:p>
        </p:txBody>
      </p:sp>
      <p:pic>
        <p:nvPicPr>
          <p:cNvPr id="4" name="Image 3"/>
          <p:cNvPicPr/>
          <p:nvPr/>
        </p:nvPicPr>
        <p:blipFill>
          <a:blip r:embed="rId2"/>
          <a:srcRect l="56529" t="32059" r="25100" b="47941"/>
          <a:stretch>
            <a:fillRect/>
          </a:stretch>
        </p:blipFill>
        <p:spPr bwMode="auto">
          <a:xfrm>
            <a:off x="0" y="0"/>
            <a:ext cx="4267200" cy="1143000"/>
          </a:xfrm>
          <a:prstGeom prst="rect">
            <a:avLst/>
          </a:prstGeom>
          <a:noFill/>
          <a:ln w="9525">
            <a:noFill/>
            <a:miter lim="800000"/>
            <a:headEnd/>
            <a:tailEnd/>
          </a:ln>
        </p:spPr>
      </p:pic>
      <p:sp>
        <p:nvSpPr>
          <p:cNvPr id="8" name="Espace réservé de la date 7"/>
          <p:cNvSpPr>
            <a:spLocks noGrp="1"/>
          </p:cNvSpPr>
          <p:nvPr>
            <p:ph type="dt" sz="half" idx="10"/>
          </p:nvPr>
        </p:nvSpPr>
        <p:spPr/>
        <p:txBody>
          <a:bodyPr/>
          <a:lstStyle/>
          <a:p>
            <a:fld id="{86018919-BE0D-4076-BFCE-756DAEDA9705}" type="datetime1">
              <a:rPr lang="en-US" smtClean="0"/>
              <a:pPr/>
              <a:t>6/20/2016</a:t>
            </a:fld>
            <a:endParaRPr lang="en-US"/>
          </a:p>
        </p:txBody>
      </p:sp>
      <p:sp>
        <p:nvSpPr>
          <p:cNvPr id="9" name="Espace réservé du pied de page 8"/>
          <p:cNvSpPr>
            <a:spLocks noGrp="1"/>
          </p:cNvSpPr>
          <p:nvPr>
            <p:ph type="ftr" sz="quarter" idx="11"/>
          </p:nvPr>
        </p:nvSpPr>
        <p:spPr>
          <a:xfrm>
            <a:off x="3124200" y="6356350"/>
            <a:ext cx="5867400" cy="365125"/>
          </a:xfrm>
        </p:spPr>
        <p:txBody>
          <a:bodyPr/>
          <a:lstStyle/>
          <a:p>
            <a:r>
              <a:rPr lang="en-US" dirty="0" smtClean="0"/>
              <a:t>Dr William </a:t>
            </a:r>
            <a:r>
              <a:rPr lang="en-US" dirty="0" err="1" smtClean="0"/>
              <a:t>Sahinguvu</a:t>
            </a:r>
            <a:r>
              <a:rPr lang="en-US" dirty="0" smtClean="0"/>
              <a:t>                 University of Burundi</a:t>
            </a:r>
            <a:endParaRPr lang="en-US" dirty="0"/>
          </a:p>
        </p:txBody>
      </p:sp>
      <p:pic>
        <p:nvPicPr>
          <p:cNvPr id="10" name="Picture 2" descr="C:\xam\htdocs\kiriri\images\un.gif"/>
          <p:cNvPicPr>
            <a:picLocks noChangeAspect="1" noChangeArrowheads="1"/>
          </p:cNvPicPr>
          <p:nvPr/>
        </p:nvPicPr>
        <p:blipFill>
          <a:blip r:embed="rId3"/>
          <a:srcRect/>
          <a:stretch>
            <a:fillRect/>
          </a:stretch>
        </p:blipFill>
        <p:spPr bwMode="auto">
          <a:xfrm>
            <a:off x="4419600" y="0"/>
            <a:ext cx="4724400" cy="1143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057400" y="2362200"/>
            <a:ext cx="6781800" cy="3306763"/>
          </a:xfrm>
        </p:spPr>
        <p:txBody>
          <a:bodyPr>
            <a:noAutofit/>
          </a:bodyPr>
          <a:lstStyle/>
          <a:p>
            <a:pPr marL="342900" lvl="1" indent="-342900" algn="just">
              <a:buNone/>
            </a:pPr>
            <a:r>
              <a:rPr lang="en-US" sz="1200" b="1" dirty="0" err="1" smtClean="0">
                <a:solidFill>
                  <a:srgbClr val="FF0000"/>
                </a:solidFill>
                <a:latin typeface="Times New Roman" pitchFamily="18" charset="0"/>
                <a:cs typeface="Times New Roman" pitchFamily="18" charset="0"/>
              </a:rPr>
              <a:t>Context</a:t>
            </a:r>
            <a:r>
              <a:rPr lang="en-US" sz="1200" b="1" dirty="0" err="1" smtClean="0">
                <a:solidFill>
                  <a:srgbClr val="FF0000"/>
                </a:solidFill>
                <a:latin typeface="Times New Roman" pitchFamily="18" charset="0"/>
                <a:cs typeface="Times New Roman" pitchFamily="18" charset="0"/>
                <a:sym typeface="Wingdings" pitchFamily="2" charset="2"/>
              </a:rPr>
              <a:t></a:t>
            </a:r>
            <a:r>
              <a:rPr lang="en-US" sz="1200" dirty="0" err="1" smtClean="0">
                <a:latin typeface="Times New Roman" pitchFamily="18" charset="0"/>
                <a:cs typeface="Times New Roman" pitchFamily="18" charset="0"/>
              </a:rPr>
              <a:t>we</a:t>
            </a:r>
            <a:r>
              <a:rPr lang="en-US" sz="1200" dirty="0" smtClean="0">
                <a:latin typeface="Times New Roman" pitchFamily="18" charset="0"/>
                <a:cs typeface="Times New Roman" pitchFamily="18" charset="0"/>
              </a:rPr>
              <a:t> exploit the fact that:</a:t>
            </a:r>
            <a:endParaRPr lang="en-US" sz="1200" b="1" dirty="0" smtClean="0">
              <a:solidFill>
                <a:srgbClr val="FF0000"/>
              </a:solidFill>
              <a:latin typeface="Times New Roman" pitchFamily="18" charset="0"/>
              <a:cs typeface="Times New Roman" pitchFamily="18" charset="0"/>
            </a:endParaRPr>
          </a:p>
          <a:p>
            <a:pPr marL="342900" lvl="1" indent="-342900" algn="just">
              <a:buClr>
                <a:srgbClr val="FF0000"/>
              </a:buClr>
              <a:buFont typeface="Wingdings" pitchFamily="2" charset="2"/>
              <a:buChar char="q"/>
            </a:pPr>
            <a:r>
              <a:rPr lang="fr-FR" sz="1200" dirty="0" smtClean="0">
                <a:solidFill>
                  <a:srgbClr val="3333FF"/>
                </a:solidFill>
                <a:latin typeface="Times New Roman" pitchFamily="18" charset="0"/>
                <a:cs typeface="Times New Roman" pitchFamily="18" charset="0"/>
              </a:rPr>
              <a:t>By </a:t>
            </a:r>
            <a:r>
              <a:rPr lang="fr-FR" sz="1200" dirty="0" err="1" smtClean="0">
                <a:solidFill>
                  <a:srgbClr val="3333FF"/>
                </a:solidFill>
                <a:latin typeface="Times New Roman" pitchFamily="18" charset="0"/>
                <a:cs typeface="Times New Roman" pitchFamily="18" charset="0"/>
              </a:rPr>
              <a:t>definition</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Academia</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is</a:t>
            </a:r>
            <a:r>
              <a:rPr lang="fr-FR" sz="1200" dirty="0" smtClean="0">
                <a:solidFill>
                  <a:srgbClr val="3333FF"/>
                </a:solidFill>
                <a:latin typeface="Times New Roman" pitchFamily="18" charset="0"/>
                <a:cs typeface="Times New Roman" pitchFamily="18" charset="0"/>
              </a:rPr>
              <a:t> a system of </a:t>
            </a:r>
            <a:r>
              <a:rPr lang="fr-FR" sz="1200" dirty="0" err="1" smtClean="0">
                <a:solidFill>
                  <a:srgbClr val="3333FF"/>
                </a:solidFill>
                <a:latin typeface="Times New Roman" pitchFamily="18" charset="0"/>
                <a:cs typeface="Times New Roman" pitchFamily="18" charset="0"/>
              </a:rPr>
              <a:t>entities</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that</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collaborate</a:t>
            </a:r>
            <a:r>
              <a:rPr lang="fr-FR" sz="1200" dirty="0" smtClean="0">
                <a:solidFill>
                  <a:srgbClr val="3333FF"/>
                </a:solidFill>
                <a:latin typeface="Times New Roman" pitchFamily="18" charset="0"/>
                <a:cs typeface="Times New Roman" pitchFamily="18" charset="0"/>
              </a:rPr>
              <a:t> to </a:t>
            </a:r>
            <a:r>
              <a:rPr lang="fr-FR" sz="1200" dirty="0" err="1" smtClean="0">
                <a:solidFill>
                  <a:srgbClr val="3333FF"/>
                </a:solidFill>
                <a:latin typeface="Times New Roman" pitchFamily="18" charset="0"/>
                <a:cs typeface="Times New Roman" pitchFamily="18" charset="0"/>
              </a:rPr>
              <a:t>achieve</a:t>
            </a:r>
            <a:r>
              <a:rPr lang="fr-FR" sz="1200" dirty="0" smtClean="0">
                <a:solidFill>
                  <a:srgbClr val="3333FF"/>
                </a:solidFill>
                <a:latin typeface="Times New Roman" pitchFamily="18" charset="0"/>
                <a:cs typeface="Times New Roman" pitchFamily="18" charset="0"/>
              </a:rPr>
              <a:t> a </a:t>
            </a:r>
            <a:r>
              <a:rPr lang="fr-FR" sz="1200" dirty="0" err="1" smtClean="0">
                <a:solidFill>
                  <a:srgbClr val="3333FF"/>
                </a:solidFill>
                <a:latin typeface="Times New Roman" pitchFamily="18" charset="0"/>
                <a:cs typeface="Times New Roman" pitchFamily="18" charset="0"/>
              </a:rPr>
              <a:t>common</a:t>
            </a:r>
            <a:r>
              <a:rPr lang="fr-FR" sz="1200" dirty="0" smtClean="0">
                <a:solidFill>
                  <a:srgbClr val="3333FF"/>
                </a:solidFill>
                <a:latin typeface="Times New Roman" pitchFamily="18" charset="0"/>
                <a:cs typeface="Times New Roman" pitchFamily="18" charset="0"/>
              </a:rPr>
              <a:t> goal. A goal of </a:t>
            </a:r>
            <a:r>
              <a:rPr lang="fr-FR" sz="1200" dirty="0" err="1" smtClean="0">
                <a:solidFill>
                  <a:srgbClr val="3333FF"/>
                </a:solidFill>
                <a:latin typeface="Times New Roman" pitchFamily="18" charset="0"/>
                <a:cs typeface="Times New Roman" pitchFamily="18" charset="0"/>
              </a:rPr>
              <a:t>knowledge</a:t>
            </a:r>
            <a:r>
              <a:rPr lang="fr-FR" sz="1200" dirty="0" smtClean="0">
                <a:solidFill>
                  <a:srgbClr val="3333FF"/>
                </a:solidFill>
                <a:latin typeface="Times New Roman" pitchFamily="18" charset="0"/>
                <a:cs typeface="Times New Roman" pitchFamily="18" charset="0"/>
              </a:rPr>
              <a:t> and </a:t>
            </a:r>
            <a:r>
              <a:rPr lang="fr-FR" sz="1200" dirty="0" err="1" smtClean="0">
                <a:solidFill>
                  <a:srgbClr val="3333FF"/>
                </a:solidFill>
                <a:latin typeface="Times New Roman" pitchFamily="18" charset="0"/>
                <a:cs typeface="Times New Roman" pitchFamily="18" charset="0"/>
              </a:rPr>
              <a:t>skills</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production,sharing</a:t>
            </a:r>
            <a:r>
              <a:rPr lang="fr-FR" sz="1200" dirty="0" smtClean="0">
                <a:solidFill>
                  <a:srgbClr val="3333FF"/>
                </a:solidFill>
                <a:latin typeface="Times New Roman" pitchFamily="18" charset="0"/>
                <a:cs typeface="Times New Roman" pitchFamily="18" charset="0"/>
              </a:rPr>
              <a:t> and </a:t>
            </a:r>
            <a:r>
              <a:rPr lang="fr-FR" sz="1200" dirty="0" err="1" smtClean="0">
                <a:solidFill>
                  <a:srgbClr val="3333FF"/>
                </a:solidFill>
                <a:latin typeface="Times New Roman" pitchFamily="18" charset="0"/>
                <a:cs typeface="Times New Roman" pitchFamily="18" charset="0"/>
              </a:rPr>
              <a:t>development</a:t>
            </a:r>
            <a:r>
              <a:rPr lang="fr-FR" sz="1200" dirty="0" smtClean="0">
                <a:solidFill>
                  <a:srgbClr val="3333FF"/>
                </a:solidFill>
                <a:latin typeface="Times New Roman" pitchFamily="18" charset="0"/>
                <a:cs typeface="Times New Roman" pitchFamily="18" charset="0"/>
              </a:rPr>
              <a:t>. The </a:t>
            </a:r>
            <a:r>
              <a:rPr lang="fr-FR" sz="1200" dirty="0" err="1" smtClean="0">
                <a:solidFill>
                  <a:srgbClr val="3333FF"/>
                </a:solidFill>
                <a:latin typeface="Times New Roman" pitchFamily="18" charset="0"/>
                <a:cs typeface="Times New Roman" pitchFamily="18" charset="0"/>
              </a:rPr>
              <a:t>academia’s</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role</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is</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therefore</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preparing</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providing</a:t>
            </a:r>
            <a:r>
              <a:rPr lang="fr-FR" sz="1200" dirty="0" smtClean="0">
                <a:solidFill>
                  <a:srgbClr val="3333FF"/>
                </a:solidFill>
                <a:latin typeface="Times New Roman" pitchFamily="18" charset="0"/>
                <a:cs typeface="Times New Roman" pitchFamily="18" charset="0"/>
              </a:rPr>
              <a:t> the </a:t>
            </a:r>
            <a:r>
              <a:rPr lang="fr-FR" sz="1200" dirty="0" err="1" smtClean="0">
                <a:solidFill>
                  <a:srgbClr val="3333FF"/>
                </a:solidFill>
                <a:latin typeface="Times New Roman" pitchFamily="18" charset="0"/>
                <a:cs typeface="Times New Roman" pitchFamily="18" charset="0"/>
              </a:rPr>
              <a:t>market</a:t>
            </a:r>
            <a:r>
              <a:rPr lang="fr-FR" sz="1200" dirty="0" smtClean="0">
                <a:solidFill>
                  <a:srgbClr val="3333FF"/>
                </a:solidFill>
                <a:latin typeface="Times New Roman" pitchFamily="18" charset="0"/>
                <a:cs typeface="Times New Roman" pitchFamily="18" charset="0"/>
              </a:rPr>
              <a:t> and the society </a:t>
            </a:r>
            <a:r>
              <a:rPr lang="fr-FR" sz="1200" dirty="0" err="1" smtClean="0">
                <a:solidFill>
                  <a:srgbClr val="3333FF"/>
                </a:solidFill>
                <a:latin typeface="Times New Roman" pitchFamily="18" charset="0"/>
                <a:cs typeface="Times New Roman" pitchFamily="18" charset="0"/>
              </a:rPr>
              <a:t>with</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highly</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qualified</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Human</a:t>
            </a:r>
            <a:r>
              <a:rPr lang="fr-FR" sz="1200" dirty="0" smtClean="0">
                <a:solidFill>
                  <a:srgbClr val="3333FF"/>
                </a:solidFill>
                <a:latin typeface="Times New Roman" pitchFamily="18" charset="0"/>
                <a:cs typeface="Times New Roman" pitchFamily="18" charset="0"/>
              </a:rPr>
              <a:t> Ressources (HR) </a:t>
            </a:r>
            <a:r>
              <a:rPr lang="fr-FR" sz="1200" dirty="0" err="1" smtClean="0">
                <a:solidFill>
                  <a:srgbClr val="3333FF"/>
                </a:solidFill>
                <a:latin typeface="Times New Roman" pitchFamily="18" charset="0"/>
                <a:cs typeface="Times New Roman" pitchFamily="18" charset="0"/>
              </a:rPr>
              <a:t>that</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meet</a:t>
            </a:r>
            <a:r>
              <a:rPr lang="fr-FR" sz="1200" dirty="0" smtClean="0">
                <a:solidFill>
                  <a:srgbClr val="3333FF"/>
                </a:solidFill>
                <a:latin typeface="Times New Roman" pitchFamily="18" charset="0"/>
                <a:cs typeface="Times New Roman" pitchFamily="18" charset="0"/>
              </a:rPr>
              <a:t> expectations </a:t>
            </a:r>
            <a:r>
              <a:rPr lang="en-US" sz="1200" dirty="0" smtClean="0">
                <a:solidFill>
                  <a:srgbClr val="3333FF"/>
                </a:solidFill>
                <a:latin typeface="Times New Roman" pitchFamily="18" charset="0"/>
                <a:cs typeface="Times New Roman" pitchFamily="18" charset="0"/>
              </a:rPr>
              <a:t>of the labor, the community and/or the research results</a:t>
            </a:r>
            <a:r>
              <a:rPr lang="fr-FR" sz="1200" dirty="0" smtClean="0">
                <a:solidFill>
                  <a:srgbClr val="3333FF"/>
                </a:solidFill>
                <a:latin typeface="Times New Roman" pitchFamily="18" charset="0"/>
                <a:cs typeface="Times New Roman" pitchFamily="18" charset="0"/>
              </a:rPr>
              <a:t>.</a:t>
            </a:r>
            <a:r>
              <a:rPr lang="en-US" sz="1200" dirty="0" smtClean="0">
                <a:solidFill>
                  <a:srgbClr val="3333FF"/>
                </a:solidFill>
                <a:latin typeface="Times New Roman" pitchFamily="18" charset="0"/>
                <a:cs typeface="Times New Roman" pitchFamily="18" charset="0"/>
              </a:rPr>
              <a:t> </a:t>
            </a:r>
          </a:p>
          <a:p>
            <a:pPr marL="342900" lvl="1" indent="-342900" algn="just">
              <a:buClr>
                <a:srgbClr val="FF0000"/>
              </a:buClr>
              <a:buFont typeface="Wingdings" pitchFamily="2" charset="2"/>
              <a:buChar char="q"/>
            </a:pPr>
            <a:r>
              <a:rPr lang="en-GB" sz="1200" dirty="0" smtClean="0">
                <a:solidFill>
                  <a:srgbClr val="3333FF"/>
                </a:solidFill>
                <a:latin typeface="Times New Roman" pitchFamily="18" charset="0"/>
                <a:cs typeface="Times New Roman" pitchFamily="18" charset="0"/>
              </a:rPr>
              <a:t>The ICT sector is a rapidly growing cross-cutting field and with the expansion, the ICT skills specialized requirements, </a:t>
            </a:r>
            <a:endParaRPr lang="en-US" sz="1200" dirty="0" smtClean="0">
              <a:solidFill>
                <a:srgbClr val="3333FF"/>
              </a:solidFill>
              <a:latin typeface="Times New Roman" pitchFamily="18" charset="0"/>
              <a:cs typeface="Times New Roman" pitchFamily="18" charset="0"/>
            </a:endParaRPr>
          </a:p>
          <a:p>
            <a:pPr marL="342900" lvl="1" indent="-342900" algn="just">
              <a:buClr>
                <a:srgbClr val="FF0000"/>
              </a:buClr>
              <a:buFont typeface="Wingdings" pitchFamily="2" charset="2"/>
              <a:buChar char="q"/>
            </a:pPr>
            <a:r>
              <a:rPr lang="en-US" sz="1200" dirty="0" smtClean="0">
                <a:solidFill>
                  <a:srgbClr val="3333FF"/>
                </a:solidFill>
                <a:latin typeface="Times New Roman" pitchFamily="18" charset="0"/>
                <a:cs typeface="Times New Roman" pitchFamily="18" charset="0"/>
              </a:rPr>
              <a:t>As a specific area of the academia’s role, the ICT skills preparation, production is a long process that involves collaboration of many stakeholders and requires highly qualified HR. The ICT skilled people are rare and highly appreciated on the market. And It is known that rare and highly valued resources are priced high…</a:t>
            </a:r>
            <a:endParaRPr lang="fr-FR" sz="1200" dirty="0" smtClean="0">
              <a:solidFill>
                <a:srgbClr val="3333FF"/>
              </a:solidFill>
              <a:latin typeface="Times New Roman" pitchFamily="18" charset="0"/>
              <a:cs typeface="Times New Roman" pitchFamily="18" charset="0"/>
            </a:endParaRPr>
          </a:p>
          <a:p>
            <a:pPr marL="342900" lvl="1" indent="-342900" algn="just">
              <a:buClr>
                <a:srgbClr val="FF0000"/>
              </a:buClr>
              <a:buFont typeface="Wingdings" pitchFamily="2" charset="2"/>
              <a:buChar char="q"/>
            </a:pPr>
            <a:r>
              <a:rPr lang="fr-FR" sz="1200" dirty="0" smtClean="0">
                <a:solidFill>
                  <a:srgbClr val="3333FF"/>
                </a:solidFill>
                <a:latin typeface="Times New Roman" pitchFamily="18" charset="0"/>
                <a:cs typeface="Times New Roman" pitchFamily="18" charset="0"/>
              </a:rPr>
              <a:t>The </a:t>
            </a:r>
            <a:r>
              <a:rPr lang="fr-FR" sz="1200" dirty="0" err="1" smtClean="0">
                <a:solidFill>
                  <a:srgbClr val="3333FF"/>
                </a:solidFill>
                <a:latin typeface="Times New Roman" pitchFamily="18" charset="0"/>
                <a:cs typeface="Times New Roman" pitchFamily="18" charset="0"/>
              </a:rPr>
              <a:t>stakeholders</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like</a:t>
            </a:r>
            <a:r>
              <a:rPr lang="fr-FR" sz="1200" dirty="0" smtClean="0">
                <a:solidFill>
                  <a:srgbClr val="3333FF"/>
                </a:solidFill>
                <a:latin typeface="Times New Roman" pitchFamily="18" charset="0"/>
                <a:cs typeface="Times New Roman" pitchFamily="18" charset="0"/>
              </a:rPr>
              <a:t> industries, </a:t>
            </a:r>
            <a:r>
              <a:rPr lang="fr-FR" sz="1200" dirty="0" err="1" smtClean="0">
                <a:solidFill>
                  <a:srgbClr val="3333FF"/>
                </a:solidFill>
                <a:latin typeface="Times New Roman" pitchFamily="18" charset="0"/>
                <a:cs typeface="Times New Roman" pitchFamily="18" charset="0"/>
              </a:rPr>
              <a:t>universities</a:t>
            </a:r>
            <a:r>
              <a:rPr lang="fr-FR" sz="1200" dirty="0" smtClean="0">
                <a:solidFill>
                  <a:srgbClr val="3333FF"/>
                </a:solidFill>
                <a:latin typeface="Times New Roman" pitchFamily="18" charset="0"/>
                <a:cs typeface="Times New Roman" pitchFamily="18" charset="0"/>
              </a:rPr>
              <a:t> or/and </a:t>
            </a:r>
            <a:r>
              <a:rPr lang="fr-FR" sz="1200" dirty="0" err="1" smtClean="0">
                <a:solidFill>
                  <a:srgbClr val="3333FF"/>
                </a:solidFill>
                <a:latin typeface="Times New Roman" pitchFamily="18" charset="0"/>
                <a:cs typeface="Times New Roman" pitchFamily="18" charset="0"/>
              </a:rPr>
              <a:t>schools</a:t>
            </a:r>
            <a:r>
              <a:rPr lang="fr-FR" sz="1200" dirty="0" smtClean="0">
                <a:solidFill>
                  <a:srgbClr val="3333FF"/>
                </a:solidFill>
                <a:latin typeface="Times New Roman" pitchFamily="18" charset="0"/>
                <a:cs typeface="Times New Roman" pitchFamily="18" charset="0"/>
              </a:rPr>
              <a:t> are </a:t>
            </a:r>
            <a:r>
              <a:rPr lang="fr-FR" sz="1200" dirty="0" err="1" smtClean="0">
                <a:solidFill>
                  <a:srgbClr val="3333FF"/>
                </a:solidFill>
                <a:latin typeface="Times New Roman" pitchFamily="18" charset="0"/>
                <a:cs typeface="Times New Roman" pitchFamily="18" charset="0"/>
              </a:rPr>
              <a:t>expect</a:t>
            </a:r>
            <a:r>
              <a:rPr lang="fr-FR" sz="1200" dirty="0" smtClean="0">
                <a:solidFill>
                  <a:srgbClr val="3333FF"/>
                </a:solidFill>
                <a:latin typeface="Times New Roman" pitchFamily="18" charset="0"/>
                <a:cs typeface="Times New Roman" pitchFamily="18" charset="0"/>
              </a:rPr>
              <a:t>(</a:t>
            </a:r>
            <a:r>
              <a:rPr lang="fr-FR" sz="1200" dirty="0" err="1" smtClean="0">
                <a:solidFill>
                  <a:srgbClr val="3333FF"/>
                </a:solidFill>
                <a:latin typeface="Times New Roman" pitchFamily="18" charset="0"/>
                <a:cs typeface="Times New Roman" pitchFamily="18" charset="0"/>
              </a:rPr>
              <a:t>ed</a:t>
            </a:r>
            <a:r>
              <a:rPr lang="fr-FR" sz="1200" dirty="0" smtClean="0">
                <a:solidFill>
                  <a:srgbClr val="3333FF"/>
                </a:solidFill>
                <a:latin typeface="Times New Roman" pitchFamily="18" charset="0"/>
                <a:cs typeface="Times New Roman" pitchFamily="18" charset="0"/>
              </a:rPr>
              <a:t>/</a:t>
            </a:r>
            <a:r>
              <a:rPr lang="fr-FR" sz="1200" dirty="0" err="1" smtClean="0">
                <a:solidFill>
                  <a:srgbClr val="3333FF"/>
                </a:solidFill>
                <a:latin typeface="Times New Roman" pitchFamily="18" charset="0"/>
                <a:cs typeface="Times New Roman" pitchFamily="18" charset="0"/>
              </a:rPr>
              <a:t>ing</a:t>
            </a:r>
            <a:r>
              <a:rPr lang="fr-FR" sz="1200" dirty="0" smtClean="0">
                <a:solidFill>
                  <a:srgbClr val="3333FF"/>
                </a:solidFill>
                <a:latin typeface="Times New Roman" pitchFamily="18" charset="0"/>
                <a:cs typeface="Times New Roman" pitchFamily="18" charset="0"/>
              </a:rPr>
              <a:t>) to </a:t>
            </a:r>
            <a:r>
              <a:rPr lang="fr-FR" sz="1200" dirty="0" err="1" smtClean="0">
                <a:solidFill>
                  <a:srgbClr val="3333FF"/>
                </a:solidFill>
                <a:latin typeface="Times New Roman" pitchFamily="18" charset="0"/>
                <a:cs typeface="Times New Roman" pitchFamily="18" charset="0"/>
              </a:rPr>
              <a:t>be</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involved</a:t>
            </a:r>
            <a:r>
              <a:rPr lang="fr-FR" sz="1200" dirty="0" smtClean="0">
                <a:solidFill>
                  <a:srgbClr val="3333FF"/>
                </a:solidFill>
                <a:latin typeface="Times New Roman" pitchFamily="18" charset="0"/>
                <a:cs typeface="Times New Roman" pitchFamily="18" charset="0"/>
              </a:rPr>
              <a:t> in the </a:t>
            </a:r>
            <a:r>
              <a:rPr lang="fr-FR" sz="1200" dirty="0" err="1" smtClean="0">
                <a:solidFill>
                  <a:srgbClr val="3333FF"/>
                </a:solidFill>
                <a:latin typeface="Times New Roman" pitchFamily="18" charset="0"/>
                <a:cs typeface="Times New Roman" pitchFamily="18" charset="0"/>
              </a:rPr>
              <a:t>process</a:t>
            </a:r>
            <a:r>
              <a:rPr lang="fr-FR" sz="1200" dirty="0" smtClean="0">
                <a:solidFill>
                  <a:srgbClr val="3333FF"/>
                </a:solidFill>
                <a:latin typeface="Times New Roman" pitchFamily="18" charset="0"/>
                <a:cs typeface="Times New Roman" pitchFamily="18" charset="0"/>
              </a:rPr>
              <a:t> of </a:t>
            </a:r>
            <a:r>
              <a:rPr lang="fr-FR" sz="1200" dirty="0" err="1" smtClean="0">
                <a:solidFill>
                  <a:srgbClr val="3333FF"/>
                </a:solidFill>
                <a:latin typeface="Times New Roman" pitchFamily="18" charset="0"/>
                <a:cs typeface="Times New Roman" pitchFamily="18" charset="0"/>
              </a:rPr>
              <a:t>skills</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preparation</a:t>
            </a:r>
            <a:r>
              <a:rPr lang="fr-FR" sz="1200" dirty="0" smtClean="0">
                <a:solidFill>
                  <a:srgbClr val="3333FF"/>
                </a:solidFill>
                <a:latin typeface="Times New Roman" pitchFamily="18" charset="0"/>
                <a:cs typeface="Times New Roman" pitchFamily="18" charset="0"/>
              </a:rPr>
              <a:t> and </a:t>
            </a:r>
            <a:r>
              <a:rPr lang="fr-FR" sz="1200" dirty="0" err="1" smtClean="0">
                <a:solidFill>
                  <a:srgbClr val="3333FF"/>
                </a:solidFill>
                <a:latin typeface="Times New Roman" pitchFamily="18" charset="0"/>
                <a:cs typeface="Times New Roman" pitchFamily="18" charset="0"/>
              </a:rPr>
              <a:t>development</a:t>
            </a:r>
            <a:r>
              <a:rPr lang="fr-FR" sz="1200" dirty="0" smtClean="0">
                <a:solidFill>
                  <a:srgbClr val="3333FF"/>
                </a:solidFill>
                <a:latin typeface="Times New Roman" pitchFamily="18" charset="0"/>
                <a:cs typeface="Times New Roman" pitchFamily="18" charset="0"/>
              </a:rPr>
              <a:t> by </a:t>
            </a:r>
            <a:r>
              <a:rPr lang="fr-FR" sz="1200" dirty="0" err="1" smtClean="0">
                <a:solidFill>
                  <a:srgbClr val="3333FF"/>
                </a:solidFill>
                <a:latin typeface="Times New Roman" pitchFamily="18" charset="0"/>
                <a:cs typeface="Times New Roman" pitchFamily="18" charset="0"/>
              </a:rPr>
              <a:t>participating</a:t>
            </a:r>
            <a:r>
              <a:rPr lang="fr-FR" sz="1200" dirty="0" smtClean="0">
                <a:solidFill>
                  <a:srgbClr val="3333FF"/>
                </a:solidFill>
                <a:latin typeface="Times New Roman" pitchFamily="18" charset="0"/>
                <a:cs typeface="Times New Roman" pitchFamily="18" charset="0"/>
              </a:rPr>
              <a:t>:</a:t>
            </a:r>
            <a:endParaRPr lang="en-US" sz="1200" dirty="0" smtClean="0">
              <a:solidFill>
                <a:srgbClr val="3333FF"/>
              </a:solidFill>
              <a:latin typeface="Times New Roman" pitchFamily="18" charset="0"/>
              <a:cs typeface="Times New Roman" pitchFamily="18" charset="0"/>
            </a:endParaRPr>
          </a:p>
          <a:p>
            <a:pPr marL="742950" lvl="2" indent="-342900" algn="just">
              <a:buClr>
                <a:srgbClr val="FF0000"/>
              </a:buClr>
              <a:buFont typeface="Wingdings" pitchFamily="2" charset="2"/>
              <a:buChar char="q"/>
            </a:pPr>
            <a:r>
              <a:rPr lang="en-US" sz="1200" dirty="0" smtClean="0">
                <a:solidFill>
                  <a:srgbClr val="3333FF"/>
                </a:solidFill>
                <a:latin typeface="Times New Roman" pitchFamily="18" charset="0"/>
                <a:cs typeface="Times New Roman" pitchFamily="18" charset="0"/>
              </a:rPr>
              <a:t>In formulation /definition of the policy, of the strategies, of the motivation   </a:t>
            </a:r>
          </a:p>
          <a:p>
            <a:pPr marL="742950" lvl="2" indent="-342900" algn="just">
              <a:buClr>
                <a:srgbClr val="FF0000"/>
              </a:buClr>
              <a:buFont typeface="Wingdings" pitchFamily="2" charset="2"/>
              <a:buChar char="q"/>
            </a:pPr>
            <a:r>
              <a:rPr lang="fr-FR" sz="1200" dirty="0" smtClean="0">
                <a:solidFill>
                  <a:srgbClr val="3333FF"/>
                </a:solidFill>
                <a:latin typeface="Times New Roman" pitchFamily="18" charset="0"/>
                <a:cs typeface="Times New Roman" pitchFamily="18" charset="0"/>
              </a:rPr>
              <a:t>in </a:t>
            </a:r>
            <a:r>
              <a:rPr lang="fr-FR" sz="1200" dirty="0" err="1" smtClean="0">
                <a:solidFill>
                  <a:srgbClr val="3333FF"/>
                </a:solidFill>
                <a:latin typeface="Times New Roman" pitchFamily="18" charset="0"/>
                <a:cs typeface="Times New Roman" pitchFamily="18" charset="0"/>
              </a:rPr>
              <a:t>preparation</a:t>
            </a:r>
            <a:r>
              <a:rPr lang="fr-FR" sz="1200" dirty="0" smtClean="0">
                <a:solidFill>
                  <a:srgbClr val="3333FF"/>
                </a:solidFill>
                <a:latin typeface="Times New Roman" pitchFamily="18" charset="0"/>
                <a:cs typeface="Times New Roman" pitchFamily="18" charset="0"/>
              </a:rPr>
              <a:t>/formulation of the curricula in </a:t>
            </a:r>
            <a:r>
              <a:rPr lang="fr-FR" sz="1200" dirty="0" err="1" smtClean="0">
                <a:solidFill>
                  <a:srgbClr val="3333FF"/>
                </a:solidFill>
                <a:latin typeface="Times New Roman" pitchFamily="18" charset="0"/>
                <a:cs typeface="Times New Roman" pitchFamily="18" charset="0"/>
              </a:rPr>
              <a:t>order</a:t>
            </a:r>
            <a:r>
              <a:rPr lang="fr-FR" sz="1200" dirty="0" smtClean="0">
                <a:solidFill>
                  <a:srgbClr val="3333FF"/>
                </a:solidFill>
                <a:latin typeface="Times New Roman" pitchFamily="18" charset="0"/>
                <a:cs typeface="Times New Roman" pitchFamily="18" charset="0"/>
              </a:rPr>
              <a:t> to </a:t>
            </a:r>
            <a:r>
              <a:rPr lang="fr-FR" sz="1200" dirty="0" err="1" smtClean="0">
                <a:solidFill>
                  <a:srgbClr val="3333FF"/>
                </a:solidFill>
                <a:latin typeface="Times New Roman" pitchFamily="18" charset="0"/>
                <a:cs typeface="Times New Roman" pitchFamily="18" charset="0"/>
              </a:rPr>
              <a:t>meet</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needed</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skills</a:t>
            </a:r>
            <a:endParaRPr lang="fr-FR" sz="1200" dirty="0" smtClean="0">
              <a:solidFill>
                <a:srgbClr val="3333FF"/>
              </a:solidFill>
              <a:latin typeface="Times New Roman" pitchFamily="18" charset="0"/>
              <a:cs typeface="Times New Roman" pitchFamily="18" charset="0"/>
            </a:endParaRPr>
          </a:p>
          <a:p>
            <a:pPr marL="742950" lvl="2" indent="-342900" algn="just">
              <a:buClr>
                <a:srgbClr val="FF0000"/>
              </a:buClr>
              <a:buFont typeface="Wingdings" pitchFamily="2" charset="2"/>
              <a:buChar char="q"/>
            </a:pPr>
            <a:r>
              <a:rPr lang="fr-FR" sz="1200" dirty="0" smtClean="0">
                <a:solidFill>
                  <a:srgbClr val="3333FF"/>
                </a:solidFill>
                <a:latin typeface="Times New Roman" pitchFamily="18" charset="0"/>
                <a:cs typeface="Times New Roman" pitchFamily="18" charset="0"/>
              </a:rPr>
              <a:t>in </a:t>
            </a:r>
            <a:r>
              <a:rPr lang="fr-FR" sz="1200" dirty="0" err="1" smtClean="0">
                <a:solidFill>
                  <a:srgbClr val="3333FF"/>
                </a:solidFill>
                <a:latin typeface="Times New Roman" pitchFamily="18" charset="0"/>
                <a:cs typeface="Times New Roman" pitchFamily="18" charset="0"/>
              </a:rPr>
              <a:t>managing</a:t>
            </a:r>
            <a:r>
              <a:rPr lang="fr-FR" sz="1200" dirty="0" smtClean="0">
                <a:solidFill>
                  <a:srgbClr val="3333FF"/>
                </a:solidFill>
                <a:latin typeface="Times New Roman" pitchFamily="18" charset="0"/>
                <a:cs typeface="Times New Roman" pitchFamily="18" charset="0"/>
              </a:rPr>
              <a:t> (by </a:t>
            </a:r>
            <a:r>
              <a:rPr lang="fr-FR" sz="1200" dirty="0" err="1" smtClean="0">
                <a:solidFill>
                  <a:srgbClr val="3333FF"/>
                </a:solidFill>
                <a:latin typeface="Times New Roman" pitchFamily="18" charset="0"/>
                <a:cs typeface="Times New Roman" pitchFamily="18" charset="0"/>
              </a:rPr>
              <a:t>providing</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supporting</a:t>
            </a:r>
            <a:r>
              <a:rPr lang="fr-FR" sz="1200" dirty="0" smtClean="0">
                <a:solidFill>
                  <a:srgbClr val="3333FF"/>
                </a:solidFill>
                <a:latin typeface="Times New Roman" pitchFamily="18" charset="0"/>
                <a:cs typeface="Times New Roman" pitchFamily="18" charset="0"/>
              </a:rPr>
              <a:t>, </a:t>
            </a:r>
            <a:r>
              <a:rPr lang="fr-FR" sz="1200" dirty="0" err="1" smtClean="0">
                <a:solidFill>
                  <a:srgbClr val="3333FF"/>
                </a:solidFill>
                <a:latin typeface="Times New Roman" pitchFamily="18" charset="0"/>
                <a:cs typeface="Times New Roman" pitchFamily="18" charset="0"/>
              </a:rPr>
              <a:t>supervising</a:t>
            </a:r>
            <a:r>
              <a:rPr lang="fr-FR" sz="1200" dirty="0" smtClean="0">
                <a:solidFill>
                  <a:srgbClr val="3333FF"/>
                </a:solidFill>
                <a:latin typeface="Times New Roman" pitchFamily="18" charset="0"/>
                <a:cs typeface="Times New Roman" pitchFamily="18" charset="0"/>
              </a:rPr>
              <a:t> or </a:t>
            </a:r>
            <a:r>
              <a:rPr lang="fr-FR" sz="1200" dirty="0" err="1" smtClean="0">
                <a:solidFill>
                  <a:srgbClr val="3333FF"/>
                </a:solidFill>
                <a:latin typeface="Times New Roman" pitchFamily="18" charset="0"/>
                <a:cs typeface="Times New Roman" pitchFamily="18" charset="0"/>
              </a:rPr>
              <a:t>coordinating</a:t>
            </a:r>
            <a:r>
              <a:rPr lang="fr-FR" sz="1200" dirty="0" smtClean="0">
                <a:solidFill>
                  <a:srgbClr val="3333FF"/>
                </a:solidFill>
                <a:latin typeface="Times New Roman" pitchFamily="18" charset="0"/>
                <a:cs typeface="Times New Roman" pitchFamily="18" charset="0"/>
              </a:rPr>
              <a:t>) the </a:t>
            </a:r>
            <a:r>
              <a:rPr lang="fr-FR" sz="1200" dirty="0" err="1" smtClean="0">
                <a:solidFill>
                  <a:srgbClr val="3333FF"/>
                </a:solidFill>
                <a:latin typeface="Times New Roman" pitchFamily="18" charset="0"/>
                <a:cs typeface="Times New Roman" pitchFamily="18" charset="0"/>
              </a:rPr>
              <a:t>internships</a:t>
            </a:r>
            <a:r>
              <a:rPr lang="fr-FR" sz="1200" dirty="0" smtClean="0">
                <a:solidFill>
                  <a:srgbClr val="3333FF"/>
                </a:solidFill>
                <a:latin typeface="Times New Roman" pitchFamily="18" charset="0"/>
                <a:cs typeface="Times New Roman" pitchFamily="18" charset="0"/>
              </a:rPr>
              <a:t> and/or </a:t>
            </a:r>
            <a:r>
              <a:rPr lang="fr-FR" sz="1200" dirty="0" err="1" smtClean="0">
                <a:solidFill>
                  <a:srgbClr val="3333FF"/>
                </a:solidFill>
                <a:latin typeface="Times New Roman" pitchFamily="18" charset="0"/>
                <a:cs typeface="Times New Roman" pitchFamily="18" charset="0"/>
              </a:rPr>
              <a:t>research</a:t>
            </a:r>
            <a:r>
              <a:rPr lang="fr-FR" sz="1200" dirty="0" smtClean="0">
                <a:solidFill>
                  <a:srgbClr val="3333FF"/>
                </a:solidFill>
                <a:latin typeface="Times New Roman" pitchFamily="18" charset="0"/>
                <a:cs typeface="Times New Roman" pitchFamily="18" charset="0"/>
              </a:rPr>
              <a:t> in </a:t>
            </a:r>
            <a:r>
              <a:rPr lang="fr-FR" sz="1200" dirty="0" err="1" smtClean="0">
                <a:solidFill>
                  <a:srgbClr val="3333FF"/>
                </a:solidFill>
                <a:latin typeface="Times New Roman" pitchFamily="18" charset="0"/>
                <a:cs typeface="Times New Roman" pitchFamily="18" charset="0"/>
              </a:rPr>
              <a:t>order</a:t>
            </a:r>
            <a:r>
              <a:rPr lang="fr-FR" sz="1200" dirty="0" smtClean="0">
                <a:solidFill>
                  <a:srgbClr val="3333FF"/>
                </a:solidFill>
                <a:latin typeface="Times New Roman" pitchFamily="18" charset="0"/>
                <a:cs typeface="Times New Roman" pitchFamily="18" charset="0"/>
              </a:rPr>
              <a:t> to </a:t>
            </a:r>
            <a:r>
              <a:rPr lang="fr-FR" sz="1200" dirty="0" err="1" smtClean="0">
                <a:solidFill>
                  <a:srgbClr val="3333FF"/>
                </a:solidFill>
                <a:latin typeface="Times New Roman" pitchFamily="18" charset="0"/>
                <a:cs typeface="Times New Roman" pitchFamily="18" charset="0"/>
              </a:rPr>
              <a:t>meet</a:t>
            </a:r>
            <a:r>
              <a:rPr lang="fr-FR" sz="1200" dirty="0" smtClean="0">
                <a:solidFill>
                  <a:srgbClr val="3333FF"/>
                </a:solidFill>
                <a:latin typeface="Times New Roman" pitchFamily="18" charset="0"/>
                <a:cs typeface="Times New Roman" pitchFamily="18" charset="0"/>
              </a:rPr>
              <a:t> the expectations</a:t>
            </a:r>
          </a:p>
          <a:p>
            <a:pPr marL="742950" lvl="2" indent="-342900" algn="just">
              <a:buClr>
                <a:srgbClr val="FF0000"/>
              </a:buClr>
              <a:buFont typeface="Wingdings" pitchFamily="2" charset="2"/>
              <a:buChar char="q"/>
            </a:pPr>
            <a:r>
              <a:rPr lang="en-US" sz="1200" dirty="0" smtClean="0">
                <a:solidFill>
                  <a:srgbClr val="3333FF"/>
                </a:solidFill>
                <a:latin typeface="Times New Roman" pitchFamily="18" charset="0"/>
                <a:cs typeface="Times New Roman" pitchFamily="18" charset="0"/>
              </a:rPr>
              <a:t>In the choice of technological infrastructures &amp; tools that facilitate and enable the ICT skills to be produced, to be acquired, to be shared, to be disseminated etc…</a:t>
            </a:r>
            <a:endParaRPr lang="fr-FR" sz="1200" dirty="0" smtClean="0">
              <a:solidFill>
                <a:srgbClr val="3333FF"/>
              </a:solidFill>
              <a:latin typeface="Times New Roman" pitchFamily="18" charset="0"/>
              <a:cs typeface="Times New Roman" pitchFamily="18" charset="0"/>
            </a:endParaRPr>
          </a:p>
          <a:p>
            <a:pPr marL="742950" lvl="2" indent="-342900" algn="just">
              <a:buClr>
                <a:srgbClr val="FF0000"/>
              </a:buClr>
              <a:buFont typeface="Wingdings" pitchFamily="2" charset="2"/>
              <a:buChar char="q"/>
            </a:pPr>
            <a:r>
              <a:rPr lang="fr-FR" sz="1200" dirty="0" smtClean="0">
                <a:solidFill>
                  <a:srgbClr val="3333FF"/>
                </a:solidFill>
                <a:latin typeface="Times New Roman" pitchFamily="18" charset="0"/>
                <a:cs typeface="Times New Roman" pitchFamily="18" charset="0"/>
              </a:rPr>
              <a:t>In promotion of the use of the technologies as an </a:t>
            </a:r>
            <a:r>
              <a:rPr lang="fr-FR" sz="1200" dirty="0" err="1" smtClean="0">
                <a:solidFill>
                  <a:srgbClr val="3333FF"/>
                </a:solidFill>
                <a:latin typeface="Times New Roman" pitchFamily="18" charset="0"/>
                <a:cs typeface="Times New Roman" pitchFamily="18" charset="0"/>
              </a:rPr>
              <a:t>enabler</a:t>
            </a:r>
            <a:endParaRPr lang="fr-FR" sz="1200" dirty="0" smtClean="0">
              <a:solidFill>
                <a:srgbClr val="3333FF"/>
              </a:solidFill>
              <a:latin typeface="Times New Roman" pitchFamily="18" charset="0"/>
              <a:cs typeface="Times New Roman" pitchFamily="18" charset="0"/>
            </a:endParaRPr>
          </a:p>
          <a:p>
            <a:pPr marL="342900" lvl="1" indent="-342900" algn="just">
              <a:buClr>
                <a:srgbClr val="FF0000"/>
              </a:buClr>
              <a:buFont typeface="Wingdings" pitchFamily="2" charset="2"/>
              <a:buChar char="q"/>
            </a:pPr>
            <a:endParaRPr lang="fr-FR" sz="1200" dirty="0" smtClean="0">
              <a:solidFill>
                <a:srgbClr val="3333FF"/>
              </a:solidFill>
              <a:latin typeface="Times New Roman" pitchFamily="18" charset="0"/>
              <a:cs typeface="Times New Roman" pitchFamily="18" charset="0"/>
            </a:endParaRPr>
          </a:p>
        </p:txBody>
      </p:sp>
      <p:sp>
        <p:nvSpPr>
          <p:cNvPr id="4" name="Titre 1"/>
          <p:cNvSpPr txBox="1">
            <a:spLocks/>
          </p:cNvSpPr>
          <p:nvPr/>
        </p:nvSpPr>
        <p:spPr>
          <a:xfrm>
            <a:off x="152400" y="914400"/>
            <a:ext cx="8839200" cy="1143000"/>
          </a:xfrm>
          <a:prstGeom prst="rect">
            <a:avLst/>
          </a:prstGeom>
        </p:spPr>
        <p:txBody>
          <a:bodyPr vert="horz" lIns="91440" tIns="45720" rIns="91440" bIns="45720" rtlCol="0" anchor="ctr">
            <a:noAutofit/>
          </a:bodyPr>
          <a:lstStyle/>
          <a:p>
            <a:pPr algn="ctr">
              <a:buNone/>
            </a:pPr>
            <a:r>
              <a:rPr lang="en-US" sz="2800" dirty="0" smtClean="0">
                <a:solidFill>
                  <a:srgbClr val="FF0000"/>
                </a:solidFill>
              </a:rPr>
              <a:t>Challenges of ICT Skills Development in East Africa</a:t>
            </a:r>
          </a:p>
        </p:txBody>
      </p:sp>
      <p:sp>
        <p:nvSpPr>
          <p:cNvPr id="44034" name="AutoShape 2"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36" name="AutoShape 4"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 name="Picture 1" descr="C:\Users\willy\Desktop\kiriri\upload\trainings.gif"/>
          <p:cNvPicPr>
            <a:picLocks noChangeAspect="1" noChangeArrowheads="1"/>
          </p:cNvPicPr>
          <p:nvPr/>
        </p:nvPicPr>
        <p:blipFill>
          <a:blip r:embed="rId3"/>
          <a:srcRect/>
          <a:stretch>
            <a:fillRect/>
          </a:stretch>
        </p:blipFill>
        <p:spPr bwMode="auto">
          <a:xfrm>
            <a:off x="533400" y="2667000"/>
            <a:ext cx="1524000" cy="1447800"/>
          </a:xfrm>
          <a:prstGeom prst="rect">
            <a:avLst/>
          </a:prstGeom>
          <a:noFill/>
        </p:spPr>
      </p:pic>
      <p:sp>
        <p:nvSpPr>
          <p:cNvPr id="59396" name="AutoShape 4"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8" name="AutoShape 6"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Espace réservé de la date 12"/>
          <p:cNvSpPr>
            <a:spLocks noGrp="1"/>
          </p:cNvSpPr>
          <p:nvPr>
            <p:ph type="dt" sz="half" idx="10"/>
          </p:nvPr>
        </p:nvSpPr>
        <p:spPr/>
        <p:txBody>
          <a:bodyPr/>
          <a:lstStyle/>
          <a:p>
            <a:fld id="{E5DCBFDB-90A5-454F-B3EB-09FE6715433A}" type="datetime1">
              <a:rPr lang="en-US" smtClean="0"/>
              <a:pPr/>
              <a:t>6/20/2016</a:t>
            </a:fld>
            <a:endParaRPr lang="en-US"/>
          </a:p>
        </p:txBody>
      </p:sp>
      <p:sp>
        <p:nvSpPr>
          <p:cNvPr id="19" name="Espace réservé du pied de page 18"/>
          <p:cNvSpPr>
            <a:spLocks noGrp="1"/>
          </p:cNvSpPr>
          <p:nvPr>
            <p:ph type="ftr" sz="quarter" idx="11"/>
          </p:nvPr>
        </p:nvSpPr>
        <p:spPr>
          <a:xfrm>
            <a:off x="3124200" y="6356350"/>
            <a:ext cx="5334000" cy="365125"/>
          </a:xfrm>
        </p:spPr>
        <p:txBody>
          <a:bodyPr/>
          <a:lstStyle/>
          <a:p>
            <a:r>
              <a:rPr lang="en-US" dirty="0" smtClean="0"/>
              <a:t>Dr William </a:t>
            </a:r>
            <a:r>
              <a:rPr lang="en-US" dirty="0" err="1" smtClean="0"/>
              <a:t>Sahinguvu</a:t>
            </a:r>
            <a:r>
              <a:rPr lang="en-US" dirty="0" smtClean="0"/>
              <a:t>                 University of Burundi</a:t>
            </a:r>
            <a:endParaRPr lang="en-US" dirty="0"/>
          </a:p>
        </p:txBody>
      </p:sp>
      <p:pic>
        <p:nvPicPr>
          <p:cNvPr id="20" name="Picture 2" descr="C:\xam\htdocs\kiriri\images\un.gif"/>
          <p:cNvPicPr>
            <a:picLocks noChangeAspect="1" noChangeArrowheads="1"/>
          </p:cNvPicPr>
          <p:nvPr/>
        </p:nvPicPr>
        <p:blipFill>
          <a:blip r:embed="rId4"/>
          <a:srcRect/>
          <a:stretch>
            <a:fillRect/>
          </a:stretch>
        </p:blipFill>
        <p:spPr bwMode="auto">
          <a:xfrm>
            <a:off x="4419600" y="0"/>
            <a:ext cx="4724400" cy="1143000"/>
          </a:xfrm>
          <a:prstGeom prst="rect">
            <a:avLst/>
          </a:prstGeom>
          <a:noFill/>
        </p:spPr>
      </p:pic>
      <p:pic>
        <p:nvPicPr>
          <p:cNvPr id="21" name="Image 20"/>
          <p:cNvPicPr/>
          <p:nvPr/>
        </p:nvPicPr>
        <p:blipFill>
          <a:blip r:embed="rId5"/>
          <a:srcRect l="56529" t="32059" r="25100" b="47941"/>
          <a:stretch>
            <a:fillRect/>
          </a:stretch>
        </p:blipFill>
        <p:spPr bwMode="auto">
          <a:xfrm>
            <a:off x="0" y="0"/>
            <a:ext cx="4267200" cy="1143000"/>
          </a:xfrm>
          <a:prstGeom prst="rect">
            <a:avLst/>
          </a:prstGeom>
          <a:noFill/>
          <a:ln w="9525">
            <a:noFill/>
            <a:miter lim="800000"/>
            <a:headEnd/>
            <a:tailEnd/>
          </a:ln>
        </p:spPr>
      </p:pic>
      <p:pic>
        <p:nvPicPr>
          <p:cNvPr id="23" name="Picture 13" descr="Meeting discussion"/>
          <p:cNvPicPr>
            <a:picLocks noChangeAspect="1" noChangeArrowheads="1"/>
          </p:cNvPicPr>
          <p:nvPr/>
        </p:nvPicPr>
        <p:blipFill>
          <a:blip r:embed="rId6">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xmlns="">
                  <a14:imgLayer r:embed="rId10">
                    <a14:imgEffect>
                      <a14:colorTemperature colorTemp="7200"/>
                    </a14:imgEffect>
                  </a14:imgLayer>
                </a14:imgProps>
              </a:ext>
              <a:ext uri="{28A0092B-C50C-407E-A947-70E740481C1C}">
                <a14:useLocalDpi xmlns:a14="http://schemas.microsoft.com/office/drawing/2010/main" xmlns="" val="0"/>
              </a:ext>
            </a:extLst>
          </a:blip>
          <a:srcRect/>
          <a:stretch>
            <a:fillRect/>
          </a:stretch>
        </p:blipFill>
        <p:spPr bwMode="auto">
          <a:xfrm>
            <a:off x="457200" y="4038600"/>
            <a:ext cx="1600200" cy="1295400"/>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4" descr="http://socmedtech.com/wp-content/uploads/2014/11/ict.png"/>
          <p:cNvPicPr>
            <a:picLocks noChangeAspect="1" noChangeArrowheads="1"/>
          </p:cNvPicPr>
          <p:nvPr/>
        </p:nvPicPr>
        <p:blipFill>
          <a:blip r:embed="rId11" cstate="print"/>
          <a:srcRect/>
          <a:stretch>
            <a:fillRect/>
          </a:stretch>
        </p:blipFill>
        <p:spPr bwMode="auto">
          <a:xfrm>
            <a:off x="609600" y="5486400"/>
            <a:ext cx="1524000" cy="96202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p:cNvPicPr/>
          <p:nvPr/>
        </p:nvPicPr>
        <p:blipFill>
          <a:blip r:embed="rId3"/>
          <a:srcRect l="56529" t="32059" r="25100" b="47941"/>
          <a:stretch>
            <a:fillRect/>
          </a:stretch>
        </p:blipFill>
        <p:spPr bwMode="auto">
          <a:xfrm>
            <a:off x="381000" y="2438400"/>
            <a:ext cx="1676400" cy="3657600"/>
          </a:xfrm>
          <a:prstGeom prst="rect">
            <a:avLst/>
          </a:prstGeom>
          <a:noFill/>
          <a:ln w="9525">
            <a:noFill/>
            <a:miter lim="800000"/>
            <a:headEnd/>
            <a:tailEnd/>
          </a:ln>
        </p:spPr>
      </p:pic>
      <p:sp>
        <p:nvSpPr>
          <p:cNvPr id="3" name="Espace réservé du contenu 2"/>
          <p:cNvSpPr>
            <a:spLocks noGrp="1"/>
          </p:cNvSpPr>
          <p:nvPr>
            <p:ph idx="1"/>
          </p:nvPr>
        </p:nvSpPr>
        <p:spPr>
          <a:xfrm>
            <a:off x="2057400" y="2209800"/>
            <a:ext cx="6858000" cy="3916363"/>
          </a:xfrm>
        </p:spPr>
        <p:txBody>
          <a:bodyPr>
            <a:noAutofit/>
          </a:bodyPr>
          <a:lstStyle/>
          <a:p>
            <a:pPr algn="just">
              <a:buNone/>
            </a:pPr>
            <a:r>
              <a:rPr lang="fr-FR" sz="1400" b="1" dirty="0" smtClean="0">
                <a:solidFill>
                  <a:srgbClr val="FF0000"/>
                </a:solidFill>
                <a:latin typeface="Times New Roman" pitchFamily="18" charset="0"/>
                <a:cs typeface="Times New Roman" pitchFamily="18" charset="0"/>
              </a:rPr>
              <a:t>Objective </a:t>
            </a:r>
            <a:r>
              <a:rPr lang="fr-FR" sz="1400" b="1" dirty="0" err="1" smtClean="0">
                <a:solidFill>
                  <a:srgbClr val="FF0000"/>
                </a:solidFill>
                <a:latin typeface="Times New Roman" pitchFamily="18" charset="0"/>
                <a:cs typeface="Times New Roman" pitchFamily="18" charset="0"/>
              </a:rPr>
              <a:t>is</a:t>
            </a:r>
            <a:r>
              <a:rPr lang="fr-FR" sz="1400" b="1" dirty="0" smtClean="0">
                <a:solidFill>
                  <a:srgbClr val="FF0000"/>
                </a:solidFill>
                <a:latin typeface="Times New Roman" pitchFamily="18" charset="0"/>
                <a:cs typeface="Times New Roman" pitchFamily="18" charset="0"/>
              </a:rPr>
              <a:t> to </a:t>
            </a:r>
            <a:r>
              <a:rPr lang="fr-FR" sz="1400" b="1" dirty="0" err="1" smtClean="0">
                <a:solidFill>
                  <a:srgbClr val="FF0000"/>
                </a:solidFill>
                <a:latin typeface="Times New Roman" pitchFamily="18" charset="0"/>
                <a:cs typeface="Times New Roman" pitchFamily="18" charset="0"/>
              </a:rPr>
              <a:t>be</a:t>
            </a:r>
            <a:r>
              <a:rPr lang="fr-FR" sz="1400" b="1" dirty="0" smtClean="0">
                <a:solidFill>
                  <a:srgbClr val="FF0000"/>
                </a:solidFill>
                <a:latin typeface="Times New Roman" pitchFamily="18" charset="0"/>
                <a:cs typeface="Times New Roman" pitchFamily="18" charset="0"/>
              </a:rPr>
              <a:t> </a:t>
            </a:r>
            <a:r>
              <a:rPr lang="fr-FR" sz="1400" b="1" dirty="0" err="1" smtClean="0">
                <a:solidFill>
                  <a:srgbClr val="FF0000"/>
                </a:solidFill>
                <a:latin typeface="Times New Roman" pitchFamily="18" charset="0"/>
                <a:cs typeface="Times New Roman" pitchFamily="18" charset="0"/>
              </a:rPr>
              <a:t>aware</a:t>
            </a:r>
            <a:r>
              <a:rPr lang="fr-FR" sz="1400" b="1" dirty="0" smtClean="0">
                <a:solidFill>
                  <a:srgbClr val="FF0000"/>
                </a:solidFill>
                <a:latin typeface="Times New Roman" pitchFamily="18" charset="0"/>
                <a:cs typeface="Times New Roman" pitchFamily="18" charset="0"/>
              </a:rPr>
              <a:t> of  </a:t>
            </a:r>
            <a:endParaRPr lang="en-US" sz="1400" dirty="0" smtClean="0">
              <a:solidFill>
                <a:srgbClr val="FF0000"/>
              </a:solidFill>
              <a:latin typeface="Times New Roman" pitchFamily="18" charset="0"/>
              <a:cs typeface="Times New Roman" pitchFamily="18" charset="0"/>
            </a:endParaRPr>
          </a:p>
          <a:p>
            <a:pPr algn="just">
              <a:buClr>
                <a:srgbClr val="FF0000"/>
              </a:buClr>
              <a:buFont typeface="Wingdings" pitchFamily="2" charset="2"/>
              <a:buChar char="q"/>
            </a:pPr>
            <a:r>
              <a:rPr lang="fr-FR" sz="1400" b="1" dirty="0" smtClean="0">
                <a:solidFill>
                  <a:srgbClr val="3333FF"/>
                </a:solidFill>
                <a:latin typeface="Times New Roman" pitchFamily="18" charset="0"/>
                <a:cs typeface="Times New Roman" pitchFamily="18" charset="0"/>
              </a:rPr>
              <a:t>Policy and </a:t>
            </a:r>
            <a:r>
              <a:rPr lang="fr-FR" sz="1400" b="1" dirty="0" err="1" smtClean="0">
                <a:solidFill>
                  <a:srgbClr val="3333FF"/>
                </a:solidFill>
                <a:latin typeface="Times New Roman" pitchFamily="18" charset="0"/>
                <a:cs typeface="Times New Roman" pitchFamily="18" charset="0"/>
              </a:rPr>
              <a:t>strategy</a:t>
            </a:r>
            <a:r>
              <a:rPr lang="fr-FR" sz="1400" b="1" dirty="0" smtClean="0">
                <a:solidFill>
                  <a:srgbClr val="3333FF"/>
                </a:solidFill>
                <a:latin typeface="Times New Roman" pitchFamily="18" charset="0"/>
                <a:cs typeface="Times New Roman" pitchFamily="18" charset="0"/>
              </a:rPr>
              <a:t> </a:t>
            </a:r>
            <a:r>
              <a:rPr lang="fr-FR" sz="1400" b="1" dirty="0" err="1" smtClean="0">
                <a:solidFill>
                  <a:srgbClr val="3333FF"/>
                </a:solidFill>
                <a:latin typeface="Times New Roman" pitchFamily="18" charset="0"/>
                <a:cs typeface="Times New Roman" pitchFamily="18" charset="0"/>
              </a:rPr>
              <a:t>need</a:t>
            </a:r>
            <a:endParaRPr lang="en-US" sz="1400" b="1" dirty="0" smtClean="0">
              <a:solidFill>
                <a:srgbClr val="3333FF"/>
              </a:solidFill>
              <a:latin typeface="Times New Roman" pitchFamily="18" charset="0"/>
              <a:cs typeface="Times New Roman" pitchFamily="18" charset="0"/>
            </a:endParaRPr>
          </a:p>
          <a:p>
            <a:pPr lvl="1" algn="just">
              <a:buClr>
                <a:srgbClr val="FF0000"/>
              </a:buClr>
              <a:buFont typeface="Wingdings" pitchFamily="2" charset="2"/>
              <a:buChar char="q"/>
            </a:pPr>
            <a:r>
              <a:rPr lang="en-US" sz="1400" dirty="0" smtClean="0">
                <a:solidFill>
                  <a:srgbClr val="3333FF"/>
                </a:solidFill>
                <a:latin typeface="Times New Roman" pitchFamily="18" charset="0"/>
                <a:cs typeface="Times New Roman" pitchFamily="18" charset="0"/>
              </a:rPr>
              <a:t>Promote and build the capacity in skills’ policy, strategy development of HR as required by industry or the community.</a:t>
            </a:r>
            <a:endParaRPr lang="fr-FR" sz="1400" dirty="0" smtClean="0">
              <a:solidFill>
                <a:srgbClr val="3333FF"/>
              </a:solidFill>
              <a:latin typeface="Times New Roman" pitchFamily="18" charset="0"/>
              <a:cs typeface="Times New Roman" pitchFamily="18" charset="0"/>
            </a:endParaRPr>
          </a:p>
          <a:p>
            <a:pPr algn="just">
              <a:buClr>
                <a:srgbClr val="FF0000"/>
              </a:buClr>
              <a:buFont typeface="Wingdings" pitchFamily="2" charset="2"/>
              <a:buChar char="q"/>
            </a:pPr>
            <a:r>
              <a:rPr lang="fr-FR" sz="1400" b="1" dirty="0" smtClean="0">
                <a:solidFill>
                  <a:srgbClr val="3333FF"/>
                </a:solidFill>
                <a:latin typeface="Times New Roman" pitchFamily="18" charset="0"/>
                <a:cs typeface="Times New Roman" pitchFamily="18" charset="0"/>
              </a:rPr>
              <a:t>Collaboration expectations</a:t>
            </a:r>
            <a:endParaRPr lang="en-US" sz="1400" b="1" dirty="0" smtClean="0">
              <a:solidFill>
                <a:srgbClr val="3333FF"/>
              </a:solidFill>
              <a:latin typeface="Times New Roman" pitchFamily="18" charset="0"/>
              <a:cs typeface="Times New Roman" pitchFamily="18" charset="0"/>
            </a:endParaRPr>
          </a:p>
          <a:p>
            <a:pPr lvl="1" algn="just">
              <a:buClr>
                <a:srgbClr val="FF0000"/>
              </a:buClr>
              <a:buFont typeface="Wingdings" pitchFamily="2" charset="2"/>
              <a:buChar char="q"/>
            </a:pPr>
            <a:r>
              <a:rPr lang="en-US" sz="1400" dirty="0" smtClean="0">
                <a:solidFill>
                  <a:srgbClr val="3333FF"/>
                </a:solidFill>
                <a:latin typeface="Times New Roman" pitchFamily="18" charset="0"/>
                <a:cs typeface="Times New Roman" pitchFamily="18" charset="0"/>
              </a:rPr>
              <a:t>Create the curricula and harmonize it to achieve the academia’ goals that enable the production and development of highly qualified and skilled Human Resources (HR) as per requirements</a:t>
            </a:r>
          </a:p>
          <a:p>
            <a:pPr algn="just">
              <a:buClr>
                <a:srgbClr val="FF0000"/>
              </a:buClr>
              <a:buFont typeface="Wingdings" pitchFamily="2" charset="2"/>
              <a:buChar char="q"/>
            </a:pPr>
            <a:r>
              <a:rPr lang="fr-FR" sz="1400" b="1" dirty="0" err="1" smtClean="0">
                <a:solidFill>
                  <a:srgbClr val="3333FF"/>
                </a:solidFill>
                <a:latin typeface="Times New Roman" pitchFamily="18" charset="0"/>
                <a:cs typeface="Times New Roman" pitchFamily="18" charset="0"/>
              </a:rPr>
              <a:t>Skills</a:t>
            </a:r>
            <a:r>
              <a:rPr lang="fr-FR" sz="1400" b="1" dirty="0" smtClean="0">
                <a:solidFill>
                  <a:srgbClr val="3333FF"/>
                </a:solidFill>
                <a:latin typeface="Times New Roman" pitchFamily="18" charset="0"/>
                <a:cs typeface="Times New Roman" pitchFamily="18" charset="0"/>
              </a:rPr>
              <a:t> </a:t>
            </a:r>
            <a:r>
              <a:rPr lang="fr-FR" sz="1400" b="1" dirty="0" err="1" smtClean="0">
                <a:solidFill>
                  <a:srgbClr val="3333FF"/>
                </a:solidFill>
                <a:latin typeface="Times New Roman" pitchFamily="18" charset="0"/>
                <a:cs typeface="Times New Roman" pitchFamily="18" charset="0"/>
              </a:rPr>
              <a:t>quality</a:t>
            </a:r>
            <a:r>
              <a:rPr lang="fr-FR" sz="1400" b="1" dirty="0" smtClean="0">
                <a:solidFill>
                  <a:srgbClr val="3333FF"/>
                </a:solidFill>
                <a:latin typeface="Times New Roman" pitchFamily="18" charset="0"/>
                <a:cs typeface="Times New Roman" pitchFamily="18" charset="0"/>
              </a:rPr>
              <a:t> </a:t>
            </a:r>
            <a:r>
              <a:rPr lang="fr-FR" sz="1400" b="1" dirty="0" err="1" smtClean="0">
                <a:solidFill>
                  <a:srgbClr val="3333FF"/>
                </a:solidFill>
                <a:latin typeface="Times New Roman" pitchFamily="18" charset="0"/>
                <a:cs typeface="Times New Roman" pitchFamily="18" charset="0"/>
              </a:rPr>
              <a:t>requirements</a:t>
            </a:r>
            <a:endParaRPr lang="en-US" sz="1400" b="1" dirty="0" smtClean="0">
              <a:solidFill>
                <a:srgbClr val="3333FF"/>
              </a:solidFill>
              <a:latin typeface="Times New Roman" pitchFamily="18" charset="0"/>
              <a:cs typeface="Times New Roman" pitchFamily="18" charset="0"/>
            </a:endParaRPr>
          </a:p>
          <a:p>
            <a:pPr lvl="1" algn="just">
              <a:buClr>
                <a:srgbClr val="FF0000"/>
              </a:buClr>
              <a:buFont typeface="Wingdings" pitchFamily="2" charset="2"/>
              <a:buChar char="q"/>
            </a:pPr>
            <a:r>
              <a:rPr lang="en-US" sz="1400" dirty="0" smtClean="0">
                <a:solidFill>
                  <a:srgbClr val="3333FF"/>
                </a:solidFill>
                <a:latin typeface="Times New Roman" pitchFamily="18" charset="0"/>
                <a:cs typeface="Times New Roman" pitchFamily="18" charset="0"/>
              </a:rPr>
              <a:t>Produce and provide critical mass of  skilled people</a:t>
            </a:r>
          </a:p>
          <a:p>
            <a:pPr lvl="1" algn="just">
              <a:buClr>
                <a:srgbClr val="FF0000"/>
              </a:buClr>
              <a:buFont typeface="Wingdings" pitchFamily="2" charset="2"/>
              <a:buChar char="q"/>
            </a:pPr>
            <a:r>
              <a:rPr lang="en-US" sz="1400" dirty="0" smtClean="0">
                <a:solidFill>
                  <a:srgbClr val="3333FF"/>
                </a:solidFill>
                <a:latin typeface="Times New Roman" pitchFamily="18" charset="0"/>
                <a:cs typeface="Times New Roman" pitchFamily="18" charset="0"/>
              </a:rPr>
              <a:t>Take into consideration the digital inclusion as a solution. An engine and an enabler for added value, wealth creation even for marginalized people living in remote area.</a:t>
            </a:r>
          </a:p>
          <a:p>
            <a:pPr algn="just">
              <a:buClr>
                <a:srgbClr val="FF0000"/>
              </a:buClr>
              <a:buFont typeface="Wingdings" pitchFamily="2" charset="2"/>
              <a:buChar char="q"/>
            </a:pPr>
            <a:r>
              <a:rPr lang="fr-FR" sz="1400" b="1" dirty="0" err="1" smtClean="0">
                <a:solidFill>
                  <a:srgbClr val="3333FF"/>
                </a:solidFill>
                <a:latin typeface="Times New Roman" pitchFamily="18" charset="0"/>
                <a:cs typeface="Times New Roman" pitchFamily="18" charset="0"/>
              </a:rPr>
              <a:t>Technological</a:t>
            </a:r>
            <a:r>
              <a:rPr lang="fr-FR" sz="1400" b="1" dirty="0" smtClean="0">
                <a:solidFill>
                  <a:srgbClr val="3333FF"/>
                </a:solidFill>
                <a:latin typeface="Times New Roman" pitchFamily="18" charset="0"/>
                <a:cs typeface="Times New Roman" pitchFamily="18" charset="0"/>
              </a:rPr>
              <a:t> </a:t>
            </a:r>
            <a:r>
              <a:rPr lang="fr-FR" sz="1400" b="1" dirty="0" err="1" smtClean="0">
                <a:solidFill>
                  <a:srgbClr val="3333FF"/>
                </a:solidFill>
                <a:latin typeface="Times New Roman" pitchFamily="18" charset="0"/>
                <a:cs typeface="Times New Roman" pitchFamily="18" charset="0"/>
              </a:rPr>
              <a:t>enabler</a:t>
            </a:r>
            <a:endParaRPr lang="en-US" sz="1400" b="1" dirty="0" smtClean="0">
              <a:solidFill>
                <a:srgbClr val="3333FF"/>
              </a:solidFill>
              <a:latin typeface="Times New Roman" pitchFamily="18" charset="0"/>
              <a:cs typeface="Times New Roman" pitchFamily="18" charset="0"/>
            </a:endParaRPr>
          </a:p>
          <a:p>
            <a:pPr lvl="1" algn="just">
              <a:buClr>
                <a:srgbClr val="FF0000"/>
              </a:buClr>
              <a:buFont typeface="Wingdings" pitchFamily="2" charset="2"/>
              <a:buChar char="q"/>
            </a:pPr>
            <a:r>
              <a:rPr lang="en-US" sz="1400" dirty="0" smtClean="0">
                <a:solidFill>
                  <a:srgbClr val="3333FF"/>
                </a:solidFill>
                <a:latin typeface="Times New Roman" pitchFamily="18" charset="0"/>
                <a:cs typeface="Times New Roman" pitchFamily="18" charset="0"/>
              </a:rPr>
              <a:t>Create an environment or platforms for a global collaborative ecosystems;</a:t>
            </a:r>
          </a:p>
          <a:p>
            <a:pPr lvl="1" algn="just">
              <a:buClr>
                <a:srgbClr val="FF0000"/>
              </a:buClr>
              <a:buFont typeface="Wingdings" pitchFamily="2" charset="2"/>
              <a:buChar char="q"/>
            </a:pPr>
            <a:r>
              <a:rPr lang="en-US" sz="1400" dirty="0" smtClean="0">
                <a:solidFill>
                  <a:srgbClr val="3333FF"/>
                </a:solidFill>
                <a:latin typeface="Times New Roman" pitchFamily="18" charset="0"/>
                <a:cs typeface="Times New Roman" pitchFamily="18" charset="0"/>
              </a:rPr>
              <a:t>Implement widely the home/electronic/mobile work-offices or class-rooms in order to produce/develop/offer or acquire quality skills from everywhere and instantly;</a:t>
            </a:r>
          </a:p>
          <a:p>
            <a:pPr lvl="1" algn="just">
              <a:buClr>
                <a:srgbClr val="FF0000"/>
              </a:buClr>
              <a:buFont typeface="Wingdings" pitchFamily="2" charset="2"/>
              <a:buChar char="q"/>
            </a:pPr>
            <a:endParaRPr lang="en-US" sz="1400" dirty="0" smtClean="0">
              <a:solidFill>
                <a:srgbClr val="3333FF"/>
              </a:solidFill>
              <a:latin typeface="Times New Roman" pitchFamily="18" charset="0"/>
              <a:cs typeface="Times New Roman" pitchFamily="18" charset="0"/>
            </a:endParaRPr>
          </a:p>
        </p:txBody>
      </p:sp>
      <p:sp>
        <p:nvSpPr>
          <p:cNvPr id="4" name="Titre 1"/>
          <p:cNvSpPr txBox="1">
            <a:spLocks/>
          </p:cNvSpPr>
          <p:nvPr/>
        </p:nvSpPr>
        <p:spPr>
          <a:xfrm>
            <a:off x="152400" y="914400"/>
            <a:ext cx="8839200" cy="1143000"/>
          </a:xfrm>
          <a:prstGeom prst="rect">
            <a:avLst/>
          </a:prstGeom>
        </p:spPr>
        <p:txBody>
          <a:bodyPr vert="horz" lIns="91440" tIns="45720" rIns="91440" bIns="45720" rtlCol="0" anchor="ctr">
            <a:noAutofit/>
          </a:bodyPr>
          <a:lstStyle/>
          <a:p>
            <a:pPr algn="ctr">
              <a:buNone/>
            </a:pPr>
            <a:endParaRPr lang="en-US" sz="2800" b="1" dirty="0" smtClean="0">
              <a:solidFill>
                <a:srgbClr val="C00000"/>
              </a:solidFill>
            </a:endParaRPr>
          </a:p>
        </p:txBody>
      </p:sp>
      <p:sp>
        <p:nvSpPr>
          <p:cNvPr id="44034" name="AutoShape 2"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36" name="AutoShape 4"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 name="Picture 1" descr="C:\Users\willy\Desktop\kiriri\upload\trainings.gif"/>
          <p:cNvPicPr>
            <a:picLocks noChangeAspect="1" noChangeArrowheads="1"/>
          </p:cNvPicPr>
          <p:nvPr/>
        </p:nvPicPr>
        <p:blipFill>
          <a:blip r:embed="rId4"/>
          <a:srcRect/>
          <a:stretch>
            <a:fillRect/>
          </a:stretch>
        </p:blipFill>
        <p:spPr bwMode="auto">
          <a:xfrm>
            <a:off x="457200" y="2743200"/>
            <a:ext cx="1524000" cy="914400"/>
          </a:xfrm>
          <a:prstGeom prst="rect">
            <a:avLst/>
          </a:prstGeom>
          <a:noFill/>
        </p:spPr>
      </p:pic>
      <p:sp>
        <p:nvSpPr>
          <p:cNvPr id="59396" name="AutoShape 4"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8" name="AutoShape 6"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9399" name="Picture 7" descr="C:\Users\willy\Desktop\itmanager.jpg"/>
          <p:cNvPicPr>
            <a:picLocks noChangeAspect="1" noChangeArrowheads="1"/>
          </p:cNvPicPr>
          <p:nvPr/>
        </p:nvPicPr>
        <p:blipFill>
          <a:blip r:embed="rId5"/>
          <a:srcRect/>
          <a:stretch>
            <a:fillRect/>
          </a:stretch>
        </p:blipFill>
        <p:spPr bwMode="auto">
          <a:xfrm>
            <a:off x="457201" y="3733800"/>
            <a:ext cx="1524000" cy="2209800"/>
          </a:xfrm>
          <a:prstGeom prst="rect">
            <a:avLst/>
          </a:prstGeom>
          <a:noFill/>
        </p:spPr>
      </p:pic>
      <p:sp>
        <p:nvSpPr>
          <p:cNvPr id="20" name="Titre 1"/>
          <p:cNvSpPr txBox="1">
            <a:spLocks/>
          </p:cNvSpPr>
          <p:nvPr/>
        </p:nvSpPr>
        <p:spPr>
          <a:xfrm>
            <a:off x="0" y="914400"/>
            <a:ext cx="9144000" cy="1143000"/>
          </a:xfrm>
          <a:prstGeom prst="rect">
            <a:avLst/>
          </a:prstGeom>
        </p:spPr>
        <p:txBody>
          <a:bodyPr vert="horz" lIns="91440" tIns="45720" rIns="91440" bIns="45720" rtlCol="0" anchor="ctr">
            <a:noAutofit/>
          </a:bodyPr>
          <a:lstStyle/>
          <a:p>
            <a:pPr algn="ctr">
              <a:buNone/>
            </a:pPr>
            <a:r>
              <a:rPr lang="en-US" sz="2400" dirty="0" smtClean="0">
                <a:solidFill>
                  <a:srgbClr val="FF0000"/>
                </a:solidFill>
              </a:rPr>
              <a:t>Challenges of ICT Skills Development in East Africa</a:t>
            </a:r>
          </a:p>
        </p:txBody>
      </p:sp>
      <p:sp>
        <p:nvSpPr>
          <p:cNvPr id="21" name="Espace réservé de la date 20"/>
          <p:cNvSpPr>
            <a:spLocks noGrp="1"/>
          </p:cNvSpPr>
          <p:nvPr>
            <p:ph type="dt" sz="half" idx="10"/>
          </p:nvPr>
        </p:nvSpPr>
        <p:spPr/>
        <p:txBody>
          <a:bodyPr/>
          <a:lstStyle/>
          <a:p>
            <a:fld id="{19BF32DB-4A05-4EE4-83C9-9A77A8D2C2C0}" type="datetime1">
              <a:rPr lang="en-US" smtClean="0"/>
              <a:pPr/>
              <a:t>6/20/2016</a:t>
            </a:fld>
            <a:endParaRPr lang="en-US"/>
          </a:p>
        </p:txBody>
      </p:sp>
      <p:sp>
        <p:nvSpPr>
          <p:cNvPr id="22" name="Espace réservé du pied de page 21"/>
          <p:cNvSpPr>
            <a:spLocks noGrp="1"/>
          </p:cNvSpPr>
          <p:nvPr>
            <p:ph type="ftr" sz="quarter" idx="11"/>
          </p:nvPr>
        </p:nvSpPr>
        <p:spPr>
          <a:xfrm>
            <a:off x="3124200" y="6356350"/>
            <a:ext cx="5638800" cy="365125"/>
          </a:xfrm>
        </p:spPr>
        <p:txBody>
          <a:bodyPr/>
          <a:lstStyle/>
          <a:p>
            <a:r>
              <a:rPr lang="en-US" dirty="0" smtClean="0"/>
              <a:t>Dr William </a:t>
            </a:r>
            <a:r>
              <a:rPr lang="en-US" dirty="0" err="1" smtClean="0"/>
              <a:t>Sahinguvu</a:t>
            </a:r>
            <a:r>
              <a:rPr lang="en-US" dirty="0" smtClean="0"/>
              <a:t>                 University of Burundi</a:t>
            </a:r>
            <a:endParaRPr lang="en-US" dirty="0"/>
          </a:p>
        </p:txBody>
      </p:sp>
      <p:pic>
        <p:nvPicPr>
          <p:cNvPr id="23" name="Picture 2" descr="C:\xam\htdocs\kiriri\images\un.gif"/>
          <p:cNvPicPr>
            <a:picLocks noChangeAspect="1" noChangeArrowheads="1"/>
          </p:cNvPicPr>
          <p:nvPr/>
        </p:nvPicPr>
        <p:blipFill>
          <a:blip r:embed="rId6"/>
          <a:srcRect/>
          <a:stretch>
            <a:fillRect/>
          </a:stretch>
        </p:blipFill>
        <p:spPr bwMode="auto">
          <a:xfrm>
            <a:off x="4419600" y="0"/>
            <a:ext cx="4724400" cy="1143000"/>
          </a:xfrm>
          <a:prstGeom prst="rect">
            <a:avLst/>
          </a:prstGeom>
          <a:noFill/>
        </p:spPr>
      </p:pic>
      <p:pic>
        <p:nvPicPr>
          <p:cNvPr id="24" name="Image 23"/>
          <p:cNvPicPr/>
          <p:nvPr/>
        </p:nvPicPr>
        <p:blipFill>
          <a:blip r:embed="rId3"/>
          <a:srcRect l="56529" t="32059" r="25100" b="47941"/>
          <a:stretch>
            <a:fillRect/>
          </a:stretch>
        </p:blipFill>
        <p:spPr bwMode="auto">
          <a:xfrm>
            <a:off x="0" y="0"/>
            <a:ext cx="42672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p:cNvPicPr/>
          <p:nvPr/>
        </p:nvPicPr>
        <p:blipFill>
          <a:blip r:embed="rId3"/>
          <a:srcRect l="56529" t="32059" r="25100" b="47941"/>
          <a:stretch>
            <a:fillRect/>
          </a:stretch>
        </p:blipFill>
        <p:spPr bwMode="auto">
          <a:xfrm>
            <a:off x="381000" y="2438400"/>
            <a:ext cx="1676400" cy="3962400"/>
          </a:xfrm>
          <a:prstGeom prst="rect">
            <a:avLst/>
          </a:prstGeom>
          <a:noFill/>
          <a:ln w="9525">
            <a:noFill/>
            <a:miter lim="800000"/>
            <a:headEnd/>
            <a:tailEnd/>
          </a:ln>
        </p:spPr>
      </p:pic>
      <p:sp>
        <p:nvSpPr>
          <p:cNvPr id="3" name="Espace réservé du contenu 2"/>
          <p:cNvSpPr>
            <a:spLocks noGrp="1"/>
          </p:cNvSpPr>
          <p:nvPr>
            <p:ph idx="1"/>
          </p:nvPr>
        </p:nvSpPr>
        <p:spPr>
          <a:xfrm>
            <a:off x="1752600" y="2133600"/>
            <a:ext cx="7162800" cy="3611563"/>
          </a:xfrm>
        </p:spPr>
        <p:txBody>
          <a:bodyPr>
            <a:noAutofit/>
          </a:bodyPr>
          <a:lstStyle/>
          <a:p>
            <a:pPr marL="342900" lvl="1" indent="-342900" algn="just">
              <a:buClr>
                <a:srgbClr val="FF0000"/>
              </a:buClr>
              <a:buNone/>
            </a:pPr>
            <a:r>
              <a:rPr lang="fr-FR" sz="1100" b="1" dirty="0" smtClean="0">
                <a:solidFill>
                  <a:srgbClr val="FF0000"/>
                </a:solidFill>
                <a:latin typeface="Times New Roman" pitchFamily="18" charset="0"/>
                <a:cs typeface="Times New Roman" pitchFamily="18" charset="0"/>
              </a:rPr>
              <a:t>Challenges</a:t>
            </a:r>
          </a:p>
          <a:p>
            <a:pPr marL="342900" lvl="1" indent="-342900" algn="just">
              <a:buClr>
                <a:srgbClr val="FF0000"/>
              </a:buClr>
              <a:buFont typeface="Wingdings" pitchFamily="2" charset="2"/>
              <a:buChar char="q"/>
            </a:pPr>
            <a:r>
              <a:rPr lang="en-US" sz="1100" dirty="0" smtClean="0">
                <a:latin typeface="Times New Roman" pitchFamily="18" charset="0"/>
                <a:cs typeface="Times New Roman" pitchFamily="18" charset="0"/>
              </a:rPr>
              <a:t>The </a:t>
            </a:r>
            <a:r>
              <a:rPr lang="en-US" sz="1100" dirty="0" smtClean="0">
                <a:solidFill>
                  <a:srgbClr val="3333FF"/>
                </a:solidFill>
                <a:latin typeface="Times New Roman" pitchFamily="18" charset="0"/>
                <a:cs typeface="Times New Roman" pitchFamily="18" charset="0"/>
              </a:rPr>
              <a:t>skills provided</a:t>
            </a:r>
            <a:r>
              <a:rPr lang="en-US" sz="1100" dirty="0" smtClean="0">
                <a:latin typeface="Times New Roman" pitchFamily="18" charset="0"/>
                <a:cs typeface="Times New Roman" pitchFamily="18" charset="0"/>
              </a:rPr>
              <a:t> by the academia's systems </a:t>
            </a:r>
            <a:r>
              <a:rPr lang="en-US" sz="1100" dirty="0" smtClean="0">
                <a:solidFill>
                  <a:srgbClr val="3333FF"/>
                </a:solidFill>
                <a:latin typeface="Times New Roman" pitchFamily="18" charset="0"/>
                <a:cs typeface="Times New Roman" pitchFamily="18" charset="0"/>
              </a:rPr>
              <a:t>do not meet fully the expectations of the research, labor market</a:t>
            </a:r>
            <a:r>
              <a:rPr lang="en-US" sz="1100" dirty="0" smtClean="0">
                <a:latin typeface="Times New Roman" pitchFamily="18" charset="0"/>
                <a:cs typeface="Times New Roman" pitchFamily="18" charset="0"/>
              </a:rPr>
              <a:t> and this is </a:t>
            </a:r>
            <a:r>
              <a:rPr lang="en-US" sz="1100" dirty="0" smtClean="0">
                <a:solidFill>
                  <a:srgbClr val="3333FF"/>
                </a:solidFill>
                <a:latin typeface="Times New Roman" pitchFamily="18" charset="0"/>
                <a:cs typeface="Times New Roman" pitchFamily="18" charset="0"/>
              </a:rPr>
              <a:t>true in ICT sectors as well</a:t>
            </a:r>
            <a:r>
              <a:rPr lang="en-US" sz="1100" dirty="0" smtClean="0">
                <a:latin typeface="Times New Roman" pitchFamily="18" charset="0"/>
                <a:cs typeface="Times New Roman" pitchFamily="18" charset="0"/>
              </a:rPr>
              <a:t>. This is the result of: </a:t>
            </a:r>
          </a:p>
          <a:p>
            <a:pPr marL="742950" lvl="2" indent="-342900" algn="just">
              <a:buClr>
                <a:srgbClr val="FF0000"/>
              </a:buClr>
              <a:buFont typeface="Wingdings" pitchFamily="2" charset="2"/>
              <a:buChar char="q"/>
            </a:pPr>
            <a:r>
              <a:rPr lang="en-US" sz="1100" dirty="0" smtClean="0">
                <a:solidFill>
                  <a:srgbClr val="3333FF"/>
                </a:solidFill>
                <a:latin typeface="Times New Roman" pitchFamily="18" charset="0"/>
                <a:cs typeface="Times New Roman" pitchFamily="18" charset="0"/>
              </a:rPr>
              <a:t>Lack of policy, leadership, strategy and </a:t>
            </a:r>
            <a:r>
              <a:rPr lang="fr-FR" sz="1100" dirty="0" err="1" smtClean="0">
                <a:solidFill>
                  <a:srgbClr val="3333FF"/>
                </a:solidFill>
                <a:latin typeface="Times New Roman" pitchFamily="18" charset="0"/>
                <a:cs typeface="Times New Roman" pitchFamily="18" charset="0"/>
              </a:rPr>
              <a:t>opportunity</a:t>
            </a:r>
            <a:r>
              <a:rPr lang="fr-FR" sz="1100" dirty="0" smtClean="0">
                <a:solidFill>
                  <a:srgbClr val="3333FF"/>
                </a:solidFill>
                <a:latin typeface="Times New Roman" pitchFamily="18" charset="0"/>
                <a:cs typeface="Times New Roman" pitchFamily="18" charset="0"/>
              </a:rPr>
              <a:t> </a:t>
            </a:r>
            <a:r>
              <a:rPr lang="fr-FR" sz="1100" dirty="0" smtClean="0">
                <a:latin typeface="Times New Roman" pitchFamily="18" charset="0"/>
                <a:cs typeface="Times New Roman" pitchFamily="18" charset="0"/>
              </a:rPr>
              <a:t>for </a:t>
            </a:r>
            <a:r>
              <a:rPr lang="fr-FR" sz="1100" dirty="0" err="1" smtClean="0">
                <a:latin typeface="Times New Roman" pitchFamily="18" charset="0"/>
                <a:cs typeface="Times New Roman" pitchFamily="18" charset="0"/>
              </a:rPr>
              <a:t>industry</a:t>
            </a:r>
            <a:r>
              <a:rPr lang="fr-FR" sz="1100" dirty="0" smtClean="0">
                <a:latin typeface="Times New Roman" pitchFamily="18" charset="0"/>
                <a:cs typeface="Times New Roman" pitchFamily="18" charset="0"/>
              </a:rPr>
              <a:t> and </a:t>
            </a:r>
            <a:r>
              <a:rPr lang="fr-FR" sz="1100" dirty="0" err="1" smtClean="0">
                <a:latin typeface="Times New Roman" pitchFamily="18" charset="0"/>
                <a:cs typeface="Times New Roman" pitchFamily="18" charset="0"/>
              </a:rPr>
              <a:t>academia</a:t>
            </a:r>
            <a:r>
              <a:rPr lang="fr-FR" sz="1100" dirty="0" smtClean="0">
                <a:latin typeface="Times New Roman" pitchFamily="18" charset="0"/>
                <a:cs typeface="Times New Roman" pitchFamily="18" charset="0"/>
              </a:rPr>
              <a:t> to </a:t>
            </a:r>
            <a:r>
              <a:rPr lang="en-US" sz="1100" dirty="0" smtClean="0">
                <a:latin typeface="Times New Roman" pitchFamily="18" charset="0"/>
                <a:cs typeface="Times New Roman" pitchFamily="18" charset="0"/>
              </a:rPr>
              <a:t>involve each other as stakeholders</a:t>
            </a:r>
          </a:p>
          <a:p>
            <a:pPr marL="742950" lvl="2" indent="-342900" algn="just">
              <a:buClr>
                <a:srgbClr val="FF0000"/>
              </a:buClr>
              <a:buFont typeface="Wingdings" pitchFamily="2" charset="2"/>
              <a:buChar char="q"/>
            </a:pPr>
            <a:r>
              <a:rPr lang="en-US" sz="1100" dirty="0" smtClean="0">
                <a:solidFill>
                  <a:srgbClr val="3333FF"/>
                </a:solidFill>
                <a:latin typeface="Times New Roman" pitchFamily="18" charset="0"/>
                <a:cs typeface="Times New Roman" pitchFamily="18" charset="0"/>
              </a:rPr>
              <a:t>The industry is </a:t>
            </a:r>
            <a:r>
              <a:rPr lang="en-US" sz="1100" dirty="0" err="1" smtClean="0">
                <a:solidFill>
                  <a:srgbClr val="3333FF"/>
                </a:solidFill>
                <a:latin typeface="Times New Roman" pitchFamily="18" charset="0"/>
                <a:cs typeface="Times New Roman" pitchFamily="18" charset="0"/>
              </a:rPr>
              <a:t>disapointed</a:t>
            </a:r>
            <a:r>
              <a:rPr lang="en-US" sz="1100" dirty="0" smtClean="0">
                <a:solidFill>
                  <a:srgbClr val="3333FF"/>
                </a:solidFill>
                <a:latin typeface="Times New Roman" pitchFamily="18" charset="0"/>
                <a:cs typeface="Times New Roman" pitchFamily="18" charset="0"/>
              </a:rPr>
              <a:t> and has doubts with the quality of job seekers, their level of the skills especially when comes to handle the tiny specialized new ICT technologies</a:t>
            </a:r>
          </a:p>
          <a:p>
            <a:pPr marL="742950" lvl="2" indent="-342900" algn="just">
              <a:buClr>
                <a:srgbClr val="FF0000"/>
              </a:buClr>
              <a:buFont typeface="Wingdings" pitchFamily="2" charset="2"/>
              <a:buChar char="q"/>
            </a:pPr>
            <a:r>
              <a:rPr lang="en-US" sz="1100" dirty="0" smtClean="0">
                <a:solidFill>
                  <a:srgbClr val="3333FF"/>
                </a:solidFill>
                <a:latin typeface="Times New Roman" pitchFamily="18" charset="0"/>
                <a:cs typeface="Times New Roman" pitchFamily="18" charset="0"/>
              </a:rPr>
              <a:t>Conflict of the curricula model elaboration </a:t>
            </a:r>
            <a:r>
              <a:rPr lang="en-US" sz="1100" dirty="0" smtClean="0">
                <a:latin typeface="Times New Roman" pitchFamily="18" charset="0"/>
                <a:cs typeface="Times New Roman" pitchFamily="18" charset="0"/>
              </a:rPr>
              <a:t>(</a:t>
            </a:r>
            <a:r>
              <a:rPr lang="en-US" sz="1100" dirty="0" smtClean="0">
                <a:solidFill>
                  <a:srgbClr val="3333FF"/>
                </a:solidFill>
                <a:latin typeface="Times New Roman" pitchFamily="18" charset="0"/>
                <a:cs typeface="Times New Roman" pitchFamily="18" charset="0"/>
              </a:rPr>
              <a:t>professional </a:t>
            </a:r>
            <a:r>
              <a:rPr lang="en-US" sz="1100" dirty="0" err="1" smtClean="0">
                <a:solidFill>
                  <a:srgbClr val="3333FF"/>
                </a:solidFill>
                <a:latin typeface="Times New Roman" pitchFamily="18" charset="0"/>
                <a:cs typeface="Times New Roman" pitchFamily="18" charset="0"/>
              </a:rPr>
              <a:t>vs</a:t>
            </a:r>
            <a:r>
              <a:rPr lang="en-US" sz="1100" dirty="0" smtClean="0">
                <a:solidFill>
                  <a:srgbClr val="3333FF"/>
                </a:solidFill>
                <a:latin typeface="Times New Roman" pitchFamily="18" charset="0"/>
                <a:cs typeface="Times New Roman" pitchFamily="18" charset="0"/>
              </a:rPr>
              <a:t> research scientific or both</a:t>
            </a:r>
            <a:r>
              <a:rPr lang="en-US" sz="1100" dirty="0" smtClean="0">
                <a:latin typeface="Times New Roman" pitchFamily="18" charset="0"/>
                <a:cs typeface="Times New Roman" pitchFamily="18" charset="0"/>
              </a:rPr>
              <a:t>) </a:t>
            </a:r>
          </a:p>
          <a:p>
            <a:pPr marL="742950" lvl="2" indent="-342900" algn="just">
              <a:buClr>
                <a:srgbClr val="FF0000"/>
              </a:buClr>
              <a:buFont typeface="Wingdings" pitchFamily="2" charset="2"/>
              <a:buChar char="q"/>
            </a:pPr>
            <a:r>
              <a:rPr lang="en-US" sz="1100" dirty="0" smtClean="0">
                <a:solidFill>
                  <a:srgbClr val="3333FF"/>
                </a:solidFill>
                <a:latin typeface="Times New Roman" pitchFamily="18" charset="0"/>
                <a:cs typeface="Times New Roman" pitchFamily="18" charset="0"/>
              </a:rPr>
              <a:t>Inadequate</a:t>
            </a:r>
            <a:r>
              <a:rPr lang="en-US" sz="1100" dirty="0" smtClean="0">
                <a:latin typeface="Times New Roman" pitchFamily="18" charset="0"/>
                <a:cs typeface="Times New Roman" pitchFamily="18" charset="0"/>
              </a:rPr>
              <a:t> </a:t>
            </a:r>
            <a:r>
              <a:rPr lang="en-US" sz="1100" dirty="0" err="1" smtClean="0">
                <a:solidFill>
                  <a:srgbClr val="3333FF"/>
                </a:solidFill>
                <a:latin typeface="Times New Roman" pitchFamily="18" charset="0"/>
                <a:cs typeface="Times New Roman" pitchFamily="18" charset="0"/>
              </a:rPr>
              <a:t>lecturering</a:t>
            </a:r>
            <a:r>
              <a:rPr lang="en-US" sz="1100" dirty="0" smtClean="0">
                <a:solidFill>
                  <a:srgbClr val="3333FF"/>
                </a:solidFill>
                <a:latin typeface="Times New Roman" pitchFamily="18" charset="0"/>
                <a:cs typeface="Times New Roman" pitchFamily="18" charset="0"/>
              </a:rPr>
              <a:t> methodologies (are not often «learner-centered)</a:t>
            </a:r>
          </a:p>
          <a:p>
            <a:pPr marL="742950" lvl="2" indent="-342900" algn="just">
              <a:buClr>
                <a:srgbClr val="FF0000"/>
              </a:buClr>
              <a:buFont typeface="Wingdings" pitchFamily="2" charset="2"/>
              <a:buChar char="q"/>
            </a:pPr>
            <a:r>
              <a:rPr lang="en-US" sz="1100" dirty="0" smtClean="0">
                <a:latin typeface="Times New Roman" pitchFamily="18" charset="0"/>
                <a:cs typeface="Times New Roman" pitchFamily="18" charset="0"/>
              </a:rPr>
              <a:t>The </a:t>
            </a:r>
            <a:r>
              <a:rPr lang="en-US" sz="1100" dirty="0" smtClean="0">
                <a:solidFill>
                  <a:srgbClr val="3333FF"/>
                </a:solidFill>
                <a:latin typeface="Times New Roman" pitchFamily="18" charset="0"/>
                <a:cs typeface="Times New Roman" pitchFamily="18" charset="0"/>
              </a:rPr>
              <a:t>pre-requisites are of poor quality</a:t>
            </a:r>
            <a:endParaRPr lang="en-US" sz="1100" dirty="0" smtClean="0">
              <a:latin typeface="Times New Roman" pitchFamily="18" charset="0"/>
              <a:cs typeface="Times New Roman" pitchFamily="18" charset="0"/>
            </a:endParaRPr>
          </a:p>
          <a:p>
            <a:pPr marL="742950" lvl="2" indent="-342900" algn="just">
              <a:buClr>
                <a:srgbClr val="FF0000"/>
              </a:buClr>
              <a:buFont typeface="Wingdings" pitchFamily="2" charset="2"/>
              <a:buChar char="q"/>
            </a:pPr>
            <a:r>
              <a:rPr lang="en-US" sz="1100" dirty="0" smtClean="0">
                <a:solidFill>
                  <a:srgbClr val="3333FF"/>
                </a:solidFill>
                <a:latin typeface="Times New Roman" pitchFamily="18" charset="0"/>
                <a:cs typeface="Times New Roman" pitchFamily="18" charset="0"/>
              </a:rPr>
              <a:t>Academia implements programs that are outdated or do not solve society problems or of research</a:t>
            </a:r>
            <a:r>
              <a:rPr lang="en-US" sz="1100" dirty="0" smtClean="0">
                <a:latin typeface="Times New Roman" pitchFamily="18" charset="0"/>
                <a:cs typeface="Times New Roman" pitchFamily="18" charset="0"/>
              </a:rPr>
              <a:t>.</a:t>
            </a:r>
          </a:p>
          <a:p>
            <a:pPr marL="742950" lvl="2" indent="-342900" algn="just">
              <a:buClr>
                <a:srgbClr val="FF0000"/>
              </a:buClr>
              <a:buFont typeface="Wingdings" pitchFamily="2" charset="2"/>
              <a:buChar char="q"/>
            </a:pPr>
            <a:r>
              <a:rPr lang="en-US" sz="1100" dirty="0" smtClean="0">
                <a:solidFill>
                  <a:srgbClr val="3333FF"/>
                </a:solidFill>
                <a:latin typeface="Times New Roman" pitchFamily="18" charset="0"/>
                <a:cs typeface="Times New Roman" pitchFamily="18" charset="0"/>
              </a:rPr>
              <a:t>Lack of </a:t>
            </a:r>
            <a:r>
              <a:rPr lang="en-US" sz="1100" dirty="0" err="1" smtClean="0">
                <a:solidFill>
                  <a:srgbClr val="3333FF"/>
                </a:solidFill>
                <a:latin typeface="Times New Roman" pitchFamily="18" charset="0"/>
                <a:cs typeface="Times New Roman" pitchFamily="18" charset="0"/>
              </a:rPr>
              <a:t>MoUs</a:t>
            </a:r>
            <a:r>
              <a:rPr lang="en-US" sz="1100" dirty="0" smtClean="0">
                <a:solidFill>
                  <a:srgbClr val="3333FF"/>
                </a:solidFill>
                <a:latin typeface="Times New Roman" pitchFamily="18" charset="0"/>
                <a:cs typeface="Times New Roman" pitchFamily="18" charset="0"/>
              </a:rPr>
              <a:t> for collaboration and acceptance of internship </a:t>
            </a:r>
            <a:r>
              <a:rPr lang="en-US" sz="1100" dirty="0" smtClean="0">
                <a:latin typeface="Times New Roman" pitchFamily="18" charset="0"/>
                <a:cs typeface="Times New Roman" pitchFamily="18" charset="0"/>
              </a:rPr>
              <a:t>between academia and Industries. </a:t>
            </a:r>
          </a:p>
          <a:p>
            <a:pPr marL="742950" lvl="2" indent="-342900" algn="just">
              <a:buClr>
                <a:srgbClr val="FF0000"/>
              </a:buClr>
              <a:buFont typeface="Wingdings" pitchFamily="2" charset="2"/>
              <a:buChar char="q"/>
            </a:pPr>
            <a:r>
              <a:rPr lang="en-US" sz="1100" dirty="0" smtClean="0">
                <a:latin typeface="Times New Roman" pitchFamily="18" charset="0"/>
                <a:cs typeface="Times New Roman" pitchFamily="18" charset="0"/>
              </a:rPr>
              <a:t> </a:t>
            </a:r>
            <a:r>
              <a:rPr lang="en-US" sz="1100" dirty="0" smtClean="0">
                <a:solidFill>
                  <a:srgbClr val="3333FF"/>
                </a:solidFill>
                <a:latin typeface="Times New Roman" pitchFamily="18" charset="0"/>
                <a:cs typeface="Times New Roman" pitchFamily="18" charset="0"/>
              </a:rPr>
              <a:t>The allocated time for internship is too short</a:t>
            </a:r>
            <a:r>
              <a:rPr lang="en-US" sz="1100" dirty="0" smtClean="0">
                <a:latin typeface="Times New Roman" pitchFamily="18" charset="0"/>
                <a:cs typeface="Times New Roman" pitchFamily="18" charset="0"/>
              </a:rPr>
              <a:t>. </a:t>
            </a:r>
          </a:p>
          <a:p>
            <a:pPr marL="742950" lvl="2" indent="-342900" algn="just">
              <a:buClr>
                <a:srgbClr val="FF0000"/>
              </a:buClr>
              <a:buFont typeface="Wingdings" pitchFamily="2" charset="2"/>
              <a:buChar char="q"/>
            </a:pPr>
            <a:r>
              <a:rPr lang="en-US" sz="1100" dirty="0" smtClean="0">
                <a:latin typeface="Times New Roman" pitchFamily="18" charset="0"/>
                <a:cs typeface="Times New Roman" pitchFamily="18" charset="0"/>
              </a:rPr>
              <a:t>Weak </a:t>
            </a:r>
            <a:r>
              <a:rPr lang="en-US" sz="1100" dirty="0" smtClean="0">
                <a:solidFill>
                  <a:srgbClr val="3333FF"/>
                </a:solidFill>
                <a:latin typeface="Times New Roman" pitchFamily="18" charset="0"/>
                <a:cs typeface="Times New Roman" pitchFamily="18" charset="0"/>
              </a:rPr>
              <a:t>capacity of industry to absorb and accept all requests </a:t>
            </a:r>
            <a:r>
              <a:rPr lang="en-US" sz="1100" dirty="0" smtClean="0">
                <a:latin typeface="Times New Roman" pitchFamily="18" charset="0"/>
                <a:cs typeface="Times New Roman" pitchFamily="18" charset="0"/>
              </a:rPr>
              <a:t>for internships of students</a:t>
            </a:r>
          </a:p>
          <a:p>
            <a:pPr marL="742950" lvl="2" indent="-342900" algn="just">
              <a:buClr>
                <a:srgbClr val="FF0000"/>
              </a:buClr>
              <a:buFont typeface="Wingdings" pitchFamily="2" charset="2"/>
              <a:buChar char="q"/>
            </a:pPr>
            <a:r>
              <a:rPr lang="en-US" sz="1100" dirty="0" smtClean="0">
                <a:latin typeface="Times New Roman" pitchFamily="18" charset="0"/>
                <a:cs typeface="Times New Roman" pitchFamily="18" charset="0"/>
              </a:rPr>
              <a:t>Allow the </a:t>
            </a:r>
            <a:r>
              <a:rPr lang="en-US" sz="1100" dirty="0" err="1" smtClean="0">
                <a:latin typeface="Times New Roman" pitchFamily="18" charset="0"/>
                <a:cs typeface="Times New Roman" pitchFamily="18" charset="0"/>
              </a:rPr>
              <a:t>acces</a:t>
            </a:r>
            <a:r>
              <a:rPr lang="en-US" sz="1100" dirty="0" smtClean="0">
                <a:latin typeface="Times New Roman" pitchFamily="18" charset="0"/>
                <a:cs typeface="Times New Roman" pitchFamily="18" charset="0"/>
              </a:rPr>
              <a:t> or </a:t>
            </a:r>
            <a:r>
              <a:rPr lang="en-US" sz="1100" dirty="0" smtClean="0">
                <a:solidFill>
                  <a:srgbClr val="3333FF"/>
                </a:solidFill>
                <a:latin typeface="Times New Roman" pitchFamily="18" charset="0"/>
                <a:cs typeface="Times New Roman" pitchFamily="18" charset="0"/>
              </a:rPr>
              <a:t>avail all resources</a:t>
            </a:r>
            <a:r>
              <a:rPr lang="en-US" sz="1100" dirty="0" smtClean="0">
                <a:latin typeface="Times New Roman" pitchFamily="18" charset="0"/>
                <a:cs typeface="Times New Roman" pitchFamily="18" charset="0"/>
              </a:rPr>
              <a:t> including specific infrastructures that is often </a:t>
            </a:r>
            <a:r>
              <a:rPr lang="en-US" sz="1100" dirty="0" smtClean="0">
                <a:solidFill>
                  <a:srgbClr val="3333FF"/>
                </a:solidFill>
                <a:latin typeface="Times New Roman" pitchFamily="18" charset="0"/>
                <a:cs typeface="Times New Roman" pitchFamily="18" charset="0"/>
              </a:rPr>
              <a:t>limited</a:t>
            </a:r>
            <a:r>
              <a:rPr lang="en-US" sz="1100" dirty="0" smtClean="0">
                <a:latin typeface="Times New Roman" pitchFamily="18" charset="0"/>
                <a:cs typeface="Times New Roman" pitchFamily="18" charset="0"/>
              </a:rPr>
              <a:t>(the industry often says: expensive, secret, delicate or perishable…). </a:t>
            </a:r>
          </a:p>
          <a:p>
            <a:pPr marL="742950" lvl="2" indent="-342900" algn="just">
              <a:buClr>
                <a:srgbClr val="FF0000"/>
              </a:buClr>
              <a:buFont typeface="Wingdings" pitchFamily="2" charset="2"/>
              <a:buChar char="q"/>
            </a:pPr>
            <a:r>
              <a:rPr lang="en-US" sz="1100" b="1" dirty="0" err="1" smtClean="0">
                <a:solidFill>
                  <a:srgbClr val="3333FF"/>
                </a:solidFill>
                <a:latin typeface="Times New Roman" pitchFamily="18" charset="0"/>
                <a:cs typeface="Times New Roman" pitchFamily="18" charset="0"/>
              </a:rPr>
              <a:t>Recrutments</a:t>
            </a:r>
            <a:r>
              <a:rPr lang="en-US" sz="1100" b="1" dirty="0" smtClean="0">
                <a:solidFill>
                  <a:srgbClr val="3333FF"/>
                </a:solidFill>
                <a:latin typeface="Times New Roman" pitchFamily="18" charset="0"/>
                <a:cs typeface="Times New Roman" pitchFamily="18" charset="0"/>
              </a:rPr>
              <a:t>, contracts and performance management that do not follow the existing or ethical rules </a:t>
            </a:r>
            <a:r>
              <a:rPr lang="en-US" sz="1100" dirty="0" smtClean="0">
                <a:latin typeface="Times New Roman" pitchFamily="18" charset="0"/>
                <a:cs typeface="Times New Roman" pitchFamily="18" charset="0"/>
              </a:rPr>
              <a:t>and are managed selectively especially for the technological ones.</a:t>
            </a:r>
          </a:p>
          <a:p>
            <a:pPr marL="742950" lvl="2" indent="-342900" algn="just">
              <a:buClr>
                <a:srgbClr val="FF0000"/>
              </a:buClr>
              <a:buFont typeface="Wingdings" pitchFamily="2" charset="2"/>
              <a:buChar char="q"/>
            </a:pPr>
            <a:r>
              <a:rPr lang="en-US" sz="1100" dirty="0" smtClean="0">
                <a:solidFill>
                  <a:srgbClr val="3333FF"/>
                </a:solidFill>
                <a:latin typeface="Times New Roman" pitchFamily="18" charset="0"/>
                <a:cs typeface="Times New Roman" pitchFamily="18" charset="0"/>
              </a:rPr>
              <a:t>Expensive</a:t>
            </a:r>
            <a:r>
              <a:rPr lang="en-US" sz="1100" dirty="0" smtClean="0">
                <a:latin typeface="Times New Roman" pitchFamily="18" charset="0"/>
                <a:cs typeface="Times New Roman" pitchFamily="18" charset="0"/>
              </a:rPr>
              <a:t> education services/products as well the education platforms and tools; </a:t>
            </a:r>
          </a:p>
          <a:p>
            <a:pPr marL="742950" lvl="2" indent="-342900" algn="just">
              <a:buClr>
                <a:srgbClr val="FF0000"/>
              </a:buClr>
              <a:buFont typeface="Wingdings" pitchFamily="2" charset="2"/>
              <a:buChar char="q"/>
            </a:pPr>
            <a:r>
              <a:rPr lang="en-US" sz="1100" dirty="0" smtClean="0">
                <a:solidFill>
                  <a:srgbClr val="3333FF"/>
                </a:solidFill>
                <a:latin typeface="Times New Roman" pitchFamily="18" charset="0"/>
                <a:cs typeface="Times New Roman" pitchFamily="18" charset="0"/>
              </a:rPr>
              <a:t>Perception as limited the current added value </a:t>
            </a:r>
            <a:r>
              <a:rPr lang="en-US" sz="1100" dirty="0" smtClean="0">
                <a:latin typeface="Times New Roman" pitchFamily="18" charset="0"/>
                <a:cs typeface="Times New Roman" pitchFamily="18" charset="0"/>
              </a:rPr>
              <a:t>of technological solutions </a:t>
            </a:r>
          </a:p>
          <a:p>
            <a:pPr marL="742950" lvl="2" indent="-342900" algn="just">
              <a:buClr>
                <a:srgbClr val="FF0000"/>
              </a:buClr>
              <a:buFont typeface="Wingdings" pitchFamily="2" charset="2"/>
              <a:buChar char="q"/>
            </a:pPr>
            <a:r>
              <a:rPr lang="en-US" sz="1100" b="1" dirty="0" smtClean="0">
                <a:solidFill>
                  <a:srgbClr val="3333FF"/>
                </a:solidFill>
                <a:latin typeface="Times New Roman" pitchFamily="18" charset="0"/>
                <a:cs typeface="Times New Roman" pitchFamily="18" charset="0"/>
              </a:rPr>
              <a:t>Bringing actors to implement technologies </a:t>
            </a:r>
            <a:r>
              <a:rPr lang="en-US" sz="1100" dirty="0" smtClean="0">
                <a:latin typeface="Times New Roman" pitchFamily="18" charset="0"/>
                <a:cs typeface="Times New Roman" pitchFamily="18" charset="0"/>
              </a:rPr>
              <a:t>especially the remote use and access to materials (Internet of things, sensors, IS and applications, etc…) needed for skills development </a:t>
            </a:r>
            <a:endParaRPr lang="en-US" sz="1100" dirty="0" smtClean="0">
              <a:solidFill>
                <a:srgbClr val="3333FF"/>
              </a:solidFill>
              <a:latin typeface="Times New Roman" pitchFamily="18" charset="0"/>
              <a:cs typeface="Times New Roman" pitchFamily="18" charset="0"/>
            </a:endParaRPr>
          </a:p>
          <a:p>
            <a:pPr marL="1200150" lvl="3" indent="-342900" algn="just">
              <a:buClr>
                <a:srgbClr val="FF0000"/>
              </a:buClr>
              <a:buFont typeface="Wingdings" pitchFamily="2" charset="2"/>
              <a:buChar char="q"/>
            </a:pPr>
            <a:endParaRPr lang="en-US" sz="1100" dirty="0" smtClean="0">
              <a:latin typeface="Times New Roman" pitchFamily="18" charset="0"/>
              <a:cs typeface="Times New Roman" pitchFamily="18" charset="0"/>
            </a:endParaRPr>
          </a:p>
          <a:p>
            <a:pPr marL="1657350" lvl="4" indent="-342900" algn="just">
              <a:buClr>
                <a:srgbClr val="FF0000"/>
              </a:buClr>
              <a:buFont typeface="Wingdings" pitchFamily="2" charset="2"/>
              <a:buChar char="q"/>
            </a:pPr>
            <a:endParaRPr lang="fr-FR" sz="1100" dirty="0" smtClean="0">
              <a:latin typeface="Times New Roman" pitchFamily="18" charset="0"/>
              <a:cs typeface="Times New Roman" pitchFamily="18" charset="0"/>
            </a:endParaRPr>
          </a:p>
        </p:txBody>
      </p:sp>
      <p:sp>
        <p:nvSpPr>
          <p:cNvPr id="4" name="Titre 1"/>
          <p:cNvSpPr txBox="1">
            <a:spLocks/>
          </p:cNvSpPr>
          <p:nvPr/>
        </p:nvSpPr>
        <p:spPr>
          <a:xfrm>
            <a:off x="152400" y="914400"/>
            <a:ext cx="8839200" cy="1143000"/>
          </a:xfrm>
          <a:prstGeom prst="rect">
            <a:avLst/>
          </a:prstGeom>
        </p:spPr>
        <p:txBody>
          <a:bodyPr vert="horz" lIns="91440" tIns="45720" rIns="91440" bIns="45720" rtlCol="0" anchor="ctr">
            <a:noAutofit/>
          </a:bodyPr>
          <a:lstStyle/>
          <a:p>
            <a:pPr algn="ctr">
              <a:buNone/>
            </a:pPr>
            <a:r>
              <a:rPr lang="en-US" sz="2800" dirty="0" smtClean="0">
                <a:solidFill>
                  <a:srgbClr val="FF0000"/>
                </a:solidFill>
              </a:rPr>
              <a:t>Challenges of ICT Skills Development in East Africa</a:t>
            </a:r>
          </a:p>
        </p:txBody>
      </p:sp>
      <p:sp>
        <p:nvSpPr>
          <p:cNvPr id="44034" name="AutoShape 2"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36" name="AutoShape 4"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4" name="Image 13"/>
          <p:cNvPicPr/>
          <p:nvPr/>
        </p:nvPicPr>
        <p:blipFill>
          <a:blip r:embed="rId3"/>
          <a:srcRect l="56529" t="32059" r="25100" b="47941"/>
          <a:stretch>
            <a:fillRect/>
          </a:stretch>
        </p:blipFill>
        <p:spPr bwMode="auto">
          <a:xfrm>
            <a:off x="0" y="0"/>
            <a:ext cx="4267200" cy="1143000"/>
          </a:xfrm>
          <a:prstGeom prst="rect">
            <a:avLst/>
          </a:prstGeom>
          <a:noFill/>
          <a:ln w="9525">
            <a:noFill/>
            <a:miter lim="800000"/>
            <a:headEnd/>
            <a:tailEnd/>
          </a:ln>
        </p:spPr>
      </p:pic>
      <p:pic>
        <p:nvPicPr>
          <p:cNvPr id="18" name="Picture 1" descr="C:\Users\willy\Desktop\kiriri\upload\trainings.gif"/>
          <p:cNvPicPr>
            <a:picLocks noChangeAspect="1" noChangeArrowheads="1"/>
          </p:cNvPicPr>
          <p:nvPr/>
        </p:nvPicPr>
        <p:blipFill>
          <a:blip r:embed="rId4"/>
          <a:srcRect/>
          <a:stretch>
            <a:fillRect/>
          </a:stretch>
        </p:blipFill>
        <p:spPr bwMode="auto">
          <a:xfrm>
            <a:off x="457200" y="2743200"/>
            <a:ext cx="1524000" cy="762000"/>
          </a:xfrm>
          <a:prstGeom prst="rect">
            <a:avLst/>
          </a:prstGeom>
          <a:noFill/>
        </p:spPr>
      </p:pic>
      <p:sp>
        <p:nvSpPr>
          <p:cNvPr id="59396" name="AutoShape 4"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8" name="AutoShape 6"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0" name="Picture 2" descr="Résultat de recherche d'images pour &quot;industry images&quot;"/>
          <p:cNvPicPr>
            <a:picLocks noChangeAspect="1" noChangeArrowheads="1"/>
          </p:cNvPicPr>
          <p:nvPr/>
        </p:nvPicPr>
        <p:blipFill>
          <a:blip r:embed="rId5"/>
          <a:srcRect/>
          <a:stretch>
            <a:fillRect/>
          </a:stretch>
        </p:blipFill>
        <p:spPr bwMode="auto">
          <a:xfrm>
            <a:off x="457200" y="5334000"/>
            <a:ext cx="1524001" cy="990600"/>
          </a:xfrm>
          <a:prstGeom prst="rect">
            <a:avLst/>
          </a:prstGeom>
          <a:noFill/>
        </p:spPr>
      </p:pic>
      <p:pic>
        <p:nvPicPr>
          <p:cNvPr id="19" name="Picture 4" descr="http://www.morphprandmarketing.co.uk/images/b.png"/>
          <p:cNvPicPr>
            <a:picLocks noChangeAspect="1" noChangeArrowheads="1"/>
          </p:cNvPicPr>
          <p:nvPr/>
        </p:nvPicPr>
        <p:blipFill>
          <a:blip r:embed="rId6" cstate="print"/>
          <a:srcRect/>
          <a:stretch>
            <a:fillRect/>
          </a:stretch>
        </p:blipFill>
        <p:spPr bwMode="auto">
          <a:xfrm>
            <a:off x="457200" y="4495800"/>
            <a:ext cx="1524000" cy="1066799"/>
          </a:xfrm>
          <a:prstGeom prst="rect">
            <a:avLst/>
          </a:prstGeom>
          <a:noFill/>
        </p:spPr>
      </p:pic>
      <p:sp>
        <p:nvSpPr>
          <p:cNvPr id="2054" name="AutoShape 6" descr="Résultat de recherche d'images pour &quot;ICT industry image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 name="Picture 4" descr="http://socmedtech.com/wp-content/uploads/2014/11/ict.png"/>
          <p:cNvPicPr>
            <a:picLocks noChangeAspect="1" noChangeArrowheads="1"/>
          </p:cNvPicPr>
          <p:nvPr/>
        </p:nvPicPr>
        <p:blipFill>
          <a:blip r:embed="rId7" cstate="print"/>
          <a:srcRect/>
          <a:stretch>
            <a:fillRect/>
          </a:stretch>
        </p:blipFill>
        <p:spPr bwMode="auto">
          <a:xfrm>
            <a:off x="457200" y="3429000"/>
            <a:ext cx="1524000" cy="1038225"/>
          </a:xfrm>
          <a:prstGeom prst="rect">
            <a:avLst/>
          </a:prstGeom>
          <a:noFill/>
        </p:spPr>
      </p:pic>
      <p:sp>
        <p:nvSpPr>
          <p:cNvPr id="22" name="Espace réservé de la date 21"/>
          <p:cNvSpPr>
            <a:spLocks noGrp="1"/>
          </p:cNvSpPr>
          <p:nvPr>
            <p:ph type="dt" sz="half" idx="10"/>
          </p:nvPr>
        </p:nvSpPr>
        <p:spPr/>
        <p:txBody>
          <a:bodyPr/>
          <a:lstStyle/>
          <a:p>
            <a:fld id="{77DABED4-7225-4520-961E-F22FC79A161C}" type="datetime1">
              <a:rPr lang="en-US" smtClean="0"/>
              <a:pPr/>
              <a:t>6/20/2016</a:t>
            </a:fld>
            <a:endParaRPr lang="en-US" dirty="0"/>
          </a:p>
        </p:txBody>
      </p:sp>
      <p:sp>
        <p:nvSpPr>
          <p:cNvPr id="23" name="Espace réservé du pied de page 22"/>
          <p:cNvSpPr>
            <a:spLocks noGrp="1"/>
          </p:cNvSpPr>
          <p:nvPr>
            <p:ph type="ftr" sz="quarter" idx="11"/>
          </p:nvPr>
        </p:nvSpPr>
        <p:spPr>
          <a:xfrm>
            <a:off x="3124200" y="6356350"/>
            <a:ext cx="5791200" cy="365125"/>
          </a:xfrm>
        </p:spPr>
        <p:txBody>
          <a:bodyPr/>
          <a:lstStyle/>
          <a:p>
            <a:r>
              <a:rPr lang="en-US" dirty="0" smtClean="0"/>
              <a:t>Dr William </a:t>
            </a:r>
            <a:r>
              <a:rPr lang="en-US" dirty="0" err="1" smtClean="0"/>
              <a:t>Sahinguvu</a:t>
            </a:r>
            <a:r>
              <a:rPr lang="en-US" dirty="0" smtClean="0"/>
              <a:t>                 University of Burundi</a:t>
            </a:r>
            <a:endParaRPr lang="en-US" dirty="0"/>
          </a:p>
        </p:txBody>
      </p:sp>
      <p:pic>
        <p:nvPicPr>
          <p:cNvPr id="24" name="Picture 2" descr="C:\xam\htdocs\kiriri\images\un.gif"/>
          <p:cNvPicPr>
            <a:picLocks noChangeAspect="1" noChangeArrowheads="1"/>
          </p:cNvPicPr>
          <p:nvPr/>
        </p:nvPicPr>
        <p:blipFill>
          <a:blip r:embed="rId8"/>
          <a:srcRect/>
          <a:stretch>
            <a:fillRect/>
          </a:stretch>
        </p:blipFill>
        <p:spPr bwMode="auto">
          <a:xfrm>
            <a:off x="4419600" y="0"/>
            <a:ext cx="4724400" cy="1143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CosamMacBook:Users:DrCosam:Desktop:IUCEA Logo 2014.tif"/>
          <p:cNvPicPr>
            <a:picLocks noChangeAspect="1" noChangeArrowheads="1"/>
          </p:cNvPicPr>
          <p:nvPr/>
        </p:nvPicPr>
        <p:blipFill>
          <a:blip r:embed="rId2" cstate="print"/>
          <a:srcRect/>
          <a:stretch>
            <a:fillRect/>
          </a:stretch>
        </p:blipFill>
        <p:spPr bwMode="auto">
          <a:xfrm>
            <a:off x="3124200" y="3048000"/>
            <a:ext cx="2209800" cy="1085850"/>
          </a:xfrm>
          <a:prstGeom prst="rect">
            <a:avLst/>
          </a:prstGeom>
          <a:noFill/>
          <a:ln w="9525">
            <a:noFill/>
            <a:miter lim="800000"/>
            <a:headEnd/>
            <a:tailEnd/>
          </a:ln>
        </p:spPr>
      </p:pic>
      <p:pic>
        <p:nvPicPr>
          <p:cNvPr id="44040" name="Picture 8"/>
          <p:cNvPicPr>
            <a:picLocks noChangeAspect="1" noChangeArrowheads="1"/>
          </p:cNvPicPr>
          <p:nvPr/>
        </p:nvPicPr>
        <p:blipFill>
          <a:blip r:embed="rId3"/>
          <a:srcRect/>
          <a:stretch>
            <a:fillRect/>
          </a:stretch>
        </p:blipFill>
        <p:spPr bwMode="auto">
          <a:xfrm>
            <a:off x="0" y="4495800"/>
            <a:ext cx="3838575" cy="1000125"/>
          </a:xfrm>
          <a:prstGeom prst="rect">
            <a:avLst/>
          </a:prstGeom>
          <a:noFill/>
          <a:ln w="9525">
            <a:noFill/>
            <a:miter lim="800000"/>
            <a:headEnd/>
            <a:tailEnd/>
          </a:ln>
          <a:effectLst/>
        </p:spPr>
      </p:pic>
      <p:sp>
        <p:nvSpPr>
          <p:cNvPr id="3" name="Espace réservé du contenu 2"/>
          <p:cNvSpPr>
            <a:spLocks noGrp="1"/>
          </p:cNvSpPr>
          <p:nvPr>
            <p:ph idx="1"/>
          </p:nvPr>
        </p:nvSpPr>
        <p:spPr>
          <a:xfrm>
            <a:off x="457200" y="2438400"/>
            <a:ext cx="8382000" cy="3687763"/>
          </a:xfrm>
        </p:spPr>
        <p:txBody>
          <a:bodyPr>
            <a:normAutofit/>
          </a:bodyPr>
          <a:lstStyle/>
          <a:p>
            <a:pPr algn="ctr">
              <a:buNone/>
            </a:pPr>
            <a:r>
              <a:rPr lang="fr-FR" sz="2000" dirty="0" err="1" smtClean="0">
                <a:solidFill>
                  <a:srgbClr val="3333FF"/>
                </a:solidFill>
              </a:rPr>
              <a:t>Academia</a:t>
            </a:r>
            <a:r>
              <a:rPr lang="fr-FR" sz="2000" dirty="0" smtClean="0">
                <a:solidFill>
                  <a:srgbClr val="3333FF"/>
                </a:solidFill>
              </a:rPr>
              <a:t> as HR provider for </a:t>
            </a:r>
            <a:r>
              <a:rPr lang="fr-FR" sz="2000" dirty="0" err="1" smtClean="0">
                <a:solidFill>
                  <a:srgbClr val="3333FF"/>
                </a:solidFill>
              </a:rPr>
              <a:t>industry</a:t>
            </a:r>
            <a:r>
              <a:rPr lang="fr-FR" sz="2000" dirty="0" smtClean="0">
                <a:solidFill>
                  <a:srgbClr val="3333FF"/>
                </a:solidFill>
              </a:rPr>
              <a:t> has </a:t>
            </a:r>
            <a:r>
              <a:rPr lang="fr-FR" sz="2000" dirty="0" err="1" smtClean="0">
                <a:solidFill>
                  <a:srgbClr val="3333FF"/>
                </a:solidFill>
              </a:rPr>
              <a:t>involved</a:t>
            </a:r>
            <a:r>
              <a:rPr lang="fr-FR" sz="2000" dirty="0" smtClean="0">
                <a:solidFill>
                  <a:srgbClr val="3333FF"/>
                </a:solidFill>
              </a:rPr>
              <a:t> </a:t>
            </a:r>
            <a:r>
              <a:rPr lang="fr-FR" sz="2000" dirty="0" err="1" smtClean="0">
                <a:solidFill>
                  <a:srgbClr val="3333FF"/>
                </a:solidFill>
              </a:rPr>
              <a:t>different</a:t>
            </a:r>
            <a:r>
              <a:rPr lang="fr-FR" sz="2000" dirty="0" smtClean="0">
                <a:solidFill>
                  <a:srgbClr val="3333FF"/>
                </a:solidFill>
              </a:rPr>
              <a:t> </a:t>
            </a:r>
            <a:r>
              <a:rPr lang="fr-FR" sz="2000" dirty="0" err="1" smtClean="0">
                <a:solidFill>
                  <a:srgbClr val="3333FF"/>
                </a:solidFill>
              </a:rPr>
              <a:t>partners</a:t>
            </a:r>
            <a:r>
              <a:rPr lang="fr-FR" sz="2000" dirty="0" smtClean="0">
                <a:solidFill>
                  <a:srgbClr val="3333FF"/>
                </a:solidFill>
              </a:rPr>
              <a:t> in the curricula </a:t>
            </a:r>
            <a:r>
              <a:rPr lang="fr-FR" sz="2000" dirty="0" err="1" smtClean="0">
                <a:solidFill>
                  <a:srgbClr val="3333FF"/>
                </a:solidFill>
              </a:rPr>
              <a:t>development</a:t>
            </a:r>
            <a:r>
              <a:rPr lang="fr-FR" sz="2000" dirty="0" smtClean="0">
                <a:solidFill>
                  <a:srgbClr val="3333FF"/>
                </a:solidFill>
              </a:rPr>
              <a:t> and </a:t>
            </a:r>
            <a:r>
              <a:rPr lang="fr-FR" sz="2000" dirty="0" err="1" smtClean="0">
                <a:solidFill>
                  <a:srgbClr val="3333FF"/>
                </a:solidFill>
              </a:rPr>
              <a:t>harmonization</a:t>
            </a:r>
            <a:r>
              <a:rPr lang="fr-FR" sz="2000" dirty="0" smtClean="0">
                <a:solidFill>
                  <a:srgbClr val="3333FF"/>
                </a:solidFill>
              </a:rPr>
              <a:t> in Burundi </a:t>
            </a:r>
            <a:endParaRPr lang="en-US" sz="2000" dirty="0">
              <a:solidFill>
                <a:srgbClr val="3333FF"/>
              </a:solidFill>
            </a:endParaRPr>
          </a:p>
        </p:txBody>
      </p:sp>
      <p:sp>
        <p:nvSpPr>
          <p:cNvPr id="4" name="Titre 1"/>
          <p:cNvSpPr txBox="1">
            <a:spLocks/>
          </p:cNvSpPr>
          <p:nvPr/>
        </p:nvSpPr>
        <p:spPr>
          <a:xfrm>
            <a:off x="152400" y="914400"/>
            <a:ext cx="8839200" cy="1143000"/>
          </a:xfrm>
          <a:prstGeom prst="rect">
            <a:avLst/>
          </a:prstGeom>
        </p:spPr>
        <p:txBody>
          <a:bodyPr vert="horz" lIns="91440" tIns="45720" rIns="91440" bIns="45720" rtlCol="0" anchor="ctr">
            <a:noAutofit/>
          </a:bodyPr>
          <a:lstStyle/>
          <a:p>
            <a:pPr algn="ctr">
              <a:buNone/>
            </a:pPr>
            <a:r>
              <a:rPr lang="en-US" sz="2800" dirty="0" smtClean="0">
                <a:solidFill>
                  <a:srgbClr val="FF0000"/>
                </a:solidFill>
              </a:rPr>
              <a:t>Challenges of ICT Skills Development in East Africa</a:t>
            </a:r>
          </a:p>
        </p:txBody>
      </p:sp>
      <p:pic>
        <p:nvPicPr>
          <p:cNvPr id="6" name="Picture 2" descr="C:\xam\htdocs\kiriri\images\un.gif"/>
          <p:cNvPicPr>
            <a:picLocks noChangeAspect="1" noChangeArrowheads="1"/>
          </p:cNvPicPr>
          <p:nvPr/>
        </p:nvPicPr>
        <p:blipFill>
          <a:blip r:embed="rId4"/>
          <a:srcRect/>
          <a:stretch>
            <a:fillRect/>
          </a:stretch>
        </p:blipFill>
        <p:spPr bwMode="auto">
          <a:xfrm>
            <a:off x="1143000" y="3886200"/>
            <a:ext cx="3276600" cy="990600"/>
          </a:xfrm>
          <a:prstGeom prst="rect">
            <a:avLst/>
          </a:prstGeom>
          <a:noFill/>
        </p:spPr>
      </p:pic>
      <p:pic>
        <p:nvPicPr>
          <p:cNvPr id="7" name="Image 2"/>
          <p:cNvPicPr>
            <a:picLocks noChangeAspect="1" noChangeArrowheads="1"/>
          </p:cNvPicPr>
          <p:nvPr/>
        </p:nvPicPr>
        <p:blipFill>
          <a:blip r:embed="rId5" cstate="print"/>
          <a:srcRect/>
          <a:stretch>
            <a:fillRect/>
          </a:stretch>
        </p:blipFill>
        <p:spPr bwMode="auto">
          <a:xfrm>
            <a:off x="7543800" y="4800600"/>
            <a:ext cx="1295400" cy="485775"/>
          </a:xfrm>
          <a:prstGeom prst="rect">
            <a:avLst/>
          </a:prstGeom>
          <a:noFill/>
        </p:spPr>
      </p:pic>
      <p:sp>
        <p:nvSpPr>
          <p:cNvPr id="44034" name="AutoShape 2"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36" name="AutoShape 4"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4043" name="Picture 11" descr="http://127.0.0.1:8080/kiriri/images/ultlogo1.jpg"/>
          <p:cNvPicPr>
            <a:picLocks noChangeAspect="1" noChangeArrowheads="1"/>
          </p:cNvPicPr>
          <p:nvPr/>
        </p:nvPicPr>
        <p:blipFill>
          <a:blip r:embed="rId6"/>
          <a:srcRect/>
          <a:stretch>
            <a:fillRect/>
          </a:stretch>
        </p:blipFill>
        <p:spPr bwMode="auto">
          <a:xfrm>
            <a:off x="6934200" y="3733800"/>
            <a:ext cx="1333500" cy="952500"/>
          </a:xfrm>
          <a:prstGeom prst="rect">
            <a:avLst/>
          </a:prstGeom>
          <a:noFill/>
        </p:spPr>
      </p:pic>
      <p:pic>
        <p:nvPicPr>
          <p:cNvPr id="44045" name="Picture 13"/>
          <p:cNvPicPr>
            <a:picLocks noChangeAspect="1" noChangeArrowheads="1"/>
          </p:cNvPicPr>
          <p:nvPr/>
        </p:nvPicPr>
        <p:blipFill>
          <a:blip r:embed="rId7" cstate="print"/>
          <a:srcRect/>
          <a:stretch>
            <a:fillRect/>
          </a:stretch>
        </p:blipFill>
        <p:spPr bwMode="auto">
          <a:xfrm>
            <a:off x="4876800" y="4267200"/>
            <a:ext cx="1854200" cy="890588"/>
          </a:xfrm>
          <a:prstGeom prst="rect">
            <a:avLst/>
          </a:prstGeom>
          <a:noFill/>
          <a:ln w="9525">
            <a:noFill/>
            <a:miter lim="800000"/>
            <a:headEnd/>
            <a:tailEnd/>
          </a:ln>
          <a:effectLst/>
        </p:spPr>
      </p:pic>
      <p:pic>
        <p:nvPicPr>
          <p:cNvPr id="44046" name="Picture 14"/>
          <p:cNvPicPr>
            <a:picLocks noChangeAspect="1" noChangeArrowheads="1"/>
          </p:cNvPicPr>
          <p:nvPr/>
        </p:nvPicPr>
        <p:blipFill>
          <a:blip r:embed="rId8"/>
          <a:srcRect/>
          <a:stretch>
            <a:fillRect/>
          </a:stretch>
        </p:blipFill>
        <p:spPr bwMode="auto">
          <a:xfrm>
            <a:off x="4038600" y="5562600"/>
            <a:ext cx="4800600" cy="685800"/>
          </a:xfrm>
          <a:prstGeom prst="rect">
            <a:avLst/>
          </a:prstGeom>
          <a:noFill/>
          <a:ln w="9525">
            <a:noFill/>
            <a:miter lim="800000"/>
            <a:headEnd/>
            <a:tailEnd/>
          </a:ln>
          <a:effectLst/>
        </p:spPr>
      </p:pic>
      <p:pic>
        <p:nvPicPr>
          <p:cNvPr id="44047" name="Picture 15"/>
          <p:cNvPicPr>
            <a:picLocks noChangeAspect="1" noChangeArrowheads="1"/>
          </p:cNvPicPr>
          <p:nvPr/>
        </p:nvPicPr>
        <p:blipFill>
          <a:blip r:embed="rId9"/>
          <a:srcRect/>
          <a:stretch>
            <a:fillRect/>
          </a:stretch>
        </p:blipFill>
        <p:spPr bwMode="auto">
          <a:xfrm>
            <a:off x="6324600" y="6248400"/>
            <a:ext cx="1314450" cy="466725"/>
          </a:xfrm>
          <a:prstGeom prst="rect">
            <a:avLst/>
          </a:prstGeom>
          <a:noFill/>
          <a:ln w="9525">
            <a:noFill/>
            <a:miter lim="800000"/>
            <a:headEnd/>
            <a:tailEnd/>
          </a:ln>
          <a:effectLst/>
        </p:spPr>
      </p:pic>
      <p:pic>
        <p:nvPicPr>
          <p:cNvPr id="44039" name="Picture 7"/>
          <p:cNvPicPr>
            <a:picLocks noChangeAspect="1" noChangeArrowheads="1"/>
          </p:cNvPicPr>
          <p:nvPr/>
        </p:nvPicPr>
        <p:blipFill>
          <a:blip r:embed="rId10"/>
          <a:srcRect/>
          <a:stretch>
            <a:fillRect/>
          </a:stretch>
        </p:blipFill>
        <p:spPr bwMode="auto">
          <a:xfrm>
            <a:off x="0" y="5486400"/>
            <a:ext cx="3362325" cy="685800"/>
          </a:xfrm>
          <a:prstGeom prst="rect">
            <a:avLst/>
          </a:prstGeom>
          <a:noFill/>
          <a:ln w="9525">
            <a:noFill/>
            <a:miter lim="800000"/>
            <a:headEnd/>
            <a:tailEnd/>
          </a:ln>
          <a:effectLst/>
        </p:spPr>
      </p:pic>
      <p:pic>
        <p:nvPicPr>
          <p:cNvPr id="18" name="Picture 13" descr="Meeting discussion"/>
          <p:cNvPicPr>
            <a:picLocks noChangeAspect="1" noChangeArrowheads="1"/>
          </p:cNvPicPr>
          <p:nvPr/>
        </p:nvPicPr>
        <p:blipFill>
          <a:blip r:embed="rId11">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xmlns="">
                  <a14:imgLayer r:embed="rId12">
                    <a14:imgEffect>
                      <a14:colorTemperature colorTemp="7200"/>
                    </a14:imgEffect>
                  </a14:imgLayer>
                </a14:imgProps>
              </a:ext>
              <a:ext uri="{28A0092B-C50C-407E-A947-70E740481C1C}">
                <a14:useLocalDpi xmlns:a14="http://schemas.microsoft.com/office/drawing/2010/main" xmlns="" val="0"/>
              </a:ext>
            </a:extLst>
          </a:blip>
          <a:srcRect/>
          <a:stretch>
            <a:fillRect/>
          </a:stretch>
        </p:blipFill>
        <p:spPr bwMode="auto">
          <a:xfrm>
            <a:off x="3886200" y="1905000"/>
            <a:ext cx="889895"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Espace réservé de la date 18"/>
          <p:cNvSpPr>
            <a:spLocks noGrp="1"/>
          </p:cNvSpPr>
          <p:nvPr>
            <p:ph type="dt" sz="half" idx="10"/>
          </p:nvPr>
        </p:nvSpPr>
        <p:spPr/>
        <p:txBody>
          <a:bodyPr/>
          <a:lstStyle/>
          <a:p>
            <a:fld id="{9B13207B-2170-479D-BBF9-F7067333810C}" type="datetime1">
              <a:rPr lang="en-US" smtClean="0"/>
              <a:pPr/>
              <a:t>6/20/2016</a:t>
            </a:fld>
            <a:endParaRPr lang="en-US"/>
          </a:p>
        </p:txBody>
      </p:sp>
      <p:sp>
        <p:nvSpPr>
          <p:cNvPr id="20" name="Espace réservé du pied de page 19"/>
          <p:cNvSpPr>
            <a:spLocks noGrp="1"/>
          </p:cNvSpPr>
          <p:nvPr>
            <p:ph type="ftr" sz="quarter" idx="11"/>
          </p:nvPr>
        </p:nvSpPr>
        <p:spPr>
          <a:xfrm>
            <a:off x="3124200" y="6356350"/>
            <a:ext cx="5334000" cy="365125"/>
          </a:xfrm>
        </p:spPr>
        <p:txBody>
          <a:bodyPr/>
          <a:lstStyle/>
          <a:p>
            <a:r>
              <a:rPr lang="en-US" dirty="0" smtClean="0"/>
              <a:t>Dr William </a:t>
            </a:r>
            <a:r>
              <a:rPr lang="en-US" dirty="0" err="1" smtClean="0"/>
              <a:t>Sahinguvu</a:t>
            </a:r>
            <a:r>
              <a:rPr lang="en-US" dirty="0" smtClean="0"/>
              <a:t>                 University of Burundi</a:t>
            </a:r>
            <a:endParaRPr lang="en-US" dirty="0"/>
          </a:p>
        </p:txBody>
      </p:sp>
      <p:pic>
        <p:nvPicPr>
          <p:cNvPr id="21" name="Picture 2" descr="C:\xam\htdocs\kiriri\images\un.gif"/>
          <p:cNvPicPr>
            <a:picLocks noChangeAspect="1" noChangeArrowheads="1"/>
          </p:cNvPicPr>
          <p:nvPr/>
        </p:nvPicPr>
        <p:blipFill>
          <a:blip r:embed="rId4"/>
          <a:srcRect/>
          <a:stretch>
            <a:fillRect/>
          </a:stretch>
        </p:blipFill>
        <p:spPr bwMode="auto">
          <a:xfrm>
            <a:off x="4419600" y="0"/>
            <a:ext cx="4724400" cy="1143000"/>
          </a:xfrm>
          <a:prstGeom prst="rect">
            <a:avLst/>
          </a:prstGeom>
          <a:noFill/>
        </p:spPr>
      </p:pic>
      <p:pic>
        <p:nvPicPr>
          <p:cNvPr id="22" name="Image 21"/>
          <p:cNvPicPr/>
          <p:nvPr/>
        </p:nvPicPr>
        <p:blipFill>
          <a:blip r:embed="rId13"/>
          <a:srcRect l="56529" t="32059" r="25100" b="47941"/>
          <a:stretch>
            <a:fillRect/>
          </a:stretch>
        </p:blipFill>
        <p:spPr bwMode="auto">
          <a:xfrm>
            <a:off x="0" y="0"/>
            <a:ext cx="4267200" cy="1143000"/>
          </a:xfrm>
          <a:prstGeom prst="rect">
            <a:avLst/>
          </a:prstGeom>
          <a:noFill/>
          <a:ln w="9525">
            <a:noFill/>
            <a:miter lim="800000"/>
            <a:headEnd/>
            <a:tailEnd/>
          </a:ln>
        </p:spPr>
      </p:pic>
      <p:sp>
        <p:nvSpPr>
          <p:cNvPr id="24" name="ZoneTexte 23"/>
          <p:cNvSpPr txBox="1"/>
          <p:nvPr/>
        </p:nvSpPr>
        <p:spPr>
          <a:xfrm>
            <a:off x="152400" y="2590800"/>
            <a:ext cx="1600200" cy="1107996"/>
          </a:xfrm>
          <a:prstGeom prst="rect">
            <a:avLst/>
          </a:prstGeom>
          <a:noFill/>
        </p:spPr>
        <p:txBody>
          <a:bodyPr wrap="square" rtlCol="0">
            <a:spAutoFit/>
          </a:bodyPr>
          <a:lstStyle/>
          <a:p>
            <a:r>
              <a:rPr lang="fr-FR" sz="6600" dirty="0" smtClean="0">
                <a:solidFill>
                  <a:srgbClr val="FF0000"/>
                </a:solidFill>
              </a:rPr>
              <a:t>…</a:t>
            </a:r>
            <a:endParaRPr lang="en-US" sz="6600" dirty="0">
              <a:solidFill>
                <a:srgbClr val="FF0000"/>
              </a:solidFill>
            </a:endParaRPr>
          </a:p>
        </p:txBody>
      </p:sp>
      <p:sp>
        <p:nvSpPr>
          <p:cNvPr id="25" name="ZoneTexte 24"/>
          <p:cNvSpPr txBox="1"/>
          <p:nvPr/>
        </p:nvSpPr>
        <p:spPr>
          <a:xfrm>
            <a:off x="1295400" y="3276600"/>
            <a:ext cx="2057400" cy="381000"/>
          </a:xfrm>
          <a:prstGeom prst="rect">
            <a:avLst/>
          </a:prstGeom>
          <a:noFill/>
        </p:spPr>
        <p:txBody>
          <a:bodyPr wrap="square" rtlCol="0">
            <a:spAutoFit/>
          </a:bodyPr>
          <a:lstStyle/>
          <a:p>
            <a:r>
              <a:rPr lang="fr-FR" dirty="0" smtClean="0"/>
              <a:t>PUBLIC</a:t>
            </a:r>
            <a:endParaRPr lang="en-US" dirty="0"/>
          </a:p>
        </p:txBody>
      </p:sp>
      <p:sp>
        <p:nvSpPr>
          <p:cNvPr id="26" name="ZoneTexte 25"/>
          <p:cNvSpPr txBox="1"/>
          <p:nvPr/>
        </p:nvSpPr>
        <p:spPr>
          <a:xfrm>
            <a:off x="5867400" y="3352800"/>
            <a:ext cx="2057400" cy="381000"/>
          </a:xfrm>
          <a:prstGeom prst="rect">
            <a:avLst/>
          </a:prstGeom>
          <a:noFill/>
        </p:spPr>
        <p:txBody>
          <a:bodyPr wrap="square" rtlCol="0">
            <a:spAutoFit/>
          </a:bodyPr>
          <a:lstStyle/>
          <a:p>
            <a:r>
              <a:rPr lang="fr-FR" dirty="0" smtClean="0"/>
              <a:t>PRIVATE</a:t>
            </a:r>
            <a:endParaRPr lang="en-US" dirty="0"/>
          </a:p>
        </p:txBody>
      </p:sp>
      <p:sp>
        <p:nvSpPr>
          <p:cNvPr id="27" name="Rectangle 26"/>
          <p:cNvSpPr/>
          <p:nvPr/>
        </p:nvSpPr>
        <p:spPr>
          <a:xfrm>
            <a:off x="4724400" y="2133600"/>
            <a:ext cx="2819400" cy="369332"/>
          </a:xfrm>
          <a:prstGeom prst="rect">
            <a:avLst/>
          </a:prstGeom>
        </p:spPr>
        <p:txBody>
          <a:bodyPr wrap="square">
            <a:spAutoFit/>
          </a:bodyPr>
          <a:lstStyle/>
          <a:p>
            <a:r>
              <a:rPr lang="en-US" b="1" dirty="0" smtClean="0">
                <a:solidFill>
                  <a:srgbClr val="FF0000"/>
                </a:solidFill>
                <a:latin typeface="Times New Roman" pitchFamily="18" charset="0"/>
                <a:cs typeface="Times New Roman" pitchFamily="18" charset="0"/>
              </a:rPr>
              <a:t>The collaboration</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p:cNvPicPr/>
          <p:nvPr/>
        </p:nvPicPr>
        <p:blipFill>
          <a:blip r:embed="rId2"/>
          <a:srcRect l="56529" t="32059" r="25100" b="47941"/>
          <a:stretch>
            <a:fillRect/>
          </a:stretch>
        </p:blipFill>
        <p:spPr bwMode="auto">
          <a:xfrm>
            <a:off x="381000" y="3276600"/>
            <a:ext cx="1676400" cy="2819400"/>
          </a:xfrm>
          <a:prstGeom prst="rect">
            <a:avLst/>
          </a:prstGeom>
          <a:noFill/>
          <a:ln w="9525">
            <a:noFill/>
            <a:miter lim="800000"/>
            <a:headEnd/>
            <a:tailEnd/>
          </a:ln>
        </p:spPr>
      </p:pic>
      <p:pic>
        <p:nvPicPr>
          <p:cNvPr id="59394" name="Picture 2" descr="CosamMacBook:Users:DrCosam:Desktop:IUCEA Logo 2014.tif"/>
          <p:cNvPicPr>
            <a:picLocks noChangeAspect="1" noChangeArrowheads="1"/>
          </p:cNvPicPr>
          <p:nvPr/>
        </p:nvPicPr>
        <p:blipFill>
          <a:blip r:embed="rId3" cstate="print"/>
          <a:srcRect/>
          <a:stretch>
            <a:fillRect/>
          </a:stretch>
        </p:blipFill>
        <p:spPr bwMode="auto">
          <a:xfrm>
            <a:off x="0" y="2209800"/>
            <a:ext cx="2209800" cy="1085850"/>
          </a:xfrm>
          <a:prstGeom prst="rect">
            <a:avLst/>
          </a:prstGeom>
          <a:noFill/>
          <a:ln w="9525">
            <a:noFill/>
            <a:miter lim="800000"/>
            <a:headEnd/>
            <a:tailEnd/>
          </a:ln>
        </p:spPr>
      </p:pic>
      <p:sp>
        <p:nvSpPr>
          <p:cNvPr id="3" name="Espace réservé du contenu 2"/>
          <p:cNvSpPr>
            <a:spLocks noGrp="1"/>
          </p:cNvSpPr>
          <p:nvPr>
            <p:ph idx="1"/>
          </p:nvPr>
        </p:nvSpPr>
        <p:spPr>
          <a:xfrm>
            <a:off x="2133600" y="2743200"/>
            <a:ext cx="6705600" cy="3382963"/>
          </a:xfrm>
        </p:spPr>
        <p:txBody>
          <a:bodyPr>
            <a:normAutofit fontScale="77500" lnSpcReduction="20000"/>
          </a:bodyPr>
          <a:lstStyle/>
          <a:p>
            <a:pPr marL="457200" indent="-457200">
              <a:buClr>
                <a:srgbClr val="FF0000"/>
              </a:buClr>
              <a:buSzPct val="104000"/>
              <a:buFont typeface="+mj-lt"/>
              <a:buAutoNum type="arabicPeriod"/>
            </a:pPr>
            <a:r>
              <a:rPr lang="fr-FR" sz="2000" b="1" dirty="0" smtClean="0">
                <a:solidFill>
                  <a:srgbClr val="3333FF"/>
                </a:solidFill>
              </a:rPr>
              <a:t>On national </a:t>
            </a:r>
            <a:r>
              <a:rPr lang="fr-FR" sz="2000" b="1" dirty="0" err="1" smtClean="0">
                <a:solidFill>
                  <a:srgbClr val="3333FF"/>
                </a:solidFill>
              </a:rPr>
              <a:t>level</a:t>
            </a:r>
            <a:r>
              <a:rPr lang="fr-FR" sz="2000" b="1" dirty="0" smtClean="0">
                <a:solidFill>
                  <a:srgbClr val="3333FF"/>
                </a:solidFill>
              </a:rPr>
              <a:t>, curricula harmonisation </a:t>
            </a:r>
            <a:r>
              <a:rPr lang="fr-FR" sz="2000" b="1" dirty="0" err="1" smtClean="0">
                <a:solidFill>
                  <a:srgbClr val="3333FF"/>
                </a:solidFill>
              </a:rPr>
              <a:t>process</a:t>
            </a:r>
            <a:r>
              <a:rPr lang="fr-FR" sz="2000" b="1" dirty="0" smtClean="0">
                <a:solidFill>
                  <a:srgbClr val="3333FF"/>
                </a:solidFill>
              </a:rPr>
              <a:t> != </a:t>
            </a:r>
            <a:r>
              <a:rPr lang="fr-FR" sz="2000" b="1" dirty="0" err="1" smtClean="0">
                <a:solidFill>
                  <a:srgbClr val="3333FF"/>
                </a:solidFill>
              </a:rPr>
              <a:t>uniformization</a:t>
            </a:r>
            <a:r>
              <a:rPr lang="fr-FR" sz="2000" b="1" dirty="0" smtClean="0">
                <a:solidFill>
                  <a:srgbClr val="3333FF"/>
                </a:solidFill>
              </a:rPr>
              <a:t> </a:t>
            </a:r>
            <a:r>
              <a:rPr lang="fr-FR" sz="2000" b="1" dirty="0" err="1" smtClean="0">
                <a:solidFill>
                  <a:srgbClr val="3333FF"/>
                </a:solidFill>
              </a:rPr>
              <a:t>done</a:t>
            </a:r>
            <a:r>
              <a:rPr lang="fr-FR" sz="2000" b="1" dirty="0" smtClean="0">
                <a:solidFill>
                  <a:srgbClr val="3333FF"/>
                </a:solidFill>
              </a:rPr>
              <a:t> </a:t>
            </a:r>
            <a:r>
              <a:rPr lang="fr-FR" sz="2000" b="1" dirty="0" smtClean="0"/>
              <a:t>(For ICT/Computer Sciences and engineering in </a:t>
            </a:r>
            <a:r>
              <a:rPr lang="fr-FR" sz="2000" b="1" dirty="0" err="1" smtClean="0"/>
              <a:t>December</a:t>
            </a:r>
            <a:r>
              <a:rPr lang="fr-FR" sz="2000" b="1" dirty="0" smtClean="0"/>
              <a:t> 2015 for ICT/IT </a:t>
            </a:r>
            <a:r>
              <a:rPr lang="fr-FR" sz="2000" b="1" dirty="0" err="1" smtClean="0"/>
              <a:t>fields</a:t>
            </a:r>
            <a:r>
              <a:rPr lang="fr-FR" sz="2000" b="1" dirty="0" smtClean="0"/>
              <a:t> for Burundi) </a:t>
            </a:r>
            <a:r>
              <a:rPr lang="fr-FR" sz="2000" b="1" dirty="0" err="1" smtClean="0"/>
              <a:t>inspired</a:t>
            </a:r>
            <a:r>
              <a:rPr lang="fr-FR" sz="2000" b="1" dirty="0" smtClean="0"/>
              <a:t> on the «</a:t>
            </a:r>
            <a:r>
              <a:rPr lang="en-US" sz="2000" b="1" dirty="0" smtClean="0"/>
              <a:t>Decree No. 100/97 of 18 April 2014” on the ICT industry in Burundi and </a:t>
            </a:r>
            <a:r>
              <a:rPr lang="fr-FR" sz="2000" b="1" dirty="0" smtClean="0"/>
              <a:t>the «Politique Nationale de </a:t>
            </a:r>
            <a:r>
              <a:rPr lang="fr-FR" sz="2000" b="1" dirty="0" err="1" smtClean="0"/>
              <a:t>Developement</a:t>
            </a:r>
            <a:r>
              <a:rPr lang="fr-FR" sz="2000" b="1" dirty="0" smtClean="0"/>
              <a:t> des TIC – PNDTIC (2010-2025), </a:t>
            </a:r>
            <a:r>
              <a:rPr lang="fr-FR" sz="2000" b="1" dirty="0" err="1" smtClean="0"/>
              <a:t>November</a:t>
            </a:r>
            <a:r>
              <a:rPr lang="fr-FR" sz="2000" b="1" dirty="0" smtClean="0"/>
              <a:t>, 2010 . The last document </a:t>
            </a:r>
            <a:r>
              <a:rPr lang="fr-FR" sz="2000" b="1" dirty="0" err="1" smtClean="0"/>
              <a:t>is</a:t>
            </a:r>
            <a:r>
              <a:rPr lang="fr-FR" sz="2000" b="1" dirty="0" smtClean="0"/>
              <a:t> about the </a:t>
            </a:r>
            <a:r>
              <a:rPr lang="fr-FR" sz="2000" b="1" dirty="0" err="1" smtClean="0"/>
              <a:t>strategic</a:t>
            </a:r>
            <a:r>
              <a:rPr lang="fr-FR" sz="2000" b="1" dirty="0" smtClean="0"/>
              <a:t> </a:t>
            </a:r>
            <a:r>
              <a:rPr lang="fr-FR" sz="2000" b="1" dirty="0" err="1" smtClean="0"/>
              <a:t>policy</a:t>
            </a:r>
            <a:r>
              <a:rPr lang="fr-FR" sz="2000" b="1" dirty="0" smtClean="0"/>
              <a:t> and </a:t>
            </a:r>
            <a:r>
              <a:rPr lang="fr-FR" sz="2000" b="1" dirty="0" err="1" smtClean="0"/>
              <a:t>pillars</a:t>
            </a:r>
            <a:r>
              <a:rPr lang="fr-FR" sz="2000" b="1" dirty="0" smtClean="0"/>
              <a:t> on ICT for Burundi. </a:t>
            </a:r>
          </a:p>
          <a:p>
            <a:pPr marL="457200" indent="-457200">
              <a:buClr>
                <a:srgbClr val="FF0000"/>
              </a:buClr>
              <a:buSzPct val="104000"/>
              <a:buFont typeface="+mj-lt"/>
              <a:buAutoNum type="arabicPeriod"/>
            </a:pPr>
            <a:r>
              <a:rPr lang="fr-FR" sz="2000" b="1" dirty="0" smtClean="0"/>
              <a:t>The </a:t>
            </a:r>
            <a:r>
              <a:rPr lang="fr-FR" sz="2000" b="1" dirty="0" smtClean="0">
                <a:solidFill>
                  <a:srgbClr val="3333FF"/>
                </a:solidFill>
              </a:rPr>
              <a:t>national </a:t>
            </a:r>
            <a:r>
              <a:rPr lang="fr-FR" sz="2000" b="1" dirty="0" err="1" smtClean="0">
                <a:solidFill>
                  <a:srgbClr val="3333FF"/>
                </a:solidFill>
              </a:rPr>
              <a:t>harmonization</a:t>
            </a:r>
            <a:r>
              <a:rPr lang="fr-FR" sz="2000" b="1" dirty="0" smtClean="0">
                <a:solidFill>
                  <a:srgbClr val="3333FF"/>
                </a:solidFill>
              </a:rPr>
              <a:t> workshops </a:t>
            </a:r>
            <a:r>
              <a:rPr lang="fr-FR" sz="2000" b="1" dirty="0" err="1" smtClean="0">
                <a:solidFill>
                  <a:srgbClr val="3333FF"/>
                </a:solidFill>
              </a:rPr>
              <a:t>saw</a:t>
            </a:r>
            <a:r>
              <a:rPr lang="fr-FR" sz="2000" b="1" dirty="0" smtClean="0">
                <a:solidFill>
                  <a:srgbClr val="3333FF"/>
                </a:solidFill>
              </a:rPr>
              <a:t> the </a:t>
            </a:r>
            <a:r>
              <a:rPr lang="fr-FR" sz="2000" b="1" dirty="0" err="1" smtClean="0">
                <a:solidFill>
                  <a:srgbClr val="3333FF"/>
                </a:solidFill>
              </a:rPr>
              <a:t>Involvment</a:t>
            </a:r>
            <a:r>
              <a:rPr lang="fr-FR" sz="2000" b="1" dirty="0" smtClean="0">
                <a:solidFill>
                  <a:srgbClr val="3333FF"/>
                </a:solidFill>
              </a:rPr>
              <a:t> and collaboration </a:t>
            </a:r>
            <a:r>
              <a:rPr lang="fr-FR" sz="2000" b="1" dirty="0" err="1" smtClean="0"/>
              <a:t>with</a:t>
            </a:r>
            <a:r>
              <a:rPr lang="fr-FR" sz="2000" b="1" dirty="0" smtClean="0"/>
              <a:t> the:</a:t>
            </a:r>
          </a:p>
          <a:p>
            <a:pPr lvl="1"/>
            <a:r>
              <a:rPr lang="fr-FR" sz="2000" b="1" dirty="0" err="1" smtClean="0">
                <a:solidFill>
                  <a:srgbClr val="3333FF"/>
                </a:solidFill>
              </a:rPr>
              <a:t>Ministry</a:t>
            </a:r>
            <a:r>
              <a:rPr lang="fr-FR" sz="2000" b="1" dirty="0" smtClean="0">
                <a:solidFill>
                  <a:srgbClr val="3333FF"/>
                </a:solidFill>
              </a:rPr>
              <a:t> </a:t>
            </a:r>
            <a:r>
              <a:rPr lang="fr-FR" sz="2000" b="1" dirty="0" smtClean="0"/>
              <a:t>of Education and </a:t>
            </a:r>
            <a:r>
              <a:rPr lang="fr-FR" sz="2000" b="1" dirty="0" err="1" smtClean="0"/>
              <a:t>Scientific</a:t>
            </a:r>
            <a:r>
              <a:rPr lang="fr-FR" sz="2000" b="1" dirty="0" smtClean="0"/>
              <a:t> </a:t>
            </a:r>
            <a:r>
              <a:rPr lang="fr-FR" sz="2000" b="1" dirty="0" err="1" smtClean="0"/>
              <a:t>Research</a:t>
            </a:r>
            <a:r>
              <a:rPr lang="fr-FR" sz="2000" b="1" dirty="0" smtClean="0"/>
              <a:t> - Burundi</a:t>
            </a:r>
          </a:p>
          <a:p>
            <a:pPr lvl="1"/>
            <a:r>
              <a:rPr lang="fr-FR" sz="2000" b="1" dirty="0" smtClean="0"/>
              <a:t> </a:t>
            </a:r>
            <a:r>
              <a:rPr lang="fr-FR" sz="2000" b="1" dirty="0" smtClean="0">
                <a:solidFill>
                  <a:srgbClr val="3333FF"/>
                </a:solidFill>
              </a:rPr>
              <a:t>Inter </a:t>
            </a:r>
            <a:r>
              <a:rPr lang="fr-FR" sz="2000" b="1" dirty="0" err="1" smtClean="0">
                <a:solidFill>
                  <a:srgbClr val="3333FF"/>
                </a:solidFill>
              </a:rPr>
              <a:t>University</a:t>
            </a:r>
            <a:r>
              <a:rPr lang="fr-FR" sz="2000" b="1" dirty="0" smtClean="0">
                <a:solidFill>
                  <a:srgbClr val="3333FF"/>
                </a:solidFill>
              </a:rPr>
              <a:t> Council for East </a:t>
            </a:r>
            <a:r>
              <a:rPr lang="fr-FR" sz="2000" b="1" dirty="0" err="1" smtClean="0">
                <a:solidFill>
                  <a:srgbClr val="3333FF"/>
                </a:solidFill>
              </a:rPr>
              <a:t>Africa</a:t>
            </a:r>
            <a:r>
              <a:rPr lang="fr-FR" sz="2000" b="1" dirty="0" smtClean="0">
                <a:solidFill>
                  <a:srgbClr val="3333FF"/>
                </a:solidFill>
              </a:rPr>
              <a:t> (IUCEA) </a:t>
            </a:r>
            <a:r>
              <a:rPr lang="fr-FR" sz="2000" b="1" dirty="0" smtClean="0"/>
              <a:t>as </a:t>
            </a:r>
            <a:r>
              <a:rPr lang="fr-FR" sz="2000" b="1" dirty="0" err="1" smtClean="0"/>
              <a:t>referer</a:t>
            </a:r>
            <a:r>
              <a:rPr lang="fr-FR" sz="2000" b="1" dirty="0" smtClean="0"/>
              <a:t> and </a:t>
            </a:r>
            <a:r>
              <a:rPr lang="fr-FR" sz="2000" b="1" dirty="0" err="1" smtClean="0"/>
              <a:t>funder</a:t>
            </a:r>
            <a:endParaRPr lang="fr-FR" sz="2000" b="1" dirty="0" smtClean="0"/>
          </a:p>
          <a:p>
            <a:pPr lvl="1"/>
            <a:r>
              <a:rPr lang="fr-FR" sz="2000" b="1" dirty="0" err="1" smtClean="0"/>
              <a:t>Representatives</a:t>
            </a:r>
            <a:r>
              <a:rPr lang="fr-FR" sz="2000" b="1" dirty="0" smtClean="0"/>
              <a:t> of </a:t>
            </a:r>
            <a:r>
              <a:rPr lang="fr-FR" sz="2000" b="1" dirty="0" smtClean="0">
                <a:solidFill>
                  <a:srgbClr val="3333FF"/>
                </a:solidFill>
              </a:rPr>
              <a:t>local </a:t>
            </a:r>
            <a:r>
              <a:rPr lang="fr-FR" sz="2000" b="1" dirty="0" err="1" smtClean="0">
                <a:solidFill>
                  <a:srgbClr val="3333FF"/>
                </a:solidFill>
              </a:rPr>
              <a:t>Industry</a:t>
            </a:r>
            <a:r>
              <a:rPr lang="fr-FR" sz="2000" b="1" dirty="0" smtClean="0"/>
              <a:t> </a:t>
            </a:r>
            <a:r>
              <a:rPr lang="fr-FR" sz="2000" b="1" dirty="0" err="1" smtClean="0"/>
              <a:t>especialy</a:t>
            </a:r>
            <a:r>
              <a:rPr lang="fr-FR" sz="2000" b="1" dirty="0" smtClean="0"/>
              <a:t> ICT </a:t>
            </a:r>
            <a:r>
              <a:rPr lang="fr-FR" sz="2000" b="1" dirty="0" err="1" smtClean="0"/>
              <a:t>related</a:t>
            </a:r>
            <a:r>
              <a:rPr lang="fr-FR" sz="2000" b="1" dirty="0" smtClean="0"/>
              <a:t> </a:t>
            </a:r>
            <a:r>
              <a:rPr lang="fr-FR" sz="2000" b="1" dirty="0" err="1" smtClean="0"/>
              <a:t>fields</a:t>
            </a:r>
            <a:endParaRPr lang="fr-FR" sz="2000" b="1" dirty="0" smtClean="0"/>
          </a:p>
          <a:p>
            <a:pPr lvl="1"/>
            <a:r>
              <a:rPr lang="fr-FR" sz="2000" b="1" dirty="0" err="1" smtClean="0">
                <a:solidFill>
                  <a:srgbClr val="3333FF"/>
                </a:solidFill>
              </a:rPr>
              <a:t>Universities</a:t>
            </a:r>
            <a:r>
              <a:rPr lang="fr-FR" sz="2000" b="1" dirty="0" smtClean="0"/>
              <a:t> and </a:t>
            </a:r>
            <a:r>
              <a:rPr lang="fr-FR" sz="2000" b="1" dirty="0" err="1" smtClean="0"/>
              <a:t>other</a:t>
            </a:r>
            <a:r>
              <a:rPr lang="fr-FR" sz="2000" b="1" dirty="0" smtClean="0"/>
              <a:t> </a:t>
            </a:r>
            <a:r>
              <a:rPr lang="fr-FR" sz="2000" b="1" dirty="0" err="1" smtClean="0"/>
              <a:t>education</a:t>
            </a:r>
            <a:r>
              <a:rPr lang="fr-FR" sz="2000" b="1" dirty="0" smtClean="0"/>
              <a:t> institutions </a:t>
            </a:r>
            <a:r>
              <a:rPr lang="fr-FR" sz="2000" b="1" dirty="0" err="1" smtClean="0"/>
              <a:t>with</a:t>
            </a:r>
            <a:r>
              <a:rPr lang="fr-FR" sz="2000" b="1" dirty="0" smtClean="0"/>
              <a:t> </a:t>
            </a:r>
            <a:r>
              <a:rPr lang="fr-FR" sz="2000" b="1" dirty="0" err="1" smtClean="0"/>
              <a:t>their</a:t>
            </a:r>
            <a:r>
              <a:rPr lang="fr-FR" sz="2000" b="1" dirty="0" smtClean="0"/>
              <a:t> </a:t>
            </a:r>
            <a:r>
              <a:rPr lang="fr-FR" sz="2000" b="1" dirty="0" err="1" smtClean="0"/>
              <a:t>domain</a:t>
            </a:r>
            <a:r>
              <a:rPr lang="fr-FR" sz="2000" b="1" dirty="0" smtClean="0"/>
              <a:t> </a:t>
            </a:r>
            <a:r>
              <a:rPr lang="fr-FR" sz="2000" b="1" dirty="0" err="1" smtClean="0">
                <a:solidFill>
                  <a:srgbClr val="3333FF"/>
                </a:solidFill>
              </a:rPr>
              <a:t>lecturers</a:t>
            </a:r>
            <a:endParaRPr lang="fr-FR" sz="2000" b="1" dirty="0" smtClean="0">
              <a:solidFill>
                <a:srgbClr val="3333FF"/>
              </a:solidFill>
            </a:endParaRPr>
          </a:p>
          <a:p>
            <a:pPr lvl="1"/>
            <a:r>
              <a:rPr lang="fr-FR" sz="2000" b="1" dirty="0" err="1" smtClean="0"/>
              <a:t>Representatives</a:t>
            </a:r>
            <a:r>
              <a:rPr lang="fr-FR" sz="2000" b="1" dirty="0" smtClean="0"/>
              <a:t> of </a:t>
            </a:r>
            <a:r>
              <a:rPr lang="fr-FR" sz="2000" b="1" dirty="0" err="1" smtClean="0">
                <a:solidFill>
                  <a:srgbClr val="3333FF"/>
                </a:solidFill>
              </a:rPr>
              <a:t>Students</a:t>
            </a:r>
            <a:endParaRPr lang="fr-FR" sz="2000" b="1" dirty="0" smtClean="0">
              <a:solidFill>
                <a:srgbClr val="3333FF"/>
              </a:solidFill>
            </a:endParaRPr>
          </a:p>
          <a:p>
            <a:pPr lvl="1"/>
            <a:endParaRPr lang="en-US" sz="2000" b="1" dirty="0">
              <a:solidFill>
                <a:srgbClr val="3333FF"/>
              </a:solidFill>
            </a:endParaRPr>
          </a:p>
        </p:txBody>
      </p:sp>
      <p:sp>
        <p:nvSpPr>
          <p:cNvPr id="4" name="Titre 1"/>
          <p:cNvSpPr txBox="1">
            <a:spLocks/>
          </p:cNvSpPr>
          <p:nvPr/>
        </p:nvSpPr>
        <p:spPr>
          <a:xfrm>
            <a:off x="152400" y="914400"/>
            <a:ext cx="8839200" cy="1143000"/>
          </a:xfrm>
          <a:prstGeom prst="rect">
            <a:avLst/>
          </a:prstGeom>
        </p:spPr>
        <p:txBody>
          <a:bodyPr vert="horz" lIns="91440" tIns="45720" rIns="91440" bIns="45720" rtlCol="0" anchor="ctr">
            <a:noAutofit/>
          </a:bodyPr>
          <a:lstStyle/>
          <a:p>
            <a:pPr algn="ctr">
              <a:buNone/>
            </a:pPr>
            <a:r>
              <a:rPr lang="en-US" sz="2800" dirty="0" smtClean="0">
                <a:solidFill>
                  <a:srgbClr val="FF0000"/>
                </a:solidFill>
              </a:rPr>
              <a:t>Challenges of ICT Skills Development in East Africa</a:t>
            </a:r>
          </a:p>
        </p:txBody>
      </p:sp>
      <p:sp>
        <p:nvSpPr>
          <p:cNvPr id="44034" name="AutoShape 2"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36" name="AutoShape 4"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 name="Picture 1" descr="C:\Users\willy\Desktop\kiriri\upload\trainings.gif"/>
          <p:cNvPicPr>
            <a:picLocks noChangeAspect="1" noChangeArrowheads="1"/>
          </p:cNvPicPr>
          <p:nvPr/>
        </p:nvPicPr>
        <p:blipFill>
          <a:blip r:embed="rId4"/>
          <a:srcRect/>
          <a:stretch>
            <a:fillRect/>
          </a:stretch>
        </p:blipFill>
        <p:spPr bwMode="auto">
          <a:xfrm>
            <a:off x="457200" y="3505200"/>
            <a:ext cx="1524000" cy="1295400"/>
          </a:xfrm>
          <a:prstGeom prst="rect">
            <a:avLst/>
          </a:prstGeom>
          <a:noFill/>
        </p:spPr>
      </p:pic>
      <p:sp>
        <p:nvSpPr>
          <p:cNvPr id="59396" name="AutoShape 4"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8" name="AutoShape 6"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9399" name="Picture 7" descr="C:\Users\willy\Desktop\itmanager.jpg"/>
          <p:cNvPicPr>
            <a:picLocks noChangeAspect="1" noChangeArrowheads="1"/>
          </p:cNvPicPr>
          <p:nvPr/>
        </p:nvPicPr>
        <p:blipFill>
          <a:blip r:embed="rId5"/>
          <a:srcRect/>
          <a:stretch>
            <a:fillRect/>
          </a:stretch>
        </p:blipFill>
        <p:spPr bwMode="auto">
          <a:xfrm>
            <a:off x="457201" y="4800600"/>
            <a:ext cx="1524000" cy="1219200"/>
          </a:xfrm>
          <a:prstGeom prst="rect">
            <a:avLst/>
          </a:prstGeom>
          <a:noFill/>
        </p:spPr>
      </p:pic>
      <p:sp>
        <p:nvSpPr>
          <p:cNvPr id="19" name="Espace réservé de la date 18"/>
          <p:cNvSpPr>
            <a:spLocks noGrp="1"/>
          </p:cNvSpPr>
          <p:nvPr>
            <p:ph type="dt" sz="half" idx="10"/>
          </p:nvPr>
        </p:nvSpPr>
        <p:spPr/>
        <p:txBody>
          <a:bodyPr/>
          <a:lstStyle/>
          <a:p>
            <a:fld id="{482AE917-BB29-4483-82EF-F736628B5D9D}" type="datetime1">
              <a:rPr lang="en-US" smtClean="0"/>
              <a:pPr/>
              <a:t>6/20/2016</a:t>
            </a:fld>
            <a:endParaRPr lang="en-US"/>
          </a:p>
        </p:txBody>
      </p:sp>
      <p:sp>
        <p:nvSpPr>
          <p:cNvPr id="20" name="Espace réservé du pied de page 19"/>
          <p:cNvSpPr>
            <a:spLocks noGrp="1"/>
          </p:cNvSpPr>
          <p:nvPr>
            <p:ph type="ftr" sz="quarter" idx="11"/>
          </p:nvPr>
        </p:nvSpPr>
        <p:spPr>
          <a:xfrm>
            <a:off x="3124200" y="6356350"/>
            <a:ext cx="5486400" cy="365125"/>
          </a:xfrm>
        </p:spPr>
        <p:txBody>
          <a:bodyPr/>
          <a:lstStyle/>
          <a:p>
            <a:r>
              <a:rPr lang="en-US" dirty="0" smtClean="0"/>
              <a:t>Dr William </a:t>
            </a:r>
            <a:r>
              <a:rPr lang="en-US" dirty="0" err="1" smtClean="0"/>
              <a:t>Sahinguvu</a:t>
            </a:r>
            <a:r>
              <a:rPr lang="en-US" dirty="0" smtClean="0"/>
              <a:t>                 University of Burundi</a:t>
            </a:r>
            <a:endParaRPr lang="en-US" dirty="0"/>
          </a:p>
        </p:txBody>
      </p:sp>
      <p:pic>
        <p:nvPicPr>
          <p:cNvPr id="21" name="Picture 2" descr="C:\xam\htdocs\kiriri\images\un.gif"/>
          <p:cNvPicPr>
            <a:picLocks noChangeAspect="1" noChangeArrowheads="1"/>
          </p:cNvPicPr>
          <p:nvPr/>
        </p:nvPicPr>
        <p:blipFill>
          <a:blip r:embed="rId6"/>
          <a:srcRect/>
          <a:stretch>
            <a:fillRect/>
          </a:stretch>
        </p:blipFill>
        <p:spPr bwMode="auto">
          <a:xfrm>
            <a:off x="4419600" y="0"/>
            <a:ext cx="4724400" cy="1143000"/>
          </a:xfrm>
          <a:prstGeom prst="rect">
            <a:avLst/>
          </a:prstGeom>
          <a:noFill/>
        </p:spPr>
      </p:pic>
      <p:pic>
        <p:nvPicPr>
          <p:cNvPr id="23" name="Image 22"/>
          <p:cNvPicPr/>
          <p:nvPr/>
        </p:nvPicPr>
        <p:blipFill>
          <a:blip r:embed="rId2"/>
          <a:srcRect l="56529" t="32059" r="25100" b="47941"/>
          <a:stretch>
            <a:fillRect/>
          </a:stretch>
        </p:blipFill>
        <p:spPr bwMode="auto">
          <a:xfrm>
            <a:off x="0" y="0"/>
            <a:ext cx="4267200" cy="1143000"/>
          </a:xfrm>
          <a:prstGeom prst="rect">
            <a:avLst/>
          </a:prstGeom>
          <a:noFill/>
          <a:ln w="9525">
            <a:noFill/>
            <a:miter lim="800000"/>
            <a:headEnd/>
            <a:tailEnd/>
          </a:ln>
        </p:spPr>
      </p:pic>
      <p:sp>
        <p:nvSpPr>
          <p:cNvPr id="24" name="Rectangle 23"/>
          <p:cNvSpPr/>
          <p:nvPr/>
        </p:nvSpPr>
        <p:spPr>
          <a:xfrm>
            <a:off x="1828800" y="2057400"/>
            <a:ext cx="7010400" cy="646331"/>
          </a:xfrm>
          <a:prstGeom prst="rect">
            <a:avLst/>
          </a:prstGeom>
        </p:spPr>
        <p:txBody>
          <a:bodyPr wrap="square">
            <a:spAutoFit/>
          </a:bodyPr>
          <a:lstStyle/>
          <a:p>
            <a:pPr algn="ctr">
              <a:buNone/>
            </a:pPr>
            <a:r>
              <a:rPr lang="fr-FR" b="1" dirty="0" err="1" smtClean="0">
                <a:solidFill>
                  <a:srgbClr val="3333FF"/>
                </a:solidFill>
              </a:rPr>
              <a:t>Academia</a:t>
            </a:r>
            <a:r>
              <a:rPr lang="fr-FR" b="1" dirty="0" smtClean="0">
                <a:solidFill>
                  <a:srgbClr val="3333FF"/>
                </a:solidFill>
              </a:rPr>
              <a:t> as HR provider for </a:t>
            </a:r>
            <a:r>
              <a:rPr lang="fr-FR" b="1" dirty="0" err="1" smtClean="0">
                <a:solidFill>
                  <a:srgbClr val="3333FF"/>
                </a:solidFill>
              </a:rPr>
              <a:t>industry</a:t>
            </a:r>
            <a:r>
              <a:rPr lang="fr-FR" b="1" dirty="0" smtClean="0">
                <a:solidFill>
                  <a:srgbClr val="3333FF"/>
                </a:solidFill>
              </a:rPr>
              <a:t> has </a:t>
            </a:r>
            <a:r>
              <a:rPr lang="fr-FR" b="1" dirty="0" err="1" smtClean="0">
                <a:solidFill>
                  <a:srgbClr val="3333FF"/>
                </a:solidFill>
              </a:rPr>
              <a:t>involved</a:t>
            </a:r>
            <a:r>
              <a:rPr lang="fr-FR" b="1" dirty="0" smtClean="0">
                <a:solidFill>
                  <a:srgbClr val="3333FF"/>
                </a:solidFill>
              </a:rPr>
              <a:t> </a:t>
            </a:r>
            <a:r>
              <a:rPr lang="fr-FR" b="1" dirty="0" err="1" smtClean="0">
                <a:solidFill>
                  <a:srgbClr val="3333FF"/>
                </a:solidFill>
              </a:rPr>
              <a:t>different</a:t>
            </a:r>
            <a:r>
              <a:rPr lang="fr-FR" b="1" dirty="0" smtClean="0">
                <a:solidFill>
                  <a:srgbClr val="3333FF"/>
                </a:solidFill>
              </a:rPr>
              <a:t> </a:t>
            </a:r>
            <a:r>
              <a:rPr lang="fr-FR" b="1" dirty="0" err="1" smtClean="0">
                <a:solidFill>
                  <a:srgbClr val="3333FF"/>
                </a:solidFill>
              </a:rPr>
              <a:t>partners</a:t>
            </a:r>
            <a:r>
              <a:rPr lang="fr-FR" b="1" dirty="0" smtClean="0">
                <a:solidFill>
                  <a:srgbClr val="3333FF"/>
                </a:solidFill>
              </a:rPr>
              <a:t> in the curricula </a:t>
            </a:r>
            <a:r>
              <a:rPr lang="fr-FR" b="1" dirty="0" err="1" smtClean="0">
                <a:solidFill>
                  <a:srgbClr val="3333FF"/>
                </a:solidFill>
              </a:rPr>
              <a:t>development</a:t>
            </a:r>
            <a:r>
              <a:rPr lang="fr-FR" b="1" dirty="0" smtClean="0">
                <a:solidFill>
                  <a:srgbClr val="3333FF"/>
                </a:solidFill>
              </a:rPr>
              <a:t> and </a:t>
            </a:r>
            <a:r>
              <a:rPr lang="fr-FR" b="1" dirty="0" err="1" smtClean="0">
                <a:solidFill>
                  <a:srgbClr val="3333FF"/>
                </a:solidFill>
              </a:rPr>
              <a:t>harmonization</a:t>
            </a:r>
            <a:r>
              <a:rPr lang="fr-FR" b="1" dirty="0" smtClean="0">
                <a:solidFill>
                  <a:srgbClr val="3333FF"/>
                </a:solidFill>
              </a:rPr>
              <a:t> in Burundi </a:t>
            </a:r>
            <a:endParaRPr lang="en-US" b="1" dirty="0">
              <a:solidFill>
                <a:srgbClr val="3333FF"/>
              </a:solidFill>
            </a:endParaRPr>
          </a:p>
        </p:txBody>
      </p:sp>
      <p:sp>
        <p:nvSpPr>
          <p:cNvPr id="25" name="Rectangle 24"/>
          <p:cNvSpPr/>
          <p:nvPr/>
        </p:nvSpPr>
        <p:spPr>
          <a:xfrm>
            <a:off x="4648200" y="1752600"/>
            <a:ext cx="2819400" cy="369332"/>
          </a:xfrm>
          <a:prstGeom prst="rect">
            <a:avLst/>
          </a:prstGeom>
        </p:spPr>
        <p:txBody>
          <a:bodyPr wrap="square">
            <a:spAutoFit/>
          </a:bodyPr>
          <a:lstStyle/>
          <a:p>
            <a:r>
              <a:rPr lang="en-US" b="1" dirty="0" smtClean="0">
                <a:solidFill>
                  <a:srgbClr val="FF0000"/>
                </a:solidFill>
                <a:latin typeface="Times New Roman" pitchFamily="18" charset="0"/>
                <a:cs typeface="Times New Roman" pitchFamily="18" charset="0"/>
              </a:rPr>
              <a:t>The collaboration</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p:cNvPicPr/>
          <p:nvPr/>
        </p:nvPicPr>
        <p:blipFill>
          <a:blip r:embed="rId2"/>
          <a:srcRect l="56529" t="32059" r="25100" b="47941"/>
          <a:stretch>
            <a:fillRect/>
          </a:stretch>
        </p:blipFill>
        <p:spPr bwMode="auto">
          <a:xfrm>
            <a:off x="381000" y="3276600"/>
            <a:ext cx="1676400" cy="2819400"/>
          </a:xfrm>
          <a:prstGeom prst="rect">
            <a:avLst/>
          </a:prstGeom>
          <a:noFill/>
          <a:ln w="9525">
            <a:noFill/>
            <a:miter lim="800000"/>
            <a:headEnd/>
            <a:tailEnd/>
          </a:ln>
        </p:spPr>
      </p:pic>
      <p:pic>
        <p:nvPicPr>
          <p:cNvPr id="59394" name="Picture 2" descr="CosamMacBook:Users:DrCosam:Desktop:IUCEA Logo 2014.tif"/>
          <p:cNvPicPr>
            <a:picLocks noChangeAspect="1" noChangeArrowheads="1"/>
          </p:cNvPicPr>
          <p:nvPr/>
        </p:nvPicPr>
        <p:blipFill>
          <a:blip r:embed="rId3" cstate="print"/>
          <a:srcRect/>
          <a:stretch>
            <a:fillRect/>
          </a:stretch>
        </p:blipFill>
        <p:spPr bwMode="auto">
          <a:xfrm>
            <a:off x="0" y="2209800"/>
            <a:ext cx="2209800" cy="1085850"/>
          </a:xfrm>
          <a:prstGeom prst="rect">
            <a:avLst/>
          </a:prstGeom>
          <a:noFill/>
          <a:ln w="9525">
            <a:noFill/>
            <a:miter lim="800000"/>
            <a:headEnd/>
            <a:tailEnd/>
          </a:ln>
        </p:spPr>
      </p:pic>
      <p:sp>
        <p:nvSpPr>
          <p:cNvPr id="3" name="Espace réservé du contenu 2"/>
          <p:cNvSpPr>
            <a:spLocks noGrp="1"/>
          </p:cNvSpPr>
          <p:nvPr>
            <p:ph idx="1"/>
          </p:nvPr>
        </p:nvSpPr>
        <p:spPr>
          <a:xfrm>
            <a:off x="2133600" y="3048000"/>
            <a:ext cx="6705600" cy="3078163"/>
          </a:xfrm>
        </p:spPr>
        <p:txBody>
          <a:bodyPr>
            <a:noAutofit/>
          </a:bodyPr>
          <a:lstStyle/>
          <a:p>
            <a:pPr>
              <a:buNone/>
            </a:pPr>
            <a:r>
              <a:rPr lang="fr-FR" sz="1400" b="1" dirty="0" smtClean="0">
                <a:solidFill>
                  <a:srgbClr val="3333FF"/>
                </a:solidFill>
              </a:rPr>
              <a:t>The </a:t>
            </a:r>
            <a:r>
              <a:rPr lang="fr-FR" sz="1400" b="1" dirty="0" err="1" smtClean="0">
                <a:solidFill>
                  <a:srgbClr val="3333FF"/>
                </a:solidFill>
              </a:rPr>
              <a:t>harmonization</a:t>
            </a:r>
            <a:r>
              <a:rPr lang="fr-FR" sz="1400" b="1" dirty="0" smtClean="0">
                <a:solidFill>
                  <a:srgbClr val="3333FF"/>
                </a:solidFill>
              </a:rPr>
              <a:t> </a:t>
            </a:r>
            <a:r>
              <a:rPr lang="fr-FR" sz="1400" b="1" dirty="0" err="1" smtClean="0">
                <a:solidFill>
                  <a:srgbClr val="3333FF"/>
                </a:solidFill>
              </a:rPr>
              <a:t>process</a:t>
            </a:r>
            <a:r>
              <a:rPr lang="fr-FR" sz="1400" b="1" dirty="0" smtClean="0">
                <a:solidFill>
                  <a:srgbClr val="3333FF"/>
                </a:solidFill>
              </a:rPr>
              <a:t> in BDI </a:t>
            </a:r>
            <a:r>
              <a:rPr lang="fr-FR" sz="1400" b="1" dirty="0" err="1" smtClean="0">
                <a:solidFill>
                  <a:srgbClr val="3333FF"/>
                </a:solidFill>
              </a:rPr>
              <a:t>was</a:t>
            </a:r>
            <a:r>
              <a:rPr lang="fr-FR" sz="1400" b="1" dirty="0" smtClean="0">
                <a:solidFill>
                  <a:srgbClr val="3333FF"/>
                </a:solidFill>
              </a:rPr>
              <a:t> </a:t>
            </a:r>
            <a:r>
              <a:rPr lang="fr-FR" sz="1400" b="1" dirty="0" err="1" smtClean="0">
                <a:solidFill>
                  <a:srgbClr val="3333FF"/>
                </a:solidFill>
              </a:rPr>
              <a:t>concerning</a:t>
            </a:r>
            <a:r>
              <a:rPr lang="fr-FR" sz="1400" b="1" dirty="0" smtClean="0">
                <a:solidFill>
                  <a:srgbClr val="3333FF"/>
                </a:solidFill>
              </a:rPr>
              <a:t> </a:t>
            </a:r>
          </a:p>
          <a:p>
            <a:pPr lvl="1">
              <a:buNone/>
            </a:pPr>
            <a:r>
              <a:rPr lang="fr-FR" sz="1400" b="1" dirty="0" smtClean="0">
                <a:solidFill>
                  <a:srgbClr val="FF0000"/>
                </a:solidFill>
              </a:rPr>
              <a:t>Programmes </a:t>
            </a:r>
            <a:r>
              <a:rPr lang="fr-FR" sz="1400" b="1" dirty="0" err="1" smtClean="0">
                <a:solidFill>
                  <a:srgbClr val="FF0000"/>
                </a:solidFill>
              </a:rPr>
              <a:t>levels</a:t>
            </a:r>
            <a:r>
              <a:rPr lang="fr-FR" sz="1400" b="1" dirty="0" smtClean="0">
                <a:solidFill>
                  <a:srgbClr val="FF0000"/>
                </a:solidFill>
              </a:rPr>
              <a:t>:</a:t>
            </a:r>
          </a:p>
          <a:p>
            <a:pPr lvl="2"/>
            <a:r>
              <a:rPr lang="fr-FR" sz="1400" b="1" dirty="0" smtClean="0"/>
              <a:t>Bac(3)+     </a:t>
            </a:r>
            <a:r>
              <a:rPr lang="fr-FR" sz="1400" b="1" dirty="0" smtClean="0">
                <a:solidFill>
                  <a:srgbClr val="00B050"/>
                </a:solidFill>
              </a:rPr>
              <a:t>=&gt; </a:t>
            </a:r>
            <a:r>
              <a:rPr lang="fr-FR" sz="1400" b="1" dirty="0" err="1" smtClean="0">
                <a:solidFill>
                  <a:srgbClr val="00B050"/>
                </a:solidFill>
              </a:rPr>
              <a:t>Harmonazed</a:t>
            </a:r>
            <a:r>
              <a:rPr lang="fr-FR" sz="1400" b="1" dirty="0" smtClean="0">
                <a:solidFill>
                  <a:srgbClr val="00B050"/>
                </a:solidFill>
              </a:rPr>
              <a:t> and </a:t>
            </a:r>
            <a:r>
              <a:rPr lang="fr-FR" sz="1400" b="1" dirty="0" err="1" smtClean="0">
                <a:solidFill>
                  <a:srgbClr val="00B050"/>
                </a:solidFill>
              </a:rPr>
              <a:t>Validated</a:t>
            </a:r>
            <a:endParaRPr lang="fr-FR" sz="1400" b="1" dirty="0" smtClean="0">
              <a:solidFill>
                <a:srgbClr val="00B050"/>
              </a:solidFill>
            </a:endParaRPr>
          </a:p>
          <a:p>
            <a:pPr lvl="2"/>
            <a:r>
              <a:rPr lang="fr-FR" sz="1400" b="1" dirty="0" err="1" smtClean="0"/>
              <a:t>Msc</a:t>
            </a:r>
            <a:r>
              <a:rPr lang="fr-FR" sz="1400" b="1" dirty="0" smtClean="0"/>
              <a:t>(2)+    </a:t>
            </a:r>
            <a:r>
              <a:rPr lang="fr-FR" sz="1400" b="1" dirty="0" smtClean="0">
                <a:sym typeface="Wingdings" pitchFamily="2" charset="2"/>
              </a:rPr>
              <a:t>In the </a:t>
            </a:r>
            <a:r>
              <a:rPr lang="fr-FR" sz="1400" b="1" dirty="0" err="1" smtClean="0">
                <a:sym typeface="Wingdings" pitchFamily="2" charset="2"/>
              </a:rPr>
              <a:t>process</a:t>
            </a:r>
            <a:endParaRPr lang="fr-FR" sz="1400" b="1" dirty="0" smtClean="0"/>
          </a:p>
          <a:p>
            <a:pPr lvl="2"/>
            <a:r>
              <a:rPr lang="fr-FR" sz="1400" b="1" dirty="0" smtClean="0"/>
              <a:t>PHD(3+1)  </a:t>
            </a:r>
            <a:r>
              <a:rPr lang="fr-FR" sz="1400" b="1" dirty="0" smtClean="0">
                <a:sym typeface="Wingdings" pitchFamily="2" charset="2"/>
              </a:rPr>
              <a:t> in </a:t>
            </a:r>
            <a:r>
              <a:rPr lang="fr-FR" sz="1400" b="1" dirty="0" err="1" smtClean="0">
                <a:sym typeface="Wingdings" pitchFamily="2" charset="2"/>
              </a:rPr>
              <a:t>process</a:t>
            </a:r>
            <a:r>
              <a:rPr lang="fr-FR" sz="1400" b="1" dirty="0" smtClean="0">
                <a:sym typeface="Wingdings" pitchFamily="2" charset="2"/>
              </a:rPr>
              <a:t>  </a:t>
            </a:r>
            <a:endParaRPr lang="fr-FR" sz="1400" b="1" dirty="0" smtClean="0"/>
          </a:p>
          <a:p>
            <a:pPr lvl="1">
              <a:buNone/>
            </a:pPr>
            <a:r>
              <a:rPr lang="fr-FR" sz="1400" b="1" dirty="0" smtClean="0">
                <a:solidFill>
                  <a:srgbClr val="00B050"/>
                </a:solidFill>
              </a:rPr>
              <a:t>The </a:t>
            </a:r>
            <a:r>
              <a:rPr lang="fr-FR" sz="1400" b="1" dirty="0" err="1" smtClean="0">
                <a:solidFill>
                  <a:srgbClr val="00B050"/>
                </a:solidFill>
              </a:rPr>
              <a:t>accepted</a:t>
            </a:r>
            <a:r>
              <a:rPr lang="fr-FR" sz="1400" b="1" dirty="0" smtClean="0">
                <a:solidFill>
                  <a:srgbClr val="00B050"/>
                </a:solidFill>
              </a:rPr>
              <a:t> programs for </a:t>
            </a:r>
            <a:r>
              <a:rPr lang="fr-FR" sz="1400" b="1" dirty="0" err="1" smtClean="0">
                <a:solidFill>
                  <a:srgbClr val="00B050"/>
                </a:solidFill>
              </a:rPr>
              <a:t>ICTs</a:t>
            </a:r>
            <a:r>
              <a:rPr lang="fr-FR" sz="1400" b="1" dirty="0" smtClean="0">
                <a:solidFill>
                  <a:srgbClr val="00B050"/>
                </a:solidFill>
              </a:rPr>
              <a:t> </a:t>
            </a:r>
            <a:r>
              <a:rPr lang="fr-FR" sz="1400" b="1" dirty="0" err="1" smtClean="0">
                <a:solidFill>
                  <a:srgbClr val="00B050"/>
                </a:solidFill>
              </a:rPr>
              <a:t>domain</a:t>
            </a:r>
            <a:r>
              <a:rPr lang="fr-FR" sz="1400" b="1" dirty="0" smtClean="0">
                <a:solidFill>
                  <a:srgbClr val="00B050"/>
                </a:solidFill>
              </a:rPr>
              <a:t> are:</a:t>
            </a:r>
            <a:r>
              <a:rPr lang="fr-FR" sz="1400" b="1" dirty="0" smtClean="0">
                <a:solidFill>
                  <a:srgbClr val="FF0000"/>
                </a:solidFill>
              </a:rPr>
              <a:t> IT, Computer Sciences &amp; </a:t>
            </a:r>
            <a:r>
              <a:rPr lang="fr-FR" sz="1400" b="1" dirty="0" err="1" smtClean="0">
                <a:solidFill>
                  <a:srgbClr val="FF0000"/>
                </a:solidFill>
              </a:rPr>
              <a:t>Enginiering</a:t>
            </a:r>
            <a:r>
              <a:rPr lang="fr-FR" sz="1400" b="1" dirty="0" smtClean="0">
                <a:solidFill>
                  <a:srgbClr val="FF0000"/>
                </a:solidFill>
              </a:rPr>
              <a:t> programs</a:t>
            </a:r>
          </a:p>
          <a:p>
            <a:pPr lvl="2"/>
            <a:r>
              <a:rPr lang="fr-FR" sz="1400" b="1" dirty="0" smtClean="0"/>
              <a:t>Computer Engineering</a:t>
            </a:r>
          </a:p>
          <a:p>
            <a:pPr lvl="2"/>
            <a:r>
              <a:rPr lang="fr-FR" sz="1400" b="1" dirty="0" smtClean="0"/>
              <a:t>Communication Engineering (Networks &amp; </a:t>
            </a:r>
            <a:r>
              <a:rPr lang="fr-FR" sz="1400" b="1" dirty="0" err="1" smtClean="0"/>
              <a:t>Telecoms</a:t>
            </a:r>
            <a:r>
              <a:rPr lang="fr-FR" sz="1400" b="1" dirty="0" smtClean="0"/>
              <a:t>)</a:t>
            </a:r>
          </a:p>
          <a:p>
            <a:pPr lvl="2"/>
            <a:r>
              <a:rPr lang="fr-FR" sz="1400" b="1" dirty="0" smtClean="0"/>
              <a:t>Computer Science</a:t>
            </a:r>
          </a:p>
          <a:p>
            <a:pPr lvl="2"/>
            <a:r>
              <a:rPr lang="fr-FR" sz="1400" b="1" dirty="0" smtClean="0"/>
              <a:t>Information </a:t>
            </a:r>
            <a:r>
              <a:rPr lang="fr-FR" sz="1400" b="1" dirty="0" err="1" smtClean="0"/>
              <a:t>Technology</a:t>
            </a:r>
            <a:endParaRPr lang="fr-FR" sz="1400" b="1" dirty="0" smtClean="0"/>
          </a:p>
          <a:p>
            <a:pPr lvl="2"/>
            <a:r>
              <a:rPr lang="fr-FR" sz="1400" b="1" dirty="0" smtClean="0"/>
              <a:t>Business IT (Informatique de Gestion)</a:t>
            </a:r>
            <a:endParaRPr lang="en-US" sz="1400" b="1" dirty="0">
              <a:solidFill>
                <a:srgbClr val="3333FF"/>
              </a:solidFill>
            </a:endParaRPr>
          </a:p>
        </p:txBody>
      </p:sp>
      <p:sp>
        <p:nvSpPr>
          <p:cNvPr id="4" name="Titre 1"/>
          <p:cNvSpPr txBox="1">
            <a:spLocks/>
          </p:cNvSpPr>
          <p:nvPr/>
        </p:nvSpPr>
        <p:spPr>
          <a:xfrm>
            <a:off x="152400" y="914400"/>
            <a:ext cx="8839200" cy="1143000"/>
          </a:xfrm>
          <a:prstGeom prst="rect">
            <a:avLst/>
          </a:prstGeom>
        </p:spPr>
        <p:txBody>
          <a:bodyPr vert="horz" lIns="91440" tIns="45720" rIns="91440" bIns="45720" rtlCol="0" anchor="ctr">
            <a:noAutofit/>
          </a:bodyPr>
          <a:lstStyle/>
          <a:p>
            <a:pPr algn="ctr">
              <a:buNone/>
            </a:pPr>
            <a:r>
              <a:rPr lang="en-US" sz="2800" dirty="0" smtClean="0">
                <a:solidFill>
                  <a:srgbClr val="FF0000"/>
                </a:solidFill>
              </a:rPr>
              <a:t>Challenges of ICT Skills Development in East Africa</a:t>
            </a:r>
          </a:p>
        </p:txBody>
      </p:sp>
      <p:sp>
        <p:nvSpPr>
          <p:cNvPr id="44034" name="AutoShape 2"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36" name="AutoShape 4"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 name="Picture 1" descr="C:\Users\willy\Desktop\kiriri\upload\trainings.gif"/>
          <p:cNvPicPr>
            <a:picLocks noChangeAspect="1" noChangeArrowheads="1"/>
          </p:cNvPicPr>
          <p:nvPr/>
        </p:nvPicPr>
        <p:blipFill>
          <a:blip r:embed="rId4"/>
          <a:srcRect/>
          <a:stretch>
            <a:fillRect/>
          </a:stretch>
        </p:blipFill>
        <p:spPr bwMode="auto">
          <a:xfrm>
            <a:off x="457200" y="3505200"/>
            <a:ext cx="1524000" cy="1295400"/>
          </a:xfrm>
          <a:prstGeom prst="rect">
            <a:avLst/>
          </a:prstGeom>
          <a:noFill/>
        </p:spPr>
      </p:pic>
      <p:sp>
        <p:nvSpPr>
          <p:cNvPr id="59396" name="AutoShape 4"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8" name="AutoShape 6"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9399" name="Picture 7" descr="C:\Users\willy\Desktop\itmanager.jpg"/>
          <p:cNvPicPr>
            <a:picLocks noChangeAspect="1" noChangeArrowheads="1"/>
          </p:cNvPicPr>
          <p:nvPr/>
        </p:nvPicPr>
        <p:blipFill>
          <a:blip r:embed="rId5"/>
          <a:srcRect/>
          <a:stretch>
            <a:fillRect/>
          </a:stretch>
        </p:blipFill>
        <p:spPr bwMode="auto">
          <a:xfrm>
            <a:off x="457201" y="4800600"/>
            <a:ext cx="1524000" cy="685800"/>
          </a:xfrm>
          <a:prstGeom prst="rect">
            <a:avLst/>
          </a:prstGeom>
          <a:noFill/>
        </p:spPr>
      </p:pic>
      <p:sp>
        <p:nvSpPr>
          <p:cNvPr id="19" name="Espace réservé de la date 18"/>
          <p:cNvSpPr>
            <a:spLocks noGrp="1"/>
          </p:cNvSpPr>
          <p:nvPr>
            <p:ph type="dt" sz="half" idx="10"/>
          </p:nvPr>
        </p:nvSpPr>
        <p:spPr/>
        <p:txBody>
          <a:bodyPr/>
          <a:lstStyle/>
          <a:p>
            <a:fld id="{227B146E-BDC4-4C91-9FB3-1945DC3B0647}" type="datetime1">
              <a:rPr lang="en-US" smtClean="0"/>
              <a:pPr/>
              <a:t>6/20/2016</a:t>
            </a:fld>
            <a:endParaRPr lang="en-US"/>
          </a:p>
        </p:txBody>
      </p:sp>
      <p:sp>
        <p:nvSpPr>
          <p:cNvPr id="20" name="Espace réservé du pied de page 19"/>
          <p:cNvSpPr>
            <a:spLocks noGrp="1"/>
          </p:cNvSpPr>
          <p:nvPr>
            <p:ph type="ftr" sz="quarter" idx="11"/>
          </p:nvPr>
        </p:nvSpPr>
        <p:spPr>
          <a:xfrm>
            <a:off x="3124200" y="6356350"/>
            <a:ext cx="5410200" cy="365125"/>
          </a:xfrm>
        </p:spPr>
        <p:txBody>
          <a:bodyPr/>
          <a:lstStyle/>
          <a:p>
            <a:r>
              <a:rPr lang="en-US" dirty="0" smtClean="0"/>
              <a:t>Dr William </a:t>
            </a:r>
            <a:r>
              <a:rPr lang="en-US" dirty="0" err="1" smtClean="0"/>
              <a:t>Sahinguvu</a:t>
            </a:r>
            <a:r>
              <a:rPr lang="en-US" dirty="0" smtClean="0"/>
              <a:t>                 University of Burundi</a:t>
            </a:r>
            <a:endParaRPr lang="en-US" dirty="0"/>
          </a:p>
        </p:txBody>
      </p:sp>
      <p:pic>
        <p:nvPicPr>
          <p:cNvPr id="21" name="Picture 2" descr="C:\xam\htdocs\kiriri\images\un.gif"/>
          <p:cNvPicPr>
            <a:picLocks noChangeAspect="1" noChangeArrowheads="1"/>
          </p:cNvPicPr>
          <p:nvPr/>
        </p:nvPicPr>
        <p:blipFill>
          <a:blip r:embed="rId6"/>
          <a:srcRect/>
          <a:stretch>
            <a:fillRect/>
          </a:stretch>
        </p:blipFill>
        <p:spPr bwMode="auto">
          <a:xfrm>
            <a:off x="4419600" y="0"/>
            <a:ext cx="4724400" cy="1143000"/>
          </a:xfrm>
          <a:prstGeom prst="rect">
            <a:avLst/>
          </a:prstGeom>
          <a:noFill/>
        </p:spPr>
      </p:pic>
      <p:pic>
        <p:nvPicPr>
          <p:cNvPr id="23" name="Image 22"/>
          <p:cNvPicPr/>
          <p:nvPr/>
        </p:nvPicPr>
        <p:blipFill>
          <a:blip r:embed="rId2"/>
          <a:srcRect l="56529" t="32059" r="25100" b="47941"/>
          <a:stretch>
            <a:fillRect/>
          </a:stretch>
        </p:blipFill>
        <p:spPr bwMode="auto">
          <a:xfrm>
            <a:off x="0" y="0"/>
            <a:ext cx="4267200" cy="1143000"/>
          </a:xfrm>
          <a:prstGeom prst="rect">
            <a:avLst/>
          </a:prstGeom>
          <a:noFill/>
          <a:ln w="9525">
            <a:noFill/>
            <a:miter lim="800000"/>
            <a:headEnd/>
            <a:tailEnd/>
          </a:ln>
        </p:spPr>
      </p:pic>
      <p:sp>
        <p:nvSpPr>
          <p:cNvPr id="24" name="Rectangle 23"/>
          <p:cNvSpPr/>
          <p:nvPr/>
        </p:nvSpPr>
        <p:spPr>
          <a:xfrm>
            <a:off x="1981200" y="2133600"/>
            <a:ext cx="7010400" cy="646331"/>
          </a:xfrm>
          <a:prstGeom prst="rect">
            <a:avLst/>
          </a:prstGeom>
        </p:spPr>
        <p:txBody>
          <a:bodyPr wrap="square">
            <a:spAutoFit/>
          </a:bodyPr>
          <a:lstStyle/>
          <a:p>
            <a:pPr algn="ctr">
              <a:buNone/>
            </a:pPr>
            <a:r>
              <a:rPr lang="fr-FR" b="1" dirty="0" err="1" smtClean="0">
                <a:solidFill>
                  <a:srgbClr val="3333FF"/>
                </a:solidFill>
              </a:rPr>
              <a:t>Academia</a:t>
            </a:r>
            <a:r>
              <a:rPr lang="fr-FR" b="1" dirty="0" smtClean="0">
                <a:solidFill>
                  <a:srgbClr val="3333FF"/>
                </a:solidFill>
              </a:rPr>
              <a:t> as HR provider for </a:t>
            </a:r>
            <a:r>
              <a:rPr lang="fr-FR" b="1" dirty="0" err="1" smtClean="0">
                <a:solidFill>
                  <a:srgbClr val="3333FF"/>
                </a:solidFill>
              </a:rPr>
              <a:t>industry</a:t>
            </a:r>
            <a:r>
              <a:rPr lang="fr-FR" b="1" dirty="0" smtClean="0">
                <a:solidFill>
                  <a:srgbClr val="3333FF"/>
                </a:solidFill>
              </a:rPr>
              <a:t> has </a:t>
            </a:r>
            <a:r>
              <a:rPr lang="fr-FR" b="1" dirty="0" err="1" smtClean="0">
                <a:solidFill>
                  <a:srgbClr val="3333FF"/>
                </a:solidFill>
              </a:rPr>
              <a:t>involved</a:t>
            </a:r>
            <a:r>
              <a:rPr lang="fr-FR" b="1" dirty="0" smtClean="0">
                <a:solidFill>
                  <a:srgbClr val="3333FF"/>
                </a:solidFill>
              </a:rPr>
              <a:t> </a:t>
            </a:r>
            <a:r>
              <a:rPr lang="fr-FR" b="1" dirty="0" err="1" smtClean="0">
                <a:solidFill>
                  <a:srgbClr val="3333FF"/>
                </a:solidFill>
              </a:rPr>
              <a:t>different</a:t>
            </a:r>
            <a:r>
              <a:rPr lang="fr-FR" b="1" dirty="0" smtClean="0">
                <a:solidFill>
                  <a:srgbClr val="3333FF"/>
                </a:solidFill>
              </a:rPr>
              <a:t> </a:t>
            </a:r>
            <a:r>
              <a:rPr lang="fr-FR" b="1" dirty="0" err="1" smtClean="0">
                <a:solidFill>
                  <a:srgbClr val="3333FF"/>
                </a:solidFill>
              </a:rPr>
              <a:t>parteners</a:t>
            </a:r>
            <a:r>
              <a:rPr lang="fr-FR" b="1" dirty="0" smtClean="0">
                <a:solidFill>
                  <a:srgbClr val="3333FF"/>
                </a:solidFill>
              </a:rPr>
              <a:t> in the curricula </a:t>
            </a:r>
            <a:r>
              <a:rPr lang="fr-FR" b="1" dirty="0" err="1" smtClean="0">
                <a:solidFill>
                  <a:srgbClr val="3333FF"/>
                </a:solidFill>
              </a:rPr>
              <a:t>development</a:t>
            </a:r>
            <a:r>
              <a:rPr lang="fr-FR" b="1" dirty="0" smtClean="0">
                <a:solidFill>
                  <a:srgbClr val="3333FF"/>
                </a:solidFill>
              </a:rPr>
              <a:t> and </a:t>
            </a:r>
            <a:r>
              <a:rPr lang="fr-FR" b="1" dirty="0" err="1" smtClean="0">
                <a:solidFill>
                  <a:srgbClr val="3333FF"/>
                </a:solidFill>
              </a:rPr>
              <a:t>harmonization</a:t>
            </a:r>
            <a:r>
              <a:rPr lang="fr-FR" b="1" dirty="0" smtClean="0">
                <a:solidFill>
                  <a:srgbClr val="3333FF"/>
                </a:solidFill>
              </a:rPr>
              <a:t> in Burundi </a:t>
            </a:r>
            <a:endParaRPr lang="en-US" b="1" dirty="0">
              <a:solidFill>
                <a:srgbClr val="3333FF"/>
              </a:solidFill>
            </a:endParaRPr>
          </a:p>
        </p:txBody>
      </p:sp>
      <p:sp>
        <p:nvSpPr>
          <p:cNvPr id="25" name="Rectangle 24"/>
          <p:cNvSpPr/>
          <p:nvPr/>
        </p:nvSpPr>
        <p:spPr>
          <a:xfrm>
            <a:off x="914400" y="1752600"/>
            <a:ext cx="2819400" cy="369332"/>
          </a:xfrm>
          <a:prstGeom prst="rect">
            <a:avLst/>
          </a:prstGeom>
        </p:spPr>
        <p:txBody>
          <a:bodyPr wrap="square">
            <a:spAutoFit/>
          </a:bodyPr>
          <a:lstStyle/>
          <a:p>
            <a:pPr algn="ctr"/>
            <a:r>
              <a:rPr lang="en-US" b="1" dirty="0" smtClean="0">
                <a:solidFill>
                  <a:srgbClr val="FF0000"/>
                </a:solidFill>
                <a:latin typeface="Times New Roman" pitchFamily="18" charset="0"/>
                <a:cs typeface="Times New Roman" pitchFamily="18" charset="0"/>
              </a:rPr>
              <a:t>The collaboration</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p:cNvPicPr/>
          <p:nvPr/>
        </p:nvPicPr>
        <p:blipFill>
          <a:blip r:embed="rId3"/>
          <a:srcRect l="56529" t="32059" r="25100" b="47941"/>
          <a:stretch>
            <a:fillRect/>
          </a:stretch>
        </p:blipFill>
        <p:spPr bwMode="auto">
          <a:xfrm>
            <a:off x="381000" y="2438400"/>
            <a:ext cx="1676400" cy="3657600"/>
          </a:xfrm>
          <a:prstGeom prst="rect">
            <a:avLst/>
          </a:prstGeom>
          <a:noFill/>
          <a:ln w="9525">
            <a:noFill/>
            <a:miter lim="800000"/>
            <a:headEnd/>
            <a:tailEnd/>
          </a:ln>
        </p:spPr>
      </p:pic>
      <p:sp>
        <p:nvSpPr>
          <p:cNvPr id="3" name="Espace réservé du contenu 2"/>
          <p:cNvSpPr>
            <a:spLocks noGrp="1"/>
          </p:cNvSpPr>
          <p:nvPr>
            <p:ph idx="1"/>
          </p:nvPr>
        </p:nvSpPr>
        <p:spPr>
          <a:xfrm>
            <a:off x="1676400" y="1676400"/>
            <a:ext cx="6705600" cy="3840163"/>
          </a:xfrm>
        </p:spPr>
        <p:txBody>
          <a:bodyPr>
            <a:noAutofit/>
          </a:bodyPr>
          <a:lstStyle/>
          <a:p>
            <a:pPr algn="just">
              <a:buClr>
                <a:srgbClr val="FF0000"/>
              </a:buClr>
              <a:buNone/>
            </a:pPr>
            <a:r>
              <a:rPr lang="fr-FR" sz="1800" b="1" dirty="0" err="1" smtClean="0">
                <a:solidFill>
                  <a:srgbClr val="FF0000"/>
                </a:solidFill>
                <a:latin typeface="Times New Roman" pitchFamily="18" charset="0"/>
                <a:cs typeface="Times New Roman" pitchFamily="18" charset="0"/>
              </a:rPr>
              <a:t>Results</a:t>
            </a:r>
            <a:endParaRPr lang="en-US" sz="1800" b="1" dirty="0" smtClean="0">
              <a:solidFill>
                <a:srgbClr val="FF0000"/>
              </a:solidFill>
              <a:latin typeface="Times New Roman" pitchFamily="18" charset="0"/>
              <a:cs typeface="Times New Roman" pitchFamily="18" charset="0"/>
            </a:endParaRPr>
          </a:p>
          <a:p>
            <a:pPr lvl="1" algn="just">
              <a:buClr>
                <a:srgbClr val="FF0000"/>
              </a:buClr>
              <a:buFont typeface="Wingdings" pitchFamily="2" charset="2"/>
              <a:buChar char="Ø"/>
            </a:pPr>
            <a:r>
              <a:rPr lang="en-US" sz="1600" dirty="0" smtClean="0">
                <a:solidFill>
                  <a:srgbClr val="3333FF"/>
                </a:solidFill>
                <a:latin typeface="Times New Roman" pitchFamily="18" charset="0"/>
                <a:cs typeface="Times New Roman" pitchFamily="18" charset="0"/>
              </a:rPr>
              <a:t>ICT </a:t>
            </a:r>
            <a:r>
              <a:rPr lang="en-US" sz="1600" dirty="0" err="1" smtClean="0">
                <a:solidFill>
                  <a:srgbClr val="3333FF"/>
                </a:solidFill>
                <a:latin typeface="Times New Roman" pitchFamily="18" charset="0"/>
                <a:cs typeface="Times New Roman" pitchFamily="18" charset="0"/>
              </a:rPr>
              <a:t>curriculas</a:t>
            </a:r>
            <a:r>
              <a:rPr lang="en-US" sz="1600" dirty="0" smtClean="0">
                <a:solidFill>
                  <a:srgbClr val="3333FF"/>
                </a:solidFill>
                <a:latin typeface="Times New Roman" pitchFamily="18" charset="0"/>
                <a:cs typeface="Times New Roman" pitchFamily="18" charset="0"/>
              </a:rPr>
              <a:t> developed </a:t>
            </a:r>
            <a:r>
              <a:rPr lang="en-US" sz="1600" dirty="0" smtClean="0">
                <a:latin typeface="Times New Roman" pitchFamily="18" charset="0"/>
                <a:cs typeface="Times New Roman" pitchFamily="18" charset="0"/>
              </a:rPr>
              <a:t>and the </a:t>
            </a:r>
            <a:r>
              <a:rPr lang="en-US" sz="1600" dirty="0" smtClean="0">
                <a:solidFill>
                  <a:srgbClr val="3333FF"/>
                </a:solidFill>
                <a:latin typeface="Times New Roman" pitchFamily="18" charset="0"/>
                <a:cs typeface="Times New Roman" pitchFamily="18" charset="0"/>
              </a:rPr>
              <a:t>harmonization/validation process </a:t>
            </a:r>
            <a:r>
              <a:rPr lang="en-US" sz="1600" dirty="0" smtClean="0">
                <a:latin typeface="Times New Roman" pitchFamily="18" charset="0"/>
                <a:cs typeface="Times New Roman" pitchFamily="18" charset="0"/>
              </a:rPr>
              <a:t>(with the region and locally) </a:t>
            </a:r>
            <a:r>
              <a:rPr lang="en-US" sz="1600" dirty="0" smtClean="0">
                <a:solidFill>
                  <a:srgbClr val="3333FF"/>
                </a:solidFill>
                <a:latin typeface="Times New Roman" pitchFamily="18" charset="0"/>
                <a:cs typeface="Times New Roman" pitchFamily="18" charset="0"/>
              </a:rPr>
              <a:t>took place </a:t>
            </a:r>
            <a:r>
              <a:rPr lang="en-US" sz="1600" dirty="0" smtClean="0">
                <a:latin typeface="Times New Roman" pitchFamily="18" charset="0"/>
                <a:cs typeface="Times New Roman" pitchFamily="18" charset="0"/>
              </a:rPr>
              <a:t>in  </a:t>
            </a:r>
            <a:r>
              <a:rPr lang="en-US" sz="1600" dirty="0" err="1" smtClean="0">
                <a:latin typeface="Times New Roman" pitchFamily="18" charset="0"/>
                <a:cs typeface="Times New Roman" pitchFamily="18" charset="0"/>
              </a:rPr>
              <a:t>december</a:t>
            </a:r>
            <a:r>
              <a:rPr lang="en-US" sz="1600" dirty="0" smtClean="0">
                <a:latin typeface="Times New Roman" pitchFamily="18" charset="0"/>
                <a:cs typeface="Times New Roman" pitchFamily="18" charset="0"/>
              </a:rPr>
              <a:t> 2015 for </a:t>
            </a:r>
            <a:r>
              <a:rPr lang="en-US" sz="1600" dirty="0" smtClean="0">
                <a:solidFill>
                  <a:srgbClr val="3333FF"/>
                </a:solidFill>
                <a:latin typeface="Times New Roman" pitchFamily="18" charset="0"/>
                <a:cs typeface="Times New Roman" pitchFamily="18" charset="0"/>
              </a:rPr>
              <a:t>the adopted BMD system </a:t>
            </a:r>
            <a:r>
              <a:rPr lang="en-US" sz="1600" dirty="0" smtClean="0">
                <a:latin typeface="Times New Roman" pitchFamily="18" charset="0"/>
                <a:cs typeface="Times New Roman" pitchFamily="18" charset="0"/>
              </a:rPr>
              <a:t>(</a:t>
            </a:r>
            <a:r>
              <a:rPr lang="en-US" sz="1600" dirty="0" err="1" smtClean="0">
                <a:latin typeface="Times New Roman" pitchFamily="18" charset="0"/>
                <a:cs typeface="Times New Roman" pitchFamily="18" charset="0"/>
              </a:rPr>
              <a:t>Bolonia</a:t>
            </a:r>
            <a:r>
              <a:rPr lang="en-US" sz="1600" dirty="0" smtClean="0">
                <a:latin typeface="Times New Roman" pitchFamily="18" charset="0"/>
                <a:cs typeface="Times New Roman" pitchFamily="18" charset="0"/>
              </a:rPr>
              <a:t> process) since 2011 in its HE system. </a:t>
            </a:r>
          </a:p>
          <a:p>
            <a:pPr marL="742950" lvl="2" indent="-342900" algn="just">
              <a:buClr>
                <a:srgbClr val="FF0000"/>
              </a:buClr>
              <a:buFont typeface="Wingdings" pitchFamily="2" charset="2"/>
              <a:buChar char="Ø"/>
            </a:pPr>
            <a:r>
              <a:rPr lang="fr-FR" sz="1600" dirty="0" smtClean="0">
                <a:solidFill>
                  <a:srgbClr val="3333FF"/>
                </a:solidFill>
                <a:latin typeface="Times New Roman" pitchFamily="18" charset="0"/>
                <a:cs typeface="Times New Roman" pitchFamily="18" charset="0"/>
              </a:rPr>
              <a:t>Burundi experts participation in the </a:t>
            </a:r>
            <a:r>
              <a:rPr lang="fr-FR" sz="1600" dirty="0" err="1" smtClean="0">
                <a:solidFill>
                  <a:srgbClr val="3333FF"/>
                </a:solidFill>
                <a:latin typeface="Times New Roman" pitchFamily="18" charset="0"/>
                <a:cs typeface="Times New Roman" pitchFamily="18" charset="0"/>
              </a:rPr>
              <a:t>regional</a:t>
            </a:r>
            <a:r>
              <a:rPr lang="fr-FR" sz="1600" dirty="0" smtClean="0">
                <a:solidFill>
                  <a:srgbClr val="3333FF"/>
                </a:solidFill>
                <a:latin typeface="Times New Roman" pitchFamily="18" charset="0"/>
                <a:cs typeface="Times New Roman" pitchFamily="18" charset="0"/>
              </a:rPr>
              <a:t> curricula </a:t>
            </a:r>
            <a:r>
              <a:rPr lang="fr-FR" sz="1600" dirty="0" err="1" smtClean="0">
                <a:solidFill>
                  <a:srgbClr val="3333FF"/>
                </a:solidFill>
                <a:latin typeface="Times New Roman" pitchFamily="18" charset="0"/>
                <a:cs typeface="Times New Roman" pitchFamily="18" charset="0"/>
              </a:rPr>
              <a:t>harmonization</a:t>
            </a:r>
            <a:r>
              <a:rPr lang="fr-FR" sz="1600" dirty="0" smtClean="0">
                <a:solidFill>
                  <a:srgbClr val="3333FF"/>
                </a:solidFill>
                <a:latin typeface="Times New Roman" pitchFamily="18" charset="0"/>
                <a:cs typeface="Times New Roman" pitchFamily="18" charset="0"/>
              </a:rPr>
              <a:t> </a:t>
            </a:r>
            <a:r>
              <a:rPr lang="fr-FR" sz="1600" dirty="0" err="1" smtClean="0">
                <a:solidFill>
                  <a:srgbClr val="3333FF"/>
                </a:solidFill>
                <a:latin typeface="Times New Roman" pitchFamily="18" charset="0"/>
                <a:cs typeface="Times New Roman" pitchFamily="18" charset="0"/>
              </a:rPr>
              <a:t>process</a:t>
            </a:r>
            <a:r>
              <a:rPr lang="fr-FR" sz="1600" dirty="0" smtClean="0">
                <a:solidFill>
                  <a:srgbClr val="3333FF"/>
                </a:solidFill>
                <a:latin typeface="Times New Roman" pitchFamily="18" charset="0"/>
                <a:cs typeface="Times New Roman" pitchFamily="18" charset="0"/>
              </a:rPr>
              <a:t> </a:t>
            </a:r>
            <a:r>
              <a:rPr lang="fr-FR" sz="1600" dirty="0" err="1" smtClean="0">
                <a:latin typeface="Times New Roman" pitchFamily="18" charset="0"/>
                <a:cs typeface="Times New Roman" pitchFamily="18" charset="0"/>
              </a:rPr>
              <a:t>organized</a:t>
            </a:r>
            <a:r>
              <a:rPr lang="fr-FR" sz="1600" dirty="0" smtClean="0">
                <a:latin typeface="Times New Roman" pitchFamily="18" charset="0"/>
                <a:cs typeface="Times New Roman" pitchFamily="18" charset="0"/>
              </a:rPr>
              <a:t> by the </a:t>
            </a:r>
            <a:r>
              <a:rPr lang="fr-FR" sz="1600" dirty="0" smtClean="0">
                <a:solidFill>
                  <a:srgbClr val="3333FF"/>
                </a:solidFill>
                <a:latin typeface="Times New Roman" pitchFamily="18" charset="0"/>
                <a:cs typeface="Times New Roman" pitchFamily="18" charset="0"/>
              </a:rPr>
              <a:t>IUCEA</a:t>
            </a:r>
            <a:endParaRPr lang="fr-FR" sz="1600" dirty="0" smtClean="0">
              <a:latin typeface="Times New Roman" pitchFamily="18" charset="0"/>
              <a:cs typeface="Times New Roman" pitchFamily="18" charset="0"/>
            </a:endParaRPr>
          </a:p>
          <a:p>
            <a:pPr marL="742950" lvl="2" indent="-342900" algn="just">
              <a:buClr>
                <a:srgbClr val="FF0000"/>
              </a:buClr>
              <a:buFont typeface="Wingdings" pitchFamily="2" charset="2"/>
              <a:buChar char="Ø"/>
            </a:pPr>
            <a:r>
              <a:rPr lang="fr-FR" sz="1600" dirty="0" smtClean="0">
                <a:latin typeface="Times New Roman" pitchFamily="18" charset="0"/>
                <a:cs typeface="Times New Roman" pitchFamily="18" charset="0"/>
              </a:rPr>
              <a:t>The </a:t>
            </a:r>
            <a:r>
              <a:rPr lang="fr-FR" sz="1600" dirty="0" err="1" smtClean="0">
                <a:latin typeface="Times New Roman" pitchFamily="18" charset="0"/>
                <a:cs typeface="Times New Roman" pitchFamily="18" charset="0"/>
              </a:rPr>
              <a:t>elaboration</a:t>
            </a:r>
            <a:r>
              <a:rPr lang="fr-FR" sz="1600" dirty="0" smtClean="0">
                <a:latin typeface="Times New Roman" pitchFamily="18" charset="0"/>
                <a:cs typeface="Times New Roman" pitchFamily="18" charset="0"/>
              </a:rPr>
              <a:t> and </a:t>
            </a:r>
            <a:r>
              <a:rPr lang="fr-FR" sz="1600" dirty="0" err="1" smtClean="0">
                <a:latin typeface="Times New Roman" pitchFamily="18" charset="0"/>
                <a:cs typeface="Times New Roman" pitchFamily="18" charset="0"/>
              </a:rPr>
              <a:t>harmonization</a:t>
            </a:r>
            <a:r>
              <a:rPr lang="fr-FR" sz="1600" dirty="0" smtClean="0">
                <a:latin typeface="Times New Roman" pitchFamily="18" charset="0"/>
                <a:cs typeface="Times New Roman" pitchFamily="18" charset="0"/>
              </a:rPr>
              <a:t> of the </a:t>
            </a:r>
            <a:r>
              <a:rPr lang="fr-FR" sz="1600" dirty="0" err="1" smtClean="0">
                <a:latin typeface="Times New Roman" pitchFamily="18" charset="0"/>
                <a:cs typeface="Times New Roman" pitchFamily="18" charset="0"/>
              </a:rPr>
              <a:t>different</a:t>
            </a:r>
            <a:r>
              <a:rPr lang="fr-FR" sz="1600" dirty="0" smtClean="0">
                <a:latin typeface="Times New Roman" pitchFamily="18" charset="0"/>
                <a:cs typeface="Times New Roman" pitchFamily="18" charset="0"/>
              </a:rPr>
              <a:t> ICT </a:t>
            </a:r>
            <a:r>
              <a:rPr lang="fr-FR" sz="1600" dirty="0" err="1" smtClean="0">
                <a:latin typeface="Times New Roman" pitchFamily="18" charset="0"/>
                <a:cs typeface="Times New Roman" pitchFamily="18" charset="0"/>
              </a:rPr>
              <a:t>curriculas</a:t>
            </a:r>
            <a:r>
              <a:rPr lang="fr-FR" sz="1600" dirty="0" smtClean="0">
                <a:latin typeface="Times New Roman" pitchFamily="18" charset="0"/>
                <a:cs typeface="Times New Roman" pitchFamily="18" charset="0"/>
              </a:rPr>
              <a:t> have </a:t>
            </a:r>
            <a:r>
              <a:rPr lang="fr-FR" sz="1600" dirty="0" err="1" smtClean="0">
                <a:latin typeface="Times New Roman" pitchFamily="18" charset="0"/>
                <a:cs typeface="Times New Roman" pitchFamily="18" charset="0"/>
              </a:rPr>
              <a:t>seen</a:t>
            </a:r>
            <a:r>
              <a:rPr lang="fr-FR" sz="1600" dirty="0" smtClean="0">
                <a:latin typeface="Times New Roman" pitchFamily="18" charset="0"/>
                <a:cs typeface="Times New Roman" pitchFamily="18" charset="0"/>
              </a:rPr>
              <a:t> the </a:t>
            </a:r>
            <a:r>
              <a:rPr lang="fr-FR" sz="1600" dirty="0" err="1" smtClean="0">
                <a:latin typeface="Times New Roman" pitchFamily="18" charset="0"/>
                <a:cs typeface="Times New Roman" pitchFamily="18" charset="0"/>
              </a:rPr>
              <a:t>involvement</a:t>
            </a:r>
            <a:r>
              <a:rPr lang="fr-FR" sz="1600" dirty="0" smtClean="0">
                <a:latin typeface="Times New Roman" pitchFamily="18" charset="0"/>
                <a:cs typeface="Times New Roman" pitchFamily="18" charset="0"/>
              </a:rPr>
              <a:t> and participation of the </a:t>
            </a:r>
            <a:r>
              <a:rPr lang="fr-FR" sz="1600" dirty="0" err="1" smtClean="0">
                <a:latin typeface="Times New Roman" pitchFamily="18" charset="0"/>
                <a:cs typeface="Times New Roman" pitchFamily="18" charset="0"/>
              </a:rPr>
              <a:t>professionals</a:t>
            </a:r>
            <a:r>
              <a:rPr lang="fr-FR" sz="1600" dirty="0" smtClean="0">
                <a:latin typeface="Times New Roman" pitchFamily="18" charset="0"/>
                <a:cs typeface="Times New Roman" pitchFamily="18" charset="0"/>
              </a:rPr>
              <a:t> of ICT </a:t>
            </a:r>
            <a:r>
              <a:rPr lang="fr-FR" sz="1600" dirty="0" err="1" smtClean="0">
                <a:latin typeface="Times New Roman" pitchFamily="18" charset="0"/>
                <a:cs typeface="Times New Roman" pitchFamily="18" charset="0"/>
              </a:rPr>
              <a:t>industry</a:t>
            </a:r>
            <a:r>
              <a:rPr lang="fr-FR" sz="1600" dirty="0" smtClean="0">
                <a:latin typeface="Times New Roman" pitchFamily="18" charset="0"/>
                <a:cs typeface="Times New Roman" pitchFamily="18" charset="0"/>
              </a:rPr>
              <a:t>. The collaboration </a:t>
            </a:r>
            <a:r>
              <a:rPr lang="fr-FR" sz="1600" dirty="0" err="1" smtClean="0">
                <a:latin typeface="Times New Roman" pitchFamily="18" charset="0"/>
                <a:cs typeface="Times New Roman" pitchFamily="18" charset="0"/>
              </a:rPr>
              <a:t>is</a:t>
            </a:r>
            <a:r>
              <a:rPr lang="fr-FR" sz="1600" dirty="0" smtClean="0">
                <a:latin typeface="Times New Roman" pitchFamily="18" charset="0"/>
                <a:cs typeface="Times New Roman" pitchFamily="18" charset="0"/>
              </a:rPr>
              <a:t> </a:t>
            </a:r>
            <a:r>
              <a:rPr lang="fr-FR" sz="1600" dirty="0" err="1" smtClean="0">
                <a:latin typeface="Times New Roman" pitchFamily="18" charset="0"/>
                <a:cs typeface="Times New Roman" pitchFamily="18" charset="0"/>
              </a:rPr>
              <a:t>hense</a:t>
            </a:r>
            <a:r>
              <a:rPr lang="fr-FR" sz="1600" dirty="0" smtClean="0">
                <a:latin typeface="Times New Roman" pitchFamily="18" charset="0"/>
                <a:cs typeface="Times New Roman" pitchFamily="18" charset="0"/>
              </a:rPr>
              <a:t> a reality</a:t>
            </a:r>
          </a:p>
          <a:p>
            <a:pPr marL="742950" lvl="2" indent="-342900" algn="just">
              <a:buClr>
                <a:srgbClr val="FF0000"/>
              </a:buClr>
              <a:buFont typeface="Wingdings" pitchFamily="2" charset="2"/>
              <a:buChar char="Ø"/>
            </a:pPr>
            <a:r>
              <a:rPr lang="fr-FR" sz="1600" dirty="0" smtClean="0">
                <a:solidFill>
                  <a:srgbClr val="3333FF"/>
                </a:solidFill>
                <a:latin typeface="Times New Roman" pitchFamily="18" charset="0"/>
                <a:cs typeface="Times New Roman" pitchFamily="18" charset="0"/>
              </a:rPr>
              <a:t>Policy and </a:t>
            </a:r>
            <a:r>
              <a:rPr lang="fr-FR" sz="1600" dirty="0" err="1" smtClean="0">
                <a:solidFill>
                  <a:srgbClr val="3333FF"/>
                </a:solidFill>
                <a:latin typeface="Times New Roman" pitchFamily="18" charset="0"/>
                <a:cs typeface="Times New Roman" pitchFamily="18" charset="0"/>
              </a:rPr>
              <a:t>strategies</a:t>
            </a:r>
            <a:r>
              <a:rPr lang="fr-FR" sz="1600" dirty="0" smtClean="0">
                <a:solidFill>
                  <a:srgbClr val="3333FF"/>
                </a:solidFill>
                <a:latin typeface="Times New Roman" pitchFamily="18" charset="0"/>
                <a:cs typeface="Times New Roman" pitchFamily="18" charset="0"/>
              </a:rPr>
              <a:t> </a:t>
            </a:r>
            <a:r>
              <a:rPr lang="fr-FR" sz="1600" dirty="0" err="1" smtClean="0">
                <a:solidFill>
                  <a:srgbClr val="3333FF"/>
                </a:solidFill>
                <a:latin typeface="Times New Roman" pitchFamily="18" charset="0"/>
                <a:cs typeface="Times New Roman" pitchFamily="18" charset="0"/>
              </a:rPr>
              <a:t>available</a:t>
            </a:r>
            <a:r>
              <a:rPr lang="fr-FR" sz="1600" dirty="0" smtClean="0">
                <a:solidFill>
                  <a:srgbClr val="3333FF"/>
                </a:solidFill>
                <a:latin typeface="Times New Roman" pitchFamily="18" charset="0"/>
                <a:cs typeface="Times New Roman" pitchFamily="18" charset="0"/>
              </a:rPr>
              <a:t> </a:t>
            </a:r>
          </a:p>
          <a:p>
            <a:pPr marL="742950" lvl="2" indent="-342900" algn="just">
              <a:buClr>
                <a:srgbClr val="FF0000"/>
              </a:buClr>
              <a:buFont typeface="Wingdings" pitchFamily="2" charset="2"/>
              <a:buChar char="Ø"/>
            </a:pPr>
            <a:r>
              <a:rPr lang="fr-FR" sz="1600" dirty="0" err="1" smtClean="0">
                <a:latin typeface="Times New Roman" pitchFamily="18" charset="0"/>
                <a:cs typeface="Times New Roman" pitchFamily="18" charset="0"/>
              </a:rPr>
              <a:t>Some</a:t>
            </a:r>
            <a:r>
              <a:rPr lang="fr-FR" sz="1600" dirty="0" smtClean="0">
                <a:latin typeface="Times New Roman" pitchFamily="18" charset="0"/>
                <a:cs typeface="Times New Roman" pitchFamily="18" charset="0"/>
              </a:rPr>
              <a:t> HE institutions in Burundi are </a:t>
            </a:r>
            <a:r>
              <a:rPr lang="fr-FR" sz="1600" dirty="0" err="1" smtClean="0">
                <a:latin typeface="Times New Roman" pitchFamily="18" charset="0"/>
                <a:cs typeface="Times New Roman" pitchFamily="18" charset="0"/>
              </a:rPr>
              <a:t>implementing</a:t>
            </a:r>
            <a:r>
              <a:rPr lang="fr-FR" sz="1600" dirty="0" smtClean="0">
                <a:latin typeface="Times New Roman" pitchFamily="18" charset="0"/>
                <a:cs typeface="Times New Roman" pitchFamily="18" charset="0"/>
              </a:rPr>
              <a:t> the </a:t>
            </a:r>
            <a:r>
              <a:rPr lang="fr-FR" sz="1600" dirty="0" err="1" smtClean="0">
                <a:latin typeface="Times New Roman" pitchFamily="18" charset="0"/>
                <a:cs typeface="Times New Roman" pitchFamily="18" charset="0"/>
              </a:rPr>
              <a:t>eLearning</a:t>
            </a:r>
            <a:r>
              <a:rPr lang="fr-FR" sz="1600" dirty="0" smtClean="0">
                <a:latin typeface="Times New Roman" pitchFamily="18" charset="0"/>
                <a:cs typeface="Times New Roman" pitchFamily="18" charset="0"/>
              </a:rPr>
              <a:t> </a:t>
            </a:r>
            <a:r>
              <a:rPr lang="fr-FR" sz="1600" dirty="0" err="1" smtClean="0">
                <a:latin typeface="Times New Roman" pitchFamily="18" charset="0"/>
                <a:cs typeface="Times New Roman" pitchFamily="18" charset="0"/>
              </a:rPr>
              <a:t>platforms</a:t>
            </a:r>
            <a:r>
              <a:rPr lang="fr-FR" sz="1600" dirty="0" smtClean="0">
                <a:latin typeface="Times New Roman" pitchFamily="18" charset="0"/>
                <a:cs typeface="Times New Roman" pitchFamily="18" charset="0"/>
              </a:rPr>
              <a:t>, the </a:t>
            </a:r>
            <a:r>
              <a:rPr lang="fr-FR" sz="1600" dirty="0" err="1" smtClean="0">
                <a:latin typeface="Times New Roman" pitchFamily="18" charset="0"/>
                <a:cs typeface="Times New Roman" pitchFamily="18" charset="0"/>
              </a:rPr>
              <a:t>proposed</a:t>
            </a:r>
            <a:r>
              <a:rPr lang="fr-FR" sz="1600" dirty="0" smtClean="0">
                <a:latin typeface="Times New Roman" pitchFamily="18" charset="0"/>
                <a:cs typeface="Times New Roman" pitchFamily="18" charset="0"/>
              </a:rPr>
              <a:t> in house or </a:t>
            </a:r>
            <a:r>
              <a:rPr lang="fr-FR" sz="1600" dirty="0" err="1" smtClean="0">
                <a:latin typeface="Times New Roman" pitchFamily="18" charset="0"/>
                <a:cs typeface="Times New Roman" pitchFamily="18" charset="0"/>
              </a:rPr>
              <a:t>prpoietary</a:t>
            </a:r>
            <a:r>
              <a:rPr lang="fr-FR" sz="1600" dirty="0" smtClean="0">
                <a:latin typeface="Times New Roman" pitchFamily="18" charset="0"/>
                <a:cs typeface="Times New Roman" pitchFamily="18" charset="0"/>
              </a:rPr>
              <a:t> solution </a:t>
            </a:r>
            <a:r>
              <a:rPr lang="fr-FR" sz="1600" dirty="0" err="1" smtClean="0">
                <a:latin typeface="Times New Roman" pitchFamily="18" charset="0"/>
                <a:cs typeface="Times New Roman" pitchFamily="18" charset="0"/>
              </a:rPr>
              <a:t>like</a:t>
            </a:r>
            <a:r>
              <a:rPr lang="fr-FR" sz="1600" dirty="0" smtClean="0">
                <a:latin typeface="Times New Roman" pitchFamily="18" charset="0"/>
                <a:cs typeface="Times New Roman" pitchFamily="18" charset="0"/>
              </a:rPr>
              <a:t> </a:t>
            </a:r>
            <a:r>
              <a:rPr lang="fr-FR" sz="1600" dirty="0" err="1" smtClean="0">
                <a:latin typeface="Times New Roman" pitchFamily="18" charset="0"/>
                <a:cs typeface="Times New Roman" pitchFamily="18" charset="0"/>
              </a:rPr>
              <a:t>moodle</a:t>
            </a:r>
            <a:r>
              <a:rPr lang="fr-FR" sz="1600" dirty="0" smtClean="0">
                <a:latin typeface="Times New Roman" pitchFamily="18" charset="0"/>
                <a:cs typeface="Times New Roman" pitchFamily="18" charset="0"/>
              </a:rPr>
              <a:t>). </a:t>
            </a:r>
          </a:p>
          <a:p>
            <a:pPr marL="742950" lvl="2" indent="-342900" algn="just">
              <a:buClr>
                <a:srgbClr val="FF0000"/>
              </a:buClr>
              <a:buFont typeface="Wingdings" pitchFamily="2" charset="2"/>
              <a:buChar char="Ø"/>
            </a:pPr>
            <a:r>
              <a:rPr lang="fr-FR" sz="1600" dirty="0" smtClean="0">
                <a:solidFill>
                  <a:srgbClr val="3333FF"/>
                </a:solidFill>
                <a:latin typeface="Times New Roman" pitchFamily="18" charset="0"/>
                <a:cs typeface="Times New Roman" pitchFamily="18" charset="0"/>
              </a:rPr>
              <a:t>Mobile </a:t>
            </a:r>
            <a:r>
              <a:rPr lang="fr-FR" sz="1600" dirty="0" err="1" smtClean="0">
                <a:solidFill>
                  <a:srgbClr val="3333FF"/>
                </a:solidFill>
                <a:latin typeface="Times New Roman" pitchFamily="18" charset="0"/>
                <a:cs typeface="Times New Roman" pitchFamily="18" charset="0"/>
              </a:rPr>
              <a:t>learning</a:t>
            </a:r>
            <a:r>
              <a:rPr lang="fr-FR" sz="1600" dirty="0" smtClean="0">
                <a:solidFill>
                  <a:srgbClr val="3333FF"/>
                </a:solidFill>
                <a:latin typeface="Times New Roman" pitchFamily="18" charset="0"/>
                <a:cs typeface="Times New Roman" pitchFamily="18" charset="0"/>
              </a:rPr>
              <a:t> and </a:t>
            </a:r>
            <a:r>
              <a:rPr lang="fr-FR" sz="1600" dirty="0" err="1" smtClean="0">
                <a:solidFill>
                  <a:srgbClr val="3333FF"/>
                </a:solidFill>
                <a:latin typeface="Times New Roman" pitchFamily="18" charset="0"/>
                <a:cs typeface="Times New Roman" pitchFamily="18" charset="0"/>
              </a:rPr>
              <a:t>work</a:t>
            </a:r>
            <a:r>
              <a:rPr lang="fr-FR" sz="1600" dirty="0" smtClean="0">
                <a:solidFill>
                  <a:srgbClr val="3333FF"/>
                </a:solidFill>
                <a:latin typeface="Times New Roman" pitchFamily="18" charset="0"/>
                <a:cs typeface="Times New Roman" pitchFamily="18" charset="0"/>
              </a:rPr>
              <a:t> </a:t>
            </a:r>
            <a:r>
              <a:rPr lang="fr-FR" sz="1600" dirty="0" err="1" smtClean="0">
                <a:solidFill>
                  <a:srgbClr val="3333FF"/>
                </a:solidFill>
                <a:latin typeface="Times New Roman" pitchFamily="18" charset="0"/>
                <a:cs typeface="Times New Roman" pitchFamily="18" charset="0"/>
              </a:rPr>
              <a:t>access</a:t>
            </a:r>
            <a:r>
              <a:rPr lang="fr-FR" sz="1600" dirty="0" smtClean="0">
                <a:solidFill>
                  <a:srgbClr val="3333FF"/>
                </a:solidFill>
                <a:latin typeface="Times New Roman" pitchFamily="18" charset="0"/>
                <a:cs typeface="Times New Roman" pitchFamily="18" charset="0"/>
              </a:rPr>
              <a:t> </a:t>
            </a:r>
            <a:r>
              <a:rPr lang="fr-FR" sz="1600" dirty="0" err="1" smtClean="0">
                <a:solidFill>
                  <a:srgbClr val="3333FF"/>
                </a:solidFill>
                <a:latin typeface="Times New Roman" pitchFamily="18" charset="0"/>
                <a:cs typeface="Times New Roman" pitchFamily="18" charset="0"/>
              </a:rPr>
              <a:t>remotly</a:t>
            </a:r>
            <a:r>
              <a:rPr lang="fr-FR" sz="1600" dirty="0" smtClean="0">
                <a:solidFill>
                  <a:srgbClr val="3333FF"/>
                </a:solidFill>
                <a:latin typeface="Times New Roman" pitchFamily="18" charset="0"/>
                <a:cs typeface="Times New Roman" pitchFamily="18" charset="0"/>
              </a:rPr>
              <a:t> and </a:t>
            </a:r>
            <a:r>
              <a:rPr lang="fr-FR" sz="1600" dirty="0" err="1" smtClean="0">
                <a:solidFill>
                  <a:srgbClr val="3333FF"/>
                </a:solidFill>
                <a:latin typeface="Times New Roman" pitchFamily="18" charset="0"/>
                <a:cs typeface="Times New Roman" pitchFamily="18" charset="0"/>
              </a:rPr>
              <a:t>thr</a:t>
            </a:r>
            <a:r>
              <a:rPr lang="fr-FR" sz="1600" dirty="0" smtClean="0">
                <a:solidFill>
                  <a:srgbClr val="3333FF"/>
                </a:solidFill>
                <a:latin typeface="Times New Roman" pitchFamily="18" charset="0"/>
                <a:cs typeface="Times New Roman" pitchFamily="18" charset="0"/>
              </a:rPr>
              <a:t> perspective of </a:t>
            </a:r>
            <a:r>
              <a:rPr lang="fr-FR" sz="1600" dirty="0" err="1" smtClean="0">
                <a:solidFill>
                  <a:srgbClr val="3333FF"/>
                </a:solidFill>
                <a:latin typeface="Times New Roman" pitchFamily="18" charset="0"/>
                <a:cs typeface="Times New Roman" pitchFamily="18" charset="0"/>
              </a:rPr>
              <a:t>implementing</a:t>
            </a:r>
            <a:r>
              <a:rPr lang="fr-FR" sz="1600" dirty="0" smtClean="0">
                <a:solidFill>
                  <a:srgbClr val="3333FF"/>
                </a:solidFill>
                <a:latin typeface="Times New Roman" pitchFamily="18" charset="0"/>
                <a:cs typeface="Times New Roman" pitchFamily="18" charset="0"/>
              </a:rPr>
              <a:t> the model of </a:t>
            </a:r>
            <a:r>
              <a:rPr lang="fr-FR" sz="1600" dirty="0" err="1" smtClean="0">
                <a:solidFill>
                  <a:srgbClr val="3333FF"/>
                </a:solidFill>
                <a:latin typeface="Times New Roman" pitchFamily="18" charset="0"/>
                <a:cs typeface="Times New Roman" pitchFamily="18" charset="0"/>
              </a:rPr>
              <a:t>EaaS</a:t>
            </a:r>
            <a:endParaRPr lang="en-US" sz="1600" dirty="0" smtClean="0">
              <a:solidFill>
                <a:srgbClr val="3333FF"/>
              </a:solidFill>
              <a:latin typeface="Times New Roman" pitchFamily="18" charset="0"/>
              <a:cs typeface="Times New Roman" pitchFamily="18" charset="0"/>
            </a:endParaRPr>
          </a:p>
          <a:p>
            <a:pPr marL="742950" lvl="2" indent="-342900" algn="just">
              <a:buClr>
                <a:srgbClr val="FF0000"/>
              </a:buClr>
              <a:buFont typeface="Wingdings" pitchFamily="2" charset="2"/>
              <a:buChar char="Ø"/>
            </a:pPr>
            <a:endParaRPr lang="en-US" sz="1400" dirty="0">
              <a:latin typeface="Times New Roman" pitchFamily="18" charset="0"/>
              <a:cs typeface="Times New Roman" pitchFamily="18" charset="0"/>
            </a:endParaRPr>
          </a:p>
        </p:txBody>
      </p:sp>
      <p:sp>
        <p:nvSpPr>
          <p:cNvPr id="4" name="Titre 1"/>
          <p:cNvSpPr txBox="1">
            <a:spLocks/>
          </p:cNvSpPr>
          <p:nvPr/>
        </p:nvSpPr>
        <p:spPr>
          <a:xfrm>
            <a:off x="152400" y="914400"/>
            <a:ext cx="8839200" cy="1143000"/>
          </a:xfrm>
          <a:prstGeom prst="rect">
            <a:avLst/>
          </a:prstGeom>
        </p:spPr>
        <p:txBody>
          <a:bodyPr vert="horz" lIns="91440" tIns="45720" rIns="91440" bIns="45720" rtlCol="0" anchor="ctr">
            <a:noAutofit/>
          </a:bodyPr>
          <a:lstStyle/>
          <a:p>
            <a:pPr algn="ctr">
              <a:buNone/>
            </a:pPr>
            <a:r>
              <a:rPr lang="en-US" sz="2800" dirty="0" smtClean="0">
                <a:solidFill>
                  <a:srgbClr val="FF0000"/>
                </a:solidFill>
              </a:rPr>
              <a:t>Challenges of ICT Skills Development in East Africa</a:t>
            </a:r>
          </a:p>
        </p:txBody>
      </p:sp>
      <p:sp>
        <p:nvSpPr>
          <p:cNvPr id="44034" name="AutoShape 2"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36" name="AutoShape 4" descr="Résultat de recherche d'images pour &quot;ENS Burundi&quot;"/>
          <p:cNvSpPr>
            <a:spLocks noChangeAspect="1" noChangeArrowheads="1"/>
          </p:cNvSpPr>
          <p:nvPr/>
        </p:nvSpPr>
        <p:spPr bwMode="auto">
          <a:xfrm>
            <a:off x="155575" y="-411163"/>
            <a:ext cx="13239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4" name="Image 13"/>
          <p:cNvPicPr/>
          <p:nvPr/>
        </p:nvPicPr>
        <p:blipFill>
          <a:blip r:embed="rId3"/>
          <a:srcRect l="56529" t="32059" r="25100" b="47941"/>
          <a:stretch>
            <a:fillRect/>
          </a:stretch>
        </p:blipFill>
        <p:spPr bwMode="auto">
          <a:xfrm>
            <a:off x="0" y="0"/>
            <a:ext cx="4267200" cy="838200"/>
          </a:xfrm>
          <a:prstGeom prst="rect">
            <a:avLst/>
          </a:prstGeom>
          <a:noFill/>
          <a:ln w="9525">
            <a:noFill/>
            <a:miter lim="800000"/>
            <a:headEnd/>
            <a:tailEnd/>
          </a:ln>
        </p:spPr>
      </p:pic>
      <p:pic>
        <p:nvPicPr>
          <p:cNvPr id="18" name="Picture 1" descr="C:\Users\willy\Desktop\kiriri\upload\trainings.gif"/>
          <p:cNvPicPr>
            <a:picLocks noChangeAspect="1" noChangeArrowheads="1"/>
          </p:cNvPicPr>
          <p:nvPr/>
        </p:nvPicPr>
        <p:blipFill>
          <a:blip r:embed="rId4"/>
          <a:srcRect/>
          <a:stretch>
            <a:fillRect/>
          </a:stretch>
        </p:blipFill>
        <p:spPr bwMode="auto">
          <a:xfrm>
            <a:off x="457200" y="2743200"/>
            <a:ext cx="1524000" cy="914400"/>
          </a:xfrm>
          <a:prstGeom prst="rect">
            <a:avLst/>
          </a:prstGeom>
          <a:noFill/>
        </p:spPr>
      </p:pic>
      <p:sp>
        <p:nvSpPr>
          <p:cNvPr id="59396" name="AutoShape 4"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8" name="AutoShape 6" descr="Résultat de recherche d'images pour &quot;it manage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9399" name="Picture 7" descr="C:\Users\willy\Desktop\itmanager.jpg"/>
          <p:cNvPicPr>
            <a:picLocks noChangeAspect="1" noChangeArrowheads="1"/>
          </p:cNvPicPr>
          <p:nvPr/>
        </p:nvPicPr>
        <p:blipFill>
          <a:blip r:embed="rId5"/>
          <a:srcRect/>
          <a:stretch>
            <a:fillRect/>
          </a:stretch>
        </p:blipFill>
        <p:spPr bwMode="auto">
          <a:xfrm>
            <a:off x="457201" y="3733800"/>
            <a:ext cx="1524000" cy="2209800"/>
          </a:xfrm>
          <a:prstGeom prst="rect">
            <a:avLst/>
          </a:prstGeom>
          <a:noFill/>
        </p:spPr>
      </p:pic>
      <p:sp>
        <p:nvSpPr>
          <p:cNvPr id="19" name="Espace réservé de la date 18"/>
          <p:cNvSpPr>
            <a:spLocks noGrp="1"/>
          </p:cNvSpPr>
          <p:nvPr>
            <p:ph type="dt" sz="half" idx="10"/>
          </p:nvPr>
        </p:nvSpPr>
        <p:spPr/>
        <p:txBody>
          <a:bodyPr/>
          <a:lstStyle/>
          <a:p>
            <a:fld id="{F68AF7A8-A8C5-4F6A-8EF7-0069B44D0DD7}" type="datetime1">
              <a:rPr lang="en-US" smtClean="0"/>
              <a:pPr/>
              <a:t>6/20/2016</a:t>
            </a:fld>
            <a:endParaRPr lang="en-US"/>
          </a:p>
        </p:txBody>
      </p:sp>
      <p:sp>
        <p:nvSpPr>
          <p:cNvPr id="20" name="Espace réservé du pied de page 19"/>
          <p:cNvSpPr>
            <a:spLocks noGrp="1"/>
          </p:cNvSpPr>
          <p:nvPr>
            <p:ph type="ftr" sz="quarter" idx="11"/>
          </p:nvPr>
        </p:nvSpPr>
        <p:spPr>
          <a:xfrm>
            <a:off x="3124200" y="6356350"/>
            <a:ext cx="5638800" cy="365125"/>
          </a:xfrm>
        </p:spPr>
        <p:txBody>
          <a:bodyPr/>
          <a:lstStyle/>
          <a:p>
            <a:r>
              <a:rPr lang="en-US" dirty="0" smtClean="0"/>
              <a:t>Dr William </a:t>
            </a:r>
            <a:r>
              <a:rPr lang="en-US" dirty="0" err="1" smtClean="0"/>
              <a:t>Sahinguvu</a:t>
            </a:r>
            <a:r>
              <a:rPr lang="en-US" dirty="0" smtClean="0"/>
              <a:t>                 University of Burundi</a:t>
            </a:r>
            <a:endParaRPr lang="en-US" dirty="0"/>
          </a:p>
        </p:txBody>
      </p:sp>
      <p:pic>
        <p:nvPicPr>
          <p:cNvPr id="21" name="Picture 2" descr="C:\xam\htdocs\kiriri\images\un.gif"/>
          <p:cNvPicPr>
            <a:picLocks noChangeAspect="1" noChangeArrowheads="1"/>
          </p:cNvPicPr>
          <p:nvPr/>
        </p:nvPicPr>
        <p:blipFill>
          <a:blip r:embed="rId6"/>
          <a:srcRect/>
          <a:stretch>
            <a:fillRect/>
          </a:stretch>
        </p:blipFill>
        <p:spPr bwMode="auto">
          <a:xfrm>
            <a:off x="4419600" y="0"/>
            <a:ext cx="4724400" cy="1143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fld id="{F7320300-451C-490D-9A21-6BDE57033FEB}" type="datetime1">
              <a:rPr lang="en-US" smtClean="0"/>
              <a:pPr>
                <a:defRPr/>
              </a:pPr>
              <a:t>6/20/2016</a:t>
            </a:fld>
            <a:endParaRPr lang="fr-FR"/>
          </a:p>
        </p:txBody>
      </p:sp>
      <p:sp>
        <p:nvSpPr>
          <p:cNvPr id="3" name="Espace réservé du pied de page 2"/>
          <p:cNvSpPr>
            <a:spLocks noGrp="1"/>
          </p:cNvSpPr>
          <p:nvPr>
            <p:ph type="ftr" sz="quarter" idx="11"/>
          </p:nvPr>
        </p:nvSpPr>
        <p:spPr/>
        <p:txBody>
          <a:bodyPr/>
          <a:lstStyle/>
          <a:p>
            <a:pPr>
              <a:defRPr/>
            </a:pPr>
            <a:r>
              <a:rPr lang="en-US" smtClean="0"/>
              <a:t>Dr William Sahinguvu                 University of Burundi</a:t>
            </a:r>
            <a:endParaRPr lang="fr-FR"/>
          </a:p>
        </p:txBody>
      </p:sp>
      <p:pic>
        <p:nvPicPr>
          <p:cNvPr id="2052" name="Picture 4"/>
          <p:cNvPicPr>
            <a:picLocks noChangeAspect="1" noChangeArrowheads="1"/>
          </p:cNvPicPr>
          <p:nvPr/>
        </p:nvPicPr>
        <p:blipFill>
          <a:blip r:embed="rId2"/>
          <a:srcRect/>
          <a:stretch>
            <a:fillRect/>
          </a:stretch>
        </p:blipFill>
        <p:spPr bwMode="auto">
          <a:xfrm>
            <a:off x="381000" y="1981200"/>
            <a:ext cx="8572560" cy="3886200"/>
          </a:xfrm>
          <a:prstGeom prst="rect">
            <a:avLst/>
          </a:prstGeom>
          <a:noFill/>
          <a:ln w="9525">
            <a:noFill/>
            <a:miter lim="800000"/>
            <a:headEnd/>
            <a:tailEnd/>
          </a:ln>
          <a:effectLst/>
        </p:spPr>
      </p:pic>
      <p:sp>
        <p:nvSpPr>
          <p:cNvPr id="8" name="ZoneTexte 7"/>
          <p:cNvSpPr txBox="1"/>
          <p:nvPr/>
        </p:nvSpPr>
        <p:spPr>
          <a:xfrm>
            <a:off x="152400" y="1371600"/>
            <a:ext cx="8991600" cy="1200329"/>
          </a:xfrm>
          <a:prstGeom prst="rect">
            <a:avLst/>
          </a:prstGeom>
          <a:noFill/>
        </p:spPr>
        <p:txBody>
          <a:bodyPr wrap="square" rtlCol="0">
            <a:spAutoFit/>
          </a:bodyPr>
          <a:lstStyle/>
          <a:p>
            <a:pPr algn="ctr"/>
            <a:r>
              <a:rPr lang="fr-FR" sz="3600" dirty="0" smtClean="0"/>
              <a:t>Perspectives: Mobile Technologies In Education and </a:t>
            </a:r>
            <a:r>
              <a:rPr lang="fr-FR" sz="3600" dirty="0" err="1" smtClean="0"/>
              <a:t>Skills</a:t>
            </a:r>
            <a:endParaRPr lang="en-US" sz="3600" dirty="0"/>
          </a:p>
        </p:txBody>
      </p:sp>
      <p:pic>
        <p:nvPicPr>
          <p:cNvPr id="3074" name="Picture 2"/>
          <p:cNvPicPr>
            <a:picLocks noChangeAspect="1" noChangeArrowheads="1"/>
          </p:cNvPicPr>
          <p:nvPr/>
        </p:nvPicPr>
        <p:blipFill>
          <a:blip r:embed="rId3"/>
          <a:srcRect/>
          <a:stretch>
            <a:fillRect/>
          </a:stretch>
        </p:blipFill>
        <p:spPr bwMode="auto">
          <a:xfrm>
            <a:off x="0" y="2133600"/>
            <a:ext cx="8786841" cy="3348038"/>
          </a:xfrm>
          <a:prstGeom prst="rect">
            <a:avLst/>
          </a:prstGeom>
          <a:noFill/>
          <a:ln w="9525">
            <a:noFill/>
            <a:miter lim="800000"/>
            <a:headEnd/>
            <a:tailEnd/>
          </a:ln>
          <a:effectLst/>
        </p:spPr>
      </p:pic>
      <p:pic>
        <p:nvPicPr>
          <p:cNvPr id="10" name="Picture 2"/>
          <p:cNvPicPr>
            <a:picLocks noChangeAspect="1" noChangeArrowheads="1"/>
          </p:cNvPicPr>
          <p:nvPr/>
        </p:nvPicPr>
        <p:blipFill>
          <a:blip r:embed="rId4"/>
          <a:srcRect/>
          <a:stretch>
            <a:fillRect/>
          </a:stretch>
        </p:blipFill>
        <p:spPr bwMode="auto">
          <a:xfrm>
            <a:off x="4572000" y="2057400"/>
            <a:ext cx="4191000" cy="3676664"/>
          </a:xfrm>
          <a:prstGeom prst="rect">
            <a:avLst/>
          </a:prstGeom>
          <a:noFill/>
          <a:ln w="9525">
            <a:noFill/>
            <a:miter lim="800000"/>
            <a:headEnd/>
            <a:tailEnd/>
          </a:ln>
          <a:effectLst/>
        </p:spPr>
      </p:pic>
      <p:pic>
        <p:nvPicPr>
          <p:cNvPr id="11" name="Picture 2" descr="C:\xam\htdocs\kiriri\images\un.gif"/>
          <p:cNvPicPr>
            <a:picLocks noChangeAspect="1" noChangeArrowheads="1"/>
          </p:cNvPicPr>
          <p:nvPr/>
        </p:nvPicPr>
        <p:blipFill>
          <a:blip r:embed="rId5"/>
          <a:srcRect/>
          <a:stretch>
            <a:fillRect/>
          </a:stretch>
        </p:blipFill>
        <p:spPr bwMode="auto">
          <a:xfrm>
            <a:off x="4419600" y="0"/>
            <a:ext cx="4724400" cy="1143000"/>
          </a:xfrm>
          <a:prstGeom prst="rect">
            <a:avLst/>
          </a:prstGeom>
          <a:noFill/>
        </p:spPr>
      </p:pic>
      <p:pic>
        <p:nvPicPr>
          <p:cNvPr id="12" name="Image 11"/>
          <p:cNvPicPr/>
          <p:nvPr/>
        </p:nvPicPr>
        <p:blipFill>
          <a:blip r:embed="rId6"/>
          <a:srcRect l="56529" t="32059" r="25100" b="47941"/>
          <a:stretch>
            <a:fillRect/>
          </a:stretch>
        </p:blipFill>
        <p:spPr bwMode="auto">
          <a:xfrm>
            <a:off x="0" y="0"/>
            <a:ext cx="42672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1000" y="2743200"/>
            <a:ext cx="8229600" cy="1143000"/>
          </a:xfrm>
        </p:spPr>
        <p:txBody>
          <a:bodyPr>
            <a:normAutofit fontScale="90000"/>
          </a:bodyPr>
          <a:lstStyle/>
          <a:p>
            <a:r>
              <a:rPr lang="fr-FR" dirty="0" err="1" smtClean="0"/>
              <a:t>Thank</a:t>
            </a:r>
            <a:r>
              <a:rPr lang="fr-FR" dirty="0" smtClean="0"/>
              <a:t> You</a:t>
            </a:r>
            <a:br>
              <a:rPr lang="fr-FR" dirty="0" smtClean="0"/>
            </a:br>
            <a:r>
              <a:rPr lang="fr-FR" dirty="0" err="1" smtClean="0"/>
              <a:t>Murakoze</a:t>
            </a:r>
            <a:r>
              <a:rPr lang="fr-FR" dirty="0" smtClean="0"/>
              <a:t/>
            </a:r>
            <a:br>
              <a:rPr lang="fr-FR" dirty="0" smtClean="0"/>
            </a:br>
            <a:r>
              <a:rPr lang="fr-FR" dirty="0" smtClean="0"/>
              <a:t>Merci</a:t>
            </a:r>
            <a:br>
              <a:rPr lang="fr-FR" dirty="0" smtClean="0"/>
            </a:br>
            <a:r>
              <a:rPr lang="fr-FR" dirty="0" err="1" smtClean="0"/>
              <a:t>Asante</a:t>
            </a:r>
            <a:r>
              <a:rPr lang="fr-FR" dirty="0" smtClean="0"/>
              <a:t> Sana</a:t>
            </a:r>
            <a:endParaRPr lang="en-US" dirty="0"/>
          </a:p>
        </p:txBody>
      </p:sp>
      <p:sp>
        <p:nvSpPr>
          <p:cNvPr id="3" name="Espace réservé de la date 2"/>
          <p:cNvSpPr>
            <a:spLocks noGrp="1"/>
          </p:cNvSpPr>
          <p:nvPr>
            <p:ph type="dt" sz="half" idx="10"/>
          </p:nvPr>
        </p:nvSpPr>
        <p:spPr/>
        <p:txBody>
          <a:bodyPr/>
          <a:lstStyle/>
          <a:p>
            <a:fld id="{25948024-9172-4345-BBD3-D59E08C3801F}" type="datetime1">
              <a:rPr lang="en-US" smtClean="0"/>
              <a:pPr/>
              <a:t>6/20/2016</a:t>
            </a:fld>
            <a:endParaRPr lang="en-US"/>
          </a:p>
        </p:txBody>
      </p:sp>
      <p:sp>
        <p:nvSpPr>
          <p:cNvPr id="4" name="Espace réservé du pied de page 3"/>
          <p:cNvSpPr>
            <a:spLocks noGrp="1"/>
          </p:cNvSpPr>
          <p:nvPr>
            <p:ph type="ftr" sz="quarter" idx="11"/>
          </p:nvPr>
        </p:nvSpPr>
        <p:spPr/>
        <p:txBody>
          <a:bodyPr/>
          <a:lstStyle/>
          <a:p>
            <a:r>
              <a:rPr lang="en-US" smtClean="0"/>
              <a:t>Dr William Sahinguvu                 University of Burundi</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8453</TotalTime>
  <Words>1796</Words>
  <Application>Microsoft Office PowerPoint</Application>
  <PresentationFormat>Affichage à l'écran (4:3)</PresentationFormat>
  <Paragraphs>142</Paragraphs>
  <Slides>10</Slides>
  <Notes>4</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Thank You Murakoze Merci Asante Sana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willy</dc:creator>
  <cp:lastModifiedBy>willy</cp:lastModifiedBy>
  <cp:revision>222</cp:revision>
  <dcterms:created xsi:type="dcterms:W3CDTF">2016-06-14T14:32:08Z</dcterms:created>
  <dcterms:modified xsi:type="dcterms:W3CDTF">2016-06-20T12:10:01Z</dcterms:modified>
</cp:coreProperties>
</file>