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9" r:id="rId4"/>
    <p:sldId id="261" r:id="rId5"/>
    <p:sldId id="262" r:id="rId6"/>
    <p:sldId id="264" r:id="rId7"/>
    <p:sldId id="269" r:id="rId8"/>
    <p:sldId id="270" r:id="rId9"/>
    <p:sldId id="268" r:id="rId10"/>
    <p:sldId id="260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>
      <p:cViewPr varScale="1">
        <p:scale>
          <a:sx n="74" d="100"/>
          <a:sy n="74" d="100"/>
        </p:scale>
        <p:origin x="49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6/18/2016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6/18/2016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6/18/2016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6/18/2016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gsmamobileeconomy.com/GSMA_Global_Mobile_Economy_Report_2015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atista.com/statistics/503375/4g-lte-mobile-phones-in-use-worldwide/" TargetMode="External"/><Relationship Id="rId2" Type="http://schemas.openxmlformats.org/officeDocument/2006/relationships/hyperlink" Target="http://www.gsmamobileeconomy.com/GSMA_Global_Mobile_Economy_Report_2015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adio-electronics.com/info/cellulartelecomms/lte-long-term-evolution/lte-frequency-spectrum.php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2489" y="1535288"/>
            <a:ext cx="8551514" cy="1646302"/>
          </a:xfrm>
        </p:spPr>
        <p:txBody>
          <a:bodyPr/>
          <a:lstStyle/>
          <a:p>
            <a:r>
              <a:rPr lang="en-US" dirty="0"/>
              <a:t>Emerging ICT </a:t>
            </a:r>
            <a:r>
              <a:rPr lang="en-US" dirty="0" smtClean="0"/>
              <a:t>needs – a Practitioners </a:t>
            </a:r>
            <a:r>
              <a:rPr lang="en-US" dirty="0"/>
              <a:t>P</a:t>
            </a:r>
            <a:r>
              <a:rPr lang="en-US" dirty="0" smtClean="0"/>
              <a:t>erspective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3317053"/>
            <a:ext cx="7766936" cy="2259657"/>
          </a:xfrm>
        </p:spPr>
        <p:txBody>
          <a:bodyPr>
            <a:normAutofit/>
          </a:bodyPr>
          <a:lstStyle/>
          <a:p>
            <a:r>
              <a:rPr lang="en-US" sz="2600" dirty="0" smtClean="0"/>
              <a:t>Broadband in Africa (Opportunities &amp; Challenges)</a:t>
            </a:r>
          </a:p>
          <a:p>
            <a:endParaRPr lang="en-US" dirty="0" smtClean="0"/>
          </a:p>
          <a:p>
            <a:r>
              <a:rPr lang="en-US" dirty="0" smtClean="0"/>
              <a:t>Presented by: Kobel V. Humphrey</a:t>
            </a:r>
          </a:p>
          <a:p>
            <a:r>
              <a:rPr lang="en-US" dirty="0" smtClean="0"/>
              <a:t>Head of Networks</a:t>
            </a:r>
          </a:p>
          <a:p>
            <a:r>
              <a:rPr lang="en-US" dirty="0" smtClean="0"/>
              <a:t>Smile Communications Uganda Ltd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6074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77334" y="66676"/>
            <a:ext cx="8596668" cy="733425"/>
          </a:xfrm>
        </p:spPr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77334" y="1057275"/>
            <a:ext cx="8938154" cy="5329238"/>
          </a:xfrm>
        </p:spPr>
        <p:txBody>
          <a:bodyPr>
            <a:normAutofit lnSpcReduction="10000"/>
          </a:bodyPr>
          <a:lstStyle/>
          <a:p>
            <a:pPr marL="0" indent="0">
              <a:buSzTx/>
              <a:buNone/>
            </a:pPr>
            <a:r>
              <a:rPr lang="en-IE" b="1" dirty="0">
                <a:solidFill>
                  <a:schemeClr val="tx1"/>
                </a:solidFill>
              </a:rPr>
              <a:t>Telecommunications is </a:t>
            </a:r>
            <a:r>
              <a:rPr lang="en-IE" b="1" dirty="0" smtClean="0">
                <a:solidFill>
                  <a:schemeClr val="tx1"/>
                </a:solidFill>
              </a:rPr>
              <a:t>an enabler to deliver services</a:t>
            </a:r>
            <a:r>
              <a:rPr lang="en-IE" dirty="0" smtClean="0">
                <a:solidFill>
                  <a:schemeClr val="tx1"/>
                </a:solidFill>
              </a:rPr>
              <a:t>: </a:t>
            </a:r>
            <a:endParaRPr lang="en-IE" dirty="0">
              <a:solidFill>
                <a:schemeClr val="tx1"/>
              </a:solidFill>
            </a:endParaRPr>
          </a:p>
          <a:p>
            <a:pPr marL="285750" indent="-285750">
              <a:buSzTx/>
              <a:buFont typeface="Arial" pitchFamily="34" charset="0"/>
              <a:buChar char="•"/>
            </a:pPr>
            <a:r>
              <a:rPr lang="en-IE" dirty="0">
                <a:solidFill>
                  <a:schemeClr val="tx1"/>
                </a:solidFill>
              </a:rPr>
              <a:t>Voice communication</a:t>
            </a:r>
          </a:p>
          <a:p>
            <a:pPr marL="285750" indent="-285750">
              <a:buSzTx/>
              <a:buFont typeface="Arial" pitchFamily="34" charset="0"/>
              <a:buChar char="•"/>
            </a:pPr>
            <a:r>
              <a:rPr lang="en-IE" dirty="0">
                <a:solidFill>
                  <a:schemeClr val="tx1"/>
                </a:solidFill>
              </a:rPr>
              <a:t>Data communication </a:t>
            </a:r>
            <a:r>
              <a:rPr lang="en-IE" dirty="0" smtClean="0">
                <a:solidFill>
                  <a:schemeClr val="tx1"/>
                </a:solidFill>
              </a:rPr>
              <a:t>(Messaging, </a:t>
            </a:r>
            <a:r>
              <a:rPr lang="en-IE" dirty="0">
                <a:solidFill>
                  <a:schemeClr val="tx1"/>
                </a:solidFill>
              </a:rPr>
              <a:t>internet, email, private </a:t>
            </a:r>
            <a:r>
              <a:rPr lang="en-IE" dirty="0" smtClean="0">
                <a:solidFill>
                  <a:schemeClr val="tx1"/>
                </a:solidFill>
              </a:rPr>
              <a:t>leased circuits, etc.) </a:t>
            </a:r>
            <a:endParaRPr lang="en-IE" dirty="0">
              <a:solidFill>
                <a:schemeClr val="tx1"/>
              </a:solidFill>
            </a:endParaRPr>
          </a:p>
          <a:p>
            <a:pPr marL="285750" indent="-285750">
              <a:buSzTx/>
              <a:buFont typeface="Arial" pitchFamily="34" charset="0"/>
              <a:buChar char="•"/>
            </a:pPr>
            <a:endParaRPr lang="en-IE" sz="1000" dirty="0">
              <a:solidFill>
                <a:schemeClr val="tx1"/>
              </a:solidFill>
            </a:endParaRPr>
          </a:p>
          <a:p>
            <a:pPr marL="0" indent="0">
              <a:buSzTx/>
              <a:buNone/>
            </a:pPr>
            <a:r>
              <a:rPr lang="en-IE" dirty="0">
                <a:solidFill>
                  <a:schemeClr val="tx1"/>
                </a:solidFill>
              </a:rPr>
              <a:t>The rest is Technology </a:t>
            </a:r>
            <a:r>
              <a:rPr lang="en-IE" dirty="0" smtClean="0">
                <a:solidFill>
                  <a:schemeClr val="tx1"/>
                </a:solidFill>
              </a:rPr>
              <a:t>– </a:t>
            </a:r>
            <a:r>
              <a:rPr lang="en-IE" b="1" dirty="0" smtClean="0">
                <a:solidFill>
                  <a:schemeClr val="tx1"/>
                </a:solidFill>
              </a:rPr>
              <a:t>How BEST </a:t>
            </a:r>
            <a:r>
              <a:rPr lang="en-IE" b="1" dirty="0">
                <a:solidFill>
                  <a:schemeClr val="tx1"/>
                </a:solidFill>
              </a:rPr>
              <a:t>to Deliver</a:t>
            </a:r>
            <a:r>
              <a:rPr lang="en-IE" b="1" dirty="0" smtClean="0">
                <a:solidFill>
                  <a:schemeClr val="tx1"/>
                </a:solidFill>
              </a:rPr>
              <a:t>.</a:t>
            </a:r>
          </a:p>
          <a:p>
            <a:pPr marL="285750" indent="-285750">
              <a:buSzTx/>
              <a:buFont typeface="Arial" panose="020B0604020202020204" pitchFamily="34" charset="0"/>
              <a:buChar char="•"/>
            </a:pPr>
            <a:r>
              <a:rPr lang="en-IE" dirty="0" smtClean="0">
                <a:solidFill>
                  <a:schemeClr val="tx1"/>
                </a:solidFill>
              </a:rPr>
              <a:t>Technology Advantages (efficiencies, speed, </a:t>
            </a:r>
            <a:r>
              <a:rPr lang="en-IE" dirty="0">
                <a:solidFill>
                  <a:schemeClr val="tx1"/>
                </a:solidFill>
              </a:rPr>
              <a:t>costs, security, etc.).</a:t>
            </a:r>
          </a:p>
          <a:p>
            <a:pPr marL="285750" indent="-285750">
              <a:buSzTx/>
              <a:buFont typeface="Arial" panose="020B0604020202020204" pitchFamily="34" charset="0"/>
              <a:buChar char="•"/>
            </a:pPr>
            <a:r>
              <a:rPr lang="en-IE" dirty="0">
                <a:solidFill>
                  <a:schemeClr val="tx1"/>
                </a:solidFill>
              </a:rPr>
              <a:t>Limiting factors – </a:t>
            </a:r>
            <a:r>
              <a:rPr lang="en-IE" dirty="0" smtClean="0">
                <a:solidFill>
                  <a:schemeClr val="tx1"/>
                </a:solidFill>
              </a:rPr>
              <a:t>Availability </a:t>
            </a:r>
            <a:r>
              <a:rPr lang="en-IE" dirty="0">
                <a:solidFill>
                  <a:schemeClr val="tx1"/>
                </a:solidFill>
              </a:rPr>
              <a:t>of the technology (coverage, fibre foot print, etc</a:t>
            </a:r>
            <a:r>
              <a:rPr lang="en-IE" dirty="0" smtClean="0">
                <a:solidFill>
                  <a:schemeClr val="tx1"/>
                </a:solidFill>
              </a:rPr>
              <a:t>.)</a:t>
            </a:r>
          </a:p>
          <a:p>
            <a:pPr marL="285750" indent="-285750">
              <a:buSzTx/>
              <a:buFont typeface="Arial" panose="020B0604020202020204" pitchFamily="34" charset="0"/>
              <a:buChar char="•"/>
            </a:pPr>
            <a:endParaRPr lang="en-IE" sz="1000" dirty="0">
              <a:solidFill>
                <a:schemeClr val="tx1"/>
              </a:solidFill>
            </a:endParaRPr>
          </a:p>
          <a:p>
            <a:pPr marL="0" indent="0">
              <a:buSzTx/>
              <a:buNone/>
            </a:pPr>
            <a:r>
              <a:rPr lang="en-IE" b="1" smtClean="0">
                <a:solidFill>
                  <a:schemeClr val="tx1"/>
                </a:solidFill>
              </a:rPr>
              <a:t>Growing Demand </a:t>
            </a:r>
            <a:r>
              <a:rPr lang="en-IE" b="1" dirty="0" smtClean="0">
                <a:solidFill>
                  <a:schemeClr val="tx1"/>
                </a:solidFill>
              </a:rPr>
              <a:t>to Transmit Higher Data Volumes</a:t>
            </a:r>
            <a:r>
              <a:rPr lang="en-IE" dirty="0" smtClean="0">
                <a:solidFill>
                  <a:schemeClr val="tx1"/>
                </a:solidFill>
              </a:rPr>
              <a:t>: </a:t>
            </a:r>
          </a:p>
          <a:p>
            <a:pPr marL="285750" indent="-285750">
              <a:buSzTx/>
              <a:buFont typeface="Arial" pitchFamily="34" charset="0"/>
              <a:buChar char="•"/>
            </a:pPr>
            <a:r>
              <a:rPr lang="en-IE" dirty="0" smtClean="0">
                <a:solidFill>
                  <a:schemeClr val="tx1"/>
                </a:solidFill>
              </a:rPr>
              <a:t>Voice has not changed much in centuries.  </a:t>
            </a:r>
          </a:p>
          <a:p>
            <a:pPr marL="285750" indent="-285750">
              <a:buSzTx/>
              <a:buFont typeface="Arial" pitchFamily="34" charset="0"/>
              <a:buChar char="•"/>
            </a:pPr>
            <a:r>
              <a:rPr lang="en-IE" dirty="0" smtClean="0">
                <a:solidFill>
                  <a:schemeClr val="tx1"/>
                </a:solidFill>
              </a:rPr>
              <a:t>Growing demand for higher data speeds is driving technological innovation.</a:t>
            </a:r>
          </a:p>
          <a:p>
            <a:pPr marL="285750" indent="-285750">
              <a:buSzTx/>
              <a:buFont typeface="Arial" pitchFamily="34" charset="0"/>
              <a:buChar char="•"/>
            </a:pPr>
            <a:r>
              <a:rPr lang="en-IE" dirty="0" smtClean="0">
                <a:solidFill>
                  <a:schemeClr val="tx1"/>
                </a:solidFill>
              </a:rPr>
              <a:t>Broadband (Remains an Evolving Market Demand)</a:t>
            </a:r>
          </a:p>
          <a:p>
            <a:pPr marL="285750" indent="-285750">
              <a:buSzTx/>
              <a:buFont typeface="Arial" pitchFamily="34" charset="0"/>
              <a:buChar char="•"/>
            </a:pPr>
            <a:endParaRPr lang="en-IE" sz="1000" dirty="0" smtClean="0">
              <a:solidFill>
                <a:schemeClr val="tx1"/>
              </a:solidFill>
            </a:endParaRPr>
          </a:p>
          <a:p>
            <a:pPr marL="0" indent="0">
              <a:buSzTx/>
              <a:buNone/>
            </a:pPr>
            <a:r>
              <a:rPr lang="en-US" b="1" dirty="0" smtClean="0">
                <a:solidFill>
                  <a:schemeClr val="tx1"/>
                </a:solidFill>
              </a:rPr>
              <a:t>ITU</a:t>
            </a:r>
            <a:r>
              <a:rPr lang="en-US" dirty="0" smtClean="0">
                <a:solidFill>
                  <a:schemeClr val="tx1"/>
                </a:solidFill>
              </a:rPr>
              <a:t> Standardization Sector defines </a:t>
            </a:r>
            <a:r>
              <a:rPr lang="en-US" b="1" dirty="0" smtClean="0">
                <a:solidFill>
                  <a:schemeClr val="tx1"/>
                </a:solidFill>
              </a:rPr>
              <a:t>Broadband</a:t>
            </a:r>
            <a:r>
              <a:rPr lang="en-US" dirty="0" smtClean="0">
                <a:solidFill>
                  <a:schemeClr val="tx1"/>
                </a:solidFill>
              </a:rPr>
              <a:t> as a “Transmission Capacity that is faster than 1.5 Mbps or 2.0 Mbps”. </a:t>
            </a:r>
            <a:endParaRPr lang="en-I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4765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77334" y="66676"/>
            <a:ext cx="8596668" cy="733425"/>
          </a:xfrm>
        </p:spPr>
        <p:txBody>
          <a:bodyPr/>
          <a:lstStyle/>
          <a:p>
            <a:r>
              <a:rPr lang="en-US" dirty="0" smtClean="0"/>
              <a:t>Broadband in Africa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77334" y="1057275"/>
            <a:ext cx="8938154" cy="5329238"/>
          </a:xfrm>
        </p:spPr>
        <p:txBody>
          <a:bodyPr>
            <a:normAutofit lnSpcReduction="10000"/>
          </a:bodyPr>
          <a:lstStyle/>
          <a:p>
            <a:pPr marL="0" indent="0">
              <a:buSzTx/>
              <a:buNone/>
            </a:pPr>
            <a:r>
              <a:rPr lang="en-IE" b="1" dirty="0" smtClean="0">
                <a:solidFill>
                  <a:schemeClr val="tx1"/>
                </a:solidFill>
              </a:rPr>
              <a:t>Broadband, Driving Factors:</a:t>
            </a:r>
          </a:p>
          <a:p>
            <a:pPr marL="285750" indent="-285750">
              <a:buSzTx/>
              <a:buFont typeface="Arial" pitchFamily="34" charset="0"/>
              <a:buChar char="•"/>
            </a:pPr>
            <a:r>
              <a:rPr lang="en-IE" dirty="0" smtClean="0">
                <a:solidFill>
                  <a:schemeClr val="tx1"/>
                </a:solidFill>
              </a:rPr>
              <a:t>Higher Bandwidth (Increasing Throughput – Speed of Data Transfer)</a:t>
            </a:r>
          </a:p>
          <a:p>
            <a:pPr marL="285750" indent="-285750">
              <a:buSzTx/>
              <a:buFont typeface="Arial" pitchFamily="34" charset="0"/>
              <a:buChar char="•"/>
            </a:pPr>
            <a:r>
              <a:rPr lang="en-IE" dirty="0" smtClean="0">
                <a:solidFill>
                  <a:schemeClr val="tx1"/>
                </a:solidFill>
              </a:rPr>
              <a:t>Quality of Service (for High Definition Services, e.g. HD Voice, HD Video, etc.)</a:t>
            </a:r>
          </a:p>
          <a:p>
            <a:pPr marL="285750" indent="-285750">
              <a:buSzTx/>
              <a:buFont typeface="Arial" pitchFamily="34" charset="0"/>
              <a:buChar char="•"/>
            </a:pPr>
            <a:r>
              <a:rPr lang="en-IE" dirty="0" smtClean="0">
                <a:solidFill>
                  <a:schemeClr val="tx1"/>
                </a:solidFill>
              </a:rPr>
              <a:t>Lower Latency (faster response times from the Network, e.g. Call setup times)</a:t>
            </a:r>
          </a:p>
          <a:p>
            <a:pPr marL="285750" indent="-285750">
              <a:buSzTx/>
              <a:buFont typeface="Arial" pitchFamily="34" charset="0"/>
              <a:buChar char="•"/>
            </a:pPr>
            <a:r>
              <a:rPr lang="en-IE" dirty="0" smtClean="0">
                <a:solidFill>
                  <a:schemeClr val="tx1"/>
                </a:solidFill>
              </a:rPr>
              <a:t>Network Efficiencies (Higher Network Capacity &amp; Quality – limited Resources)</a:t>
            </a:r>
          </a:p>
          <a:p>
            <a:pPr marL="285750" indent="-285750">
              <a:buSzTx/>
              <a:buFont typeface="Arial" pitchFamily="34" charset="0"/>
              <a:buChar char="•"/>
            </a:pPr>
            <a:endParaRPr lang="en-IE" dirty="0" smtClean="0">
              <a:solidFill>
                <a:schemeClr val="tx1"/>
              </a:solidFill>
            </a:endParaRPr>
          </a:p>
          <a:p>
            <a:pPr marL="0" indent="0">
              <a:buSzTx/>
              <a:buNone/>
            </a:pPr>
            <a:r>
              <a:rPr lang="en-IE" b="1" dirty="0" smtClean="0">
                <a:solidFill>
                  <a:schemeClr val="tx1"/>
                </a:solidFill>
              </a:rPr>
              <a:t>4G LTE &amp; Broadband – What Advantages does 4G have over 3G? </a:t>
            </a:r>
          </a:p>
          <a:p>
            <a:pPr marL="0" indent="0">
              <a:buSzTx/>
              <a:buNone/>
            </a:pPr>
            <a:r>
              <a:rPr lang="en-US" dirty="0"/>
              <a:t>The simple answer is that </a:t>
            </a:r>
            <a:r>
              <a:rPr lang="en-US" dirty="0" smtClean="0"/>
              <a:t>a 4G-LTE network will </a:t>
            </a:r>
            <a:r>
              <a:rPr lang="en-US" dirty="0"/>
              <a:t>have a higher data transfer </a:t>
            </a:r>
            <a:r>
              <a:rPr lang="en-US" dirty="0" smtClean="0"/>
              <a:t>rate, with better network efficiencies.</a:t>
            </a:r>
            <a:endParaRPr lang="en-IE" dirty="0">
              <a:solidFill>
                <a:schemeClr val="tx1"/>
              </a:solidFill>
            </a:endParaRPr>
          </a:p>
          <a:p>
            <a:pPr marL="285750" indent="-285750">
              <a:buSzTx/>
              <a:buFont typeface="Arial" pitchFamily="34" charset="0"/>
              <a:buChar char="•"/>
            </a:pPr>
            <a:endParaRPr lang="en-IE" dirty="0" smtClean="0">
              <a:solidFill>
                <a:schemeClr val="tx1"/>
              </a:solidFill>
            </a:endParaRPr>
          </a:p>
          <a:p>
            <a:pPr marL="0" indent="0">
              <a:buSzTx/>
              <a:buNone/>
            </a:pPr>
            <a:r>
              <a:rPr lang="en-IE" b="1" dirty="0" smtClean="0">
                <a:solidFill>
                  <a:schemeClr val="tx1"/>
                </a:solidFill>
              </a:rPr>
              <a:t>Benefits Beyond Speed:</a:t>
            </a:r>
          </a:p>
          <a:p>
            <a:pPr marL="285750" indent="-285750">
              <a:buSzTx/>
              <a:buFont typeface="Arial" pitchFamily="34" charset="0"/>
              <a:buChar char="•"/>
            </a:pPr>
            <a:r>
              <a:rPr lang="en-IE" dirty="0" smtClean="0">
                <a:solidFill>
                  <a:schemeClr val="tx1"/>
                </a:solidFill>
              </a:rPr>
              <a:t>Better Audio Quality – CS networks offer narrow band Vs 4G wide-band audio.</a:t>
            </a:r>
          </a:p>
          <a:p>
            <a:pPr marL="285750" indent="-285750">
              <a:buSzTx/>
              <a:buFont typeface="Arial" pitchFamily="34" charset="0"/>
              <a:buChar char="•"/>
            </a:pPr>
            <a:r>
              <a:rPr lang="en-IE" dirty="0" smtClean="0">
                <a:solidFill>
                  <a:schemeClr val="tx1"/>
                </a:solidFill>
              </a:rPr>
              <a:t>Unified Communication &amp; Collaboration – Presence, Chat, Video Conferencing.</a:t>
            </a:r>
          </a:p>
          <a:p>
            <a:pPr marL="285750" indent="-285750">
              <a:buSzTx/>
              <a:buFont typeface="Arial" pitchFamily="34" charset="0"/>
              <a:buChar char="•"/>
            </a:pPr>
            <a:r>
              <a:rPr lang="en-IE" dirty="0" smtClean="0">
                <a:solidFill>
                  <a:schemeClr val="tx1"/>
                </a:solidFill>
              </a:rPr>
              <a:t>Improved Network Administration – Dynamic &amp; Efficient Sharing of IP Resources.</a:t>
            </a:r>
            <a:endParaRPr lang="en-IE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6999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77334" y="66676"/>
            <a:ext cx="8596668" cy="733425"/>
          </a:xfrm>
        </p:spPr>
        <p:txBody>
          <a:bodyPr>
            <a:normAutofit/>
          </a:bodyPr>
          <a:lstStyle/>
          <a:p>
            <a:r>
              <a:rPr lang="en-US" dirty="0" smtClean="0"/>
              <a:t>4G LTE – Opportunity for Broadband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77334" y="1057275"/>
            <a:ext cx="8938154" cy="5329238"/>
          </a:xfrm>
        </p:spPr>
        <p:txBody>
          <a:bodyPr>
            <a:normAutofit/>
          </a:bodyPr>
          <a:lstStyle/>
          <a:p>
            <a:pPr marL="285750" indent="-285750">
              <a:buSzTx/>
              <a:buFont typeface="Arial" pitchFamily="34" charset="0"/>
              <a:buChar char="•"/>
            </a:pPr>
            <a:endParaRPr lang="en-IE" sz="1000" dirty="0" smtClean="0">
              <a:solidFill>
                <a:schemeClr val="tx1"/>
              </a:solidFill>
            </a:endParaRPr>
          </a:p>
          <a:p>
            <a:pPr marL="285750" indent="-285750">
              <a:buSzTx/>
              <a:buFont typeface="Arial" pitchFamily="34" charset="0"/>
              <a:buChar char="•"/>
            </a:pPr>
            <a:endParaRPr lang="en-IE" sz="1000" dirty="0">
              <a:solidFill>
                <a:schemeClr val="tx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942976"/>
            <a:ext cx="8395229" cy="5601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595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77334" y="66676"/>
            <a:ext cx="8596668" cy="733425"/>
          </a:xfrm>
        </p:spPr>
        <p:txBody>
          <a:bodyPr>
            <a:normAutofit/>
          </a:bodyPr>
          <a:lstStyle/>
          <a:p>
            <a:r>
              <a:rPr lang="en-US" dirty="0" smtClean="0"/>
              <a:t>4G LTE – Opportunity for Broadband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77334" y="1057275"/>
            <a:ext cx="8938154" cy="5329238"/>
          </a:xfrm>
        </p:spPr>
        <p:txBody>
          <a:bodyPr>
            <a:normAutofit/>
          </a:bodyPr>
          <a:lstStyle/>
          <a:p>
            <a:pPr marL="0" indent="0">
              <a:buSzTx/>
              <a:buNone/>
            </a:pPr>
            <a:r>
              <a:rPr lang="en-IE" b="1" dirty="0" smtClean="0">
                <a:solidFill>
                  <a:schemeClr val="tx1"/>
                </a:solidFill>
              </a:rPr>
              <a:t>Technology Opportunities: </a:t>
            </a:r>
          </a:p>
          <a:p>
            <a:pPr marL="285750" indent="-285750">
              <a:buSzTx/>
              <a:buFont typeface="Arial" pitchFamily="34" charset="0"/>
              <a:buChar char="•"/>
            </a:pPr>
            <a:r>
              <a:rPr lang="en-IE" dirty="0" smtClean="0">
                <a:solidFill>
                  <a:schemeClr val="tx1"/>
                </a:solidFill>
              </a:rPr>
              <a:t>Support </a:t>
            </a:r>
            <a:r>
              <a:rPr lang="en-IE" dirty="0">
                <a:solidFill>
                  <a:schemeClr val="tx1"/>
                </a:solidFill>
              </a:rPr>
              <a:t>for HD Services (</a:t>
            </a:r>
            <a:r>
              <a:rPr lang="en-IE" dirty="0" smtClean="0">
                <a:solidFill>
                  <a:schemeClr val="tx1"/>
                </a:solidFill>
              </a:rPr>
              <a:t>Voice over LTE - </a:t>
            </a:r>
            <a:r>
              <a:rPr lang="en-IE" dirty="0" err="1" smtClean="0">
                <a:solidFill>
                  <a:schemeClr val="tx1"/>
                </a:solidFill>
              </a:rPr>
              <a:t>VoLTE</a:t>
            </a:r>
            <a:r>
              <a:rPr lang="en-IE" dirty="0" smtClean="0">
                <a:solidFill>
                  <a:schemeClr val="tx1"/>
                </a:solidFill>
              </a:rPr>
              <a:t>, </a:t>
            </a:r>
            <a:r>
              <a:rPr lang="en-IE" dirty="0">
                <a:solidFill>
                  <a:schemeClr val="tx1"/>
                </a:solidFill>
              </a:rPr>
              <a:t>Video over </a:t>
            </a:r>
            <a:r>
              <a:rPr lang="en-IE" dirty="0" smtClean="0">
                <a:solidFill>
                  <a:schemeClr val="tx1"/>
                </a:solidFill>
              </a:rPr>
              <a:t>LTE - </a:t>
            </a:r>
            <a:r>
              <a:rPr lang="en-IE" dirty="0" err="1" smtClean="0">
                <a:solidFill>
                  <a:schemeClr val="tx1"/>
                </a:solidFill>
              </a:rPr>
              <a:t>ViLTE</a:t>
            </a:r>
            <a:r>
              <a:rPr lang="en-IE" dirty="0" smtClean="0">
                <a:solidFill>
                  <a:schemeClr val="tx1"/>
                </a:solidFill>
              </a:rPr>
              <a:t>, End-to-End </a:t>
            </a:r>
            <a:r>
              <a:rPr lang="en-IE" dirty="0" err="1" smtClean="0">
                <a:solidFill>
                  <a:schemeClr val="tx1"/>
                </a:solidFill>
              </a:rPr>
              <a:t>QoS</a:t>
            </a:r>
            <a:r>
              <a:rPr lang="en-IE" dirty="0" smtClean="0">
                <a:solidFill>
                  <a:schemeClr val="tx1"/>
                </a:solidFill>
              </a:rPr>
              <a:t> Management, Guaranteed Bit Rates – GBR, </a:t>
            </a:r>
            <a:r>
              <a:rPr lang="en-IE" dirty="0" err="1" smtClean="0">
                <a:solidFill>
                  <a:schemeClr val="tx1"/>
                </a:solidFill>
              </a:rPr>
              <a:t>etc</a:t>
            </a:r>
            <a:r>
              <a:rPr lang="en-IE" dirty="0" smtClean="0">
                <a:solidFill>
                  <a:schemeClr val="tx1"/>
                </a:solidFill>
              </a:rPr>
              <a:t>).</a:t>
            </a:r>
            <a:endParaRPr lang="en-IE" dirty="0">
              <a:solidFill>
                <a:schemeClr val="tx1"/>
              </a:solidFill>
            </a:endParaRPr>
          </a:p>
          <a:p>
            <a:pPr marL="285750" indent="-285750">
              <a:buSzTx/>
              <a:buFont typeface="Arial" pitchFamily="34" charset="0"/>
              <a:buChar char="•"/>
            </a:pPr>
            <a:r>
              <a:rPr lang="en-IE" dirty="0" smtClean="0">
                <a:solidFill>
                  <a:schemeClr val="tx1"/>
                </a:solidFill>
              </a:rPr>
              <a:t>Improved Network Efficiencies – for Higher Speed, Capacity &amp; Quality:</a:t>
            </a:r>
            <a:endParaRPr lang="en-IE" dirty="0">
              <a:solidFill>
                <a:schemeClr val="tx1"/>
              </a:solidFill>
            </a:endParaRPr>
          </a:p>
          <a:p>
            <a:pPr marL="685800" lvl="1">
              <a:buSzTx/>
              <a:buFont typeface="Arial" pitchFamily="34" charset="0"/>
              <a:buChar char="•"/>
            </a:pPr>
            <a:r>
              <a:rPr lang="en-IE" dirty="0" smtClean="0">
                <a:solidFill>
                  <a:schemeClr val="tx1"/>
                </a:solidFill>
              </a:rPr>
              <a:t>Spectrum Efficiency (60 </a:t>
            </a:r>
            <a:r>
              <a:rPr lang="en-IE" dirty="0">
                <a:solidFill>
                  <a:schemeClr val="tx1"/>
                </a:solidFill>
              </a:rPr>
              <a:t>Mbps, </a:t>
            </a:r>
            <a:r>
              <a:rPr lang="en-IE" dirty="0" smtClean="0">
                <a:solidFill>
                  <a:schemeClr val="tx1"/>
                </a:solidFill>
              </a:rPr>
              <a:t>using 10MHz - FDD &amp; 120Mbps with Carrier Aggregation).</a:t>
            </a:r>
            <a:endParaRPr lang="en-IE" dirty="0">
              <a:solidFill>
                <a:schemeClr val="tx1"/>
              </a:solidFill>
            </a:endParaRPr>
          </a:p>
          <a:p>
            <a:pPr marL="685800" lvl="1">
              <a:buSzTx/>
              <a:buFont typeface="Arial" pitchFamily="34" charset="0"/>
              <a:buChar char="•"/>
            </a:pPr>
            <a:r>
              <a:rPr lang="en-IE" dirty="0" smtClean="0">
                <a:solidFill>
                  <a:schemeClr val="tx1"/>
                </a:solidFill>
              </a:rPr>
              <a:t>Increased DL</a:t>
            </a:r>
            <a:r>
              <a:rPr lang="en-IE" dirty="0">
                <a:solidFill>
                  <a:schemeClr val="tx1"/>
                </a:solidFill>
              </a:rPr>
              <a:t>, </a:t>
            </a:r>
            <a:r>
              <a:rPr lang="en-IE" dirty="0" smtClean="0">
                <a:solidFill>
                  <a:schemeClr val="tx1"/>
                </a:solidFill>
              </a:rPr>
              <a:t>UL </a:t>
            </a:r>
            <a:r>
              <a:rPr lang="en-IE" dirty="0">
                <a:solidFill>
                  <a:schemeClr val="tx1"/>
                </a:solidFill>
              </a:rPr>
              <a:t>&amp; Cell-Edge Throughput (Adaptive Modulation, MIMO, Rx Diversity).</a:t>
            </a:r>
          </a:p>
          <a:p>
            <a:pPr marL="685800" lvl="1">
              <a:buSzTx/>
              <a:buFont typeface="Arial" pitchFamily="34" charset="0"/>
              <a:buChar char="•"/>
            </a:pPr>
            <a:r>
              <a:rPr lang="en-IE" dirty="0">
                <a:solidFill>
                  <a:schemeClr val="tx1"/>
                </a:solidFill>
              </a:rPr>
              <a:t>Lower Latency from reduction of network nodes.</a:t>
            </a:r>
            <a:endParaRPr lang="en-IE" dirty="0" smtClean="0">
              <a:solidFill>
                <a:schemeClr val="tx1"/>
              </a:solidFill>
            </a:endParaRPr>
          </a:p>
          <a:p>
            <a:pPr marL="685800" lvl="1">
              <a:buSzTx/>
              <a:buFont typeface="Arial" pitchFamily="34" charset="0"/>
              <a:buChar char="•"/>
            </a:pPr>
            <a:r>
              <a:rPr lang="en-IE" dirty="0" smtClean="0">
                <a:solidFill>
                  <a:schemeClr val="tx1"/>
                </a:solidFill>
              </a:rPr>
              <a:t>Self </a:t>
            </a:r>
            <a:r>
              <a:rPr lang="en-IE" dirty="0">
                <a:solidFill>
                  <a:schemeClr val="tx1"/>
                </a:solidFill>
              </a:rPr>
              <a:t>Optimised Networks </a:t>
            </a:r>
            <a:r>
              <a:rPr lang="en-IE" dirty="0" smtClean="0">
                <a:solidFill>
                  <a:schemeClr val="tx1"/>
                </a:solidFill>
              </a:rPr>
              <a:t>(ANR</a:t>
            </a:r>
            <a:r>
              <a:rPr lang="en-IE" dirty="0">
                <a:solidFill>
                  <a:schemeClr val="tx1"/>
                </a:solidFill>
              </a:rPr>
              <a:t>, </a:t>
            </a:r>
            <a:r>
              <a:rPr lang="en-IE" dirty="0" smtClean="0">
                <a:solidFill>
                  <a:schemeClr val="tx1"/>
                </a:solidFill>
              </a:rPr>
              <a:t>Faster UE Cell </a:t>
            </a:r>
            <a:r>
              <a:rPr lang="en-IE" dirty="0">
                <a:solidFill>
                  <a:schemeClr val="tx1"/>
                </a:solidFill>
              </a:rPr>
              <a:t>Reselection </a:t>
            </a:r>
            <a:r>
              <a:rPr lang="en-IE" dirty="0" smtClean="0">
                <a:solidFill>
                  <a:schemeClr val="tx1"/>
                </a:solidFill>
              </a:rPr>
              <a:t>Saves </a:t>
            </a:r>
            <a:r>
              <a:rPr lang="en-IE" dirty="0" smtClean="0">
                <a:solidFill>
                  <a:schemeClr val="tx1"/>
                </a:solidFill>
              </a:rPr>
              <a:t>Dropped Calls, etc.) </a:t>
            </a:r>
            <a:endParaRPr lang="en-IE" dirty="0">
              <a:solidFill>
                <a:schemeClr val="tx1"/>
              </a:solidFill>
            </a:endParaRPr>
          </a:p>
          <a:p>
            <a:pPr marL="685800" lvl="1">
              <a:buSzTx/>
              <a:buFont typeface="Arial" pitchFamily="34" charset="0"/>
              <a:buChar char="•"/>
            </a:pPr>
            <a:r>
              <a:rPr lang="en-IE" dirty="0" smtClean="0">
                <a:solidFill>
                  <a:schemeClr val="tx1"/>
                </a:solidFill>
              </a:rPr>
              <a:t>Voice </a:t>
            </a:r>
            <a:r>
              <a:rPr lang="en-IE" dirty="0">
                <a:solidFill>
                  <a:schemeClr val="tx1"/>
                </a:solidFill>
              </a:rPr>
              <a:t>Service Continuity </a:t>
            </a:r>
            <a:r>
              <a:rPr lang="en-IE" dirty="0" smtClean="0">
                <a:solidFill>
                  <a:schemeClr val="tx1"/>
                </a:solidFill>
              </a:rPr>
              <a:t>(CSFB </a:t>
            </a:r>
            <a:r>
              <a:rPr lang="en-IE" dirty="0">
                <a:solidFill>
                  <a:schemeClr val="tx1"/>
                </a:solidFill>
              </a:rPr>
              <a:t>to 3G and 2G </a:t>
            </a:r>
            <a:r>
              <a:rPr lang="en-IE" dirty="0" smtClean="0">
                <a:solidFill>
                  <a:schemeClr val="tx1"/>
                </a:solidFill>
              </a:rPr>
              <a:t>Networks). </a:t>
            </a:r>
          </a:p>
          <a:p>
            <a:pPr marL="685800" lvl="1">
              <a:buSzTx/>
              <a:buFont typeface="Arial" pitchFamily="34" charset="0"/>
              <a:buChar char="•"/>
            </a:pPr>
            <a:r>
              <a:rPr lang="en-IE" dirty="0">
                <a:solidFill>
                  <a:schemeClr val="tx1"/>
                </a:solidFill>
              </a:rPr>
              <a:t>Longer Battery Life for Users</a:t>
            </a:r>
          </a:p>
          <a:p>
            <a:pPr marL="285750" indent="-285750">
              <a:buSzTx/>
              <a:buFont typeface="Arial" pitchFamily="34" charset="0"/>
              <a:buChar char="•"/>
            </a:pPr>
            <a:r>
              <a:rPr lang="en-IE" dirty="0" smtClean="0">
                <a:solidFill>
                  <a:schemeClr val="tx1"/>
                </a:solidFill>
              </a:rPr>
              <a:t>LTE RAN is Designed for numerous Spectrum Band Plans, with Multi-Carrier </a:t>
            </a:r>
            <a:r>
              <a:rPr lang="en-IE" dirty="0">
                <a:solidFill>
                  <a:schemeClr val="tx1"/>
                </a:solidFill>
              </a:rPr>
              <a:t>Support in Base Band Unit (BBU</a:t>
            </a:r>
            <a:r>
              <a:rPr lang="en-IE" dirty="0" smtClean="0">
                <a:solidFill>
                  <a:schemeClr val="tx1"/>
                </a:solidFill>
              </a:rPr>
              <a:t>). Band 20 (800 MHz) and Band 7 (2600 MHz) adopted for Africa. </a:t>
            </a:r>
          </a:p>
          <a:p>
            <a:pPr marL="285750" indent="-285750">
              <a:buSzTx/>
              <a:buFont typeface="Arial" pitchFamily="34" charset="0"/>
              <a:buChar char="•"/>
            </a:pPr>
            <a:endParaRPr lang="en-IE" sz="600" dirty="0">
              <a:solidFill>
                <a:schemeClr val="tx1"/>
              </a:solidFill>
            </a:endParaRPr>
          </a:p>
          <a:p>
            <a:pPr marL="0" indent="0">
              <a:buSzTx/>
              <a:buNone/>
            </a:pPr>
            <a:r>
              <a:rPr lang="en-IE" i="1" dirty="0" smtClean="0">
                <a:solidFill>
                  <a:schemeClr val="tx1"/>
                </a:solidFill>
              </a:rPr>
              <a:t>	Ref: Annexure A – Detailed LTE Band Plans (for FDD and TDD). </a:t>
            </a:r>
          </a:p>
          <a:p>
            <a:pPr marL="285750" indent="-285750">
              <a:buSzTx/>
              <a:buFont typeface="Arial" pitchFamily="34" charset="0"/>
              <a:buChar char="•"/>
            </a:pPr>
            <a:endParaRPr lang="en-IE" dirty="0" smtClean="0">
              <a:solidFill>
                <a:schemeClr val="tx1"/>
              </a:solidFill>
            </a:endParaRPr>
          </a:p>
          <a:p>
            <a:pPr marL="285750" indent="-285750">
              <a:buSzTx/>
              <a:buFont typeface="Arial" pitchFamily="34" charset="0"/>
              <a:buChar char="•"/>
            </a:pPr>
            <a:endParaRPr lang="en-IE" dirty="0">
              <a:solidFill>
                <a:schemeClr val="tx1"/>
              </a:solidFill>
            </a:endParaRPr>
          </a:p>
          <a:p>
            <a:pPr marL="285750" indent="-285750">
              <a:buSzTx/>
              <a:buFont typeface="Arial" pitchFamily="34" charset="0"/>
              <a:buChar char="•"/>
            </a:pPr>
            <a:endParaRPr lang="en-IE" dirty="0" smtClean="0">
              <a:solidFill>
                <a:schemeClr val="tx1"/>
              </a:solidFill>
            </a:endParaRPr>
          </a:p>
          <a:p>
            <a:pPr marL="285750" indent="-285750">
              <a:buSzTx/>
              <a:buFont typeface="Arial" pitchFamily="34" charset="0"/>
              <a:buChar char="•"/>
            </a:pPr>
            <a:endParaRPr lang="en-IE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826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77334" y="66676"/>
            <a:ext cx="8596668" cy="733425"/>
          </a:xfrm>
        </p:spPr>
        <p:txBody>
          <a:bodyPr>
            <a:normAutofit/>
          </a:bodyPr>
          <a:lstStyle/>
          <a:p>
            <a:r>
              <a:rPr lang="en-US" dirty="0" smtClean="0"/>
              <a:t>4G LTE – Opportunity for Broadband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77334" y="1057275"/>
            <a:ext cx="8938154" cy="5672138"/>
          </a:xfrm>
        </p:spPr>
        <p:txBody>
          <a:bodyPr>
            <a:normAutofit/>
          </a:bodyPr>
          <a:lstStyle/>
          <a:p>
            <a:pPr marL="0" indent="0">
              <a:buSzTx/>
              <a:buNone/>
            </a:pPr>
            <a:r>
              <a:rPr lang="en-IE" b="1" dirty="0" smtClean="0">
                <a:solidFill>
                  <a:schemeClr val="tx1"/>
                </a:solidFill>
              </a:rPr>
              <a:t>Market Opportunities: </a:t>
            </a:r>
          </a:p>
          <a:p>
            <a:pPr marL="285750" indent="-285750">
              <a:buSzTx/>
              <a:buFont typeface="Arial" pitchFamily="34" charset="0"/>
              <a:buChar char="•"/>
            </a:pPr>
            <a:r>
              <a:rPr lang="en-IE" dirty="0" smtClean="0">
                <a:solidFill>
                  <a:schemeClr val="tx1"/>
                </a:solidFill>
              </a:rPr>
              <a:t>Low Penetration – Opportunity for Growth</a:t>
            </a:r>
          </a:p>
          <a:p>
            <a:pPr marL="685800" lvl="1">
              <a:buSzTx/>
              <a:buFont typeface="Arial" pitchFamily="34" charset="0"/>
              <a:buChar char="•"/>
            </a:pPr>
            <a:r>
              <a:rPr lang="en-IE" dirty="0" smtClean="0">
                <a:solidFill>
                  <a:schemeClr val="tx1"/>
                </a:solidFill>
              </a:rPr>
              <a:t>Sub-Saharan Africa has the lowest mobile penetration, with 12% CAGR in 2014. </a:t>
            </a:r>
          </a:p>
          <a:p>
            <a:pPr marL="685800" lvl="1">
              <a:buSzTx/>
              <a:buFont typeface="Arial" pitchFamily="34" charset="0"/>
              <a:buChar char="•"/>
            </a:pPr>
            <a:r>
              <a:rPr lang="en-IE" dirty="0" smtClean="0">
                <a:solidFill>
                  <a:schemeClr val="tx1"/>
                </a:solidFill>
              </a:rPr>
              <a:t>Rapid Shift to Mobile Broadband expected by 2020 (GSMA).</a:t>
            </a:r>
          </a:p>
          <a:p>
            <a:pPr marL="685800" lvl="1">
              <a:buSzTx/>
              <a:buFont typeface="Arial" pitchFamily="34" charset="0"/>
              <a:buChar char="•"/>
            </a:pPr>
            <a:endParaRPr lang="en-IE" dirty="0">
              <a:solidFill>
                <a:schemeClr val="tx1"/>
              </a:solidFill>
            </a:endParaRPr>
          </a:p>
          <a:p>
            <a:pPr marL="685800" lvl="1">
              <a:buSzTx/>
              <a:buFont typeface="Arial" pitchFamily="34" charset="0"/>
              <a:buChar char="•"/>
            </a:pPr>
            <a:endParaRPr lang="en-IE" dirty="0" smtClean="0">
              <a:solidFill>
                <a:schemeClr val="tx1"/>
              </a:solidFill>
            </a:endParaRPr>
          </a:p>
          <a:p>
            <a:pPr marL="685800" lvl="1">
              <a:buSzTx/>
              <a:buFont typeface="Arial" pitchFamily="34" charset="0"/>
              <a:buChar char="•"/>
            </a:pPr>
            <a:endParaRPr lang="en-IE" dirty="0">
              <a:solidFill>
                <a:schemeClr val="tx1"/>
              </a:solidFill>
            </a:endParaRPr>
          </a:p>
          <a:p>
            <a:pPr marL="685800" lvl="1">
              <a:buSzTx/>
              <a:buFont typeface="Arial" pitchFamily="34" charset="0"/>
              <a:buChar char="•"/>
            </a:pPr>
            <a:endParaRPr lang="en-IE" dirty="0" smtClean="0">
              <a:solidFill>
                <a:schemeClr val="tx1"/>
              </a:solidFill>
            </a:endParaRPr>
          </a:p>
          <a:p>
            <a:pPr marL="685800" lvl="1">
              <a:buSzTx/>
              <a:buFont typeface="Arial" pitchFamily="34" charset="0"/>
              <a:buChar char="•"/>
            </a:pPr>
            <a:endParaRPr lang="en-IE" dirty="0">
              <a:solidFill>
                <a:schemeClr val="tx1"/>
              </a:solidFill>
            </a:endParaRPr>
          </a:p>
          <a:p>
            <a:pPr marL="685800" lvl="1">
              <a:buSzTx/>
              <a:buFont typeface="Arial" pitchFamily="34" charset="0"/>
              <a:buChar char="•"/>
            </a:pPr>
            <a:endParaRPr lang="en-IE" dirty="0" smtClean="0">
              <a:solidFill>
                <a:schemeClr val="tx1"/>
              </a:solidFill>
            </a:endParaRPr>
          </a:p>
          <a:p>
            <a:pPr marL="685800" lvl="1">
              <a:buSzTx/>
              <a:buFont typeface="Arial" pitchFamily="34" charset="0"/>
              <a:buChar char="•"/>
            </a:pPr>
            <a:endParaRPr lang="en-IE" dirty="0">
              <a:solidFill>
                <a:schemeClr val="tx1"/>
              </a:solidFill>
            </a:endParaRPr>
          </a:p>
          <a:p>
            <a:pPr marL="685800" lvl="1">
              <a:buSzTx/>
              <a:buFont typeface="Arial" pitchFamily="34" charset="0"/>
              <a:buChar char="•"/>
            </a:pPr>
            <a:endParaRPr lang="en-IE" dirty="0" smtClean="0">
              <a:solidFill>
                <a:schemeClr val="tx1"/>
              </a:solidFill>
            </a:endParaRPr>
          </a:p>
          <a:p>
            <a:pPr marL="685800" lvl="1">
              <a:buSzTx/>
              <a:buFont typeface="Arial" pitchFamily="34" charset="0"/>
              <a:buChar char="•"/>
            </a:pPr>
            <a:endParaRPr lang="en-IE" dirty="0">
              <a:solidFill>
                <a:schemeClr val="tx1"/>
              </a:solidFill>
            </a:endParaRPr>
          </a:p>
          <a:p>
            <a:pPr marL="400050" lvl="1" indent="0">
              <a:buSzTx/>
              <a:buNone/>
            </a:pPr>
            <a:endParaRPr lang="en-IE" dirty="0">
              <a:solidFill>
                <a:schemeClr val="tx1"/>
              </a:solidFill>
              <a:hlinkClick r:id="rId2"/>
            </a:endParaRPr>
          </a:p>
          <a:p>
            <a:pPr marL="400050" lvl="1" indent="0">
              <a:buSzTx/>
              <a:buNone/>
            </a:pPr>
            <a:r>
              <a:rPr lang="en-IE" dirty="0" smtClean="0">
                <a:solidFill>
                  <a:schemeClr val="tx1"/>
                </a:solidFill>
                <a:hlinkClick r:id="rId2"/>
              </a:rPr>
              <a:t>http</a:t>
            </a:r>
            <a:r>
              <a:rPr lang="en-IE" dirty="0">
                <a:solidFill>
                  <a:schemeClr val="tx1"/>
                </a:solidFill>
                <a:hlinkClick r:id="rId2"/>
              </a:rPr>
              <a:t>://</a:t>
            </a:r>
            <a:r>
              <a:rPr lang="en-IE" dirty="0" smtClean="0">
                <a:solidFill>
                  <a:schemeClr val="tx1"/>
                </a:solidFill>
                <a:hlinkClick r:id="rId2"/>
              </a:rPr>
              <a:t>www.gsmamobileeconomy.com/GSMA_Global_Mobile_Economy_Report_2015.pdf</a:t>
            </a:r>
            <a:endParaRPr lang="en-IE" dirty="0" smtClean="0">
              <a:solidFill>
                <a:schemeClr val="tx1"/>
              </a:solidFill>
            </a:endParaRPr>
          </a:p>
          <a:p>
            <a:pPr marL="685800" lvl="1">
              <a:buSzTx/>
              <a:buFont typeface="Arial" pitchFamily="34" charset="0"/>
              <a:buChar char="•"/>
            </a:pPr>
            <a:endParaRPr lang="en-IE" dirty="0" smtClean="0">
              <a:solidFill>
                <a:schemeClr val="tx1"/>
              </a:solidFill>
            </a:endParaRPr>
          </a:p>
          <a:p>
            <a:pPr marL="685800" lvl="1">
              <a:buSzTx/>
              <a:buFont typeface="Arial" pitchFamily="34" charset="0"/>
              <a:buChar char="•"/>
            </a:pPr>
            <a:endParaRPr lang="en-IE" dirty="0">
              <a:solidFill>
                <a:schemeClr val="tx1"/>
              </a:solidFill>
            </a:endParaRPr>
          </a:p>
          <a:p>
            <a:pPr marL="685800" lvl="1">
              <a:buSzTx/>
              <a:buFont typeface="Arial" pitchFamily="34" charset="0"/>
              <a:buChar char="•"/>
            </a:pPr>
            <a:endParaRPr lang="en-IE" dirty="0" smtClean="0">
              <a:solidFill>
                <a:schemeClr val="tx1"/>
              </a:solidFill>
            </a:endParaRPr>
          </a:p>
          <a:p>
            <a:pPr marL="685800" lvl="1">
              <a:buSzTx/>
              <a:buFont typeface="Arial" pitchFamily="34" charset="0"/>
              <a:buChar char="•"/>
            </a:pPr>
            <a:endParaRPr lang="en-IE" dirty="0">
              <a:solidFill>
                <a:schemeClr val="tx1"/>
              </a:solidFill>
            </a:endParaRPr>
          </a:p>
          <a:p>
            <a:pPr marL="285750" indent="-285750">
              <a:buSzTx/>
              <a:buFont typeface="Arial" pitchFamily="34" charset="0"/>
              <a:buChar char="•"/>
            </a:pPr>
            <a:endParaRPr lang="en-IE" dirty="0" smtClean="0">
              <a:solidFill>
                <a:schemeClr val="tx1"/>
              </a:solidFill>
            </a:endParaRPr>
          </a:p>
          <a:p>
            <a:pPr marL="285750" indent="-285750">
              <a:buSzTx/>
              <a:buFont typeface="Arial" pitchFamily="34" charset="0"/>
              <a:buChar char="•"/>
            </a:pPr>
            <a:endParaRPr lang="en-IE" dirty="0">
              <a:solidFill>
                <a:schemeClr val="tx1"/>
              </a:solidFill>
            </a:endParaRPr>
          </a:p>
          <a:p>
            <a:pPr marL="285750" indent="-285750">
              <a:buSzTx/>
              <a:buFont typeface="Arial" pitchFamily="34" charset="0"/>
              <a:buChar char="•"/>
            </a:pPr>
            <a:endParaRPr lang="en-IE" dirty="0" smtClean="0">
              <a:solidFill>
                <a:schemeClr val="tx1"/>
              </a:solidFill>
            </a:endParaRPr>
          </a:p>
          <a:p>
            <a:pPr marL="285750" indent="-285750">
              <a:buSzTx/>
              <a:buFont typeface="Arial" pitchFamily="34" charset="0"/>
              <a:buChar char="•"/>
            </a:pPr>
            <a:endParaRPr lang="en-IE" sz="1000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589" y="2752726"/>
            <a:ext cx="5351999" cy="339652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9333" y="2752726"/>
            <a:ext cx="5300655" cy="3396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536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77334" y="66676"/>
            <a:ext cx="8596668" cy="733425"/>
          </a:xfrm>
        </p:spPr>
        <p:txBody>
          <a:bodyPr>
            <a:normAutofit/>
          </a:bodyPr>
          <a:lstStyle/>
          <a:p>
            <a:r>
              <a:rPr lang="en-US" dirty="0" smtClean="0"/>
              <a:t>4G LTE – Opportunity for Broadband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77334" y="1057275"/>
            <a:ext cx="8938154" cy="5614988"/>
          </a:xfrm>
        </p:spPr>
        <p:txBody>
          <a:bodyPr>
            <a:normAutofit/>
          </a:bodyPr>
          <a:lstStyle/>
          <a:p>
            <a:pPr marL="0" indent="0">
              <a:buSzTx/>
              <a:buNone/>
            </a:pPr>
            <a:r>
              <a:rPr lang="en-IE" b="1" dirty="0" smtClean="0">
                <a:solidFill>
                  <a:schemeClr val="tx1"/>
                </a:solidFill>
              </a:rPr>
              <a:t>Market Opportunities: </a:t>
            </a:r>
            <a:endParaRPr lang="en-IE" dirty="0">
              <a:solidFill>
                <a:schemeClr val="tx1"/>
              </a:solidFill>
            </a:endParaRPr>
          </a:p>
          <a:p>
            <a:pPr marL="285750" indent="-285750">
              <a:buSzTx/>
              <a:buFont typeface="Arial" pitchFamily="34" charset="0"/>
              <a:buChar char="•"/>
            </a:pPr>
            <a:r>
              <a:rPr lang="en-IE" dirty="0" smtClean="0">
                <a:solidFill>
                  <a:schemeClr val="tx1"/>
                </a:solidFill>
              </a:rPr>
              <a:t>Handset Costs – Still to Come Down: </a:t>
            </a:r>
            <a:endParaRPr lang="en-IE" dirty="0">
              <a:solidFill>
                <a:schemeClr val="tx1"/>
              </a:solidFill>
            </a:endParaRPr>
          </a:p>
          <a:p>
            <a:pPr marL="685800" lvl="1">
              <a:buSzTx/>
              <a:buFont typeface="Arial" pitchFamily="34" charset="0"/>
              <a:buChar char="•"/>
            </a:pPr>
            <a:r>
              <a:rPr lang="en-IE" dirty="0" smtClean="0">
                <a:solidFill>
                  <a:schemeClr val="tx1"/>
                </a:solidFill>
              </a:rPr>
              <a:t>Biggest Barrier to Entry of 4G LTE  (Handsets Cost ~ US$ 100 – US$ 700).  </a:t>
            </a:r>
            <a:endParaRPr lang="en-IE" dirty="0">
              <a:solidFill>
                <a:schemeClr val="tx1"/>
              </a:solidFill>
            </a:endParaRPr>
          </a:p>
          <a:p>
            <a:pPr marL="685800" lvl="1">
              <a:buSzTx/>
              <a:buFont typeface="Arial" pitchFamily="34" charset="0"/>
              <a:buChar char="•"/>
            </a:pPr>
            <a:r>
              <a:rPr lang="en-IE" dirty="0" smtClean="0">
                <a:solidFill>
                  <a:schemeClr val="tx1"/>
                </a:solidFill>
              </a:rPr>
              <a:t>The Sweet-Spot in pricing, expected to be between ~ US$ 25 – US$ 50, for Africa. Handset Manufacturers are already working to meet this goal. </a:t>
            </a:r>
          </a:p>
          <a:p>
            <a:pPr marL="400050" lvl="1" indent="0">
              <a:buSzTx/>
              <a:buNone/>
            </a:pPr>
            <a:r>
              <a:rPr lang="en-IE" dirty="0">
                <a:solidFill>
                  <a:schemeClr val="tx1"/>
                </a:solidFill>
                <a:hlinkClick r:id="rId2"/>
              </a:rPr>
              <a:t>http://</a:t>
            </a:r>
            <a:r>
              <a:rPr lang="en-IE" dirty="0" smtClean="0">
                <a:solidFill>
                  <a:schemeClr val="tx1"/>
                </a:solidFill>
                <a:hlinkClick r:id="rId2"/>
              </a:rPr>
              <a:t>www.gsmamobileeconomy.com/GSMA_Global_Mobile_Economy_Report_2015.pdf</a:t>
            </a:r>
            <a:endParaRPr lang="en-IE" dirty="0" smtClean="0">
              <a:solidFill>
                <a:schemeClr val="tx1"/>
              </a:solidFill>
            </a:endParaRPr>
          </a:p>
          <a:p>
            <a:pPr marL="685800" lvl="1">
              <a:buSzTx/>
              <a:buFont typeface="Arial" pitchFamily="34" charset="0"/>
              <a:buChar char="•"/>
            </a:pPr>
            <a:r>
              <a:rPr lang="en-IE" dirty="0" smtClean="0">
                <a:solidFill>
                  <a:schemeClr val="tx1"/>
                </a:solidFill>
              </a:rPr>
              <a:t>4G LTE Handsets Expected to more than double in 3 Years (by 2018). </a:t>
            </a:r>
          </a:p>
          <a:p>
            <a:pPr marL="400050" lvl="1" indent="0">
              <a:buSzTx/>
              <a:buNone/>
            </a:pPr>
            <a:r>
              <a:rPr lang="en-IE" dirty="0">
                <a:solidFill>
                  <a:schemeClr val="tx1"/>
                </a:solidFill>
                <a:hlinkClick r:id="rId3"/>
              </a:rPr>
              <a:t>http://www.statista.com/statistics/503375/4g-lte-mobile-phones-in-use-worldwide</a:t>
            </a:r>
            <a:r>
              <a:rPr lang="en-IE" dirty="0" smtClean="0">
                <a:solidFill>
                  <a:schemeClr val="tx1"/>
                </a:solidFill>
                <a:hlinkClick r:id="rId3"/>
              </a:rPr>
              <a:t>/</a:t>
            </a:r>
            <a:r>
              <a:rPr lang="en-IE" dirty="0" smtClean="0">
                <a:solidFill>
                  <a:schemeClr val="tx1"/>
                </a:solidFill>
              </a:rPr>
              <a:t> </a:t>
            </a:r>
          </a:p>
          <a:p>
            <a:pPr marL="285750" indent="-285750">
              <a:buSzTx/>
              <a:buFont typeface="Arial" pitchFamily="34" charset="0"/>
              <a:buChar char="•"/>
            </a:pPr>
            <a:endParaRPr lang="en-IE" dirty="0" smtClean="0">
              <a:solidFill>
                <a:schemeClr val="tx1"/>
              </a:solidFill>
            </a:endParaRPr>
          </a:p>
          <a:p>
            <a:pPr marL="285750" indent="-285750">
              <a:buSzTx/>
              <a:buFont typeface="Arial" pitchFamily="34" charset="0"/>
              <a:buChar char="•"/>
            </a:pPr>
            <a:endParaRPr lang="en-IE" dirty="0">
              <a:solidFill>
                <a:schemeClr val="tx1"/>
              </a:solidFill>
            </a:endParaRPr>
          </a:p>
          <a:p>
            <a:pPr marL="285750" indent="-285750">
              <a:buSzTx/>
              <a:buFont typeface="Arial" pitchFamily="34" charset="0"/>
              <a:buChar char="•"/>
            </a:pPr>
            <a:endParaRPr lang="en-IE" dirty="0" smtClean="0">
              <a:solidFill>
                <a:schemeClr val="tx1"/>
              </a:solidFill>
            </a:endParaRPr>
          </a:p>
          <a:p>
            <a:pPr marL="285750" indent="-285750">
              <a:buSzTx/>
              <a:buFont typeface="Arial" pitchFamily="34" charset="0"/>
              <a:buChar char="•"/>
            </a:pPr>
            <a:endParaRPr lang="en-IE" dirty="0">
              <a:solidFill>
                <a:schemeClr val="tx1"/>
              </a:solidFill>
            </a:endParaRPr>
          </a:p>
          <a:p>
            <a:pPr marL="285750" indent="-285750">
              <a:buSzTx/>
              <a:buFont typeface="Arial" pitchFamily="34" charset="0"/>
              <a:buChar char="•"/>
            </a:pPr>
            <a:endParaRPr lang="en-IE" dirty="0" smtClean="0">
              <a:solidFill>
                <a:schemeClr val="tx1"/>
              </a:solidFill>
            </a:endParaRPr>
          </a:p>
          <a:p>
            <a:pPr marL="285750" indent="-285750">
              <a:buSzTx/>
              <a:buFont typeface="Arial" pitchFamily="34" charset="0"/>
              <a:buChar char="•"/>
            </a:pPr>
            <a:endParaRPr lang="en-IE" dirty="0">
              <a:solidFill>
                <a:schemeClr val="tx1"/>
              </a:solidFill>
            </a:endParaRPr>
          </a:p>
          <a:p>
            <a:pPr marL="285750" indent="-285750">
              <a:buSzTx/>
              <a:buFont typeface="Arial" pitchFamily="34" charset="0"/>
              <a:buChar char="•"/>
            </a:pPr>
            <a:endParaRPr lang="en-IE" dirty="0" smtClean="0">
              <a:solidFill>
                <a:schemeClr val="tx1"/>
              </a:solidFill>
            </a:endParaRPr>
          </a:p>
          <a:p>
            <a:pPr marL="0" indent="0">
              <a:buSzTx/>
              <a:buNone/>
            </a:pPr>
            <a:endParaRPr lang="en-IE" sz="1000" dirty="0">
              <a:solidFill>
                <a:schemeClr val="tx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9495" y="3980977"/>
            <a:ext cx="5792345" cy="2691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519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77334" y="66676"/>
            <a:ext cx="8596668" cy="733425"/>
          </a:xfrm>
        </p:spPr>
        <p:txBody>
          <a:bodyPr>
            <a:normAutofit/>
          </a:bodyPr>
          <a:lstStyle/>
          <a:p>
            <a:r>
              <a:rPr lang="en-US" dirty="0" smtClean="0"/>
              <a:t>4G LTE – Challenges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77334" y="1057275"/>
            <a:ext cx="8938154" cy="5614988"/>
          </a:xfrm>
        </p:spPr>
        <p:txBody>
          <a:bodyPr>
            <a:normAutofit/>
          </a:bodyPr>
          <a:lstStyle/>
          <a:p>
            <a:pPr marL="0" indent="0">
              <a:buSzTx/>
              <a:buNone/>
            </a:pPr>
            <a:r>
              <a:rPr lang="en-IE" b="1" dirty="0" smtClean="0">
                <a:solidFill>
                  <a:schemeClr val="tx1"/>
                </a:solidFill>
              </a:rPr>
              <a:t>Challenges to Overcome: </a:t>
            </a:r>
            <a:endParaRPr lang="en-IE" dirty="0">
              <a:solidFill>
                <a:schemeClr val="tx1"/>
              </a:solidFill>
            </a:endParaRPr>
          </a:p>
          <a:p>
            <a:pPr marL="285750" indent="-285750">
              <a:buSzTx/>
              <a:buFont typeface="Arial" pitchFamily="34" charset="0"/>
              <a:buChar char="•"/>
            </a:pPr>
            <a:r>
              <a:rPr lang="en-IE" dirty="0" smtClean="0">
                <a:solidFill>
                  <a:schemeClr val="tx1"/>
                </a:solidFill>
              </a:rPr>
              <a:t>Developing Business Case in a Mature, Competitive Market from GSM. </a:t>
            </a:r>
          </a:p>
          <a:p>
            <a:pPr marL="685800" lvl="1">
              <a:buSzTx/>
              <a:buFont typeface="Arial" pitchFamily="34" charset="0"/>
              <a:buChar char="•"/>
            </a:pPr>
            <a:r>
              <a:rPr lang="en-IE" dirty="0" smtClean="0">
                <a:solidFill>
                  <a:schemeClr val="tx1"/>
                </a:solidFill>
              </a:rPr>
              <a:t>High Network Rollout Costs (Expensive New Network Technology).</a:t>
            </a:r>
          </a:p>
          <a:p>
            <a:pPr marL="685800" lvl="1">
              <a:buSzTx/>
              <a:buFont typeface="Arial" pitchFamily="34" charset="0"/>
              <a:buChar char="•"/>
            </a:pPr>
            <a:r>
              <a:rPr lang="en-IE" dirty="0" smtClean="0">
                <a:solidFill>
                  <a:schemeClr val="tx1"/>
                </a:solidFill>
              </a:rPr>
              <a:t>Low Market Uptake (</a:t>
            </a:r>
            <a:r>
              <a:rPr lang="en-IE" dirty="0">
                <a:solidFill>
                  <a:schemeClr val="tx1"/>
                </a:solidFill>
              </a:rPr>
              <a:t>E</a:t>
            </a:r>
            <a:r>
              <a:rPr lang="en-IE" dirty="0" smtClean="0">
                <a:solidFill>
                  <a:schemeClr val="tx1"/>
                </a:solidFill>
              </a:rPr>
              <a:t>xpensive Handsets) but Promising Growth </a:t>
            </a:r>
          </a:p>
          <a:p>
            <a:pPr marL="685800" lvl="1">
              <a:buSzTx/>
              <a:buFont typeface="Arial" pitchFamily="34" charset="0"/>
              <a:buChar char="•"/>
            </a:pPr>
            <a:r>
              <a:rPr lang="en-IE" dirty="0">
                <a:solidFill>
                  <a:schemeClr val="tx1"/>
                </a:solidFill>
              </a:rPr>
              <a:t>Slow Coming Profitability – Constraining Aggressive Rollout:</a:t>
            </a:r>
          </a:p>
          <a:p>
            <a:pPr marL="1085850" lvl="2">
              <a:buSzTx/>
              <a:buFont typeface="Arial" pitchFamily="34" charset="0"/>
              <a:buChar char="•"/>
            </a:pPr>
            <a:r>
              <a:rPr lang="en-IE" dirty="0">
                <a:solidFill>
                  <a:schemeClr val="tx1"/>
                </a:solidFill>
              </a:rPr>
              <a:t>Biggest Value Driver for Mobile Network Growths is Coverage.</a:t>
            </a:r>
            <a:endParaRPr lang="en-IE" dirty="0" smtClean="0">
              <a:solidFill>
                <a:schemeClr val="tx1"/>
              </a:solidFill>
            </a:endParaRPr>
          </a:p>
          <a:p>
            <a:pPr marL="685800" lvl="1">
              <a:buSzTx/>
              <a:buFont typeface="Arial" pitchFamily="34" charset="0"/>
              <a:buChar char="•"/>
            </a:pPr>
            <a:r>
              <a:rPr lang="en-IE" dirty="0" smtClean="0">
                <a:solidFill>
                  <a:schemeClr val="tx1"/>
                </a:solidFill>
              </a:rPr>
              <a:t>Competitive Product Positioning (4G-LTE Data Vs 3G </a:t>
            </a:r>
            <a:r>
              <a:rPr lang="en-IE" dirty="0" smtClean="0">
                <a:solidFill>
                  <a:schemeClr val="tx1"/>
                </a:solidFill>
              </a:rPr>
              <a:t>&amp; </a:t>
            </a:r>
            <a:r>
              <a:rPr lang="en-IE" smtClean="0">
                <a:solidFill>
                  <a:schemeClr val="tx1"/>
                </a:solidFill>
              </a:rPr>
              <a:t>2G Data – </a:t>
            </a:r>
            <a:r>
              <a:rPr lang="en-IE" dirty="0" smtClean="0">
                <a:solidFill>
                  <a:schemeClr val="tx1"/>
                </a:solidFill>
              </a:rPr>
              <a:t>Price Sensitivity).</a:t>
            </a:r>
            <a:endParaRPr lang="en-IE" dirty="0">
              <a:solidFill>
                <a:schemeClr val="tx1"/>
              </a:solidFill>
            </a:endParaRPr>
          </a:p>
          <a:p>
            <a:pPr marL="285750" indent="-285750">
              <a:buSzTx/>
              <a:buFont typeface="Arial" pitchFamily="34" charset="0"/>
              <a:buChar char="•"/>
            </a:pPr>
            <a:r>
              <a:rPr lang="en-IE" dirty="0" smtClean="0">
                <a:solidFill>
                  <a:schemeClr val="tx1"/>
                </a:solidFill>
              </a:rPr>
              <a:t>Transmission Infrastructure Limitations: </a:t>
            </a:r>
            <a:endParaRPr lang="en-IE" dirty="0">
              <a:solidFill>
                <a:schemeClr val="tx1"/>
              </a:solidFill>
            </a:endParaRPr>
          </a:p>
          <a:p>
            <a:pPr marL="685800" lvl="1">
              <a:buSzTx/>
              <a:buFont typeface="Arial" pitchFamily="34" charset="0"/>
              <a:buChar char="•"/>
            </a:pPr>
            <a:r>
              <a:rPr lang="en-IE" dirty="0" smtClean="0">
                <a:solidFill>
                  <a:schemeClr val="tx1"/>
                </a:solidFill>
              </a:rPr>
              <a:t>High LTE throughput per Site – Demands High Transmission Bandwidth (10s -100s Mbps)</a:t>
            </a:r>
          </a:p>
          <a:p>
            <a:pPr marL="685800" lvl="1">
              <a:buSzTx/>
              <a:buFont typeface="Arial" pitchFamily="34" charset="0"/>
              <a:buChar char="•"/>
            </a:pPr>
            <a:r>
              <a:rPr lang="en-IE" dirty="0" smtClean="0">
                <a:solidFill>
                  <a:schemeClr val="tx1"/>
                </a:solidFill>
              </a:rPr>
              <a:t>Limited Fibre Optic Footprint - Microwave transmission is limiting for Backhaul.</a:t>
            </a:r>
            <a:endParaRPr lang="en-IE" dirty="0">
              <a:solidFill>
                <a:schemeClr val="tx1"/>
              </a:solidFill>
            </a:endParaRPr>
          </a:p>
          <a:p>
            <a:pPr marL="285750" indent="-285750">
              <a:buSzTx/>
              <a:buFont typeface="Arial" pitchFamily="34" charset="0"/>
              <a:buChar char="•"/>
            </a:pPr>
            <a:r>
              <a:rPr lang="en-IE" dirty="0" smtClean="0">
                <a:solidFill>
                  <a:schemeClr val="tx1"/>
                </a:solidFill>
              </a:rPr>
              <a:t>Consumer Literacy – Adapting to Higher 4G-LTE Speeds, New Charging Models, etc.</a:t>
            </a:r>
          </a:p>
          <a:p>
            <a:pPr marL="285750" indent="-285750">
              <a:buSzTx/>
              <a:buFont typeface="Arial" pitchFamily="34" charset="0"/>
              <a:buChar char="•"/>
            </a:pPr>
            <a:r>
              <a:rPr lang="en-IE" dirty="0" smtClean="0">
                <a:solidFill>
                  <a:schemeClr val="tx1"/>
                </a:solidFill>
              </a:rPr>
              <a:t>Local Content for Broadband &amp; Internet Consumption – Expensive IBH.</a:t>
            </a:r>
          </a:p>
          <a:p>
            <a:pPr marL="285750" indent="-285750">
              <a:buSzTx/>
              <a:buFont typeface="Arial" pitchFamily="34" charset="0"/>
              <a:buChar char="•"/>
            </a:pPr>
            <a:r>
              <a:rPr lang="en-IE" dirty="0" smtClean="0">
                <a:solidFill>
                  <a:schemeClr val="tx1"/>
                </a:solidFill>
              </a:rPr>
              <a:t>LTE Standardization, Government Policy (Licensing, Regulation, Legislation, etc.). </a:t>
            </a:r>
          </a:p>
          <a:p>
            <a:pPr marL="685800" lvl="1">
              <a:buSzTx/>
              <a:buFont typeface="Arial" pitchFamily="34" charset="0"/>
              <a:buChar char="•"/>
            </a:pPr>
            <a:r>
              <a:rPr lang="en-IE" dirty="0">
                <a:solidFill>
                  <a:schemeClr val="tx1"/>
                </a:solidFill>
              </a:rPr>
              <a:t>Require Adoption for Broadband </a:t>
            </a:r>
            <a:r>
              <a:rPr lang="en-IE" dirty="0" smtClean="0">
                <a:solidFill>
                  <a:schemeClr val="tx1"/>
                </a:solidFill>
              </a:rPr>
              <a:t>– Presently tailored Around Traditional 2G Models. </a:t>
            </a:r>
          </a:p>
          <a:p>
            <a:pPr marL="0" indent="0">
              <a:buSzTx/>
              <a:buNone/>
            </a:pPr>
            <a:endParaRPr lang="en-I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8956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77334" y="66676"/>
            <a:ext cx="8596668" cy="733425"/>
          </a:xfrm>
        </p:spPr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77334" y="1057275"/>
            <a:ext cx="8380941" cy="5329238"/>
          </a:xfrm>
        </p:spPr>
        <p:txBody>
          <a:bodyPr anchor="ctr"/>
          <a:lstStyle/>
          <a:p>
            <a:pPr marL="0" indent="0" algn="ctr">
              <a:buSzTx/>
              <a:buNone/>
            </a:pPr>
            <a:r>
              <a:rPr lang="en-IE" sz="6400" b="1" dirty="0" smtClean="0">
                <a:solidFill>
                  <a:schemeClr val="tx1"/>
                </a:solidFill>
              </a:rPr>
              <a:t>The End</a:t>
            </a:r>
          </a:p>
          <a:p>
            <a:pPr marL="0" indent="0" algn="ctr">
              <a:buSzTx/>
              <a:buNone/>
            </a:pPr>
            <a:r>
              <a:rPr lang="en-IE" sz="6400" b="1" dirty="0" smtClean="0">
                <a:solidFill>
                  <a:schemeClr val="tx1"/>
                </a:solidFill>
              </a:rPr>
              <a:t>Any Questions??</a:t>
            </a:r>
            <a:endParaRPr lang="en-IE" sz="4000" b="1" dirty="0" smtClean="0">
              <a:solidFill>
                <a:schemeClr val="tx1"/>
              </a:solidFill>
            </a:endParaRPr>
          </a:p>
          <a:p>
            <a:pPr marL="0" indent="0" algn="ctr">
              <a:buSzTx/>
              <a:buNone/>
            </a:pPr>
            <a:endParaRPr lang="en-IE" sz="4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9642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77334" y="66676"/>
            <a:ext cx="8596668" cy="733425"/>
          </a:xfrm>
        </p:spPr>
        <p:txBody>
          <a:bodyPr/>
          <a:lstStyle/>
          <a:p>
            <a:r>
              <a:rPr lang="en-US" dirty="0" smtClean="0"/>
              <a:t>Annexure A – FDD Spectrum, 1/2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9756983"/>
              </p:ext>
            </p:extLst>
          </p:nvPr>
        </p:nvGraphicFramePr>
        <p:xfrm>
          <a:off x="677334" y="771521"/>
          <a:ext cx="7109352" cy="5857886"/>
        </p:xfrm>
        <a:graphic>
          <a:graphicData uri="http://schemas.openxmlformats.org/drawingml/2006/table">
            <a:tbl>
              <a:tblPr/>
              <a:tblGrid>
                <a:gridCol w="1038809"/>
                <a:gridCol w="1477058"/>
                <a:gridCol w="1477058"/>
                <a:gridCol w="1038809"/>
                <a:gridCol w="1038809"/>
                <a:gridCol w="1038809"/>
              </a:tblGrid>
              <a:tr h="299308">
                <a:tc gridSpan="6"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FDD LTE Bands &amp; Frequencies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3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848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LTE Band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Uplink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Downlink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33333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Width of Band (MHz)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33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Duplex Spacing (MHz)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33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Band Gap (MHz)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33"/>
                    </a:solidFill>
                  </a:tcPr>
                </a:tc>
              </a:tr>
              <a:tr h="3848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Number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(MHz)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(MHz)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3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99308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1920 - 1980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2110 - 2170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60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190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130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</a:tr>
              <a:tr h="299308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1850 - 1910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1930 - 1990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60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80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</a:tr>
              <a:tr h="299308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1710 - 1785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1805 -1880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75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95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</a:tr>
              <a:tr h="299308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1710 - 1755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2110 - 2155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45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400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355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</a:tr>
              <a:tr h="299308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824 - 849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869 - 894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45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</a:tr>
              <a:tr h="299308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830 - 840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875 - 885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35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</a:tr>
              <a:tr h="299308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2500 - 2570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2620 - 2690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70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120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50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</a:tr>
              <a:tr h="299308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880 - 915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925 - 960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35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45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</a:tr>
              <a:tr h="299308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1749.9 - 1784.9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1844.9 - 1879.9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35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95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60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</a:tr>
              <a:tr h="299308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1710 - 1770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2110 - 2170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60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400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340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</a:tr>
              <a:tr h="299308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1427.9 - 1452.9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1475.9 - 1500.9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48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</a:tr>
              <a:tr h="299308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698 - 716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728 - 746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</a:tr>
              <a:tr h="299308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777 - 787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746 - 756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-31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41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</a:tr>
              <a:tr h="299308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788 - 798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758 - 768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-30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40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</a:tr>
              <a:tr h="299308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1900 - 1920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2600 - 2620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700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680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</a:tr>
              <a:tr h="299308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2010 - 2025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2585 - 2600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575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560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497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77334" y="66676"/>
            <a:ext cx="8596668" cy="733425"/>
          </a:xfrm>
        </p:spPr>
        <p:txBody>
          <a:bodyPr/>
          <a:lstStyle/>
          <a:p>
            <a:r>
              <a:rPr lang="en-US" dirty="0" smtClean="0"/>
              <a:t>Annexure A – FDD Spectrum, 2/2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38490678"/>
              </p:ext>
            </p:extLst>
          </p:nvPr>
        </p:nvGraphicFramePr>
        <p:xfrm>
          <a:off x="677334" y="771521"/>
          <a:ext cx="7109352" cy="5558578"/>
        </p:xfrm>
        <a:graphic>
          <a:graphicData uri="http://schemas.openxmlformats.org/drawingml/2006/table">
            <a:tbl>
              <a:tblPr/>
              <a:tblGrid>
                <a:gridCol w="1038809"/>
                <a:gridCol w="1477058"/>
                <a:gridCol w="1477058"/>
                <a:gridCol w="1038809"/>
                <a:gridCol w="1038809"/>
                <a:gridCol w="1038809"/>
              </a:tblGrid>
              <a:tr h="299308">
                <a:tc gridSpan="6"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FDD LTE Bands &amp; Frequencies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3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848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LTE Band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Uplink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Downlink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33333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Width of Band (MHz)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33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Duplex Spacing (MHz)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33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Band Gap (MHz)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33"/>
                    </a:solidFill>
                  </a:tcPr>
                </a:tc>
              </a:tr>
              <a:tr h="3848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Number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(MHz)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(MHz)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3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99308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704 - 716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734 - 746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</a:tr>
              <a:tr h="299308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815 - 830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860 - 875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45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</a:tr>
              <a:tr h="299308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830 - 845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875 - 890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45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</a:tr>
              <a:tr h="299308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832 - 862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791 - 821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-41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71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</a:tr>
              <a:tr h="299308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1447.9 - 1462.9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1495.5 - 1510.9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48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33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</a:tr>
              <a:tr h="299308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22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3410 - 3500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3510 - 3600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90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</a:tr>
              <a:tr h="299308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2000 - 2020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2180 - 2200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180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160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</a:tr>
              <a:tr h="299308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24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1625.5 - 1660.5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1525 - 1559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34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-101.5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135.5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</a:tr>
              <a:tr h="299308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1850 - 1915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1930 - 1995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65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80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</a:tr>
              <a:tr h="299308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26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814 - 849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859 - 894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30 / 40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</a:tr>
              <a:tr h="299308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27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807 - 824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852 - 869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45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</a:tr>
              <a:tr h="299308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703 - 748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758 - 803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45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55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</a:tr>
              <a:tr h="299308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29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n/a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717 - 728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</a:tr>
              <a:tr h="299308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2305 - 2315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2350 - 2360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45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35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</a:tr>
              <a:tr h="299308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31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452.5 - 457.5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462.5 - 467.5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2338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77334" y="66676"/>
            <a:ext cx="8596668" cy="733425"/>
          </a:xfrm>
        </p:spPr>
        <p:txBody>
          <a:bodyPr/>
          <a:lstStyle/>
          <a:p>
            <a:r>
              <a:rPr lang="en-US" dirty="0" smtClean="0"/>
              <a:t>Annexure A – TDD Spectrum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768136"/>
              </p:ext>
            </p:extLst>
          </p:nvPr>
        </p:nvGraphicFramePr>
        <p:xfrm>
          <a:off x="677334" y="800101"/>
          <a:ext cx="5494866" cy="4929183"/>
        </p:xfrm>
        <a:graphic>
          <a:graphicData uri="http://schemas.openxmlformats.org/drawingml/2006/table">
            <a:tbl>
              <a:tblPr/>
              <a:tblGrid>
                <a:gridCol w="1512154"/>
                <a:gridCol w="2193686"/>
                <a:gridCol w="1789026"/>
              </a:tblGrid>
              <a:tr h="316553">
                <a:tc gridSpan="3"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TDD LTE Bands &amp; Frequencies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3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0699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LTE Band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33333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Allocation (MHz)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33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Width of Band (MHz)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33"/>
                    </a:solidFill>
                  </a:tcPr>
                </a:tc>
              </a:tr>
              <a:tr h="40699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Number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3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16553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33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1900 - 1920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</a:tr>
              <a:tr h="316553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34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2010 - 2025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</a:tr>
              <a:tr h="316553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35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1850 - 1910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60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</a:tr>
              <a:tr h="316553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36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1930 - 1990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60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</a:tr>
              <a:tr h="316553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37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1910 - 1930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</a:tr>
              <a:tr h="316553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38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2570 - 2620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50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</a:tr>
              <a:tr h="316553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39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1880 - 1920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40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</a:tr>
              <a:tr h="316553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40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2300 - 2400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</a:tr>
              <a:tr h="316553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41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2496 - 2690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194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</a:tr>
              <a:tr h="316553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42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3400 - 3600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200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</a:tr>
              <a:tr h="316553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43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3600 - 3800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200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</a:tr>
              <a:tr h="316553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44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703 - 803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677334" y="5934670"/>
            <a:ext cx="83666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Ref: </a:t>
            </a:r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www.radio-electronics.com/info/cellulartelecomms/lte-long-term-evolution/lte-frequency-spectrum.php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059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TM02900688[[fn=Facet]]</Template>
  <TotalTime>495</TotalTime>
  <Words>1230</Words>
  <Application>Microsoft Office PowerPoint</Application>
  <PresentationFormat>Widescreen</PresentationFormat>
  <Paragraphs>356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Trebuchet MS</vt:lpstr>
      <vt:lpstr>Wingdings 3</vt:lpstr>
      <vt:lpstr>Facet</vt:lpstr>
      <vt:lpstr>Emerging ICT needs – a Practitioners Perspective</vt:lpstr>
      <vt:lpstr>Introduction</vt:lpstr>
      <vt:lpstr>Broadband in Africa</vt:lpstr>
      <vt:lpstr>4G LTE – Opportunity for Broadband</vt:lpstr>
      <vt:lpstr>4G LTE – Opportunity for Broadband</vt:lpstr>
      <vt:lpstr>4G LTE – Opportunity for Broadband</vt:lpstr>
      <vt:lpstr>4G LTE – Opportunity for Broadband</vt:lpstr>
      <vt:lpstr>4G LTE – Challenges</vt:lpstr>
      <vt:lpstr>Thank You</vt:lpstr>
      <vt:lpstr>Annexure A – FDD Spectrum, 1/2</vt:lpstr>
      <vt:lpstr>Annexure A – FDD Spectrum, 2/2</vt:lpstr>
      <vt:lpstr>Annexure A – TDD Spectrum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Emerging ICT needs – a practitioners perspective</dc:title>
  <dc:creator>Humphrey Kobel</dc:creator>
  <cp:lastModifiedBy>Humphrey Kobel</cp:lastModifiedBy>
  <cp:revision>60</cp:revision>
  <dcterms:created xsi:type="dcterms:W3CDTF">2016-06-18T06:25:56Z</dcterms:created>
  <dcterms:modified xsi:type="dcterms:W3CDTF">2016-06-18T14:51:39Z</dcterms:modified>
</cp:coreProperties>
</file>