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3"/>
  </p:notesMasterIdLst>
  <p:handoutMasterIdLst>
    <p:handoutMasterId r:id="rId24"/>
  </p:handoutMasterIdLst>
  <p:sldIdLst>
    <p:sldId id="265" r:id="rId3"/>
    <p:sldId id="273" r:id="rId4"/>
    <p:sldId id="331" r:id="rId5"/>
    <p:sldId id="329" r:id="rId6"/>
    <p:sldId id="326" r:id="rId7"/>
    <p:sldId id="328" r:id="rId8"/>
    <p:sldId id="279" r:id="rId9"/>
    <p:sldId id="296" r:id="rId10"/>
    <p:sldId id="258" r:id="rId11"/>
    <p:sldId id="320" r:id="rId12"/>
    <p:sldId id="287" r:id="rId13"/>
    <p:sldId id="299" r:id="rId14"/>
    <p:sldId id="289" r:id="rId15"/>
    <p:sldId id="312" r:id="rId16"/>
    <p:sldId id="322" r:id="rId17"/>
    <p:sldId id="313" r:id="rId18"/>
    <p:sldId id="316" r:id="rId19"/>
    <p:sldId id="295" r:id="rId20"/>
    <p:sldId id="314" r:id="rId21"/>
    <p:sldId id="31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hp\Desktop\ICT%20sector%20profile%202015\ICT%20Sector%20profile%20in%20Excel%20Sheet%202015%20semi%20final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ocuments\ICT\ICT%20sector%20profile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Investment in ICT </a:t>
            </a:r>
          </a:p>
        </c:rich>
      </c:tx>
      <c:layout>
        <c:manualLayout>
          <c:xMode val="edge"/>
          <c:yMode val="edge"/>
          <c:x val="0.24131691550303699"/>
          <c:y val="0"/>
        </c:manualLayout>
      </c:layout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'BUSINESS and FINANCE'!$A$5</c:f>
              <c:strCache>
                <c:ptCount val="1"/>
                <c:pt idx="0">
                  <c:v>FDI in ICT (USD)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38888888888889E-2"/>
                  <c:y val="0.2405442331486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5553368328958904E-3"/>
                  <c:y val="-1.3877551912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'BUSINESS and FINANCE'!$C$3:$F$4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strCache>
            </c:strRef>
          </c:cat>
          <c:val>
            <c:numRef>
              <c:f>'BUSINESS and FINANCE'!$C$5:$F$5</c:f>
              <c:numCache>
                <c:formatCode>#,##0</c:formatCode>
                <c:ptCount val="4"/>
                <c:pt idx="0">
                  <c:v>44483333</c:v>
                </c:pt>
                <c:pt idx="1">
                  <c:v>308665230</c:v>
                </c:pt>
                <c:pt idx="2">
                  <c:v>66354860</c:v>
                </c:pt>
                <c:pt idx="3">
                  <c:v>55600000</c:v>
                </c:pt>
              </c:numCache>
            </c:numRef>
          </c:val>
        </c:ser>
        <c:ser>
          <c:idx val="1"/>
          <c:order val="1"/>
          <c:tx>
            <c:strRef>
              <c:f>'BUSINESS and FINANCE'!$A$8</c:f>
              <c:strCache>
                <c:ptCount val="1"/>
                <c:pt idx="0">
                  <c:v>Local Investment (USD)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1.38888888888889E-2"/>
                  <c:y val="9.2513370347423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'BUSINESS and FINANCE'!$C$3:$F$4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strCache>
            </c:strRef>
          </c:cat>
          <c:val>
            <c:numRef>
              <c:f>'BUSINESS and FINANCE'!$C$8:$F$8</c:f>
              <c:numCache>
                <c:formatCode>#,##0</c:formatCode>
                <c:ptCount val="4"/>
                <c:pt idx="0">
                  <c:v>1083000</c:v>
                </c:pt>
                <c:pt idx="1">
                  <c:v>3811484</c:v>
                </c:pt>
                <c:pt idx="2">
                  <c:v>30314000</c:v>
                </c:pt>
                <c:pt idx="3" formatCode="General">
                  <c:v>20353913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121401232"/>
        <c:axId val="2121406128"/>
        <c:axId val="0"/>
      </c:bar3DChart>
      <c:catAx>
        <c:axId val="2121401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121406128"/>
        <c:crosses val="autoZero"/>
        <c:auto val="1"/>
        <c:lblAlgn val="ctr"/>
        <c:lblOffset val="100"/>
        <c:noMultiLvlLbl val="0"/>
      </c:catAx>
      <c:valAx>
        <c:axId val="21214061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one"/>
        <c:crossAx val="212140123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rgbClr val="77B142">
        <a:lumMod val="40000"/>
        <a:lumOff val="60000"/>
      </a:srgbClr>
    </a:solidFill>
  </c:spPr>
  <c:txPr>
    <a:bodyPr/>
    <a:lstStyle/>
    <a:p>
      <a:pPr>
        <a:defRPr sz="1800"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4444444444444E-2"/>
          <c:y val="4.6739393653894403E-3"/>
          <c:w val="0.97272435773114596"/>
          <c:h val="0.83261956838728501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9156586047481598E-2"/>
                  <c:y val="-4.780579281646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687F6D5-AA47-4B8F-9238-2B87E5121CA2}" type="VALUE">
                      <a:rPr lang="en-US" sz="1500"/>
                      <a:pPr>
                        <a:defRPr sz="1600" b="1"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6.5366457485424396E-3"/>
                  <c:y val="1.56792600392734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35210131286213"/>
                      <c:h val="0.1585047755890227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'Finance '!$B$3:$E$3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'Finance '!$B$9:$E$9</c:f>
              <c:numCache>
                <c:formatCode>#,##0</c:formatCode>
                <c:ptCount val="4"/>
                <c:pt idx="0">
                  <c:v>639673</c:v>
                </c:pt>
                <c:pt idx="1">
                  <c:v>1440541</c:v>
                </c:pt>
                <c:pt idx="2">
                  <c:v>2538651</c:v>
                </c:pt>
                <c:pt idx="3">
                  <c:v>5585075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cylinder"/>
        <c:axId val="2121405584"/>
        <c:axId val="2121394704"/>
        <c:axId val="0"/>
      </c:bar3DChart>
      <c:catAx>
        <c:axId val="212140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394704"/>
        <c:crosses val="autoZero"/>
        <c:auto val="1"/>
        <c:lblAlgn val="ctr"/>
        <c:lblOffset val="100"/>
        <c:noMultiLvlLbl val="0"/>
      </c:catAx>
      <c:valAx>
        <c:axId val="212139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405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0.58218</cdr:x>
      <cdr:y>0.07399</cdr:y>
    </cdr:from>
    <cdr:to>
      <cdr:x>0.92571</cdr:x>
      <cdr:y>0.34606</cdr:y>
    </cdr:to>
    <cdr:sp macro="" textlink="">
      <cdr:nvSpPr>
        <cdr:cNvPr id="3" name="Oval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25621" y="364506"/>
          <a:ext cx="2375486" cy="1340441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>
          <a:solidFill>
            <a:srgbClr val="4A7EBB"/>
          </a:solidFill>
          <a:round/>
          <a:headEnd/>
          <a:tailEnd/>
        </a:ln>
        <a:effectLst xmlns:a="http://schemas.openxmlformats.org/drawingml/2006/main">
          <a:outerShdw dist="23000" dir="5400000" rotWithShape="0">
            <a:srgbClr val="808080">
              <a:alpha val="34999"/>
            </a:srgbClr>
          </a:outerShdw>
        </a:effectLst>
      </cdr:spPr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  <a:defRPr/>
          </a:pPr>
          <a:endParaRPr lang="en-US" dirty="0">
            <a:solidFill>
              <a:schemeClr val="lt1"/>
            </a:solidFill>
            <a:latin typeface="+mn-lt"/>
            <a:ea typeface="+mn-ea"/>
            <a:cs typeface="+mn-cs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6/20/2016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6/20/2016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  <a:defRPr/>
            </a:pPr>
            <a:r>
              <a:rPr lang="en-US" dirty="0" smtClean="0"/>
              <a:t>Rwanda recognizes the role Information and Communication Technologies continues to play in advancing its socio economic development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dirty="0" smtClean="0"/>
              <a:t>ICT was put  at the Centre of our national socio-economic development agenda, by integrating it in development agendas as tool to enable other socio- economic sectors such as Education, Healthcare, Business, Agriculture 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253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FY 2015-2016, ICT sector recorded an average growth of 16% and it has continued to increasingly fuel the Rwandan GDP growth as it has been among the largest contributor to GDP growth (3%) and it is still persistent to be a primary target for foreign direct investment (FDI) into the country. It attracted US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75,953,913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FDI Investment and it has continued to be on the forefront of the government’s development strategy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55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Construction of high-speed</a:t>
            </a:r>
            <a:r>
              <a:rPr lang="en-US" baseline="0" dirty="0" smtClean="0"/>
              <a:t> Fiber-optic network in the </a:t>
            </a:r>
            <a:r>
              <a:rPr lang="en-US" baseline="0" dirty="0" err="1" smtClean="0"/>
              <a:t>kigali</a:t>
            </a:r>
            <a:r>
              <a:rPr lang="en-US" baseline="0" dirty="0" smtClean="0"/>
              <a:t> metropolitan area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Deployment of Network Equipment to provide IP data, voice and video services to all government agencies in Kigali city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Construction of a network Operations Control Center (NOC) for central network management and operation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STM-64 10Gbps</a:t>
            </a:r>
            <a:r>
              <a:rPr lang="en-US" baseline="0" dirty="0" smtClean="0"/>
              <a:t> ring, max1Gbps network equipment for each government site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Interconnection with the National backbone network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79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Strategic</a:t>
            </a:r>
            <a:r>
              <a:rPr lang="en-US" baseline="0" dirty="0" smtClean="0"/>
              <a:t> projects/Initiatives:</a:t>
            </a: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 smtClean="0"/>
              <a:t>Kigali Innovation City Development (CMU Campus and</a:t>
            </a:r>
            <a:r>
              <a:rPr lang="en-US" sz="2400" baseline="0" dirty="0" smtClean="0"/>
              <a:t> New ICT Building</a:t>
            </a:r>
            <a:r>
              <a:rPr lang="en-US" sz="2400" dirty="0" smtClean="0"/>
              <a:t>)</a:t>
            </a: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 smtClean="0"/>
              <a:t>Innovation Centre </a:t>
            </a: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dirty="0" smtClean="0">
                <a:solidFill>
                  <a:srgbClr val="1C5796"/>
                </a:solidFill>
              </a:rPr>
              <a:t>Attract Investment/ FDIs</a:t>
            </a: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dirty="0" smtClean="0">
                <a:solidFill>
                  <a:srgbClr val="1C5796"/>
                </a:solidFill>
              </a:rPr>
              <a:t>Establish Innovation fund</a:t>
            </a: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 smtClean="0"/>
              <a:t>Promote</a:t>
            </a:r>
            <a:r>
              <a:rPr lang="en-US" sz="2400" baseline="0" dirty="0" smtClean="0"/>
              <a:t> </a:t>
            </a:r>
            <a:r>
              <a:rPr lang="en-US" sz="2400" dirty="0" smtClean="0"/>
              <a:t>Exports and BPO</a:t>
            </a: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dirty="0" smtClean="0">
                <a:solidFill>
                  <a:srgbClr val="1C5796"/>
                </a:solidFill>
              </a:rPr>
              <a:t>Nurture homegrown ICT businesses ( </a:t>
            </a:r>
            <a:r>
              <a:rPr lang="en-US" sz="2400" b="1" dirty="0" err="1" smtClean="0">
                <a:solidFill>
                  <a:srgbClr val="1C5796"/>
                </a:solidFill>
              </a:rPr>
              <a:t>Klab</a:t>
            </a:r>
            <a:r>
              <a:rPr lang="en-US" sz="2400" b="1" dirty="0" smtClean="0">
                <a:solidFill>
                  <a:srgbClr val="1C5796"/>
                </a:solidFill>
              </a:rPr>
              <a:t> and Innovation Hubs)</a:t>
            </a: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 smtClean="0"/>
              <a:t>Operationalize the Smart Africa</a:t>
            </a:r>
            <a:r>
              <a:rPr lang="en-US" sz="2400" baseline="0" dirty="0" smtClean="0"/>
              <a:t> </a:t>
            </a:r>
            <a:r>
              <a:rPr lang="en-US" sz="2400" dirty="0" smtClean="0"/>
              <a:t>Alliance</a:t>
            </a:r>
          </a:p>
          <a:p>
            <a:pPr marL="536575" lvl="1" indent="-357188">
              <a:buFont typeface="Arial"/>
              <a:buChar char="•"/>
            </a:pPr>
            <a:r>
              <a:rPr lang="en-US" sz="2400" b="1" dirty="0" smtClean="0"/>
              <a:t>Improve Network Access and Hosting:</a:t>
            </a:r>
          </a:p>
          <a:p>
            <a:pPr marL="993775" lvl="2" indent="-357188">
              <a:buFont typeface="Arial"/>
              <a:buChar char="•"/>
            </a:pPr>
            <a:r>
              <a:rPr lang="en-US" sz="2400" dirty="0" smtClean="0"/>
              <a:t>4G rollout (Focus: </a:t>
            </a:r>
            <a:r>
              <a:rPr lang="en-US" sz="2400" baseline="0" dirty="0" smtClean="0"/>
              <a:t>Connecting schools, health centers and local </a:t>
            </a:r>
            <a:r>
              <a:rPr lang="en-US" sz="2400" baseline="0" dirty="0" err="1" smtClean="0"/>
              <a:t>Govt</a:t>
            </a:r>
            <a:r>
              <a:rPr lang="en-US" sz="2400" baseline="0" dirty="0" smtClean="0"/>
              <a:t>)</a:t>
            </a:r>
            <a:endParaRPr lang="en-US" sz="2400" dirty="0" smtClean="0"/>
          </a:p>
          <a:p>
            <a:pPr marL="993775" lvl="2" indent="-357188">
              <a:buFont typeface="Arial"/>
              <a:buChar char="•"/>
            </a:pPr>
            <a:r>
              <a:rPr lang="en-US" sz="2400" dirty="0" smtClean="0"/>
              <a:t>Enhance Private Sector Access to the NBB Fiber Data Access (ORN)</a:t>
            </a:r>
          </a:p>
          <a:p>
            <a:pPr marL="993775" lvl="2" indent="-357188">
              <a:buFont typeface="Arial"/>
              <a:buChar char="•"/>
            </a:pPr>
            <a:r>
              <a:rPr lang="en-US" sz="2400" dirty="0" smtClean="0"/>
              <a:t>Local traffic Price Differentiation (RURA)</a:t>
            </a:r>
          </a:p>
          <a:p>
            <a:pPr marL="993775" lvl="2" indent="-357188">
              <a:buFont typeface="Arial"/>
              <a:buChar char="•"/>
            </a:pPr>
            <a:r>
              <a:rPr lang="en-US" sz="2400" dirty="0" smtClean="0"/>
              <a:t>Promote local IXP (RURA)</a:t>
            </a:r>
          </a:p>
          <a:p>
            <a:pPr marL="993775" lvl="2" indent="-357188">
              <a:buFont typeface="Arial"/>
              <a:buChar char="•"/>
            </a:pPr>
            <a:r>
              <a:rPr lang="en-US" sz="2400" dirty="0" smtClean="0"/>
              <a:t>Establish Regional IXP (AU)</a:t>
            </a:r>
            <a:r>
              <a:rPr lang="en-US" sz="2400" baseline="0" dirty="0" smtClean="0"/>
              <a:t> (</a:t>
            </a:r>
            <a:r>
              <a:rPr lang="en-US" sz="2400" dirty="0" smtClean="0"/>
              <a:t> RURA)</a:t>
            </a:r>
          </a:p>
          <a:p>
            <a:pPr marL="993775" lvl="2" indent="-357188">
              <a:buFont typeface="Arial"/>
              <a:buChar char="•"/>
            </a:pPr>
            <a:r>
              <a:rPr lang="en-US" sz="2400" dirty="0" smtClean="0"/>
              <a:t>Promote local content hosting (Electricity and other cost factor subsidies) (RURA)</a:t>
            </a:r>
            <a:endParaRPr lang="en-US" sz="2400" i="1" dirty="0" smtClean="0">
              <a:latin typeface="Georgia"/>
              <a:cs typeface="Georgia"/>
            </a:endParaRPr>
          </a:p>
          <a:p>
            <a:pPr marL="536575" lvl="1" indent="-357188">
              <a:buFont typeface="Arial"/>
              <a:buChar char="•"/>
            </a:pPr>
            <a:r>
              <a:rPr lang="en-US" sz="2400" b="1" dirty="0" err="1" smtClean="0"/>
              <a:t>Viziyo</a:t>
            </a:r>
            <a:r>
              <a:rPr lang="en-US" sz="2400" b="1" baseline="0" dirty="0" smtClean="0"/>
              <a:t> </a:t>
            </a:r>
            <a:r>
              <a:rPr lang="en-US" sz="2400" b="1" dirty="0" smtClean="0"/>
              <a:t>Programs</a:t>
            </a:r>
          </a:p>
          <a:p>
            <a:pPr marL="993775" marR="0" lvl="2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 smtClean="0"/>
              <a:t>Smart Device Penetration </a:t>
            </a: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1200" dirty="0" smtClean="0"/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dirty="0" err="1" smtClean="0"/>
              <a:t>Positivo</a:t>
            </a:r>
            <a:endParaRPr lang="en-US" sz="2400" b="1" dirty="0" smtClean="0"/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dirty="0" smtClean="0"/>
              <a:t>E-Government/Community Development:</a:t>
            </a:r>
          </a:p>
          <a:p>
            <a:pPr marL="993775" marR="0" lvl="2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 smtClean="0"/>
              <a:t>Roll-out</a:t>
            </a:r>
            <a:r>
              <a:rPr lang="en-US" sz="2400" baseline="0" dirty="0" smtClean="0"/>
              <a:t> of the </a:t>
            </a:r>
            <a:r>
              <a:rPr lang="en-US" sz="2400" dirty="0" smtClean="0"/>
              <a:t>Government Enterprise Architecture</a:t>
            </a:r>
          </a:p>
          <a:p>
            <a:pPr marL="993775" marR="0" lvl="2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 smtClean="0"/>
              <a:t>Government MIS </a:t>
            </a:r>
          </a:p>
          <a:p>
            <a:pPr marL="993775" marR="0" lvl="2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 smtClean="0"/>
              <a:t>Rwanda Online (Phase 2)</a:t>
            </a:r>
          </a:p>
          <a:p>
            <a:pPr marL="993775" marR="0" lvl="2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kern="1200" dirty="0" smtClean="0"/>
              <a:t>Roll-out of </a:t>
            </a:r>
            <a:r>
              <a:rPr lang="en-US" sz="2400" kern="1200" dirty="0" err="1" smtClean="0"/>
              <a:t>Irembo</a:t>
            </a:r>
            <a:r>
              <a:rPr lang="en-US" sz="2400" kern="1200" dirty="0" smtClean="0"/>
              <a:t> </a:t>
            </a:r>
            <a:r>
              <a:rPr lang="en-US" sz="2400" kern="1200" dirty="0" err="1" smtClean="0"/>
              <a:t>Centres</a:t>
            </a:r>
            <a:endParaRPr lang="en-US" sz="2400" kern="1200" dirty="0" smtClean="0"/>
          </a:p>
          <a:p>
            <a:pPr marL="993775" marR="0" lvl="2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kern="1200" dirty="0" smtClean="0"/>
              <a:t>Roll-out the National ICT awareness </a:t>
            </a:r>
            <a:r>
              <a:rPr lang="en-US" sz="2400" kern="1200" dirty="0" err="1" smtClean="0"/>
              <a:t>Programme</a:t>
            </a:r>
            <a:endParaRPr lang="en-US" sz="2400" kern="1200" dirty="0" smtClean="0"/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1200" kern="1200" dirty="0" smtClean="0"/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kern="1200" dirty="0" smtClean="0">
                <a:solidFill>
                  <a:srgbClr val="1C5796"/>
                </a:solidFill>
              </a:rPr>
              <a:t>Digital Literacy</a:t>
            </a:r>
            <a:r>
              <a:rPr lang="en-US" sz="2400" b="1" kern="1200" baseline="0" dirty="0" smtClean="0">
                <a:solidFill>
                  <a:srgbClr val="1C5796"/>
                </a:solidFill>
              </a:rPr>
              <a:t> Program</a:t>
            </a: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kern="1200" baseline="0" dirty="0" smtClean="0">
                <a:solidFill>
                  <a:srgbClr val="1C5796"/>
                </a:solidFill>
              </a:rPr>
              <a:t>ICT International Professional Certification</a:t>
            </a:r>
            <a:endParaRPr lang="en-US" sz="2400" b="1" kern="1200" dirty="0" smtClean="0">
              <a:solidFill>
                <a:srgbClr val="1C5796"/>
              </a:solidFill>
            </a:endParaRPr>
          </a:p>
          <a:p>
            <a:pPr marL="536575" marR="0" lvl="1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 smtClean="0"/>
              <a:t>Coordinate the development ICT Sector </a:t>
            </a:r>
            <a:r>
              <a:rPr lang="en-US" sz="2400" baseline="0" dirty="0" smtClean="0"/>
              <a:t> </a:t>
            </a:r>
            <a:r>
              <a:rPr lang="en-US" sz="2400" dirty="0" smtClean="0"/>
              <a:t>Strategies</a:t>
            </a:r>
            <a:r>
              <a:rPr lang="en-US" sz="2400" baseline="0" dirty="0" smtClean="0"/>
              <a:t> for </a:t>
            </a:r>
            <a:r>
              <a:rPr lang="en-US" sz="2400" dirty="0" smtClean="0"/>
              <a:t>key sectors (7 Pillars)</a:t>
            </a:r>
            <a:endParaRPr lang="en-US" sz="2400" dirty="0" smtClean="0">
              <a:latin typeface="Georgia"/>
              <a:cs typeface="Georgia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4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77C6-5574-4A9D-AA0D-C380EABF711B}" type="slidenum">
              <a:rPr lang="ko-KR" altLang="en-US" smtClean="0">
                <a:solidFill>
                  <a:prstClr val="black"/>
                </a:solidFill>
                <a:latin typeface="Calibri"/>
              </a:rPr>
              <a:pPr/>
              <a:t>19</a:t>
            </a:fld>
            <a:endParaRPr lang="ko-KR" alt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8563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un rising over grassy hills" title="Slide Design Pictu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6/20/2016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6/20/2016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6/20/2016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en-US"/>
              <a:t>6/20/2016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6/20/2016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6/20/2016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6/20/2016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6/20/2016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6/20/2016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6/20/2016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6/20/2016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6/20/2016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문서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431801" y="0"/>
            <a:ext cx="11328399" cy="16977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63000">
                <a:srgbClr val="0C5CBC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431800" y="691201"/>
            <a:ext cx="113284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31800" y="249290"/>
            <a:ext cx="11328400" cy="43447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200" b="1" spc="-120" baseline="0">
                <a:solidFill>
                  <a:schemeClr val="accent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31802" y="836712"/>
            <a:ext cx="11328399" cy="288032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 algn="l">
              <a:buNone/>
              <a:defRPr sz="1600" spc="-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63412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문서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431801" y="0"/>
            <a:ext cx="11328399" cy="16977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63000">
                <a:srgbClr val="0C5CBC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dirty="0">
              <a:solidFill>
                <a:prstClr val="white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431800" y="691201"/>
            <a:ext cx="113284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31800" y="249290"/>
            <a:ext cx="11328400" cy="43447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200" b="1" spc="-120" baseline="0">
                <a:solidFill>
                  <a:schemeClr val="accent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68355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6/20/2016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  <p:sldLayoutId id="2147483664" r:id="rId14"/>
    <p:sldLayoutId id="2147483673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100000"/>
        <a:buFont typeface="Arial" pitchFamily="34" charset="0"/>
        <a:buChar char="▪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itchFamily="34" charset="0"/>
        <a:buChar char="▪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Arial" pitchFamily="34" charset="0"/>
        <a:buChar char="▪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Arial" pitchFamily="34" charset="0"/>
        <a:buChar char="▪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Arial" pitchFamily="34" charset="0"/>
        <a:buChar char="▪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jpe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784187"/>
            <a:ext cx="11718386" cy="169867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B</a:t>
            </a:r>
            <a:r>
              <a:rPr lang="en-US" sz="4000" dirty="0" smtClean="0"/>
              <a:t>y Emmanuel DUSENGE </a:t>
            </a:r>
            <a:br>
              <a:rPr lang="en-US" sz="4000" dirty="0" smtClean="0"/>
            </a:br>
            <a:r>
              <a:rPr lang="en-US" sz="4000" dirty="0" smtClean="0"/>
              <a:t>Senior Engineer, ICT infrastructure  development, MYICT</a:t>
            </a:r>
            <a:br>
              <a:rPr lang="en-US" sz="4000" dirty="0" smtClean="0"/>
            </a:br>
            <a:endParaRPr lang="en-US" sz="1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891974" y="6274190"/>
            <a:ext cx="4561037" cy="417342"/>
          </a:xfrm>
        </p:spPr>
        <p:txBody>
          <a:bodyPr/>
          <a:lstStyle/>
          <a:p>
            <a:r>
              <a:rPr lang="en-US" baseline="30000" dirty="0"/>
              <a:t> </a:t>
            </a:r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 June </a:t>
            </a:r>
            <a:r>
              <a:rPr lang="en-US" dirty="0"/>
              <a:t>2016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83270" y="577343"/>
            <a:ext cx="10142820" cy="37114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2060"/>
                </a:solidFill>
              </a:rPr>
              <a:t>ROLE OF ICT IN COUNTRY ECONOMIC DEVELOPMENT 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EACO GENERAL ASSEMBLY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 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410265" y="941147"/>
            <a:ext cx="9509760" cy="618959"/>
          </a:xfrm>
        </p:spPr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028564" y="1847496"/>
            <a:ext cx="9891461" cy="449157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ICT in  economic Development</a:t>
            </a:r>
          </a:p>
          <a:p>
            <a:r>
              <a:rPr lang="en-US" sz="2800" dirty="0" smtClean="0"/>
              <a:t>ICT Strategy and roadmap</a:t>
            </a:r>
          </a:p>
          <a:p>
            <a:r>
              <a:rPr lang="en-US" sz="2800" dirty="0" smtClean="0"/>
              <a:t>Key Achievements</a:t>
            </a:r>
          </a:p>
          <a:p>
            <a:r>
              <a:rPr lang="en-US" sz="2800" dirty="0" smtClean="0"/>
              <a:t>Challenges</a:t>
            </a:r>
          </a:p>
          <a:p>
            <a:r>
              <a:rPr lang="en-US" sz="2800" dirty="0" smtClean="0"/>
              <a:t>Way forward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595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884" y="362902"/>
            <a:ext cx="9514996" cy="560845"/>
          </a:xfrm>
        </p:spPr>
        <p:txBody>
          <a:bodyPr>
            <a:normAutofit/>
          </a:bodyPr>
          <a:lstStyle/>
          <a:p>
            <a:pPr marL="45720">
              <a:lnSpc>
                <a:spcPct val="70000"/>
              </a:lnSpc>
              <a:spcBef>
                <a:spcPts val="1800"/>
              </a:spcBef>
              <a:buClr>
                <a:schemeClr val="tx2"/>
              </a:buClr>
              <a:buSzPct val="100000"/>
            </a:pPr>
            <a:r>
              <a:rPr lang="en-US" b="1" dirty="0"/>
              <a:t>ICT </a:t>
            </a:r>
            <a:r>
              <a:rPr lang="en-US" b="1" dirty="0" smtClean="0"/>
              <a:t>as enabler-Reflection of 10 </a:t>
            </a:r>
            <a:r>
              <a:rPr lang="en-US" b="1" dirty="0" err="1" smtClean="0"/>
              <a:t>yrs</a:t>
            </a:r>
            <a:endParaRPr lang="en-US" b="1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1286406" y="1121694"/>
            <a:ext cx="9564474" cy="4907886"/>
          </a:xfrm>
          <a:noFill/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sz="29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ICT and Economic Growth</a:t>
            </a:r>
          </a:p>
          <a:p>
            <a:pPr lvl="1" eaLnBrk="1" hangingPunct="1"/>
            <a:r>
              <a:rPr lang="en-US" sz="2600" b="1" i="0" dirty="0">
                <a:latin typeface="Garamond" charset="0"/>
              </a:rPr>
              <a:t>enhanced competitiveness</a:t>
            </a:r>
          </a:p>
          <a:p>
            <a:pPr lvl="1" eaLnBrk="1" hangingPunct="1"/>
            <a:r>
              <a:rPr lang="en-US" sz="2600" b="1" i="0" dirty="0">
                <a:latin typeface="Garamond" charset="0"/>
              </a:rPr>
              <a:t>increased business opportunities</a:t>
            </a:r>
          </a:p>
          <a:p>
            <a:pPr lvl="1" eaLnBrk="1" hangingPunct="1"/>
            <a:r>
              <a:rPr lang="en-US" sz="2600" b="1" i="0" dirty="0">
                <a:latin typeface="Garamond" charset="0"/>
              </a:rPr>
              <a:t>access to market for rural communities</a:t>
            </a:r>
          </a:p>
          <a:p>
            <a:pPr eaLnBrk="1" hangingPunct="1"/>
            <a:r>
              <a:rPr lang="en-US" sz="2000" dirty="0">
                <a:latin typeface="Garamond" charset="0"/>
              </a:rPr>
              <a:t> </a:t>
            </a:r>
            <a:r>
              <a:rPr lang="en-US" sz="3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ICT and Improved Delivery of Social Services</a:t>
            </a:r>
          </a:p>
          <a:p>
            <a:pPr marL="274320" lvl="1">
              <a:spcBef>
                <a:spcPts val="1800"/>
              </a:spcBef>
            </a:pPr>
            <a:r>
              <a:rPr lang="en-US" sz="2400" b="1" i="0" dirty="0">
                <a:latin typeface="Garamond" charset="0"/>
              </a:rPr>
              <a:t>health/education/environmental/</a:t>
            </a:r>
            <a:r>
              <a:rPr lang="en-US" sz="2400" b="1" dirty="0">
                <a:latin typeface="Garamond" charset="0"/>
              </a:rPr>
              <a:t>microfinance services</a:t>
            </a:r>
          </a:p>
          <a:p>
            <a:pPr marL="274320" lvl="1">
              <a:spcBef>
                <a:spcPts val="1800"/>
              </a:spcBef>
            </a:pPr>
            <a:r>
              <a:rPr lang="en-US" sz="2400" b="1" dirty="0">
                <a:latin typeface="Garamond" charset="0"/>
              </a:rPr>
              <a:t>reducing vulnerability to natural disasters</a:t>
            </a:r>
          </a:p>
          <a:p>
            <a:r>
              <a:rPr lang="en-US" sz="2400" b="1" dirty="0">
                <a:latin typeface="Garamond" charset="0"/>
              </a:rPr>
              <a:t> ICT for Greater Transparency </a:t>
            </a:r>
          </a:p>
          <a:p>
            <a:pPr lvl="1" eaLnBrk="1" latinLnBrk="1" hangingPunct="1"/>
            <a:r>
              <a:rPr lang="en-US" sz="2400" b="1" i="0" dirty="0">
                <a:latin typeface="Garamond" charset="0"/>
              </a:rPr>
              <a:t>improved efficiency on government procurement</a:t>
            </a:r>
          </a:p>
          <a:p>
            <a:pPr lvl="1" eaLnBrk="1" latinLnBrk="1" hangingPunct="1"/>
            <a:r>
              <a:rPr lang="en-US" sz="2400" b="1" i="0" dirty="0">
                <a:latin typeface="Garamond" charset="0"/>
              </a:rPr>
              <a:t>reduced corruption </a:t>
            </a:r>
          </a:p>
          <a:p>
            <a:pPr lvl="1" eaLnBrk="1" latinLnBrk="1" hangingPunct="1"/>
            <a:r>
              <a:rPr lang="en-US" sz="2400" b="1" i="0" dirty="0">
                <a:latin typeface="Garamond" charset="0"/>
              </a:rPr>
              <a:t>increased civil society participation</a:t>
            </a:r>
          </a:p>
          <a:p>
            <a:pPr eaLnBrk="1" hangingPunct="1"/>
            <a:r>
              <a:rPr lang="en-US" sz="3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ICT for Empowerment of the Poor </a:t>
            </a:r>
          </a:p>
          <a:p>
            <a:pPr lvl="1" eaLnBrk="1" hangingPunct="1"/>
            <a:r>
              <a:rPr lang="en-US" sz="2000" b="1" i="0" dirty="0">
                <a:latin typeface="Garamond" charset="0"/>
              </a:rPr>
              <a:t>	</a:t>
            </a:r>
            <a:r>
              <a:rPr lang="en-US" sz="2600" b="1" i="0" dirty="0">
                <a:latin typeface="Garamond" charset="0"/>
              </a:rPr>
              <a:t>allowing the poor to better communicate their concerns</a:t>
            </a:r>
          </a:p>
        </p:txBody>
      </p:sp>
    </p:spTree>
    <p:extLst>
      <p:ext uri="{BB962C8B-B14F-4D97-AF65-F5344CB8AC3E}">
        <p14:creationId xmlns:p14="http://schemas.microsoft.com/office/powerpoint/2010/main" val="18823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1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11582400" cy="1195388"/>
          </a:xfrm>
        </p:spPr>
        <p:txBody>
          <a:bodyPr rIns="132080"/>
          <a:lstStyle/>
          <a:p>
            <a:pPr indent="0" eaLnBrk="1" hangingPunct="1"/>
            <a:r>
              <a:rPr lang="en-US" sz="3200" b="1">
                <a:latin typeface="Gill Sans MT Bold Italic" charset="0"/>
                <a:ea typeface="ヒラギノ明朝 ProN W3" charset="0"/>
                <a:cs typeface="ヒラギノ明朝 ProN W3" charset="0"/>
                <a:sym typeface="Gill Sans MT Bold" charset="0"/>
              </a:rPr>
              <a:t>Rwanda</a:t>
            </a:r>
            <a:r>
              <a:rPr lang="ja-JP" altLang="en-US" sz="3200" b="1">
                <a:latin typeface="Gill Sans MT Bold Italic" charset="0"/>
                <a:ea typeface="ヒラギノ明朝 ProN W3" charset="0"/>
                <a:cs typeface="ヒラギノ明朝 ProN W3" charset="0"/>
                <a:sym typeface="Gill Sans MT Bold" charset="0"/>
              </a:rPr>
              <a:t>’</a:t>
            </a:r>
            <a:r>
              <a:rPr lang="en-US" altLang="ja-JP" sz="3200" b="1">
                <a:latin typeface="Gill Sans MT Bold Italic" charset="0"/>
                <a:ea typeface="ヒラギノ明朝 ProN W3" charset="0"/>
                <a:cs typeface="ヒラギノ明朝 ProN W3" charset="0"/>
                <a:sym typeface="Gill Sans MT Bold" charset="0"/>
              </a:rPr>
              <a:t>s Economic Development program</a:t>
            </a:r>
            <a:endParaRPr lang="en-US" sz="3200" b="1">
              <a:latin typeface="Gill Sans MT Bold Italic" charset="0"/>
              <a:ea typeface="ヒラギノ明朝 ProN W3" charset="0"/>
              <a:cs typeface="ヒラギノ明朝 ProN W3" charset="0"/>
              <a:sym typeface="Gill Sans MT Bold" charset="0"/>
            </a:endParaRPr>
          </a:p>
        </p:txBody>
      </p:sp>
      <p:pic>
        <p:nvPicPr>
          <p:cNvPr id="11776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5" y="974725"/>
            <a:ext cx="663998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3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17" y="1809751"/>
            <a:ext cx="8981016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4" name="Picture 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1" y="2571751"/>
            <a:ext cx="11834284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5" name="Picture 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3876676"/>
            <a:ext cx="124460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6" name="Picture 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867" y="3876676"/>
            <a:ext cx="1253067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7" name="Picture 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467" y="3876676"/>
            <a:ext cx="1253067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8" name="Picture 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817" y="3876676"/>
            <a:ext cx="124460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9" name="Picture 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3876676"/>
            <a:ext cx="124460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0" name="Picture 1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3876676"/>
            <a:ext cx="124460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71" name="Rectangle 11"/>
          <p:cNvSpPr>
            <a:spLocks/>
          </p:cNvSpPr>
          <p:nvPr/>
        </p:nvSpPr>
        <p:spPr bwMode="auto">
          <a:xfrm rot="-5400000">
            <a:off x="-177799" y="4840817"/>
            <a:ext cx="2908300" cy="84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 algn="ctr"/>
            <a:r>
              <a:rPr lang="en-US" sz="1800" b="1" dirty="0">
                <a:solidFill>
                  <a:schemeClr val="tx1"/>
                </a:solidFill>
                <a:latin typeface="Calisto MT" charset="0"/>
                <a:ea typeface="MS PGothic" charset="0"/>
                <a:cs typeface="MS PGothic" charset="0"/>
                <a:sym typeface="Calisto MT" charset="0"/>
              </a:rPr>
              <a:t>Good Governance and a Capable State</a:t>
            </a:r>
          </a:p>
        </p:txBody>
      </p:sp>
      <p:sp>
        <p:nvSpPr>
          <p:cNvPr id="117772" name="Rectangle 12"/>
          <p:cNvSpPr>
            <a:spLocks/>
          </p:cNvSpPr>
          <p:nvPr/>
        </p:nvSpPr>
        <p:spPr bwMode="auto">
          <a:xfrm rot="-5400000">
            <a:off x="1625601" y="4840817"/>
            <a:ext cx="2755900" cy="84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 algn="ctr"/>
            <a:r>
              <a:rPr lang="en-US" sz="1800" b="1">
                <a:solidFill>
                  <a:schemeClr val="tx1"/>
                </a:solidFill>
                <a:latin typeface="Calisto MT" charset="0"/>
                <a:ea typeface="MS PGothic" charset="0"/>
                <a:cs typeface="MS PGothic" charset="0"/>
                <a:sym typeface="Calisto MT" charset="0"/>
              </a:rPr>
              <a:t>HRD and Knowledge based Economy</a:t>
            </a:r>
          </a:p>
        </p:txBody>
      </p:sp>
      <p:sp>
        <p:nvSpPr>
          <p:cNvPr id="117773" name="Rectangle 13"/>
          <p:cNvSpPr>
            <a:spLocks/>
          </p:cNvSpPr>
          <p:nvPr/>
        </p:nvSpPr>
        <p:spPr bwMode="auto">
          <a:xfrm rot="-5400000">
            <a:off x="3454401" y="4917017"/>
            <a:ext cx="2755900" cy="84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 algn="ctr"/>
            <a:r>
              <a:rPr lang="en-US" sz="1800" b="1">
                <a:solidFill>
                  <a:schemeClr val="tx1"/>
                </a:solidFill>
                <a:latin typeface="Calisto MT" charset="0"/>
                <a:ea typeface="MS PGothic" charset="0"/>
                <a:cs typeface="MS PGothic" charset="0"/>
                <a:sym typeface="Calisto MT" charset="0"/>
              </a:rPr>
              <a:t>A Private sector-led Economy</a:t>
            </a:r>
          </a:p>
        </p:txBody>
      </p:sp>
      <p:sp>
        <p:nvSpPr>
          <p:cNvPr id="117774" name="Rectangle 14"/>
          <p:cNvSpPr>
            <a:spLocks/>
          </p:cNvSpPr>
          <p:nvPr/>
        </p:nvSpPr>
        <p:spPr bwMode="auto">
          <a:xfrm rot="-5400000">
            <a:off x="5232401" y="4840817"/>
            <a:ext cx="2451100" cy="84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 algn="ctr"/>
            <a:r>
              <a:rPr lang="en-US" sz="1800" b="1">
                <a:solidFill>
                  <a:schemeClr val="tx1"/>
                </a:solidFill>
                <a:latin typeface="Calisto MT" charset="0"/>
                <a:ea typeface="MS PGothic" charset="0"/>
                <a:cs typeface="MS PGothic" charset="0"/>
                <a:sym typeface="Calisto MT" charset="0"/>
              </a:rPr>
              <a:t>Infrastructure Development</a:t>
            </a:r>
          </a:p>
        </p:txBody>
      </p:sp>
      <p:sp>
        <p:nvSpPr>
          <p:cNvPr id="117775" name="Rectangle 15"/>
          <p:cNvSpPr>
            <a:spLocks/>
          </p:cNvSpPr>
          <p:nvPr/>
        </p:nvSpPr>
        <p:spPr bwMode="auto">
          <a:xfrm rot="-5400000">
            <a:off x="6972301" y="4878917"/>
            <a:ext cx="2832100" cy="84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 algn="ctr"/>
            <a:r>
              <a:rPr lang="en-US" sz="1800" b="1">
                <a:solidFill>
                  <a:schemeClr val="tx1"/>
                </a:solidFill>
                <a:latin typeface="Calisto MT" charset="0"/>
                <a:ea typeface="MS PGothic" charset="0"/>
                <a:cs typeface="MS PGothic" charset="0"/>
                <a:sym typeface="Calisto MT" charset="0"/>
              </a:rPr>
              <a:t>Productive and Market oriented Agriculture</a:t>
            </a:r>
          </a:p>
        </p:txBody>
      </p:sp>
      <p:sp>
        <p:nvSpPr>
          <p:cNvPr id="117776" name="Rectangle 16"/>
          <p:cNvSpPr>
            <a:spLocks/>
          </p:cNvSpPr>
          <p:nvPr/>
        </p:nvSpPr>
        <p:spPr bwMode="auto">
          <a:xfrm rot="-5400000">
            <a:off x="8775701" y="4902730"/>
            <a:ext cx="3086100" cy="84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 algn="ctr"/>
            <a:r>
              <a:rPr lang="en-US" sz="1800" b="1">
                <a:solidFill>
                  <a:schemeClr val="tx1"/>
                </a:solidFill>
                <a:latin typeface="Calisto MT" charset="0"/>
                <a:ea typeface="MS PGothic" charset="0"/>
                <a:cs typeface="MS PGothic" charset="0"/>
                <a:sym typeface="Calisto MT" charset="0"/>
              </a:rPr>
              <a:t>Regional and International Economic Integration</a:t>
            </a:r>
          </a:p>
        </p:txBody>
      </p:sp>
      <p:pic>
        <p:nvPicPr>
          <p:cNvPr id="117777" name="Picture 1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034" y="1133476"/>
            <a:ext cx="3090333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78" name="Rectangle 18"/>
          <p:cNvSpPr>
            <a:spLocks/>
          </p:cNvSpPr>
          <p:nvPr/>
        </p:nvSpPr>
        <p:spPr bwMode="auto">
          <a:xfrm>
            <a:off x="9448800" y="1295400"/>
            <a:ext cx="2353733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 algn="ctr"/>
            <a:r>
              <a:rPr lang="en-US" sz="2000" b="1">
                <a:solidFill>
                  <a:schemeClr val="tx1"/>
                </a:solidFill>
                <a:latin typeface="Calisto MT" charset="0"/>
                <a:ea typeface="MS PGothic" charset="0"/>
                <a:cs typeface="MS PGothic" charset="0"/>
                <a:sym typeface="Calisto MT" charset="0"/>
              </a:rPr>
              <a:t>ICT is a cross-cutting area of Vision 2020</a:t>
            </a:r>
          </a:p>
        </p:txBody>
      </p:sp>
      <p:sp>
        <p:nvSpPr>
          <p:cNvPr id="117779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fld id="{68BE17CE-936D-E045-90EC-CDB8F277219B}" type="slidenum">
              <a:rPr lang="en-US" altLang="ko-KR" sz="1100">
                <a:solidFill>
                  <a:srgbClr val="7F7F7F"/>
                </a:solidFill>
                <a:latin typeface="Arial Bold" charset="0"/>
                <a:ea typeface="MS PGothic" charset="0"/>
                <a:cs typeface="MS PGothic" charset="0"/>
                <a:sym typeface="Arial Bold" charset="0"/>
              </a:rPr>
              <a:pPr/>
              <a:t>4</a:t>
            </a:fld>
            <a:endParaRPr lang="en-US" altLang="ko-KR" sz="1100">
              <a:solidFill>
                <a:srgbClr val="7F7F7F"/>
              </a:solidFill>
              <a:latin typeface="Arial Bold" charset="0"/>
              <a:ea typeface="MS PGothic" charset="0"/>
              <a:cs typeface="MS PGothic" charset="0"/>
              <a:sym typeface="Arial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605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902" y="534573"/>
            <a:ext cx="9509760" cy="673842"/>
          </a:xfrm>
        </p:spPr>
        <p:txBody>
          <a:bodyPr/>
          <a:lstStyle/>
          <a:p>
            <a:r>
              <a:rPr lang="en-US" b="1" dirty="0" smtClean="0"/>
              <a:t>ICT Strategic Objectives-</a:t>
            </a:r>
            <a:endParaRPr lang="en-US" b="1" dirty="0"/>
          </a:p>
        </p:txBody>
      </p:sp>
      <p:pic>
        <p:nvPicPr>
          <p:cNvPr id="2052" name="Picture 4" descr="http://www.strategicobjectives.com/wp-content/uploads/2013/04/stratlog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02" y="3012196"/>
            <a:ext cx="2495550" cy="7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51717" y="192414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fr-FR" sz="2000" dirty="0">
                <a:latin typeface="Rockwell" panose="02060603020205020403" pitchFamily="18" charset="0"/>
              </a:rPr>
              <a:t>To develop a vibrant ICT industry and position Rwanda as the Regional ICT Hub </a:t>
            </a:r>
          </a:p>
        </p:txBody>
      </p:sp>
      <p:sp>
        <p:nvSpPr>
          <p:cNvPr id="6" name="Rectangle 5"/>
          <p:cNvSpPr/>
          <p:nvPr/>
        </p:nvSpPr>
        <p:spPr>
          <a:xfrm>
            <a:off x="4651717" y="292693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fr-FR" sz="2000" dirty="0">
                <a:latin typeface="Rockwell" panose="02060603020205020403" pitchFamily="18" charset="0"/>
              </a:rPr>
              <a:t>To facilitate the creation of a highly competitive service sector, fueling economic growth (cross-cutting)</a:t>
            </a:r>
          </a:p>
        </p:txBody>
      </p:sp>
      <p:sp>
        <p:nvSpPr>
          <p:cNvPr id="7" name="Rectangle 6"/>
          <p:cNvSpPr/>
          <p:nvPr/>
        </p:nvSpPr>
        <p:spPr>
          <a:xfrm>
            <a:off x="4651717" y="3929722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fr-FR" sz="2000" dirty="0">
                <a:latin typeface="Rockwell" panose="02060603020205020403" pitchFamily="18" charset="0"/>
              </a:rPr>
              <a:t>To promote social and cultural interaction and integration in the society through the use of ICT</a:t>
            </a:r>
          </a:p>
        </p:txBody>
      </p:sp>
      <p:sp>
        <p:nvSpPr>
          <p:cNvPr id="8" name="Rectangle 7"/>
          <p:cNvSpPr/>
          <p:nvPr/>
        </p:nvSpPr>
        <p:spPr>
          <a:xfrm>
            <a:off x="4651717" y="493250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fr-FR" sz="2000" dirty="0">
                <a:latin typeface="Rockwell" panose="02060603020205020403" pitchFamily="18" charset="0"/>
              </a:rPr>
              <a:t>Enable efficient and effective service delivery through ICT</a:t>
            </a:r>
          </a:p>
        </p:txBody>
      </p:sp>
      <p:sp>
        <p:nvSpPr>
          <p:cNvPr id="10" name="Chevron 9"/>
          <p:cNvSpPr/>
          <p:nvPr/>
        </p:nvSpPr>
        <p:spPr>
          <a:xfrm>
            <a:off x="4304713" y="2034736"/>
            <a:ext cx="304800" cy="4271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4304713" y="3036544"/>
            <a:ext cx="304800" cy="4271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4300025" y="4038352"/>
            <a:ext cx="304800" cy="4271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Chevron 14"/>
          <p:cNvSpPr/>
          <p:nvPr/>
        </p:nvSpPr>
        <p:spPr>
          <a:xfrm>
            <a:off x="4300025" y="5042118"/>
            <a:ext cx="304800" cy="4271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3938954" y="2034736"/>
            <a:ext cx="28135" cy="34344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87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902" y="534573"/>
            <a:ext cx="9509760" cy="673842"/>
          </a:xfrm>
        </p:spPr>
        <p:txBody>
          <a:bodyPr/>
          <a:lstStyle/>
          <a:p>
            <a:r>
              <a:rPr lang="en-US" b="1" dirty="0" smtClean="0"/>
              <a:t>National ICT Strategy Roadmap</a:t>
            </a:r>
            <a:endParaRPr lang="en-US" b="1" dirty="0"/>
          </a:p>
        </p:txBody>
      </p:sp>
      <p:pic>
        <p:nvPicPr>
          <p:cNvPr id="2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90" y="1588243"/>
            <a:ext cx="9502726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8"/>
          <p:cNvGrpSpPr>
            <a:grpSpLocks/>
          </p:cNvGrpSpPr>
          <p:nvPr/>
        </p:nvGrpSpPr>
        <p:grpSpPr bwMode="auto">
          <a:xfrm rot="-5400000">
            <a:off x="-1002636" y="3650645"/>
            <a:ext cx="5046704" cy="893763"/>
            <a:chOff x="0" y="0"/>
            <a:chExt cx="2736" cy="563"/>
          </a:xfrm>
        </p:grpSpPr>
        <p:sp>
          <p:nvSpPr>
            <p:cNvPr id="35" name="AutoShape 6"/>
            <p:cNvSpPr>
              <a:spLocks/>
            </p:cNvSpPr>
            <p:nvPr/>
          </p:nvSpPr>
          <p:spPr bwMode="auto">
            <a:xfrm>
              <a:off x="0" y="0"/>
              <a:ext cx="2736" cy="5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19378" y="0"/>
                  </a:moveTo>
                  <a:lnTo>
                    <a:pt x="19378" y="5400"/>
                  </a:lnTo>
                  <a:lnTo>
                    <a:pt x="0" y="5400"/>
                  </a:lnTo>
                  <a:lnTo>
                    <a:pt x="1111" y="10800"/>
                  </a:lnTo>
                  <a:lnTo>
                    <a:pt x="0" y="16200"/>
                  </a:lnTo>
                  <a:lnTo>
                    <a:pt x="19378" y="16200"/>
                  </a:lnTo>
                  <a:lnTo>
                    <a:pt x="19378" y="21600"/>
                  </a:lnTo>
                  <a:lnTo>
                    <a:pt x="21600" y="10800"/>
                  </a:lnTo>
                  <a:lnTo>
                    <a:pt x="19378" y="0"/>
                  </a:lnTo>
                  <a:close/>
                  <a:moveTo>
                    <a:pt x="19378" y="0"/>
                  </a:moveTo>
                </a:path>
              </a:pathLst>
            </a:custGeom>
            <a:solidFill>
              <a:srgbClr val="D8E5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36" name="Rectangle 7"/>
            <p:cNvSpPr>
              <a:spLocks/>
            </p:cNvSpPr>
            <p:nvPr/>
          </p:nvSpPr>
          <p:spPr bwMode="auto">
            <a:xfrm>
              <a:off x="140" y="140"/>
              <a:ext cx="245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86736" bIns="38100"/>
            <a:lstStyle>
              <a:lvl1pPr marL="9525">
                <a:spcBef>
                  <a:spcPts val="2000"/>
                </a:spcBef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 sz="2200"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1pPr>
              <a:lvl2pPr marL="742950" indent="-285750">
                <a:spcBef>
                  <a:spcPts val="600"/>
                </a:spcBef>
                <a:buClr>
                  <a:srgbClr val="C1F944"/>
                </a:buClr>
                <a:buSzPct val="89000"/>
                <a:buFont typeface="Wingdings" panose="05000000000000000000" pitchFamily="2" charset="2"/>
                <a:buChar char="S"/>
                <a:defRPr sz="2000"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2pPr>
              <a:lvl3pPr marL="1143000" indent="-228600">
                <a:spcBef>
                  <a:spcPts val="600"/>
                </a:spcBef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3pPr>
              <a:lvl4pPr marL="1600200" indent="-228600">
                <a:spcBef>
                  <a:spcPts val="600"/>
                </a:spcBef>
                <a:buClr>
                  <a:srgbClr val="C1F944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4pPr>
              <a:lvl5pPr marL="2057400" indent="-228600">
                <a:spcBef>
                  <a:spcPts val="600"/>
                </a:spcBef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fr-FR" sz="1600" b="1">
                  <a:solidFill>
                    <a:schemeClr val="tx1"/>
                  </a:solidFill>
                  <a:ea typeface="MS PGothic" panose="020B0600070205080204" pitchFamily="34" charset="-128"/>
                </a:rPr>
                <a:t>Transition</a:t>
              </a:r>
            </a:p>
          </p:txBody>
        </p:sp>
      </p:grpSp>
      <p:grpSp>
        <p:nvGrpSpPr>
          <p:cNvPr id="37" name="Group 5"/>
          <p:cNvGrpSpPr>
            <a:grpSpLocks/>
          </p:cNvGrpSpPr>
          <p:nvPr/>
        </p:nvGrpSpPr>
        <p:grpSpPr bwMode="auto">
          <a:xfrm>
            <a:off x="1289515" y="5902704"/>
            <a:ext cx="8027987" cy="914400"/>
            <a:chOff x="-17" y="209"/>
            <a:chExt cx="5057" cy="576"/>
          </a:xfrm>
        </p:grpSpPr>
        <p:sp>
          <p:nvSpPr>
            <p:cNvPr id="38" name="AutoShape 3"/>
            <p:cNvSpPr>
              <a:spLocks/>
            </p:cNvSpPr>
            <p:nvPr/>
          </p:nvSpPr>
          <p:spPr bwMode="auto">
            <a:xfrm>
              <a:off x="0" y="209"/>
              <a:ext cx="5040" cy="5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20366" y="0"/>
                  </a:moveTo>
                  <a:lnTo>
                    <a:pt x="20366" y="5400"/>
                  </a:lnTo>
                  <a:lnTo>
                    <a:pt x="0" y="5400"/>
                  </a:lnTo>
                  <a:lnTo>
                    <a:pt x="617" y="10800"/>
                  </a:lnTo>
                  <a:lnTo>
                    <a:pt x="0" y="16200"/>
                  </a:lnTo>
                  <a:lnTo>
                    <a:pt x="20366" y="16200"/>
                  </a:lnTo>
                  <a:lnTo>
                    <a:pt x="20366" y="21600"/>
                  </a:lnTo>
                  <a:lnTo>
                    <a:pt x="21600" y="10800"/>
                  </a:lnTo>
                  <a:lnTo>
                    <a:pt x="20366" y="0"/>
                  </a:lnTo>
                  <a:close/>
                  <a:moveTo>
                    <a:pt x="20366" y="0"/>
                  </a:moveTo>
                </a:path>
              </a:pathLst>
            </a:custGeom>
            <a:solidFill>
              <a:srgbClr val="D8E5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39" name="Rectangle 4"/>
            <p:cNvSpPr>
              <a:spLocks/>
            </p:cNvSpPr>
            <p:nvPr/>
          </p:nvSpPr>
          <p:spPr bwMode="auto">
            <a:xfrm>
              <a:off x="-17" y="399"/>
              <a:ext cx="4752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88828" bIns="38100"/>
            <a:lstStyle>
              <a:lvl1pPr marL="11113">
                <a:spcBef>
                  <a:spcPts val="2000"/>
                </a:spcBef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 sz="2200"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1pPr>
              <a:lvl2pPr marL="742950" indent="-285750">
                <a:spcBef>
                  <a:spcPts val="600"/>
                </a:spcBef>
                <a:buClr>
                  <a:srgbClr val="C1F944"/>
                </a:buClr>
                <a:buSzPct val="89000"/>
                <a:buFont typeface="Wingdings" panose="05000000000000000000" pitchFamily="2" charset="2"/>
                <a:buChar char="S"/>
                <a:defRPr sz="2000"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2pPr>
              <a:lvl3pPr marL="1143000" indent="-228600">
                <a:spcBef>
                  <a:spcPts val="600"/>
                </a:spcBef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3pPr>
              <a:lvl4pPr marL="1600200" indent="-228600">
                <a:spcBef>
                  <a:spcPts val="600"/>
                </a:spcBef>
                <a:buClr>
                  <a:srgbClr val="C1F944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4pPr>
              <a:lvl5pPr marL="2057400" indent="-228600">
                <a:spcBef>
                  <a:spcPts val="600"/>
                </a:spcBef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80B606"/>
                </a:buClr>
                <a:buSzPct val="89000"/>
                <a:buFont typeface="Wingdings" panose="05000000000000000000" pitchFamily="2" charset="2"/>
                <a:buChar char="S"/>
                <a:defRPr>
                  <a:solidFill>
                    <a:srgbClr val="595959"/>
                  </a:solidFill>
                  <a:latin typeface="Calisto MT" panose="02040603050505030304" pitchFamily="18" charset="0"/>
                  <a:ea typeface="ヒラギノ明朝 ProN W3" charset="-128"/>
                  <a:sym typeface="Calisto MT" panose="0204060305050503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fr-FR" sz="1800" dirty="0">
                  <a:solidFill>
                    <a:schemeClr val="tx1"/>
                  </a:solidFill>
                  <a:ea typeface="MS PGothic" panose="020B0600070205080204" pitchFamily="34" charset="-128"/>
                </a:rPr>
                <a:t>           </a:t>
              </a:r>
              <a:r>
                <a:rPr lang="en-US" altLang="fr-FR" sz="1600" b="1" dirty="0">
                  <a:solidFill>
                    <a:schemeClr val="tx1"/>
                  </a:solidFill>
                  <a:ea typeface="MS PGothic" panose="020B0600070205080204" pitchFamily="34" charset="-128"/>
                </a:rPr>
                <a:t>2001-2005  </a:t>
              </a:r>
              <a:r>
                <a:rPr lang="en-US" altLang="fr-FR" sz="1600" dirty="0">
                  <a:solidFill>
                    <a:schemeClr val="tx1"/>
                  </a:solidFill>
                  <a:ea typeface="MS PGothic" panose="020B0600070205080204" pitchFamily="34" charset="-128"/>
                </a:rPr>
                <a:t>              </a:t>
              </a:r>
              <a:r>
                <a:rPr lang="en-US" altLang="fr-FR" sz="1600" b="1" dirty="0" smtClean="0">
                  <a:solidFill>
                    <a:schemeClr val="tx1"/>
                  </a:solidFill>
                  <a:ea typeface="MS PGothic" panose="020B0600070205080204" pitchFamily="34" charset="-128"/>
                </a:rPr>
                <a:t>2006-2010</a:t>
              </a:r>
              <a:r>
                <a:rPr lang="en-US" altLang="fr-FR" sz="1600" dirty="0" smtClean="0">
                  <a:solidFill>
                    <a:schemeClr val="tx1"/>
                  </a:solidFill>
                  <a:ea typeface="MS PGothic" panose="020B0600070205080204" pitchFamily="34" charset="-128"/>
                </a:rPr>
                <a:t>                 </a:t>
              </a:r>
              <a:r>
                <a:rPr lang="en-US" altLang="fr-FR" sz="1600" b="1" dirty="0" smtClean="0">
                  <a:solidFill>
                    <a:schemeClr val="tx1"/>
                  </a:solidFill>
                  <a:ea typeface="MS PGothic" panose="020B0600070205080204" pitchFamily="34" charset="-128"/>
                </a:rPr>
                <a:t>2011-2015</a:t>
              </a:r>
              <a:r>
                <a:rPr lang="en-US" altLang="fr-FR" sz="1600" dirty="0" smtClean="0">
                  <a:solidFill>
                    <a:schemeClr val="tx1"/>
                  </a:solidFill>
                  <a:ea typeface="MS PGothic" panose="020B0600070205080204" pitchFamily="34" charset="-128"/>
                </a:rPr>
                <a:t>                </a:t>
              </a:r>
              <a:r>
                <a:rPr lang="en-US" altLang="fr-FR" sz="1600" b="1" dirty="0" smtClean="0">
                  <a:solidFill>
                    <a:schemeClr val="tx1"/>
                  </a:solidFill>
                  <a:ea typeface="MS PGothic" panose="020B0600070205080204" pitchFamily="34" charset="-128"/>
                </a:rPr>
                <a:t>2016-2020</a:t>
              </a:r>
              <a:endParaRPr lang="en-US" altLang="fr-FR" sz="1600" b="1" dirty="0">
                <a:solidFill>
                  <a:schemeClr val="tx1"/>
                </a:solidFill>
                <a:ea typeface="MS PGothic" panose="020B0600070205080204" pitchFamily="34" charset="-128"/>
              </a:endParaRPr>
            </a:p>
          </p:txBody>
        </p:sp>
      </p:grpSp>
      <p:sp>
        <p:nvSpPr>
          <p:cNvPr id="4" name="Down Arrow Callout 3"/>
          <p:cNvSpPr/>
          <p:nvPr/>
        </p:nvSpPr>
        <p:spPr>
          <a:xfrm>
            <a:off x="7973830" y="842166"/>
            <a:ext cx="2185182" cy="1378634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SRMP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426277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7052" y="647114"/>
            <a:ext cx="9509760" cy="673842"/>
          </a:xfrm>
        </p:spPr>
        <p:txBody>
          <a:bodyPr/>
          <a:lstStyle/>
          <a:p>
            <a:r>
              <a:rPr lang="en-US" b="1" dirty="0" smtClean="0"/>
              <a:t>ICT Sector institutional arrangement 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27052" y="1828800"/>
            <a:ext cx="38858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Ministry: </a:t>
            </a:r>
          </a:p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Ministry of Youth and ICT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3497" y="3076884"/>
            <a:ext cx="328936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RURA: </a:t>
            </a:r>
          </a:p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Rwanda Utility and </a:t>
            </a:r>
          </a:p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Regulatory Authority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8959" y="4858271"/>
            <a:ext cx="34739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RDB: </a:t>
            </a:r>
          </a:p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Rwanda Development</a:t>
            </a:r>
          </a:p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 Board-ICT</a:t>
            </a:r>
            <a:endParaRPr lang="fr-FR" sz="2800" dirty="0">
              <a:solidFill>
                <a:srgbClr val="0070C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331655" y="1983545"/>
            <a:ext cx="0" cy="7993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50452" y="2014254"/>
            <a:ext cx="32240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Policy and Sector Leadership</a:t>
            </a:r>
          </a:p>
          <a:p>
            <a:r>
              <a:rPr lang="en-US" sz="2000" dirty="0" smtClean="0"/>
              <a:t>(Control Tower)</a:t>
            </a:r>
            <a:endParaRPr lang="fr-FR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478588" y="3617856"/>
            <a:ext cx="2683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Regulate the ICT Sector</a:t>
            </a:r>
            <a:endParaRPr lang="fr-FR" sz="20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331655" y="3173943"/>
            <a:ext cx="0" cy="1287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315242" y="4955330"/>
            <a:ext cx="0" cy="1287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01433" y="5245355"/>
            <a:ext cx="3384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Implement and Coordinate</a:t>
            </a:r>
          </a:p>
          <a:p>
            <a:r>
              <a:rPr lang="en-US" sz="2000" dirty="0" smtClean="0"/>
              <a:t>The National ICT </a:t>
            </a:r>
            <a:r>
              <a:rPr lang="en-US" sz="2000" dirty="0" err="1" smtClean="0"/>
              <a:t>Programmes</a:t>
            </a:r>
            <a:endParaRPr lang="fr-FR" sz="2000" dirty="0"/>
          </a:p>
        </p:txBody>
      </p:sp>
      <p:pic>
        <p:nvPicPr>
          <p:cNvPr id="1026" name="Picture 2" descr="The seal of Rwanda: central tribal devices, surmounted on a cog wheel and encircled by a square kn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372" y="1544417"/>
            <a:ext cx="1391871" cy="152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rura.rw/fileadmin/templates/images/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365" y="3405921"/>
            <a:ext cx="1958384" cy="91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rdb.rw/fileadmin/template/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372" y="5152253"/>
            <a:ext cx="2539675" cy="72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50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800" y="185393"/>
            <a:ext cx="11328400" cy="434479"/>
          </a:xfrm>
        </p:spPr>
        <p:txBody>
          <a:bodyPr/>
          <a:lstStyle/>
          <a:p>
            <a:r>
              <a:rPr lang="en-US" sz="2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Key</a:t>
            </a:r>
            <a:r>
              <a:rPr lang="en-US" dirty="0" smtClean="0"/>
              <a:t> </a:t>
            </a:r>
            <a:r>
              <a:rPr lang="en-US" sz="2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Flagships</a:t>
            </a:r>
            <a:endParaRPr lang="fr-FR" sz="2800" dirty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79" y="1219861"/>
            <a:ext cx="1133586" cy="12018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80" y="2956632"/>
            <a:ext cx="1136260" cy="11002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769" y="3948850"/>
            <a:ext cx="1715710" cy="10843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7789" y="832972"/>
            <a:ext cx="185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Smart Education</a:t>
            </a:r>
            <a:endParaRPr lang="fr-FR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62303" y="2587299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Smart Business</a:t>
            </a:r>
            <a:endParaRPr lang="fr-FR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97789" y="4223725"/>
            <a:ext cx="1976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Smart HealthCare</a:t>
            </a:r>
            <a:endParaRPr lang="fr-FR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32" y="4706334"/>
            <a:ext cx="1384278" cy="1676576"/>
          </a:xfrm>
          <a:prstGeom prst="rect">
            <a:avLst/>
          </a:prstGeom>
        </p:spPr>
      </p:pic>
      <p:pic>
        <p:nvPicPr>
          <p:cNvPr id="1026" name="Picture 2" descr="https://agrilinks.org/sites/default/files/styles/event_image/public/event/images/ICT4Ag%20Conference_event%20page.png?itok=7fPdSMT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215" y="5391488"/>
            <a:ext cx="1756480" cy="114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113010" y="1398938"/>
            <a:ext cx="3416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OLPC, Computer Assembly 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Positivo</a:t>
            </a:r>
            <a:r>
              <a:rPr lang="en-US" dirty="0" smtClean="0"/>
              <a:t>), </a:t>
            </a:r>
            <a:r>
              <a:rPr lang="en-US" dirty="0" err="1" smtClean="0"/>
              <a:t>RwedNet</a:t>
            </a:r>
            <a:r>
              <a:rPr lang="en-US" dirty="0" smtClean="0"/>
              <a:t>, </a:t>
            </a:r>
            <a:r>
              <a:rPr lang="en-US" dirty="0" err="1" smtClean="0"/>
              <a:t>SmartSchool</a:t>
            </a:r>
            <a:endParaRPr lang="en-US" dirty="0" smtClean="0"/>
          </a:p>
          <a:p>
            <a:endParaRPr lang="fr-FR" dirty="0"/>
          </a:p>
        </p:txBody>
      </p:sp>
      <p:sp>
        <p:nvSpPr>
          <p:cNvPr id="18" name="TextBox 17"/>
          <p:cNvSpPr txBox="1"/>
          <p:nvPr/>
        </p:nvSpPr>
        <p:spPr>
          <a:xfrm>
            <a:off x="2280212" y="5306928"/>
            <a:ext cx="38157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TracNet</a:t>
            </a:r>
            <a:r>
              <a:rPr lang="en-US" dirty="0" smtClean="0"/>
              <a:t>, </a:t>
            </a:r>
            <a:r>
              <a:rPr lang="en-US" dirty="0" err="1" smtClean="0"/>
              <a:t>OpenMRS</a:t>
            </a:r>
            <a:r>
              <a:rPr lang="en-US" dirty="0" smtClean="0"/>
              <a:t>, HMIS, </a:t>
            </a:r>
            <a:r>
              <a:rPr lang="en-US" dirty="0" err="1" smtClean="0"/>
              <a:t>RapidSMS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Telemedecine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</a:p>
          <a:p>
            <a:endParaRPr lang="fr-FR" dirty="0"/>
          </a:p>
        </p:txBody>
      </p:sp>
      <p:sp>
        <p:nvSpPr>
          <p:cNvPr id="19" name="TextBox 18"/>
          <p:cNvSpPr txBox="1"/>
          <p:nvPr/>
        </p:nvSpPr>
        <p:spPr>
          <a:xfrm>
            <a:off x="2161608" y="3177816"/>
            <a:ext cx="34277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 registration, ESW, </a:t>
            </a:r>
            <a:r>
              <a:rPr lang="en-US" dirty="0" err="1" smtClean="0"/>
              <a:t>eTax</a:t>
            </a:r>
            <a:r>
              <a:rPr lang="en-US" dirty="0" smtClean="0"/>
              <a:t>,</a:t>
            </a:r>
          </a:p>
          <a:p>
            <a:r>
              <a:rPr lang="en-US" dirty="0" smtClean="0"/>
              <a:t>Mobile Payments</a:t>
            </a:r>
          </a:p>
          <a:p>
            <a:r>
              <a:rPr lang="en-US" dirty="0" smtClean="0"/>
              <a:t> </a:t>
            </a:r>
          </a:p>
          <a:p>
            <a:endParaRPr lang="fr-FR" dirty="0"/>
          </a:p>
        </p:txBody>
      </p:sp>
      <p:sp>
        <p:nvSpPr>
          <p:cNvPr id="21" name="TextBox 20"/>
          <p:cNvSpPr txBox="1"/>
          <p:nvPr/>
        </p:nvSpPr>
        <p:spPr>
          <a:xfrm>
            <a:off x="8427971" y="1071291"/>
            <a:ext cx="34323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Land Planning, Kigali Master Plan,</a:t>
            </a:r>
          </a:p>
          <a:p>
            <a:r>
              <a:rPr lang="en-US" dirty="0" smtClean="0"/>
              <a:t>Online Land Use, Construction </a:t>
            </a:r>
          </a:p>
          <a:p>
            <a:r>
              <a:rPr lang="en-US" dirty="0" smtClean="0"/>
              <a:t>Permit </a:t>
            </a:r>
            <a:r>
              <a:rPr lang="en-US" dirty="0" err="1" smtClean="0"/>
              <a:t>MiS</a:t>
            </a:r>
            <a:endParaRPr lang="en-US" dirty="0" smtClean="0"/>
          </a:p>
          <a:p>
            <a:endParaRPr lang="fr-FR" dirty="0"/>
          </a:p>
        </p:txBody>
      </p:sp>
      <p:sp>
        <p:nvSpPr>
          <p:cNvPr id="22" name="TextBox 21"/>
          <p:cNvSpPr txBox="1"/>
          <p:nvPr/>
        </p:nvSpPr>
        <p:spPr>
          <a:xfrm>
            <a:off x="8467204" y="5782745"/>
            <a:ext cx="22416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E-</a:t>
            </a:r>
            <a:r>
              <a:rPr lang="en-US" dirty="0" err="1" smtClean="0"/>
              <a:t>Soko</a:t>
            </a:r>
            <a:r>
              <a:rPr lang="en-US" dirty="0" smtClean="0"/>
              <a:t>, EAX, </a:t>
            </a:r>
            <a:r>
              <a:rPr lang="en-US" dirty="0" err="1" smtClean="0"/>
              <a:t>mFarm</a:t>
            </a:r>
            <a:r>
              <a:rPr lang="en-US" dirty="0" smtClean="0"/>
              <a:t>,</a:t>
            </a:r>
          </a:p>
          <a:p>
            <a:r>
              <a:rPr lang="en-US" dirty="0" smtClean="0"/>
              <a:t>Fertilizer Voucher MS</a:t>
            </a:r>
          </a:p>
          <a:p>
            <a:r>
              <a:rPr lang="en-US" dirty="0" smtClean="0"/>
              <a:t> </a:t>
            </a:r>
          </a:p>
          <a:p>
            <a:endParaRPr lang="fr-FR" dirty="0"/>
          </a:p>
        </p:txBody>
      </p:sp>
      <p:sp>
        <p:nvSpPr>
          <p:cNvPr id="23" name="TextBox 22"/>
          <p:cNvSpPr txBox="1"/>
          <p:nvPr/>
        </p:nvSpPr>
        <p:spPr>
          <a:xfrm>
            <a:off x="8467204" y="4340131"/>
            <a:ext cx="2674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Klab</a:t>
            </a:r>
            <a:r>
              <a:rPr lang="en-US" dirty="0" smtClean="0"/>
              <a:t>, think, </a:t>
            </a:r>
            <a:r>
              <a:rPr lang="en-US" dirty="0" err="1" smtClean="0"/>
              <a:t>HeHe</a:t>
            </a:r>
            <a:r>
              <a:rPr lang="en-US" dirty="0" smtClean="0"/>
              <a:t>, </a:t>
            </a:r>
            <a:r>
              <a:rPr lang="en-US" dirty="0" err="1" smtClean="0"/>
              <a:t>GiraICT</a:t>
            </a:r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fr-FR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215" y="2421697"/>
            <a:ext cx="1709264" cy="11396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4214" y="1029572"/>
            <a:ext cx="1709265" cy="10987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403062" y="2842246"/>
            <a:ext cx="3700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Telepresence, GCC, Rwanda Online,..</a:t>
            </a:r>
          </a:p>
          <a:p>
            <a:endParaRPr lang="fr-FR" dirty="0"/>
          </a:p>
        </p:txBody>
      </p:sp>
      <p:sp>
        <p:nvSpPr>
          <p:cNvPr id="27" name="TextBox 26"/>
          <p:cNvSpPr txBox="1"/>
          <p:nvPr/>
        </p:nvSpPr>
        <p:spPr>
          <a:xfrm>
            <a:off x="6544043" y="5005668"/>
            <a:ext cx="19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Smart Agriculture</a:t>
            </a:r>
            <a:endParaRPr lang="fr-FR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556322" y="3599729"/>
            <a:ext cx="174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ICT Innovations</a:t>
            </a:r>
            <a:endParaRPr lang="fr-FR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83573" y="2079201"/>
            <a:ext cx="2097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Smart Government</a:t>
            </a:r>
            <a:endParaRPr lang="fr-FR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583573" y="690002"/>
            <a:ext cx="1240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Smart City</a:t>
            </a:r>
            <a:endParaRPr lang="fr-FR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366459" y="913305"/>
            <a:ext cx="0" cy="55082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04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asysinternational.com/btPublic/images/pages_banner/ac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5751"/>
            <a:ext cx="12192000" cy="394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1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ICT </a:t>
            </a:r>
            <a:r>
              <a:rPr lang="en-US" sz="2800" dirty="0"/>
              <a:t>Contribution to </a:t>
            </a:r>
            <a:r>
              <a:rPr lang="en-US" sz="2800" dirty="0" smtClean="0"/>
              <a:t>Rwanda Economy </a:t>
            </a:r>
            <a:endParaRPr lang="en-US" sz="2800" noProof="0" dirty="0"/>
          </a:p>
        </p:txBody>
      </p:sp>
      <p:pic>
        <p:nvPicPr>
          <p:cNvPr id="4" name="Picture 3" descr="gdp-thinkstoc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55" y="3267542"/>
            <a:ext cx="3833703" cy="2058945"/>
          </a:xfrm>
          <a:prstGeom prst="rect">
            <a:avLst/>
          </a:prstGeom>
        </p:spPr>
      </p:pic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32529984"/>
              </p:ext>
            </p:extLst>
          </p:nvPr>
        </p:nvGraphicFramePr>
        <p:xfrm>
          <a:off x="4986167" y="846594"/>
          <a:ext cx="6914778" cy="4926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1411180" y="1646155"/>
            <a:ext cx="1716936" cy="1516814"/>
          </a:xfrm>
          <a:prstGeom prst="ellipse">
            <a:avLst/>
          </a:prstGeom>
          <a:solidFill>
            <a:srgbClr val="558ED5"/>
          </a:solidFill>
          <a:ln w="9525">
            <a:solidFill>
              <a:srgbClr val="B9CDE5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3% 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8863228" y="1410940"/>
            <a:ext cx="275547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algn="ctr"/>
            <a:r>
              <a:rPr lang="en-US" b="1" dirty="0" smtClean="0">
                <a:solidFill>
                  <a:srgbClr val="FFFFFF"/>
                </a:solidFill>
              </a:rPr>
              <a:t>75,953,913 </a:t>
            </a:r>
          </a:p>
          <a:p>
            <a:pPr lvl="1" algn="ctr"/>
            <a:r>
              <a:rPr lang="en-US" b="1" dirty="0" smtClean="0">
                <a:solidFill>
                  <a:srgbClr val="FFFFFF"/>
                </a:solidFill>
              </a:rPr>
              <a:t>(USD)</a:t>
            </a:r>
          </a:p>
          <a:p>
            <a:pPr lvl="1" algn="ctr"/>
            <a:r>
              <a:rPr lang="en-US" dirty="0" smtClean="0">
                <a:solidFill>
                  <a:srgbClr val="FFFFFF"/>
                </a:solidFill>
              </a:rPr>
              <a:t>FDI Investment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3" name="Picture 12" descr="3_4.-Investment-Benefits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166" y="5773302"/>
            <a:ext cx="6926537" cy="77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vert="horz" lIns="0" tIns="0" rIns="0" bIns="0" rtlCol="0" anchor="ctr">
            <a:norm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Expanding Financial Inclusion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616031952"/>
              </p:ext>
            </p:extLst>
          </p:nvPr>
        </p:nvGraphicFramePr>
        <p:xfrm>
          <a:off x="6434485" y="860453"/>
          <a:ext cx="5325715" cy="3632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4" descr="Image result for phone money transf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5150">
            <a:off x="556380" y="1065811"/>
            <a:ext cx="5096016" cy="32217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3"/>
          <p:cNvSpPr txBox="1"/>
          <p:nvPr/>
        </p:nvSpPr>
        <p:spPr>
          <a:xfrm>
            <a:off x="772733" y="4874396"/>
            <a:ext cx="8565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6600"/>
                </a:solidFill>
              </a:rPr>
              <a:t>2016: 1,440,541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Mobile Money Subscribers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6600"/>
                </a:solidFill>
              </a:rPr>
              <a:t>2016: 1,093 Billion FRW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on Mobile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M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oney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T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ransaction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562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7850" y="249239"/>
            <a:ext cx="8496300" cy="4349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2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Mobile-telephone penetration and </a:t>
            </a:r>
            <a:r>
              <a:rPr lang="en-US" sz="2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internet subscribers </a:t>
            </a:r>
          </a:p>
        </p:txBody>
      </p:sp>
      <p:graphicFrame>
        <p:nvGraphicFramePr>
          <p:cNvPr id="1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0752251"/>
              </p:ext>
            </p:extLst>
          </p:nvPr>
        </p:nvGraphicFramePr>
        <p:xfrm>
          <a:off x="1879600" y="4837113"/>
          <a:ext cx="7942594" cy="1690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0779"/>
                <a:gridCol w="1176284"/>
                <a:gridCol w="1176284"/>
                <a:gridCol w="1369247"/>
              </a:tblGrid>
              <a:tr h="48905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  <a:cs typeface="Arial"/>
                        </a:rPr>
                        <a:t>Performance</a:t>
                      </a:r>
                      <a:r>
                        <a:rPr lang="en-US" sz="1800" baseline="0" dirty="0" smtClean="0">
                          <a:latin typeface="+mj-lt"/>
                          <a:cs typeface="Arial"/>
                        </a:rPr>
                        <a:t> indicator</a:t>
                      </a:r>
                      <a:endParaRPr lang="en-US" sz="1800" dirty="0"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  <a:cs typeface="Arial"/>
                        </a:rPr>
                        <a:t>Dec. 13</a:t>
                      </a:r>
                      <a:endParaRPr lang="en-US" sz="1800" dirty="0"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j-lt"/>
                          <a:cs typeface="Arial"/>
                        </a:rPr>
                        <a:t>May. 15</a:t>
                      </a:r>
                      <a:endParaRPr lang="en-US" sz="1800" dirty="0"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+mj-lt"/>
                          <a:cs typeface="Arial"/>
                        </a:rPr>
                        <a:t>YoY</a:t>
                      </a:r>
                      <a:r>
                        <a:rPr lang="en-US" sz="1800" baseline="0" dirty="0" smtClean="0">
                          <a:latin typeface="+mj-lt"/>
                          <a:cs typeface="Arial"/>
                        </a:rPr>
                        <a:t> </a:t>
                      </a:r>
                      <a:r>
                        <a:rPr lang="en-US" sz="1800" dirty="0" smtClean="0">
                          <a:latin typeface="+mj-lt"/>
                          <a:cs typeface="Arial"/>
                        </a:rPr>
                        <a:t>Growth</a:t>
                      </a:r>
                      <a:endParaRPr lang="en-US" sz="1800" dirty="0"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</a:tr>
              <a:tr h="400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</a:rPr>
                        <a:t>Active Mobile Subscribers </a:t>
                      </a:r>
                      <a:endParaRPr lang="en-US" sz="1800" dirty="0" smtClean="0"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63.5%</a:t>
                      </a:r>
                      <a:r>
                        <a:rPr lang="en-US" sz="1800" dirty="0" smtClean="0">
                          <a:effectLst/>
                          <a:latin typeface="+mj-lt"/>
                        </a:rPr>
                        <a:t> </a:t>
                      </a:r>
                      <a:endParaRPr lang="en-US" sz="1800" dirty="0" smtClean="0"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75.49%</a:t>
                      </a:r>
                      <a:r>
                        <a:rPr lang="en-US" sz="1800" dirty="0" smtClean="0">
                          <a:effectLst/>
                          <a:latin typeface="+mj-lt"/>
                        </a:rPr>
                        <a:t> </a:t>
                      </a:r>
                      <a:endParaRPr lang="en-US" sz="1800" dirty="0" smtClean="0"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FF66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11.5%</a:t>
                      </a:r>
                      <a:r>
                        <a:rPr lang="en-US" sz="1800" b="1" dirty="0" smtClean="0">
                          <a:solidFill>
                            <a:srgbClr val="FF6600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en-US" sz="1800" b="1" dirty="0" smtClean="0">
                        <a:solidFill>
                          <a:srgbClr val="FF6600"/>
                        </a:solidFill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</a:tr>
              <a:tr h="400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Internet Penetration</a:t>
                      </a:r>
                    </a:p>
                  </a:txBody>
                  <a:tcPr marL="68578" marR="68578" marT="45722" marB="4572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20%</a:t>
                      </a:r>
                      <a:endParaRPr lang="en-US" sz="1800" dirty="0" smtClean="0"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32%</a:t>
                      </a:r>
                      <a:endParaRPr lang="en-US" sz="1800" dirty="0" smtClean="0">
                        <a:latin typeface="+mj-lt"/>
                        <a:cs typeface="Arial"/>
                      </a:endParaRPr>
                    </a:p>
                  </a:txBody>
                  <a:tcPr marL="68578" marR="68578" marT="45722" marB="4572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6600"/>
                          </a:solidFill>
                          <a:latin typeface="+mj-lt"/>
                          <a:cs typeface="Arial"/>
                        </a:rPr>
                        <a:t>12.5%</a:t>
                      </a:r>
                    </a:p>
                  </a:txBody>
                  <a:tcPr marL="68578" marR="68578" marT="45722" marB="45722"/>
                </a:tc>
              </a:tr>
              <a:tr h="400545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8578" marR="68578" marT="45722" marB="45722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marT="45696" marB="45696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marT="45696" marB="45696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FF6600"/>
                        </a:solidFill>
                        <a:latin typeface="+mn-lt"/>
                        <a:cs typeface="Arial"/>
                      </a:endParaRPr>
                    </a:p>
                  </a:txBody>
                  <a:tcPr marT="45696" marB="45696"/>
                </a:tc>
              </a:tr>
            </a:tbl>
          </a:graphicData>
        </a:graphic>
      </p:graphicFrame>
      <p:pic>
        <p:nvPicPr>
          <p:cNvPr id="24603" name="Picture 4" descr="Rwanda tops affordable internet index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1336676"/>
            <a:ext cx="4368800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879601" y="849314"/>
            <a:ext cx="3148013" cy="107632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GB" altLang="en-US" sz="1600" b="1">
                <a:solidFill>
                  <a:srgbClr val="F2F2F2"/>
                </a:solidFill>
                <a:latin typeface="Baskerville" charset="0"/>
                <a:ea typeface="SimSun" panose="02010600030101010101" pitchFamily="2" charset="-122"/>
              </a:rPr>
              <a:t>RWANDA top the table of </a:t>
            </a:r>
          </a:p>
          <a:p>
            <a:pPr algn="ctr" eaLnBrk="1" hangingPunct="1"/>
            <a:r>
              <a:rPr lang="en-GB" altLang="en-US" sz="1600" b="1">
                <a:solidFill>
                  <a:srgbClr val="F2F2F2"/>
                </a:solidFill>
                <a:latin typeface="Baskerville" charset="0"/>
                <a:ea typeface="SimSun" panose="02010600030101010101" pitchFamily="2" charset="-122"/>
              </a:rPr>
              <a:t>affordable internet in Africa.  </a:t>
            </a:r>
          </a:p>
          <a:p>
            <a:pPr algn="ctr" eaLnBrk="1" hangingPunct="1"/>
            <a:r>
              <a:rPr lang="en-GB" altLang="en-US" sz="1600" b="1">
                <a:solidFill>
                  <a:srgbClr val="F2F2F2"/>
                </a:solidFill>
                <a:latin typeface="Baskerville" charset="0"/>
                <a:ea typeface="SimSun" panose="02010600030101010101" pitchFamily="2" charset="-122"/>
              </a:rPr>
              <a:t>Source: The report’s ‘Affordability Index.</a:t>
            </a:r>
            <a:endParaRPr lang="fr-FR" altLang="en-US" sz="1600" b="1">
              <a:solidFill>
                <a:srgbClr val="F2F2F2"/>
              </a:solidFill>
            </a:endParaRPr>
          </a:p>
        </p:txBody>
      </p:sp>
      <p:pic>
        <p:nvPicPr>
          <p:cNvPr id="24605" name="Picture 2" descr="Image result for affordable inter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4" y="849314"/>
            <a:ext cx="1220787" cy="105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2618" y="1682751"/>
            <a:ext cx="4858466" cy="3073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13342" y="874705"/>
            <a:ext cx="46001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Internet </a:t>
            </a:r>
            <a:r>
              <a:rPr lang="fr-FR" sz="2400" b="1" dirty="0" err="1"/>
              <a:t>Penetration</a:t>
            </a:r>
            <a:r>
              <a:rPr lang="fr-FR" sz="2400" b="1" dirty="0"/>
              <a:t> Rate (%)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3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564" y="227357"/>
            <a:ext cx="8496300" cy="434479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Growth of Telecommunication</a:t>
            </a:r>
            <a:r>
              <a:rPr lang="en-US" sz="2800" dirty="0" smtClean="0"/>
              <a:t> </a:t>
            </a:r>
            <a:r>
              <a:rPr lang="en-US" sz="2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Sector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5879976" y="4797152"/>
            <a:ext cx="4860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8469" y="740222"/>
            <a:ext cx="31582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Baskerville"/>
                <a:ea typeface="Calibri" panose="020F0502020204030204" pitchFamily="34" charset="0"/>
                <a:cs typeface="Palatino Linotype" panose="02040502050505030304" pitchFamily="18" charset="0"/>
              </a:rPr>
              <a:t>Launch 4G LTE</a:t>
            </a:r>
          </a:p>
        </p:txBody>
      </p:sp>
      <p:pic>
        <p:nvPicPr>
          <p:cNvPr id="3074" name="Picture 2" descr="http://www.orn.rw/uploads/RTEmagicC_IMG_5324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40" y="1484520"/>
            <a:ext cx="4912836" cy="29595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775950" y="757629"/>
            <a:ext cx="202811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Baskerville"/>
                <a:ea typeface="Calibri" panose="020F0502020204030204" pitchFamily="34" charset="0"/>
                <a:cs typeface="Palatino Linotype" panose="02040502050505030304" pitchFamily="18" charset="0"/>
              </a:rPr>
              <a:t>Digital 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Baskerville"/>
                <a:ea typeface="Calibri" panose="020F0502020204030204" pitchFamily="34" charset="0"/>
                <a:cs typeface="Palatino Linotype" panose="02040502050505030304" pitchFamily="18" charset="0"/>
              </a:rPr>
              <a:t>Migration</a:t>
            </a:r>
          </a:p>
        </p:txBody>
      </p:sp>
      <p:pic>
        <p:nvPicPr>
          <p:cNvPr id="7" name="Picture 3" descr="14344-16-Some-of-the-telecomuni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203" y="2040275"/>
            <a:ext cx="3743325" cy="33543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890" y="4444106"/>
            <a:ext cx="2298700" cy="23401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4674042"/>
            <a:ext cx="7171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ED8EC4"/>
                </a:solidFill>
                <a:latin typeface="Bangla Sangam MN"/>
                <a:cs typeface="Bangla Sangam MN"/>
              </a:rPr>
              <a:t>Today: </a:t>
            </a:r>
            <a:r>
              <a:rPr lang="en-US" sz="2800" dirty="0" smtClean="0">
                <a:solidFill>
                  <a:srgbClr val="FF0000"/>
                </a:solidFill>
                <a:latin typeface="Bangla Sangam MN"/>
                <a:cs typeface="Bangla Sangam MN"/>
              </a:rPr>
              <a:t>4G LTE</a:t>
            </a:r>
            <a:r>
              <a:rPr lang="en-US" sz="2800" dirty="0" smtClean="0">
                <a:latin typeface="Bangla Sangam MN"/>
                <a:cs typeface="Bangla Sangam MN"/>
              </a:rPr>
              <a:t> </a:t>
            </a:r>
            <a:r>
              <a:rPr lang="en-US" sz="2800" dirty="0" smtClean="0">
                <a:solidFill>
                  <a:srgbClr val="569480"/>
                </a:solidFill>
                <a:latin typeface="Bangla Sangam MN"/>
                <a:cs typeface="Bangla Sangam MN"/>
              </a:rPr>
              <a:t>in 21 cities of Rwanda</a:t>
            </a:r>
            <a:endParaRPr lang="en-US" sz="2800" dirty="0">
              <a:solidFill>
                <a:srgbClr val="569480"/>
              </a:solidFill>
              <a:latin typeface="Bangla Sangam MN"/>
              <a:cs typeface="Bangla Sangam MN"/>
            </a:endParaRPr>
          </a:p>
        </p:txBody>
      </p:sp>
    </p:spTree>
    <p:extLst>
      <p:ext uri="{BB962C8B-B14F-4D97-AF65-F5344CB8AC3E}">
        <p14:creationId xmlns:p14="http://schemas.microsoft.com/office/powerpoint/2010/main" val="27348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451" y="1026011"/>
            <a:ext cx="7779434" cy="609600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Kigali Metropolitan Network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84" y="3756074"/>
            <a:ext cx="5452402" cy="2796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743" y="1776684"/>
            <a:ext cx="11902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57 km Fiber optic cable installed, connecting 54 government buildings, 63 agencies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Construction of NOC and National Data Center at Telecom House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1725 VoIP phones configured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284" y="3218936"/>
            <a:ext cx="599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Network Operation Center (NOC)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815" y="3756074"/>
            <a:ext cx="5275386" cy="27962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98883" y="3355964"/>
            <a:ext cx="5163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National Data Center</a:t>
            </a:r>
            <a:endParaRPr lang="en-US" sz="20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659987" y="591532"/>
            <a:ext cx="8439105" cy="4344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3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Infrastructure development</a:t>
            </a:r>
            <a:endParaRPr lang="en-US" sz="3200" dirty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661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74" y="767812"/>
            <a:ext cx="4492254" cy="28419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vert="horz" lIns="0" tIns="0" rIns="0" bIns="0" rtlCol="0" anchor="ctr"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Driving Regional Integration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940" y="3621328"/>
            <a:ext cx="48600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Baskerville"/>
                <a:ea typeface="Calibri" panose="020F0502020204030204" pitchFamily="34" charset="0"/>
                <a:cs typeface="Palatino Linotype" panose="02040502050505030304" pitchFamily="18" charset="0"/>
              </a:rPr>
              <a:t>Northern Corridor member countries adopt “One-Network-Area”, roaming charges to be scrapped and cost of calls reduce by 60%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3168" y="1940446"/>
            <a:ext cx="3783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Baskerville"/>
                <a:ea typeface="Calibri" panose="020F0502020204030204" pitchFamily="34" charset="0"/>
                <a:cs typeface="Palatino Linotype" panose="02040502050505030304" pitchFamily="18" charset="0"/>
              </a:rPr>
              <a:t>One-Network-Area</a:t>
            </a:r>
            <a:endParaRPr lang="fr-FR" sz="3200" b="1" dirty="0">
              <a:solidFill>
                <a:srgbClr val="002060"/>
              </a:solidFill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r="5386" b="16345"/>
          <a:stretch>
            <a:fillRect/>
          </a:stretch>
        </p:blipFill>
        <p:spPr bwMode="auto">
          <a:xfrm>
            <a:off x="4962646" y="764286"/>
            <a:ext cx="7102935" cy="287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169" y="3942826"/>
            <a:ext cx="2159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798" y="4298322"/>
            <a:ext cx="1223963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8490395" y="4540354"/>
            <a:ext cx="3424237" cy="15700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9600" b="1" dirty="0">
                <a:solidFill>
                  <a:schemeClr val="bg1"/>
                </a:solidFill>
                <a:latin typeface="Bauhaus 93" charset="0"/>
                <a:ea typeface="SimSun" charset="0"/>
                <a:cs typeface="SimSun" charset="0"/>
              </a:rPr>
              <a:t>400%</a:t>
            </a:r>
          </a:p>
        </p:txBody>
      </p:sp>
    </p:spTree>
    <p:extLst>
      <p:ext uri="{BB962C8B-B14F-4D97-AF65-F5344CB8AC3E}">
        <p14:creationId xmlns:p14="http://schemas.microsoft.com/office/powerpoint/2010/main" val="175362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2877" y="413565"/>
            <a:ext cx="47857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Smart Africa Alliance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4191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" y="1041764"/>
            <a:ext cx="6553200" cy="549299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6651878" y="3165410"/>
            <a:ext cx="5177721" cy="838201"/>
            <a:chOff x="4305596" y="3694584"/>
            <a:chExt cx="4566604" cy="838201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4305596" y="3694584"/>
              <a:ext cx="1371600" cy="838200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8" tIns="44450" rIns="90488" bIns="4445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25000"/>
              </a:pPr>
              <a:r>
                <a:rPr lang="en-US" sz="2000" b="1" dirty="0">
                  <a:solidFill>
                    <a:prstClr val="white"/>
                  </a:solidFill>
                  <a:cs typeface="Calibri"/>
                </a:rPr>
                <a:t>Mission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5730875" y="3694585"/>
              <a:ext cx="3141325" cy="8382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 b="1" dirty="0" smtClean="0">
                  <a:solidFill>
                    <a:srgbClr val="000000"/>
                  </a:solidFill>
                  <a:latin typeface="+mn-lt"/>
                  <a:cs typeface="Calibri"/>
                </a:rPr>
                <a:t>Coordinate SMART Africa Alliance</a:t>
              </a:r>
              <a:endParaRPr lang="en-US" sz="2200" b="1" dirty="0">
                <a:solidFill>
                  <a:prstClr val="black"/>
                </a:solidFill>
                <a:latin typeface="+mn-lt"/>
                <a:cs typeface="Calibri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651878" y="4141604"/>
            <a:ext cx="5177722" cy="1980906"/>
            <a:chOff x="4308476" y="4670778"/>
            <a:chExt cx="4563724" cy="1980906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4308476" y="4685318"/>
              <a:ext cx="1371600" cy="196636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8" tIns="44450" rIns="90488" bIns="4445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25000"/>
              </a:pPr>
              <a:r>
                <a:rPr lang="en-US" sz="2000" b="1" dirty="0">
                  <a:solidFill>
                    <a:prstClr val="black"/>
                  </a:solidFill>
                  <a:cs typeface="Calibri"/>
                </a:rPr>
                <a:t>Goals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5778500" y="4670778"/>
              <a:ext cx="3093700" cy="195862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530352" indent="-342900">
                <a:spcBef>
                  <a:spcPts val="600"/>
                </a:spcBef>
                <a:buFont typeface="+mj-lt"/>
                <a:buAutoNum type="arabicPeriod"/>
              </a:pPr>
              <a:r>
                <a:rPr lang="en-US" sz="2200" dirty="0" smtClean="0">
                  <a:solidFill>
                    <a:srgbClr val="000000"/>
                  </a:solidFill>
                  <a:latin typeface="+mj-lt"/>
                  <a:cs typeface="Calibri"/>
                </a:rPr>
                <a:t>Investment promotion</a:t>
              </a:r>
            </a:p>
            <a:p>
              <a:pPr marL="530352" indent="-342900">
                <a:spcBef>
                  <a:spcPts val="600"/>
                </a:spcBef>
                <a:buFont typeface="+mj-lt"/>
                <a:buAutoNum type="arabicPeriod"/>
              </a:pPr>
              <a:r>
                <a:rPr lang="en-US" sz="2200" dirty="0" smtClean="0">
                  <a:solidFill>
                    <a:srgbClr val="000000"/>
                  </a:solidFill>
                  <a:latin typeface="+mj-lt"/>
                  <a:cs typeface="Calibri"/>
                </a:rPr>
                <a:t>Skills building</a:t>
              </a:r>
            </a:p>
            <a:p>
              <a:pPr marL="530352" indent="-342900">
                <a:spcBef>
                  <a:spcPts val="600"/>
                </a:spcBef>
                <a:buFont typeface="+mj-lt"/>
                <a:buAutoNum type="arabicPeriod"/>
              </a:pPr>
              <a:r>
                <a:rPr lang="en-US" sz="2200" dirty="0" smtClean="0">
                  <a:solidFill>
                    <a:srgbClr val="000000"/>
                  </a:solidFill>
                  <a:latin typeface="+mj-lt"/>
                  <a:cs typeface="Calibri"/>
                </a:rPr>
                <a:t>Knowledge sharing</a:t>
              </a:r>
            </a:p>
            <a:p>
              <a:pPr marL="530352" indent="-342900">
                <a:spcBef>
                  <a:spcPts val="600"/>
                </a:spcBef>
                <a:buFont typeface="+mj-lt"/>
                <a:buAutoNum type="arabicPeriod"/>
              </a:pPr>
              <a:r>
                <a:rPr lang="en-US" sz="2200" dirty="0" smtClean="0">
                  <a:solidFill>
                    <a:srgbClr val="000000"/>
                  </a:solidFill>
                  <a:latin typeface="+mj-lt"/>
                  <a:cs typeface="Calibri"/>
                </a:rPr>
                <a:t>Innovation</a:t>
              </a:r>
            </a:p>
            <a:p>
              <a:pPr marL="530352" indent="-342900">
                <a:spcBef>
                  <a:spcPts val="600"/>
                </a:spcBef>
                <a:buFont typeface="+mj-lt"/>
                <a:buAutoNum type="arabicPeriod"/>
              </a:pPr>
              <a:r>
                <a:rPr lang="en-US" sz="2200" dirty="0" smtClean="0">
                  <a:solidFill>
                    <a:srgbClr val="000000"/>
                  </a:solidFill>
                  <a:latin typeface="+mj-lt"/>
                  <a:cs typeface="Calibri"/>
                </a:rPr>
                <a:t>Coordination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879" y="1581318"/>
            <a:ext cx="1514672" cy="129507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5383" y="1569890"/>
            <a:ext cx="1590248" cy="13065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4463" y="1569890"/>
            <a:ext cx="2018255" cy="1295074"/>
          </a:xfrm>
          <a:prstGeom prst="rect">
            <a:avLst/>
          </a:prstGeom>
        </p:spPr>
      </p:pic>
      <p:pic>
        <p:nvPicPr>
          <p:cNvPr id="17" name="Picture 16" descr="ITU-Secretary-General-Dr-Hamadoun-Touré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15" y="446964"/>
            <a:ext cx="1720547" cy="134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50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0800"/>
            <a:ext cx="9509760" cy="650240"/>
          </a:xfrm>
        </p:spPr>
        <p:txBody>
          <a:bodyPr/>
          <a:lstStyle/>
          <a:p>
            <a:pPr algn="ctr"/>
            <a:r>
              <a:rPr lang="en-US" sz="2800" b="1" spc="-12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Smart Rwanda 2020 Master Plan (SRMP</a:t>
            </a:r>
            <a:r>
              <a:rPr lang="en-US" sz="3600" b="1" dirty="0"/>
              <a:t>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553200" y="935534"/>
            <a:ext cx="5638800" cy="4292599"/>
            <a:chOff x="3731360" y="2664070"/>
            <a:chExt cx="4185138" cy="3201866"/>
          </a:xfrm>
        </p:grpSpPr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3731360" y="5622682"/>
              <a:ext cx="4185138" cy="2432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>
                  <a:latin typeface="Arial" charset="0"/>
                  <a:ea typeface="굴림" charset="0"/>
                  <a:cs typeface="굴림" charset="0"/>
                </a:rPr>
                <a:t>Governance &amp; Management</a:t>
              </a:r>
              <a:endParaRPr lang="en-US" altLang="ko-KR" sz="1200" b="1" dirty="0">
                <a:latin typeface="Arial" charset="0"/>
                <a:ea typeface="굴림" charset="0"/>
                <a:cs typeface="굴림" charset="0"/>
              </a:endParaRPr>
            </a:p>
          </p:txBody>
        </p:sp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3877899" y="5379428"/>
              <a:ext cx="3877408" cy="243254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>
                  <a:latin typeface="Arial" charset="0"/>
                  <a:ea typeface="굴림" charset="0"/>
                  <a:cs typeface="굴림" charset="0"/>
                </a:rPr>
                <a:t>Secure &amp; </a:t>
              </a:r>
              <a:r>
                <a:rPr lang="en-US" sz="1200" b="1" dirty="0">
                  <a:latin typeface="Arial" charset="0"/>
                  <a:ea typeface="굴림" charset="0"/>
                  <a:cs typeface="굴림" charset="0"/>
                </a:rPr>
                <a:t>Shared Infrastructure</a:t>
              </a:r>
              <a:endParaRPr lang="ko-KR" altLang="en-US" sz="1200" b="1" dirty="0">
                <a:latin typeface="Arial" charset="0"/>
                <a:ea typeface="굴림" charset="0"/>
                <a:cs typeface="굴림" charset="0"/>
              </a:endParaRPr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4040556" y="5134708"/>
              <a:ext cx="3553558" cy="2432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>
                  <a:latin typeface="Arial" charset="0"/>
                  <a:ea typeface="굴림" charset="0"/>
                  <a:cs typeface="굴림" charset="0"/>
                </a:rPr>
                <a:t>Skills  &amp; Capacity</a:t>
              </a:r>
              <a:endParaRPr lang="ko-KR" altLang="en-US" sz="1200" b="1" dirty="0">
                <a:latin typeface="Arial" charset="0"/>
                <a:ea typeface="굴림" charset="0"/>
                <a:cs typeface="굴림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4311653" y="3225313"/>
              <a:ext cx="290146" cy="186250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/>
              <a:endParaRPr lang="ko-KR" altLang="en-US" sz="1400" b="1">
                <a:solidFill>
                  <a:schemeClr val="tx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9" name="Rectangle 17"/>
            <p:cNvSpPr>
              <a:spLocks noChangeArrowheads="1"/>
            </p:cNvSpPr>
            <p:nvPr/>
          </p:nvSpPr>
          <p:spPr bwMode="auto">
            <a:xfrm>
              <a:off x="4255969" y="3174023"/>
              <a:ext cx="391257" cy="52754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10" name="Rectangle 37"/>
            <p:cNvSpPr>
              <a:spLocks noChangeArrowheads="1"/>
            </p:cNvSpPr>
            <p:nvPr/>
          </p:nvSpPr>
          <p:spPr bwMode="auto">
            <a:xfrm>
              <a:off x="4768853" y="3225313"/>
              <a:ext cx="291611" cy="186396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/>
              <a:endParaRPr lang="ko-KR" altLang="en-US" sz="1400" b="1">
                <a:solidFill>
                  <a:schemeClr val="tx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11" name="Rectangle 38"/>
            <p:cNvSpPr>
              <a:spLocks noChangeArrowheads="1"/>
            </p:cNvSpPr>
            <p:nvPr/>
          </p:nvSpPr>
          <p:spPr bwMode="auto">
            <a:xfrm>
              <a:off x="4714633" y="3174023"/>
              <a:ext cx="391258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12" name="Rectangle 42"/>
            <p:cNvSpPr>
              <a:spLocks noChangeArrowheads="1"/>
            </p:cNvSpPr>
            <p:nvPr/>
          </p:nvSpPr>
          <p:spPr bwMode="auto">
            <a:xfrm>
              <a:off x="5228983" y="3225313"/>
              <a:ext cx="290146" cy="186250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/>
              <a:endParaRPr lang="ko-KR" altLang="en-US" sz="1400" b="1">
                <a:solidFill>
                  <a:schemeClr val="tx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13" name="Rectangle 43"/>
            <p:cNvSpPr>
              <a:spLocks noChangeArrowheads="1"/>
            </p:cNvSpPr>
            <p:nvPr/>
          </p:nvSpPr>
          <p:spPr bwMode="auto">
            <a:xfrm>
              <a:off x="5174764" y="3174023"/>
              <a:ext cx="391258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14" name="Rectangle 47"/>
            <p:cNvSpPr>
              <a:spLocks noChangeArrowheads="1"/>
            </p:cNvSpPr>
            <p:nvPr/>
          </p:nvSpPr>
          <p:spPr bwMode="auto">
            <a:xfrm>
              <a:off x="5689114" y="3225313"/>
              <a:ext cx="290146" cy="186250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/>
              <a:endParaRPr lang="ko-KR" altLang="en-US" sz="1400" b="1">
                <a:solidFill>
                  <a:schemeClr val="tx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15" name="Rectangle 48"/>
            <p:cNvSpPr>
              <a:spLocks noChangeArrowheads="1"/>
            </p:cNvSpPr>
            <p:nvPr/>
          </p:nvSpPr>
          <p:spPr bwMode="auto">
            <a:xfrm>
              <a:off x="5636360" y="3174023"/>
              <a:ext cx="389792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6147780" y="3141052"/>
              <a:ext cx="303359" cy="195702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/>
              <a:endParaRPr lang="ko-KR" altLang="en-US" sz="1400" b="1">
                <a:solidFill>
                  <a:schemeClr val="tx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6093560" y="3174023"/>
              <a:ext cx="389792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18" name="Rectangle 55"/>
            <p:cNvSpPr>
              <a:spLocks noChangeArrowheads="1"/>
            </p:cNvSpPr>
            <p:nvPr/>
          </p:nvSpPr>
          <p:spPr bwMode="auto">
            <a:xfrm>
              <a:off x="6607910" y="3225313"/>
              <a:ext cx="290146" cy="186396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/>
              <a:endParaRPr lang="ko-KR" altLang="en-US" sz="1400" b="1">
                <a:solidFill>
                  <a:schemeClr val="tx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19" name="Rectangle 56"/>
            <p:cNvSpPr>
              <a:spLocks noChangeArrowheads="1"/>
            </p:cNvSpPr>
            <p:nvPr/>
          </p:nvSpPr>
          <p:spPr bwMode="auto">
            <a:xfrm>
              <a:off x="6552225" y="3174023"/>
              <a:ext cx="391258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20" name="Rectangle 59"/>
            <p:cNvSpPr>
              <a:spLocks noChangeArrowheads="1"/>
            </p:cNvSpPr>
            <p:nvPr/>
          </p:nvSpPr>
          <p:spPr bwMode="auto">
            <a:xfrm>
              <a:off x="7066576" y="3225313"/>
              <a:ext cx="291611" cy="1863969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/>
              <a:endParaRPr lang="ko-KR" altLang="en-US" sz="1400" b="1">
                <a:solidFill>
                  <a:schemeClr val="tx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21" name="Rectangle 60"/>
            <p:cNvSpPr>
              <a:spLocks noChangeArrowheads="1"/>
            </p:cNvSpPr>
            <p:nvPr/>
          </p:nvSpPr>
          <p:spPr bwMode="auto">
            <a:xfrm>
              <a:off x="7012356" y="3174023"/>
              <a:ext cx="391258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22" name="Rectangle 67"/>
            <p:cNvSpPr>
              <a:spLocks noChangeArrowheads="1"/>
            </p:cNvSpPr>
            <p:nvPr/>
          </p:nvSpPr>
          <p:spPr bwMode="auto">
            <a:xfrm>
              <a:off x="4255969" y="5081954"/>
              <a:ext cx="391257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23" name="Rectangle 68"/>
            <p:cNvSpPr>
              <a:spLocks noChangeArrowheads="1"/>
            </p:cNvSpPr>
            <p:nvPr/>
          </p:nvSpPr>
          <p:spPr bwMode="auto">
            <a:xfrm>
              <a:off x="4714633" y="5081954"/>
              <a:ext cx="391258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24" name="Rectangle 69"/>
            <p:cNvSpPr>
              <a:spLocks noChangeArrowheads="1"/>
            </p:cNvSpPr>
            <p:nvPr/>
          </p:nvSpPr>
          <p:spPr bwMode="auto">
            <a:xfrm>
              <a:off x="5174764" y="5081954"/>
              <a:ext cx="391258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25" name="Rectangle 70"/>
            <p:cNvSpPr>
              <a:spLocks noChangeArrowheads="1"/>
            </p:cNvSpPr>
            <p:nvPr/>
          </p:nvSpPr>
          <p:spPr bwMode="auto">
            <a:xfrm>
              <a:off x="5636360" y="5081954"/>
              <a:ext cx="389792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26" name="Rectangle 71"/>
            <p:cNvSpPr>
              <a:spLocks noChangeArrowheads="1"/>
            </p:cNvSpPr>
            <p:nvPr/>
          </p:nvSpPr>
          <p:spPr bwMode="auto">
            <a:xfrm>
              <a:off x="6093560" y="5081954"/>
              <a:ext cx="389792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27" name="Rectangle 72"/>
            <p:cNvSpPr>
              <a:spLocks noChangeArrowheads="1"/>
            </p:cNvSpPr>
            <p:nvPr/>
          </p:nvSpPr>
          <p:spPr bwMode="auto">
            <a:xfrm>
              <a:off x="6552225" y="5081954"/>
              <a:ext cx="391258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28" name="Rectangle 73"/>
            <p:cNvSpPr>
              <a:spLocks noChangeArrowheads="1"/>
            </p:cNvSpPr>
            <p:nvPr/>
          </p:nvSpPr>
          <p:spPr bwMode="auto">
            <a:xfrm>
              <a:off x="7012356" y="5081954"/>
              <a:ext cx="391258" cy="5422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  <a:alpha val="78000"/>
                  </a:schemeClr>
                </a:gs>
                <a:gs pos="50000">
                  <a:schemeClr val="bg1">
                    <a:alpha val="78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78000"/>
                  </a:schemeClr>
                </a:gs>
              </a:gsLst>
              <a:lin ang="5400000" scaled="1"/>
            </a:gra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ko-KR" altLang="en-US" sz="2000" b="1">
                <a:latin typeface="Arial" charset="0"/>
                <a:ea typeface="-윤고딕330" charset="0"/>
                <a:cs typeface="-윤고딕330" charset="0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4247498" y="3068502"/>
              <a:ext cx="3333750" cy="10990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/>
              <a:endParaRPr lang="ko-KR" altLang="en-US" sz="1400" b="1">
                <a:solidFill>
                  <a:schemeClr val="tx1"/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30" name="AutoShape 9"/>
            <p:cNvSpPr>
              <a:spLocks noChangeArrowheads="1"/>
            </p:cNvSpPr>
            <p:nvPr/>
          </p:nvSpPr>
          <p:spPr bwMode="auto">
            <a:xfrm>
              <a:off x="3883760" y="2664070"/>
              <a:ext cx="3890596" cy="389792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/>
              <a:endParaRPr lang="ko-KR" altLang="en-US" sz="1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Gulim" panose="020B0600000101010101" pitchFamily="34" charset="-127"/>
              </a:endParaRPr>
            </a:p>
          </p:txBody>
        </p:sp>
        <p:sp>
          <p:nvSpPr>
            <p:cNvPr id="31" name="Text Box 42"/>
            <p:cNvSpPr txBox="1">
              <a:spLocks noChangeArrowheads="1"/>
            </p:cNvSpPr>
            <p:nvPr/>
          </p:nvSpPr>
          <p:spPr bwMode="auto">
            <a:xfrm>
              <a:off x="4910687" y="2829033"/>
              <a:ext cx="1761392" cy="206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92075" indent="-92075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1pPr>
              <a:lvl2pPr marL="742950" indent="-28575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2pPr>
              <a:lvl3pPr marL="11430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3pPr>
              <a:lvl4pPr marL="16002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4pPr>
              <a:lvl5pPr marL="2057400" indent="-228600"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2"/>
                  </a:solidFill>
                  <a:latin typeface="Arial" panose="020B0604020202020204" pitchFamily="34" charset="0"/>
                  <a:ea typeface="-윤고딕330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en-US" altLang="ko-KR" sz="1600" b="1" dirty="0">
                  <a:solidFill>
                    <a:schemeClr val="tx2">
                      <a:lumMod val="75000"/>
                    </a:schemeClr>
                  </a:solidFill>
                  <a:cs typeface="Arial" panose="020B0604020202020204" pitchFamily="34" charset="0"/>
                </a:rPr>
                <a:t>SMART </a:t>
              </a:r>
              <a:r>
                <a:rPr lang="en-US" altLang="ko-KR" sz="1600" b="1" dirty="0" smtClean="0">
                  <a:solidFill>
                    <a:schemeClr val="tx2">
                      <a:lumMod val="75000"/>
                    </a:schemeClr>
                  </a:solidFill>
                  <a:cs typeface="Arial" panose="020B0604020202020204" pitchFamily="34" charset="0"/>
                </a:rPr>
                <a:t>Rwanda 2020</a:t>
              </a:r>
              <a:endParaRPr lang="en-US" altLang="ko-KR" sz="1600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32" name="Group 75"/>
            <p:cNvGrpSpPr>
              <a:grpSpLocks/>
            </p:cNvGrpSpPr>
            <p:nvPr/>
          </p:nvGrpSpPr>
          <p:grpSpPr bwMode="auto">
            <a:xfrm>
              <a:off x="4204710" y="3043607"/>
              <a:ext cx="3090483" cy="2023696"/>
              <a:chOff x="3397" y="2067"/>
              <a:chExt cx="2110" cy="1381"/>
            </a:xfrm>
          </p:grpSpPr>
          <p:sp>
            <p:nvSpPr>
              <p:cNvPr id="33" name="Rectangle 63"/>
              <p:cNvSpPr>
                <a:spLocks noChangeArrowheads="1"/>
              </p:cNvSpPr>
              <p:nvPr/>
            </p:nvSpPr>
            <p:spPr bwMode="auto">
              <a:xfrm rot="5400000">
                <a:off x="4690" y="2656"/>
                <a:ext cx="893" cy="15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/>
              <a:lstStyle/>
              <a:p>
                <a:pPr algn="ctr" eaLnBrk="1" hangingPunct="1">
                  <a:defRPr/>
                </a:pPr>
                <a:r>
                  <a:rPr lang="en-US" altLang="ko-KR" sz="1200" b="1" dirty="0">
                    <a:latin typeface="Arial" charset="0"/>
                    <a:ea typeface="굴림" charset="0"/>
                    <a:cs typeface="굴림" charset="0"/>
                  </a:rPr>
                  <a:t>Government</a:t>
                </a:r>
                <a:endParaRPr lang="ko-KR" altLang="en-US" sz="1200" b="1" dirty="0">
                  <a:latin typeface="Arial" charset="0"/>
                  <a:ea typeface="굴림" charset="0"/>
                  <a:cs typeface="굴림" charset="0"/>
                </a:endParaRPr>
              </a:p>
            </p:txBody>
          </p:sp>
          <p:sp>
            <p:nvSpPr>
              <p:cNvPr id="34" name="Rectangle 84"/>
              <p:cNvSpPr>
                <a:spLocks noChangeArrowheads="1"/>
              </p:cNvSpPr>
              <p:nvPr/>
            </p:nvSpPr>
            <p:spPr bwMode="auto">
              <a:xfrm rot="5400000">
                <a:off x="4790" y="2630"/>
                <a:ext cx="1279" cy="15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/>
              <a:lstStyle/>
              <a:p>
                <a:pPr algn="ctr" eaLnBrk="1" hangingPunct="1">
                  <a:defRPr/>
                </a:pPr>
                <a:r>
                  <a:rPr lang="en-US" altLang="ko-KR" sz="1200" b="1" dirty="0" smtClean="0">
                    <a:latin typeface="Arial" charset="0"/>
                    <a:ea typeface="굴림" charset="0"/>
                    <a:cs typeface="굴림" charset="0"/>
                  </a:rPr>
                  <a:t>WEM Tech</a:t>
                </a:r>
                <a:endParaRPr lang="ko-KR" altLang="en-US" sz="1200" b="1" dirty="0">
                  <a:latin typeface="Arial" charset="0"/>
                  <a:ea typeface="굴림" charset="0"/>
                  <a:cs typeface="굴림" charset="0"/>
                </a:endParaRPr>
              </a:p>
            </p:txBody>
          </p:sp>
          <p:sp>
            <p:nvSpPr>
              <p:cNvPr id="35" name="Rectangle 62"/>
              <p:cNvSpPr>
                <a:spLocks noChangeArrowheads="1"/>
              </p:cNvSpPr>
              <p:nvPr/>
            </p:nvSpPr>
            <p:spPr bwMode="auto">
              <a:xfrm rot="5400000">
                <a:off x="4423" y="2629"/>
                <a:ext cx="809" cy="15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/>
              <a:lstStyle/>
              <a:p>
                <a:pPr algn="ctr" eaLnBrk="1" hangingPunct="1">
                  <a:defRPr/>
                </a:pPr>
                <a:r>
                  <a:rPr lang="en-US" altLang="ko-KR" sz="1200" b="1" dirty="0">
                    <a:latin typeface="Arial" charset="0"/>
                    <a:ea typeface="굴림" charset="0"/>
                    <a:cs typeface="굴림" charset="0"/>
                  </a:rPr>
                  <a:t>Education</a:t>
                </a:r>
                <a:endParaRPr lang="en-US" altLang="ko-KR" sz="1050" b="1" dirty="0">
                  <a:latin typeface="Arial" charset="0"/>
                  <a:ea typeface="굴림" charset="0"/>
                  <a:cs typeface="굴림" charset="0"/>
                </a:endParaRPr>
              </a:p>
            </p:txBody>
          </p:sp>
          <p:sp>
            <p:nvSpPr>
              <p:cNvPr id="36" name="Rectangle 62"/>
              <p:cNvSpPr>
                <a:spLocks noChangeArrowheads="1"/>
              </p:cNvSpPr>
              <p:nvPr/>
            </p:nvSpPr>
            <p:spPr bwMode="auto">
              <a:xfrm rot="5400000">
                <a:off x="4027" y="2655"/>
                <a:ext cx="942" cy="13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/>
              <a:lstStyle/>
              <a:p>
                <a:pPr algn="ctr" eaLnBrk="1" hangingPunct="1">
                  <a:defRPr/>
                </a:pPr>
                <a:r>
                  <a:rPr lang="en-US" altLang="ko-KR" sz="1200" b="1" dirty="0">
                    <a:latin typeface="Arial" charset="0"/>
                    <a:ea typeface="굴림" charset="0"/>
                    <a:cs typeface="굴림" charset="0"/>
                  </a:rPr>
                  <a:t>Agriculture</a:t>
                </a:r>
                <a:endParaRPr lang="en-US" altLang="ko-KR" sz="1050" b="1" dirty="0">
                  <a:latin typeface="Arial" charset="0"/>
                  <a:ea typeface="굴림" charset="0"/>
                  <a:cs typeface="굴림" charset="0"/>
                </a:endParaRPr>
              </a:p>
            </p:txBody>
          </p:sp>
          <p:sp>
            <p:nvSpPr>
              <p:cNvPr id="37" name="Rectangle 19"/>
              <p:cNvSpPr>
                <a:spLocks noChangeArrowheads="1"/>
              </p:cNvSpPr>
              <p:nvPr/>
            </p:nvSpPr>
            <p:spPr bwMode="auto">
              <a:xfrm rot="5400000">
                <a:off x="2990" y="2518"/>
                <a:ext cx="1054" cy="24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en-US" altLang="ko-KR" sz="1200" b="1" dirty="0">
                    <a:latin typeface="Arial" charset="0"/>
                    <a:ea typeface="굴림" charset="0"/>
                    <a:cs typeface="굴림" charset="0"/>
                  </a:rPr>
                  <a:t>Health</a:t>
                </a:r>
              </a:p>
            </p:txBody>
          </p:sp>
          <p:sp>
            <p:nvSpPr>
              <p:cNvPr id="38" name="Rectangle 40"/>
              <p:cNvSpPr>
                <a:spLocks noChangeArrowheads="1"/>
              </p:cNvSpPr>
              <p:nvPr/>
            </p:nvSpPr>
            <p:spPr bwMode="auto">
              <a:xfrm rot="5400000">
                <a:off x="3517" y="2591"/>
                <a:ext cx="724" cy="14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r>
                  <a:rPr lang="en-US" altLang="ko-KR" sz="1050" b="1" dirty="0">
                    <a:latin typeface="Arial" charset="0"/>
                    <a:ea typeface="굴림" charset="0"/>
                    <a:cs typeface="굴림" charset="0"/>
                  </a:rPr>
                  <a:t> </a:t>
                </a:r>
                <a:r>
                  <a:rPr lang="en-US" altLang="ko-KR" sz="1200" b="1" dirty="0">
                    <a:latin typeface="Arial" charset="0"/>
                    <a:ea typeface="굴림" charset="0"/>
                    <a:cs typeface="굴림" charset="0"/>
                  </a:rPr>
                  <a:t>Finance</a:t>
                </a:r>
                <a:endParaRPr lang="ko-KR" altLang="en-US" sz="1050" b="1" dirty="0">
                  <a:latin typeface="Arial" charset="0"/>
                  <a:ea typeface="굴림" charset="0"/>
                  <a:cs typeface="굴림" charset="0"/>
                </a:endParaRPr>
              </a:p>
            </p:txBody>
          </p:sp>
          <p:sp>
            <p:nvSpPr>
              <p:cNvPr id="39" name="Rectangle 45"/>
              <p:cNvSpPr>
                <a:spLocks noChangeArrowheads="1"/>
              </p:cNvSpPr>
              <p:nvPr/>
            </p:nvSpPr>
            <p:spPr bwMode="auto">
              <a:xfrm rot="5400000">
                <a:off x="3590" y="2774"/>
                <a:ext cx="1194" cy="15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/>
              <a:lstStyle/>
              <a:p>
                <a:pPr algn="just" eaLnBrk="1" hangingPunct="1">
                  <a:defRPr/>
                </a:pPr>
                <a:r>
                  <a:rPr lang="en-US" altLang="ko-KR" sz="1200" b="1" dirty="0" smtClean="0">
                    <a:latin typeface="Arial" charset="0"/>
                    <a:ea typeface="굴림" charset="0"/>
                    <a:cs typeface="굴림" charset="0"/>
                  </a:rPr>
                  <a:t>               Trade </a:t>
                </a:r>
                <a:r>
                  <a:rPr lang="en-US" altLang="ko-KR" sz="1200" b="1" dirty="0">
                    <a:latin typeface="Arial" charset="0"/>
                    <a:ea typeface="굴림" charset="0"/>
                    <a:cs typeface="굴림" charset="0"/>
                  </a:rPr>
                  <a:t>&amp; Industry</a:t>
                </a:r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579499" y="939199"/>
            <a:ext cx="596185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Approved by the Cabinet on </a:t>
            </a:r>
            <a:r>
              <a:rPr lang="en-US" sz="2400" b="1" dirty="0" smtClean="0">
                <a:latin typeface="Arial Narrow" panose="020B0606020202030204" pitchFamily="34" charset="0"/>
              </a:rPr>
              <a:t>3</a:t>
            </a:r>
            <a:r>
              <a:rPr lang="en-US" sz="2400" b="1" baseline="30000" dirty="0" smtClean="0">
                <a:latin typeface="Arial Narrow" panose="020B0606020202030204" pitchFamily="34" charset="0"/>
              </a:rPr>
              <a:t>rd</a:t>
            </a:r>
            <a:r>
              <a:rPr lang="en-US" sz="2400" b="1" dirty="0" smtClean="0">
                <a:latin typeface="Arial Narrow" panose="020B0606020202030204" pitchFamily="34" charset="0"/>
              </a:rPr>
              <a:t>/11/2015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Focus on business and innovation: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400" dirty="0">
                <a:latin typeface="Arial Narrow" panose="020B0606020202030204" pitchFamily="34" charset="0"/>
                <a:cs typeface="Georgia"/>
              </a:rPr>
              <a:t>Rwanda to become Africa’s ICT Hub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400" dirty="0">
                <a:latin typeface="Arial Narrow" panose="020B0606020202030204" pitchFamily="34" charset="0"/>
                <a:cs typeface="Georgia"/>
              </a:rPr>
              <a:t>Private sector driven </a:t>
            </a:r>
            <a:r>
              <a:rPr lang="en-US" sz="2400" dirty="0" smtClean="0">
                <a:latin typeface="Arial Narrow" panose="020B0606020202030204" pitchFamily="34" charset="0"/>
                <a:cs typeface="Georgia"/>
              </a:rPr>
              <a:t>economy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National economic digital transformation: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400" dirty="0">
                <a:latin typeface="Arial Narrow" panose="020B0606020202030204" pitchFamily="34" charset="0"/>
                <a:cs typeface="Georgia"/>
              </a:rPr>
              <a:t>Government Digital Transformation by 2018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400" dirty="0">
                <a:latin typeface="Arial Narrow" panose="020B0606020202030204" pitchFamily="34" charset="0"/>
                <a:cs typeface="Georgia"/>
              </a:rPr>
              <a:t>Broadband for all by 2020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400" dirty="0">
                <a:latin typeface="Arial Narrow" panose="020B0606020202030204" pitchFamily="34" charset="0"/>
                <a:cs typeface="Georgia"/>
              </a:rPr>
              <a:t>Digital Literacy for all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 Narrow" panose="020B0606020202030204" pitchFamily="34" charset="0"/>
              </a:rPr>
              <a:t>Future </a:t>
            </a:r>
            <a:r>
              <a:rPr lang="en-US" sz="2400" dirty="0">
                <a:latin typeface="Arial Narrow" panose="020B0606020202030204" pitchFamily="34" charset="0"/>
              </a:rPr>
              <a:t>planning:</a:t>
            </a:r>
          </a:p>
          <a:p>
            <a:pPr marL="993775" lvl="2" indent="-357188">
              <a:buFont typeface="Arial"/>
              <a:buChar char="•"/>
            </a:pPr>
            <a:r>
              <a:rPr lang="en-US" sz="2400" dirty="0">
                <a:latin typeface="Arial Narrow" panose="020B0606020202030204" pitchFamily="34" charset="0"/>
                <a:cs typeface="Georgia"/>
              </a:rPr>
              <a:t>Research and Development for exports and economic digital </a:t>
            </a:r>
            <a:r>
              <a:rPr lang="en-US" sz="2400" dirty="0" smtClean="0">
                <a:latin typeface="Arial Narrow" panose="020B0606020202030204" pitchFamily="34" charset="0"/>
                <a:cs typeface="Georgia"/>
              </a:rPr>
              <a:t>transformation (</a:t>
            </a:r>
            <a:r>
              <a:rPr lang="en-US" sz="2400" dirty="0">
                <a:latin typeface="Arial Narrow" panose="020B0606020202030204" pitchFamily="34" charset="0"/>
              </a:rPr>
              <a:t>Internet of </a:t>
            </a:r>
            <a:r>
              <a:rPr lang="en-US" sz="2400" dirty="0" smtClean="0">
                <a:latin typeface="Arial Narrow" panose="020B0606020202030204" pitchFamily="34" charset="0"/>
              </a:rPr>
              <a:t>Things, Big </a:t>
            </a:r>
            <a:r>
              <a:rPr lang="en-US" sz="2400" dirty="0">
                <a:latin typeface="Arial Narrow" panose="020B0606020202030204" pitchFamily="34" charset="0"/>
              </a:rPr>
              <a:t>Data and </a:t>
            </a:r>
            <a:r>
              <a:rPr lang="en-US" sz="2400" dirty="0" smtClean="0">
                <a:latin typeface="Arial Narrow" panose="020B0606020202030204" pitchFamily="34" charset="0"/>
              </a:rPr>
              <a:t>Analytics, Cyber </a:t>
            </a:r>
            <a:r>
              <a:rPr lang="en-US" sz="2400" dirty="0">
                <a:latin typeface="Arial Narrow" panose="020B0606020202030204" pitchFamily="34" charset="0"/>
              </a:rPr>
              <a:t>Security </a:t>
            </a:r>
            <a:r>
              <a:rPr lang="en-US" sz="2400" dirty="0" smtClean="0">
                <a:latin typeface="Arial Narrow" panose="020B0606020202030204" pitchFamily="34" charset="0"/>
              </a:rPr>
              <a:t>Research, Creative </a:t>
            </a:r>
            <a:r>
              <a:rPr lang="en-US" sz="2400" dirty="0">
                <a:latin typeface="Arial Narrow" panose="020B0606020202030204" pitchFamily="34" charset="0"/>
              </a:rPr>
              <a:t>Industries and </a:t>
            </a:r>
            <a:r>
              <a:rPr lang="en-US" sz="2400" dirty="0" smtClean="0">
                <a:latin typeface="Arial Narrow" panose="020B0606020202030204" pitchFamily="34" charset="0"/>
              </a:rPr>
              <a:t>Multimedia, Mobility </a:t>
            </a:r>
            <a:r>
              <a:rPr lang="en-US" sz="2400" dirty="0">
                <a:latin typeface="Arial Narrow" panose="020B0606020202030204" pitchFamily="34" charset="0"/>
              </a:rPr>
              <a:t>and Digital </a:t>
            </a:r>
            <a:r>
              <a:rPr lang="en-US" sz="2400" dirty="0" smtClean="0">
                <a:latin typeface="Arial Narrow" panose="020B0606020202030204" pitchFamily="34" charset="0"/>
              </a:rPr>
              <a:t>Lifestyle).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54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Challenges</a:t>
            </a:r>
            <a:endParaRPr lang="fr-FR" sz="2800" dirty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03257" y="1439410"/>
            <a:ext cx="1965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Electricity</a:t>
            </a:r>
            <a:endParaRPr lang="fr-FR" sz="3200" b="1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063" y="874669"/>
            <a:ext cx="3301657" cy="167534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064" y="2779826"/>
            <a:ext cx="3301657" cy="1620934"/>
          </a:xfrm>
          <a:prstGeom prst="rect">
            <a:avLst/>
          </a:prstGeom>
        </p:spPr>
      </p:pic>
      <p:pic>
        <p:nvPicPr>
          <p:cNvPr id="1024" name="Picture 10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63" y="4585885"/>
            <a:ext cx="3301657" cy="191093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726618" y="3188790"/>
            <a:ext cx="2892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Digital Literacy</a:t>
            </a:r>
            <a:endParaRPr lang="fr-FR" sz="32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726618" y="5248963"/>
            <a:ext cx="2643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Local Content</a:t>
            </a:r>
            <a:endParaRPr lang="fr-FR" sz="3200" b="1" dirty="0"/>
          </a:p>
        </p:txBody>
      </p:sp>
      <p:pic>
        <p:nvPicPr>
          <p:cNvPr id="9" name="Pictur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756" y="973234"/>
            <a:ext cx="4420689" cy="5014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07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713786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altLang="ko-KR" sz="40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ICT SECTOR – WAY FORWARD</a:t>
            </a:r>
            <a:endParaRPr lang="ko-KR" altLang="en-US" sz="480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object 6"/>
          <p:cNvSpPr txBox="1"/>
          <p:nvPr/>
        </p:nvSpPr>
        <p:spPr>
          <a:xfrm>
            <a:off x="491457" y="713787"/>
            <a:ext cx="11233150" cy="7321999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indent="0" latinLnBrk="0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100000"/>
              <a:buFont typeface="Arial" pitchFamily="34" charset="0"/>
              <a:buChar char="▪"/>
              <a:defRPr>
                <a:solidFill>
                  <a:schemeClr val="tx2"/>
                </a:solidFill>
              </a:defRPr>
            </a:lvl1pPr>
            <a:lvl2pPr marL="594360" indent="-228600" latinLnBrk="0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Arial" pitchFamily="34" charset="0"/>
              <a:buChar char="▪"/>
              <a:defRPr>
                <a:solidFill>
                  <a:schemeClr val="tx2"/>
                </a:solidFill>
              </a:defRPr>
            </a:lvl2pPr>
            <a:lvl3pPr indent="-228600" latinLnBrk="0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Arial" pitchFamily="34" charset="0"/>
              <a:buChar char="▪"/>
              <a:defRPr sz="1600">
                <a:solidFill>
                  <a:schemeClr val="tx2"/>
                </a:solidFill>
              </a:defRPr>
            </a:lvl3pPr>
            <a:lvl4pPr marL="1234440" indent="-228600" latinLnBrk="0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Arial" pitchFamily="34" charset="0"/>
              <a:buChar char="▪"/>
              <a:defRPr sz="1400">
                <a:solidFill>
                  <a:schemeClr val="tx2"/>
                </a:solidFill>
              </a:defRPr>
            </a:lvl4pPr>
            <a:lvl5pPr marL="1554480" indent="-228600" latinLnBrk="0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Arial" pitchFamily="34" charset="0"/>
              <a:buChar char="▪"/>
              <a:defRPr sz="1400">
                <a:solidFill>
                  <a:schemeClr val="tx2"/>
                </a:solidFill>
              </a:defRPr>
            </a:lvl5pPr>
            <a:lvl6pPr marL="1874520" indent="-228600" latinLnBrk="0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>
                <a:solidFill>
                  <a:schemeClr val="tx2"/>
                </a:solidFill>
              </a:defRPr>
            </a:lvl6pPr>
            <a:lvl7pPr marL="2194560" indent="-228600" latinLnBrk="0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baseline="0">
                <a:solidFill>
                  <a:schemeClr val="tx2"/>
                </a:solidFill>
              </a:defRPr>
            </a:lvl7pPr>
            <a:lvl8pPr marL="2514600" indent="-228600" latinLnBrk="0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baseline="0">
                <a:solidFill>
                  <a:schemeClr val="tx2"/>
                </a:solidFill>
              </a:defRPr>
            </a:lvl8pPr>
            <a:lvl9pPr marL="2834640" indent="-228600" latinLnBrk="0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baseline="0">
                <a:solidFill>
                  <a:schemeClr val="tx2"/>
                </a:solidFill>
              </a:defRPr>
            </a:lvl9pPr>
          </a:lstStyle>
          <a:p>
            <a:pPr marL="342900" indent="-342900">
              <a:buClr>
                <a:srgbClr val="263050"/>
              </a:buClr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263050"/>
                </a:solidFill>
              </a:rPr>
              <a:t>Smart Rwanda Master Plan</a:t>
            </a:r>
          </a:p>
          <a:p>
            <a:pPr marL="342900" indent="-342900">
              <a:buClr>
                <a:srgbClr val="263050"/>
              </a:buClr>
              <a:buFont typeface="Wingdings" pitchFamily="2" charset="2"/>
              <a:buChar char="q"/>
            </a:pPr>
            <a:endParaRPr lang="en-US" sz="2400" b="1" dirty="0" smtClean="0">
              <a:solidFill>
                <a:srgbClr val="263050"/>
              </a:solidFill>
              <a:latin typeface="Georgia" pitchFamily="18" charset="0"/>
            </a:endParaRPr>
          </a:p>
          <a:p>
            <a:pPr marL="342900" indent="-342900">
              <a:buClr>
                <a:srgbClr val="263050"/>
              </a:buClr>
              <a:buFont typeface="Wingdings" pitchFamily="2" charset="2"/>
              <a:buChar char="q"/>
            </a:pPr>
            <a:endParaRPr lang="en-US" dirty="0" smtClean="0">
              <a:solidFill>
                <a:srgbClr val="263050"/>
              </a:solidFill>
              <a:latin typeface="Georgia" pitchFamily="18" charset="0"/>
            </a:endParaRPr>
          </a:p>
          <a:p>
            <a:pPr lvl="1" indent="0">
              <a:buClr>
                <a:srgbClr val="263050"/>
              </a:buClr>
              <a:buFont typeface="Arial" pitchFamily="34" charset="0"/>
              <a:buNone/>
            </a:pPr>
            <a:endParaRPr lang="en-US" dirty="0" smtClean="0">
              <a:solidFill>
                <a:srgbClr val="263050"/>
              </a:solidFill>
              <a:latin typeface="Georgia" pitchFamily="18" charset="0"/>
            </a:endParaRPr>
          </a:p>
          <a:p>
            <a:pPr marL="880110" lvl="1" indent="-285750">
              <a:buClr>
                <a:srgbClr val="263050"/>
              </a:buClr>
            </a:pPr>
            <a:endParaRPr lang="en-US" dirty="0" smtClean="0">
              <a:solidFill>
                <a:srgbClr val="263050"/>
              </a:solidFill>
              <a:latin typeface="Georgia" pitchFamily="18" charset="0"/>
            </a:endParaRPr>
          </a:p>
          <a:p>
            <a:pPr marL="880110" lvl="1" indent="-285750">
              <a:buClr>
                <a:srgbClr val="263050"/>
              </a:buClr>
            </a:pPr>
            <a:endParaRPr lang="en-US" dirty="0" smtClean="0">
              <a:solidFill>
                <a:srgbClr val="263050"/>
              </a:solidFill>
              <a:latin typeface="Georgia" pitchFamily="18" charset="0"/>
            </a:endParaRPr>
          </a:p>
          <a:p>
            <a:pPr marL="880110" lvl="1" indent="-285750">
              <a:buClr>
                <a:srgbClr val="263050"/>
              </a:buClr>
            </a:pPr>
            <a:endParaRPr lang="en-US" dirty="0">
              <a:solidFill>
                <a:srgbClr val="263050"/>
              </a:solidFill>
              <a:latin typeface="Georgia" pitchFamily="18" charset="0"/>
            </a:endParaRPr>
          </a:p>
          <a:p>
            <a:pPr>
              <a:buClr>
                <a:srgbClr val="263050"/>
              </a:buClr>
            </a:pPr>
            <a:endParaRPr lang="en-US" altLang="ko-KR" sz="2000" dirty="0">
              <a:solidFill>
                <a:srgbClr val="263050"/>
              </a:solidFill>
            </a:endParaRPr>
          </a:p>
          <a:p>
            <a:pPr>
              <a:buClr>
                <a:srgbClr val="263050"/>
              </a:buClr>
            </a:pPr>
            <a:endParaRPr lang="en-US" altLang="ko-KR" sz="2000" dirty="0">
              <a:solidFill>
                <a:srgbClr val="263050"/>
              </a:solidFill>
            </a:endParaRPr>
          </a:p>
          <a:p>
            <a:pPr>
              <a:buClr>
                <a:srgbClr val="263050"/>
              </a:buClr>
            </a:pPr>
            <a:endParaRPr sz="2000" dirty="0">
              <a:solidFill>
                <a:srgbClr val="26305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69427" y="726831"/>
            <a:ext cx="2" cy="5943600"/>
          </a:xfrm>
          <a:prstGeom prst="line">
            <a:avLst/>
          </a:prstGeom>
          <a:ln w="12700">
            <a:solidFill>
              <a:srgbClr val="275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7091" y="4269995"/>
            <a:ext cx="5954103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2751A4"/>
            </a:solidFill>
          </a:ln>
        </p:spPr>
        <p:txBody>
          <a:bodyPr wrap="square" rtlCol="0">
            <a:spAutoFit/>
          </a:bodyPr>
          <a:lstStyle/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Priority Sectors with ICT multiplier effect: </a:t>
            </a:r>
          </a:p>
          <a:p>
            <a:pPr marL="594360" lvl="1"/>
            <a:r>
              <a:rPr lang="en-US" b="1" i="1" dirty="0"/>
              <a:t> </a:t>
            </a:r>
            <a:r>
              <a:rPr lang="en-US" b="1" i="1" dirty="0" smtClean="0"/>
              <a:t>  [ </a:t>
            </a:r>
            <a:r>
              <a:rPr lang="en-US" i="1" dirty="0" smtClean="0"/>
              <a:t>Education, Agriculture,   Health, Finance, Governance, Women &amp; Youth, Trade &amp; Industry </a:t>
            </a:r>
            <a:r>
              <a:rPr lang="en-US" b="1" i="1" dirty="0" smtClean="0"/>
              <a:t>]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Support each sector to develop  respective ICT            Strategies  </a:t>
            </a:r>
            <a:r>
              <a:rPr lang="en-US" smtClean="0"/>
              <a:t>by June 2016 </a:t>
            </a:r>
            <a:r>
              <a:rPr lang="en-US" dirty="0" smtClean="0"/>
              <a:t>and shape how ICT will           enable them achieve strategic objectives  by </a:t>
            </a:r>
          </a:p>
          <a:p>
            <a:pPr marL="594360" lvl="1"/>
            <a:r>
              <a:rPr lang="en-US" dirty="0" smtClean="0"/>
              <a:t>     reduced cost of doing bossiness, Efficiency and</a:t>
            </a:r>
          </a:p>
          <a:p>
            <a:pPr marL="594360" lvl="1"/>
            <a:r>
              <a:rPr lang="en-US" dirty="0"/>
              <a:t> </a:t>
            </a:r>
            <a:r>
              <a:rPr lang="en-US" dirty="0" smtClean="0"/>
              <a:t>    productivity                                        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1" y="3895133"/>
            <a:ext cx="5726721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Smart Africa  alliance – Continued leadership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Kigali Innovation City –  Houses ICT Eco-system </a:t>
            </a:r>
            <a:endParaRPr lang="en-US" dirty="0"/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Positivo Africa Export– Use ASI distribution plan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Curriculum digitization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Cyber Security Center of Excellency –  ITU Choice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Over </a:t>
            </a:r>
            <a:r>
              <a:rPr lang="en-US" dirty="0"/>
              <a:t>Top Service Initiative – </a:t>
            </a:r>
            <a:r>
              <a:rPr lang="en-US" dirty="0" smtClean="0"/>
              <a:t>RURA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Smart Class Room – Smart Class Room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 Irembo Centers –  </a:t>
            </a:r>
            <a:r>
              <a:rPr lang="en-US" dirty="0"/>
              <a:t>C</a:t>
            </a:r>
            <a:r>
              <a:rPr lang="en-US" dirty="0" smtClean="0"/>
              <a:t>ommunity access of ROL 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/>
              <a:t>Mobile Number Portability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/>
              <a:t>D</a:t>
            </a:r>
            <a:r>
              <a:rPr lang="en-US" dirty="0" smtClean="0"/>
              <a:t>evice </a:t>
            </a:r>
            <a:r>
              <a:rPr lang="en-US" dirty="0"/>
              <a:t>penetration / </a:t>
            </a:r>
            <a:r>
              <a:rPr lang="en-US" dirty="0" smtClean="0"/>
              <a:t>TV (</a:t>
            </a:r>
            <a:r>
              <a:rPr lang="en-US" dirty="0">
                <a:latin typeface="Calibri" pitchFamily="34" charset="0"/>
                <a:cs typeface="Calibri" pitchFamily="34" charset="0"/>
              </a:rPr>
              <a:t>34</a:t>
            </a:r>
            <a:r>
              <a:rPr lang="en-US" dirty="0" smtClean="0"/>
              <a:t>) and Radios  (10)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9427" y="1150468"/>
            <a:ext cx="5955323" cy="258532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37260" lvl="1" indent="-342900">
              <a:buFont typeface="Wingdings" pitchFamily="2" charset="2"/>
              <a:buChar char="§"/>
            </a:pPr>
            <a:r>
              <a:rPr lang="en-US" dirty="0" smtClean="0"/>
              <a:t>Establishment of</a:t>
            </a:r>
            <a:r>
              <a:rPr lang="en-US" b="1" dirty="0" smtClean="0"/>
              <a:t> RISA </a:t>
            </a:r>
            <a:r>
              <a:rPr lang="en-US" dirty="0" smtClean="0"/>
              <a:t>and </a:t>
            </a:r>
            <a:r>
              <a:rPr lang="en-US" b="1" dirty="0" smtClean="0"/>
              <a:t>NCSA</a:t>
            </a:r>
          </a:p>
          <a:p>
            <a:pPr marL="937260" lvl="1" indent="-342900">
              <a:buFont typeface="Wingdings" pitchFamily="2" charset="2"/>
              <a:buChar char="§"/>
            </a:pPr>
            <a:r>
              <a:rPr lang="en-US" dirty="0" smtClean="0"/>
              <a:t>Position Rwanda as Africa’s ICT Hub</a:t>
            </a:r>
          </a:p>
          <a:p>
            <a:pPr marL="937260" lvl="1" indent="-342900">
              <a:buFont typeface="Wingdings" pitchFamily="2" charset="2"/>
              <a:buChar char="§"/>
            </a:pPr>
            <a:r>
              <a:rPr lang="en-US" dirty="0" smtClean="0"/>
              <a:t>Private Sector Dev’t – 100 companies with $ 50</a:t>
            </a:r>
          </a:p>
          <a:p>
            <a:pPr marL="937260" lvl="1" indent="-342900">
              <a:buFont typeface="Wingdings" pitchFamily="2" charset="2"/>
              <a:buChar char="§"/>
            </a:pPr>
            <a:r>
              <a:rPr lang="en-US" dirty="0" smtClean="0"/>
              <a:t>Digitally Transformed Gov’t – 24 hour self-service</a:t>
            </a:r>
          </a:p>
          <a:p>
            <a:pPr marL="937260" lvl="1" indent="-342900">
              <a:buFont typeface="Wingdings" pitchFamily="2" charset="2"/>
              <a:buChar char="§"/>
            </a:pPr>
            <a:r>
              <a:rPr lang="en-US" dirty="0" smtClean="0"/>
              <a:t>GDP contribution of 5 %</a:t>
            </a:r>
          </a:p>
          <a:p>
            <a:pPr marL="937260" lvl="1" indent="-342900">
              <a:buFont typeface="Wingdings" pitchFamily="2" charset="2"/>
              <a:buChar char="§"/>
            </a:pPr>
            <a:r>
              <a:rPr lang="en-US" dirty="0" smtClean="0"/>
              <a:t>1000 Jobs created for youth through projects/PPP’s</a:t>
            </a:r>
          </a:p>
          <a:p>
            <a:pPr marL="937260" lvl="1" indent="-342900">
              <a:buFont typeface="Wingdings" pitchFamily="2" charset="2"/>
              <a:buChar char="§"/>
            </a:pPr>
            <a:r>
              <a:rPr lang="en-US" dirty="0" smtClean="0"/>
              <a:t>Digital Literacy for all</a:t>
            </a:r>
          </a:p>
          <a:p>
            <a:pPr marL="937260" lvl="1" indent="-342900">
              <a:buFont typeface="Wingdings" pitchFamily="2" charset="2"/>
              <a:buChar char="§"/>
            </a:pPr>
            <a:r>
              <a:rPr lang="en-US" dirty="0" smtClean="0"/>
              <a:t>Broadband for all – Through 4 G roll-out &amp; Fiber</a:t>
            </a:r>
          </a:p>
          <a:p>
            <a:pPr marL="937260" lvl="1" indent="-342900">
              <a:buFont typeface="Wingdings" pitchFamily="2" charset="2"/>
              <a:buChar char="§"/>
            </a:pPr>
            <a:r>
              <a:rPr lang="en-US" dirty="0" smtClean="0"/>
              <a:t>Safe &amp; Resilient  Cyber space – Through RCSA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084" y="3802525"/>
            <a:ext cx="5239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404040"/>
                </a:solidFill>
              </a:rPr>
              <a:t>Develop Sub-Sector ICT Strategies</a:t>
            </a:r>
            <a:endParaRPr lang="en-US" sz="2400" b="1" dirty="0">
              <a:solidFill>
                <a:srgbClr val="40404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07018" y="3503805"/>
            <a:ext cx="404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404040"/>
                </a:solidFill>
              </a:rPr>
              <a:t>Key Initiatives/Flagships </a:t>
            </a:r>
            <a:endParaRPr lang="en-US" sz="2400" b="1" dirty="0">
              <a:solidFill>
                <a:srgbClr val="40404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9078" y="1138829"/>
            <a:ext cx="5779476" cy="230832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>
                <a:solidFill>
                  <a:srgbClr val="404040"/>
                </a:solidFill>
              </a:rPr>
              <a:t>Step-up Innovation Eco-System – More </a:t>
            </a:r>
            <a:r>
              <a:rPr lang="en-US" dirty="0" err="1" smtClean="0">
                <a:solidFill>
                  <a:srgbClr val="404040"/>
                </a:solidFill>
              </a:rPr>
              <a:t>kLab</a:t>
            </a:r>
            <a:r>
              <a:rPr lang="en-US" dirty="0" smtClean="0">
                <a:solidFill>
                  <a:srgbClr val="404040"/>
                </a:solidFill>
              </a:rPr>
              <a:t>(s)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>
                <a:solidFill>
                  <a:srgbClr val="404040"/>
                </a:solidFill>
              </a:rPr>
              <a:t>Innovative 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smtClean="0">
                <a:solidFill>
                  <a:srgbClr val="404040"/>
                </a:solidFill>
              </a:rPr>
              <a:t>Project </a:t>
            </a:r>
            <a:r>
              <a:rPr lang="en-US" dirty="0">
                <a:solidFill>
                  <a:srgbClr val="404040"/>
                </a:solidFill>
              </a:rPr>
              <a:t>I</a:t>
            </a:r>
            <a:r>
              <a:rPr lang="en-US" dirty="0" smtClean="0">
                <a:solidFill>
                  <a:srgbClr val="404040"/>
                </a:solidFill>
              </a:rPr>
              <a:t>mplementation models – PPP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Drones/ Un manned Aerial Vehicles (UAV)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Artificial Intelligence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Internet of Things/Wearable/Social Media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Big Data &amp; Business Analytics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Support Home grown innovations / IPRC</a:t>
            </a:r>
          </a:p>
          <a:p>
            <a:pPr marL="880110" lvl="1" indent="-285750">
              <a:buFont typeface="Wingdings" pitchFamily="2" charset="2"/>
              <a:buChar char="§"/>
            </a:pPr>
            <a:r>
              <a:rPr lang="en-US" dirty="0" smtClean="0"/>
              <a:t>Personalized Interactive Displays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7018" y="677436"/>
            <a:ext cx="5732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Wingdings" pitchFamily="2" charset="2"/>
              <a:buChar char="q"/>
            </a:pPr>
            <a:r>
              <a:rPr lang="en-US" sz="2400" b="1" dirty="0" smtClean="0"/>
              <a:t>Focus on </a:t>
            </a:r>
            <a:r>
              <a:rPr lang="en-US" sz="2400" b="1" dirty="0" smtClean="0">
                <a:solidFill>
                  <a:srgbClr val="404040"/>
                </a:solidFill>
              </a:rPr>
              <a:t>Innovation / Research &amp; Dev’t</a:t>
            </a:r>
            <a:endParaRPr lang="en-US" sz="2400" b="1" dirty="0">
              <a:solidFill>
                <a:srgbClr val="40404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2156221" y="532005"/>
            <a:ext cx="610" cy="5943600"/>
          </a:xfrm>
          <a:prstGeom prst="line">
            <a:avLst/>
          </a:prstGeom>
          <a:ln w="12700">
            <a:solidFill>
              <a:srgbClr val="275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66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701" y="1837499"/>
            <a:ext cx="4825458" cy="394012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16206" y="840133"/>
            <a:ext cx="11328400" cy="4344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3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TANK YOU</a:t>
            </a:r>
            <a:endParaRPr lang="en-US" sz="7200" dirty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770" y="1837499"/>
            <a:ext cx="3583134" cy="394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1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 Design Blue 16x9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D8109F-05D6-4A26-8F7E-3EF448E618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</TotalTime>
  <Words>1266</Words>
  <Application>Microsoft Office PowerPoint</Application>
  <PresentationFormat>Widescreen</PresentationFormat>
  <Paragraphs>253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49" baseType="lpstr">
      <vt:lpstr>Gulim</vt:lpstr>
      <vt:lpstr>Gulim</vt:lpstr>
      <vt:lpstr>MS PGothic</vt:lpstr>
      <vt:lpstr>MS PGothic</vt:lpstr>
      <vt:lpstr>SimSun</vt:lpstr>
      <vt:lpstr>Adobe Gothic Std B</vt:lpstr>
      <vt:lpstr>Arial</vt:lpstr>
      <vt:lpstr>Arial Bold</vt:lpstr>
      <vt:lpstr>Arial Narrow</vt:lpstr>
      <vt:lpstr>Bangla Sangam MN</vt:lpstr>
      <vt:lpstr>Baskerville</vt:lpstr>
      <vt:lpstr>Bauhaus 93</vt:lpstr>
      <vt:lpstr>Calibri</vt:lpstr>
      <vt:lpstr>Calisto MT</vt:lpstr>
      <vt:lpstr>Corbel</vt:lpstr>
      <vt:lpstr>Courier New</vt:lpstr>
      <vt:lpstr>Euphemia</vt:lpstr>
      <vt:lpstr>Garamond</vt:lpstr>
      <vt:lpstr>Georgia</vt:lpstr>
      <vt:lpstr>Gill Sans MT Bold</vt:lpstr>
      <vt:lpstr>Gill Sans MT Bold Italic</vt:lpstr>
      <vt:lpstr>HY중고딕</vt:lpstr>
      <vt:lpstr>Palatino Linotype</vt:lpstr>
      <vt:lpstr>Rockwell</vt:lpstr>
      <vt:lpstr>Times New Roman</vt:lpstr>
      <vt:lpstr>Wingdings</vt:lpstr>
      <vt:lpstr>ヒラギノ明朝 ProN W3</vt:lpstr>
      <vt:lpstr>-윤고딕330</vt:lpstr>
      <vt:lpstr>Banded Design Blue 16x9</vt:lpstr>
      <vt:lpstr>By Emmanuel DUSENGE  Senior Engineer, ICT infrastructure  development, MYICT </vt:lpstr>
      <vt:lpstr>Outline</vt:lpstr>
      <vt:lpstr>ICT as enabler-Reflection of 10 yrs</vt:lpstr>
      <vt:lpstr>Rwanda’s Economic Development program</vt:lpstr>
      <vt:lpstr>ICT Strategic Objectives-</vt:lpstr>
      <vt:lpstr>National ICT Strategy Roadmap</vt:lpstr>
      <vt:lpstr>ICT Sector institutional arrangement </vt:lpstr>
      <vt:lpstr>Key Flagships</vt:lpstr>
      <vt:lpstr>PowerPoint Presentation</vt:lpstr>
      <vt:lpstr>ICT Contribution to Rwanda Economy </vt:lpstr>
      <vt:lpstr>Expanding Financial Inclusion</vt:lpstr>
      <vt:lpstr>Mobile-telephone penetration and internet subscribers </vt:lpstr>
      <vt:lpstr>Growth of Telecommunication Sector</vt:lpstr>
      <vt:lpstr>Kigali Metropolitan Network</vt:lpstr>
      <vt:lpstr>Driving Regional Integration</vt:lpstr>
      <vt:lpstr>PowerPoint Presentation</vt:lpstr>
      <vt:lpstr>Smart Rwanda 2020 Master Plan (SRMP)</vt:lpstr>
      <vt:lpstr>Challenges</vt:lpstr>
      <vt:lpstr>ICT SECTOR – WAY FORWARD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ICT Sector at a Glance</dc:title>
  <dc:creator>Office of the Minister</dc:creator>
  <cp:keywords/>
  <cp:lastModifiedBy>JP</cp:lastModifiedBy>
  <cp:revision>53</cp:revision>
  <dcterms:created xsi:type="dcterms:W3CDTF">2015-04-28T13:36:25Z</dcterms:created>
  <dcterms:modified xsi:type="dcterms:W3CDTF">2016-06-20T08:09:57Z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TC028952539991</vt:lpwstr>
  </property>
</Properties>
</file>