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80" r:id="rId5"/>
    <p:sldId id="259" r:id="rId6"/>
    <p:sldId id="262" r:id="rId7"/>
    <p:sldId id="281" r:id="rId8"/>
    <p:sldId id="263" r:id="rId9"/>
    <p:sldId id="282" r:id="rId10"/>
    <p:sldId id="283" r:id="rId11"/>
    <p:sldId id="264" r:id="rId12"/>
    <p:sldId id="266" r:id="rId13"/>
    <p:sldId id="285" r:id="rId14"/>
    <p:sldId id="267" r:id="rId15"/>
    <p:sldId id="272" r:id="rId16"/>
    <p:sldId id="269" r:id="rId17"/>
    <p:sldId id="268" r:id="rId18"/>
    <p:sldId id="270" r:id="rId19"/>
    <p:sldId id="276" r:id="rId20"/>
    <p:sldId id="284" r:id="rId21"/>
    <p:sldId id="273" r:id="rId22"/>
    <p:sldId id="274" r:id="rId23"/>
    <p:sldId id="275" r:id="rId24"/>
    <p:sldId id="277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672F"/>
    <a:srgbClr val="EC9D4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579B85-2C9A-4A18-879B-A88162076F02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0E1B7A-3809-4853-879D-47182FB0C702}">
      <dgm:prSet phldrT="[Text]"/>
      <dgm:spPr/>
      <dgm:t>
        <a:bodyPr/>
        <a:lstStyle/>
        <a:p>
          <a:r>
            <a:rPr lang="en-US" dirty="0" smtClean="0"/>
            <a:t>Business</a:t>
          </a:r>
          <a:endParaRPr lang="en-US" dirty="0"/>
        </a:p>
      </dgm:t>
    </dgm:pt>
    <dgm:pt modelId="{FAA0D505-5272-4547-9A33-073012809A32}" type="parTrans" cxnId="{1A3B044D-EA45-4897-9BB5-F1502A576AFA}">
      <dgm:prSet/>
      <dgm:spPr/>
      <dgm:t>
        <a:bodyPr/>
        <a:lstStyle/>
        <a:p>
          <a:endParaRPr lang="en-US"/>
        </a:p>
      </dgm:t>
    </dgm:pt>
    <dgm:pt modelId="{5A7F085B-E8F6-4B8F-99AA-618673F7EC59}" type="sibTrans" cxnId="{1A3B044D-EA45-4897-9BB5-F1502A576AFA}">
      <dgm:prSet/>
      <dgm:spPr/>
      <dgm:t>
        <a:bodyPr/>
        <a:lstStyle/>
        <a:p>
          <a:endParaRPr lang="en-US"/>
        </a:p>
      </dgm:t>
    </dgm:pt>
    <dgm:pt modelId="{6E20FBC2-A3B2-40B1-94C1-1B76686C8B28}">
      <dgm:prSet phldrT="[Text]"/>
      <dgm:spPr/>
      <dgm:t>
        <a:bodyPr/>
        <a:lstStyle/>
        <a:p>
          <a:r>
            <a:rPr lang="en-US" dirty="0" smtClean="0"/>
            <a:t>Data</a:t>
          </a:r>
          <a:endParaRPr lang="en-US" dirty="0"/>
        </a:p>
      </dgm:t>
    </dgm:pt>
    <dgm:pt modelId="{0F9F1390-CACA-443A-B7F3-2217D3A8FA3B}" type="parTrans" cxnId="{36EA949B-4D76-4B47-8040-7ACABBBDE57E}">
      <dgm:prSet/>
      <dgm:spPr/>
      <dgm:t>
        <a:bodyPr/>
        <a:lstStyle/>
        <a:p>
          <a:endParaRPr lang="en-US"/>
        </a:p>
      </dgm:t>
    </dgm:pt>
    <dgm:pt modelId="{E9BFF0C5-D94C-4D69-8C63-F7CF10059CE7}" type="sibTrans" cxnId="{36EA949B-4D76-4B47-8040-7ACABBBDE57E}">
      <dgm:prSet/>
      <dgm:spPr/>
      <dgm:t>
        <a:bodyPr/>
        <a:lstStyle/>
        <a:p>
          <a:endParaRPr lang="en-US"/>
        </a:p>
      </dgm:t>
    </dgm:pt>
    <dgm:pt modelId="{7BB009AE-9DF1-4099-9011-3AAA577A14B8}">
      <dgm:prSet phldrT="[Text]"/>
      <dgm:spPr/>
      <dgm:t>
        <a:bodyPr/>
        <a:lstStyle/>
        <a:p>
          <a:r>
            <a:rPr lang="en-US" dirty="0" smtClean="0"/>
            <a:t>Data</a:t>
          </a:r>
        </a:p>
        <a:p>
          <a:r>
            <a:rPr lang="en-US" dirty="0" smtClean="0"/>
            <a:t>Analysis</a:t>
          </a:r>
          <a:endParaRPr lang="en-US" dirty="0"/>
        </a:p>
      </dgm:t>
    </dgm:pt>
    <dgm:pt modelId="{9D3CEFA7-36AA-4577-BAF4-3138B6A56C51}" type="parTrans" cxnId="{DEDA0121-4A98-41BC-9598-51CFFDB88FE5}">
      <dgm:prSet/>
      <dgm:spPr/>
      <dgm:t>
        <a:bodyPr/>
        <a:lstStyle/>
        <a:p>
          <a:endParaRPr lang="en-US"/>
        </a:p>
      </dgm:t>
    </dgm:pt>
    <dgm:pt modelId="{0C65A643-85E3-4A68-9235-2E05B3DD9CF3}" type="sibTrans" cxnId="{DEDA0121-4A98-41BC-9598-51CFFDB88FE5}">
      <dgm:prSet/>
      <dgm:spPr/>
      <dgm:t>
        <a:bodyPr/>
        <a:lstStyle/>
        <a:p>
          <a:endParaRPr lang="en-US"/>
        </a:p>
      </dgm:t>
    </dgm:pt>
    <dgm:pt modelId="{A196E5DD-C874-417F-B4F3-AC8CFA585316}">
      <dgm:prSet phldrT="[Text]"/>
      <dgm:spPr/>
      <dgm:t>
        <a:bodyPr/>
        <a:lstStyle/>
        <a:p>
          <a:r>
            <a:rPr lang="en-US" dirty="0" smtClean="0"/>
            <a:t>New Business model</a:t>
          </a:r>
          <a:endParaRPr lang="en-US" dirty="0"/>
        </a:p>
      </dgm:t>
    </dgm:pt>
    <dgm:pt modelId="{6D73A32C-0E10-4135-B2C7-4BE86AB9E602}" type="parTrans" cxnId="{DDC8840B-3AC4-4366-A196-83E3EA279CEB}">
      <dgm:prSet/>
      <dgm:spPr/>
      <dgm:t>
        <a:bodyPr/>
        <a:lstStyle/>
        <a:p>
          <a:endParaRPr lang="en-US"/>
        </a:p>
      </dgm:t>
    </dgm:pt>
    <dgm:pt modelId="{67E430F9-2951-4D0C-9C6A-83BE78E21DDB}" type="sibTrans" cxnId="{DDC8840B-3AC4-4366-A196-83E3EA279CEB}">
      <dgm:prSet/>
      <dgm:spPr/>
      <dgm:t>
        <a:bodyPr/>
        <a:lstStyle/>
        <a:p>
          <a:endParaRPr lang="en-US"/>
        </a:p>
      </dgm:t>
    </dgm:pt>
    <dgm:pt modelId="{C6A91F94-69E0-4502-87E6-5F74F9C6112C}">
      <dgm:prSet phldrT="[Text]"/>
      <dgm:spPr/>
      <dgm:t>
        <a:bodyPr/>
        <a:lstStyle/>
        <a:p>
          <a:r>
            <a:rPr lang="en-US" dirty="0" smtClean="0"/>
            <a:t>.</a:t>
          </a:r>
          <a:endParaRPr lang="en-US" dirty="0"/>
        </a:p>
      </dgm:t>
    </dgm:pt>
    <dgm:pt modelId="{733D0299-7549-4951-B205-5ABC81BA4144}" type="sibTrans" cxnId="{39258858-104E-424C-B1AB-57913AF47DF7}">
      <dgm:prSet/>
      <dgm:spPr/>
      <dgm:t>
        <a:bodyPr/>
        <a:lstStyle/>
        <a:p>
          <a:endParaRPr lang="en-US"/>
        </a:p>
      </dgm:t>
    </dgm:pt>
    <dgm:pt modelId="{4A811C32-3EC2-421C-89B8-3C1461C7D3ED}" type="parTrans" cxnId="{39258858-104E-424C-B1AB-57913AF47DF7}">
      <dgm:prSet/>
      <dgm:spPr/>
      <dgm:t>
        <a:bodyPr/>
        <a:lstStyle/>
        <a:p>
          <a:endParaRPr lang="en-US"/>
        </a:p>
      </dgm:t>
    </dgm:pt>
    <dgm:pt modelId="{DFF64475-E325-4430-B0CA-C0DAB7C16218}" type="pres">
      <dgm:prSet presAssocID="{CB579B85-2C9A-4A18-879B-A88162076F0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73071A-B38F-4036-B042-C13786AB471D}" type="pres">
      <dgm:prSet presAssocID="{480E1B7A-3809-4853-879D-47182FB0C702}" presName="dummy" presStyleCnt="0"/>
      <dgm:spPr/>
    </dgm:pt>
    <dgm:pt modelId="{5A7FBE55-41F2-4701-BA28-6D03F415ADF8}" type="pres">
      <dgm:prSet presAssocID="{480E1B7A-3809-4853-879D-47182FB0C702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5BAF25-AD58-43CE-8A30-BDA4CBAE98AF}" type="pres">
      <dgm:prSet presAssocID="{5A7F085B-E8F6-4B8F-99AA-618673F7EC59}" presName="sibTrans" presStyleLbl="node1" presStyleIdx="0" presStyleCnt="5"/>
      <dgm:spPr/>
      <dgm:t>
        <a:bodyPr/>
        <a:lstStyle/>
        <a:p>
          <a:endParaRPr lang="en-US"/>
        </a:p>
      </dgm:t>
    </dgm:pt>
    <dgm:pt modelId="{7CE25C19-E42E-492B-B5F2-6781B761A19D}" type="pres">
      <dgm:prSet presAssocID="{6E20FBC2-A3B2-40B1-94C1-1B76686C8B28}" presName="dummy" presStyleCnt="0"/>
      <dgm:spPr/>
    </dgm:pt>
    <dgm:pt modelId="{7DA5925E-0458-4CDC-9B34-C44E764AAE0D}" type="pres">
      <dgm:prSet presAssocID="{6E20FBC2-A3B2-40B1-94C1-1B76686C8B28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D7925B-4FCC-4D30-8AE7-5B0A3BDCCC96}" type="pres">
      <dgm:prSet presAssocID="{E9BFF0C5-D94C-4D69-8C63-F7CF10059CE7}" presName="sibTrans" presStyleLbl="node1" presStyleIdx="1" presStyleCnt="5"/>
      <dgm:spPr/>
      <dgm:t>
        <a:bodyPr/>
        <a:lstStyle/>
        <a:p>
          <a:endParaRPr lang="en-US"/>
        </a:p>
      </dgm:t>
    </dgm:pt>
    <dgm:pt modelId="{9BA3EB45-797B-41F3-B3E3-01E7265FD29B}" type="pres">
      <dgm:prSet presAssocID="{7BB009AE-9DF1-4099-9011-3AAA577A14B8}" presName="dummy" presStyleCnt="0"/>
      <dgm:spPr/>
    </dgm:pt>
    <dgm:pt modelId="{BE8C2AC1-2866-41AE-817C-B0F1D6CC0B7A}" type="pres">
      <dgm:prSet presAssocID="{7BB009AE-9DF1-4099-9011-3AAA577A14B8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554B82-ED38-4DA6-9343-1CDEAAF371A4}" type="pres">
      <dgm:prSet presAssocID="{0C65A643-85E3-4A68-9235-2E05B3DD9CF3}" presName="sibTrans" presStyleLbl="node1" presStyleIdx="2" presStyleCnt="5"/>
      <dgm:spPr/>
      <dgm:t>
        <a:bodyPr/>
        <a:lstStyle/>
        <a:p>
          <a:endParaRPr lang="en-US"/>
        </a:p>
      </dgm:t>
    </dgm:pt>
    <dgm:pt modelId="{76059A26-05AC-46A0-A6A0-C4EA48297773}" type="pres">
      <dgm:prSet presAssocID="{A196E5DD-C874-417F-B4F3-AC8CFA585316}" presName="dummy" presStyleCnt="0"/>
      <dgm:spPr/>
    </dgm:pt>
    <dgm:pt modelId="{0EDDC256-4A37-4161-B2DD-5D1DFE2B6990}" type="pres">
      <dgm:prSet presAssocID="{A196E5DD-C874-417F-B4F3-AC8CFA585316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2B9343-3526-4889-BBCC-6DDF76B94E73}" type="pres">
      <dgm:prSet presAssocID="{67E430F9-2951-4D0C-9C6A-83BE78E21DDB}" presName="sibTrans" presStyleLbl="node1" presStyleIdx="3" presStyleCnt="5"/>
      <dgm:spPr/>
      <dgm:t>
        <a:bodyPr/>
        <a:lstStyle/>
        <a:p>
          <a:endParaRPr lang="en-US"/>
        </a:p>
      </dgm:t>
    </dgm:pt>
    <dgm:pt modelId="{29C56262-876A-4CE4-9D93-2FA6EDBBA72D}" type="pres">
      <dgm:prSet presAssocID="{C6A91F94-69E0-4502-87E6-5F74F9C6112C}" presName="dummy" presStyleCnt="0"/>
      <dgm:spPr/>
    </dgm:pt>
    <dgm:pt modelId="{1E0CC6AE-771D-46F4-B5DA-DE0D64F79210}" type="pres">
      <dgm:prSet presAssocID="{C6A91F94-69E0-4502-87E6-5F74F9C6112C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BCDF85-F166-46BF-86F7-91DA25517ED1}" type="pres">
      <dgm:prSet presAssocID="{733D0299-7549-4951-B205-5ABC81BA4144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090CC36D-7E14-48D4-8F0F-E8A351CC31C5}" type="presOf" srcId="{480E1B7A-3809-4853-879D-47182FB0C702}" destId="{5A7FBE55-41F2-4701-BA28-6D03F415ADF8}" srcOrd="0" destOrd="0" presId="urn:microsoft.com/office/officeart/2005/8/layout/cycle1"/>
    <dgm:cxn modelId="{9F686B85-16A7-4633-8577-42DCF645A0C2}" type="presOf" srcId="{0C65A643-85E3-4A68-9235-2E05B3DD9CF3}" destId="{44554B82-ED38-4DA6-9343-1CDEAAF371A4}" srcOrd="0" destOrd="0" presId="urn:microsoft.com/office/officeart/2005/8/layout/cycle1"/>
    <dgm:cxn modelId="{2184B719-A87A-45DE-97F4-8F21F78E838F}" type="presOf" srcId="{E9BFF0C5-D94C-4D69-8C63-F7CF10059CE7}" destId="{D9D7925B-4FCC-4D30-8AE7-5B0A3BDCCC96}" srcOrd="0" destOrd="0" presId="urn:microsoft.com/office/officeart/2005/8/layout/cycle1"/>
    <dgm:cxn modelId="{980C1915-BC49-4340-B208-A7C935BF0EBC}" type="presOf" srcId="{7BB009AE-9DF1-4099-9011-3AAA577A14B8}" destId="{BE8C2AC1-2866-41AE-817C-B0F1D6CC0B7A}" srcOrd="0" destOrd="0" presId="urn:microsoft.com/office/officeart/2005/8/layout/cycle1"/>
    <dgm:cxn modelId="{1155B798-01A0-4C9E-B6CF-151FE76F6F9C}" type="presOf" srcId="{C6A91F94-69E0-4502-87E6-5F74F9C6112C}" destId="{1E0CC6AE-771D-46F4-B5DA-DE0D64F79210}" srcOrd="0" destOrd="0" presId="urn:microsoft.com/office/officeart/2005/8/layout/cycle1"/>
    <dgm:cxn modelId="{47DDCAB0-434E-43BB-BD51-2476CEDAF1D4}" type="presOf" srcId="{67E430F9-2951-4D0C-9C6A-83BE78E21DDB}" destId="{6C2B9343-3526-4889-BBCC-6DDF76B94E73}" srcOrd="0" destOrd="0" presId="urn:microsoft.com/office/officeart/2005/8/layout/cycle1"/>
    <dgm:cxn modelId="{DEDA0121-4A98-41BC-9598-51CFFDB88FE5}" srcId="{CB579B85-2C9A-4A18-879B-A88162076F02}" destId="{7BB009AE-9DF1-4099-9011-3AAA577A14B8}" srcOrd="2" destOrd="0" parTransId="{9D3CEFA7-36AA-4577-BAF4-3138B6A56C51}" sibTransId="{0C65A643-85E3-4A68-9235-2E05B3DD9CF3}"/>
    <dgm:cxn modelId="{DDC8840B-3AC4-4366-A196-83E3EA279CEB}" srcId="{CB579B85-2C9A-4A18-879B-A88162076F02}" destId="{A196E5DD-C874-417F-B4F3-AC8CFA585316}" srcOrd="3" destOrd="0" parTransId="{6D73A32C-0E10-4135-B2C7-4BE86AB9E602}" sibTransId="{67E430F9-2951-4D0C-9C6A-83BE78E21DDB}"/>
    <dgm:cxn modelId="{5745E6D9-E8A2-4553-9DC0-260BD041198A}" type="presOf" srcId="{CB579B85-2C9A-4A18-879B-A88162076F02}" destId="{DFF64475-E325-4430-B0CA-C0DAB7C16218}" srcOrd="0" destOrd="0" presId="urn:microsoft.com/office/officeart/2005/8/layout/cycle1"/>
    <dgm:cxn modelId="{36EA949B-4D76-4B47-8040-7ACABBBDE57E}" srcId="{CB579B85-2C9A-4A18-879B-A88162076F02}" destId="{6E20FBC2-A3B2-40B1-94C1-1B76686C8B28}" srcOrd="1" destOrd="0" parTransId="{0F9F1390-CACA-443A-B7F3-2217D3A8FA3B}" sibTransId="{E9BFF0C5-D94C-4D69-8C63-F7CF10059CE7}"/>
    <dgm:cxn modelId="{1DA164DE-AEFF-4EC0-B608-6CE7EF8BDDB0}" type="presOf" srcId="{733D0299-7549-4951-B205-5ABC81BA4144}" destId="{37BCDF85-F166-46BF-86F7-91DA25517ED1}" srcOrd="0" destOrd="0" presId="urn:microsoft.com/office/officeart/2005/8/layout/cycle1"/>
    <dgm:cxn modelId="{39258858-104E-424C-B1AB-57913AF47DF7}" srcId="{CB579B85-2C9A-4A18-879B-A88162076F02}" destId="{C6A91F94-69E0-4502-87E6-5F74F9C6112C}" srcOrd="4" destOrd="0" parTransId="{4A811C32-3EC2-421C-89B8-3C1461C7D3ED}" sibTransId="{733D0299-7549-4951-B205-5ABC81BA4144}"/>
    <dgm:cxn modelId="{550E7299-722E-49F5-B6AC-D08E8DC2CBB7}" type="presOf" srcId="{6E20FBC2-A3B2-40B1-94C1-1B76686C8B28}" destId="{7DA5925E-0458-4CDC-9B34-C44E764AAE0D}" srcOrd="0" destOrd="0" presId="urn:microsoft.com/office/officeart/2005/8/layout/cycle1"/>
    <dgm:cxn modelId="{046BB225-AC15-4688-9D5F-5731777BBC45}" type="presOf" srcId="{A196E5DD-C874-417F-B4F3-AC8CFA585316}" destId="{0EDDC256-4A37-4161-B2DD-5D1DFE2B6990}" srcOrd="0" destOrd="0" presId="urn:microsoft.com/office/officeart/2005/8/layout/cycle1"/>
    <dgm:cxn modelId="{1A3B044D-EA45-4897-9BB5-F1502A576AFA}" srcId="{CB579B85-2C9A-4A18-879B-A88162076F02}" destId="{480E1B7A-3809-4853-879D-47182FB0C702}" srcOrd="0" destOrd="0" parTransId="{FAA0D505-5272-4547-9A33-073012809A32}" sibTransId="{5A7F085B-E8F6-4B8F-99AA-618673F7EC59}"/>
    <dgm:cxn modelId="{97130E5D-2403-4D20-AA91-B0C9F6ADB244}" type="presOf" srcId="{5A7F085B-E8F6-4B8F-99AA-618673F7EC59}" destId="{EB5BAF25-AD58-43CE-8A30-BDA4CBAE98AF}" srcOrd="0" destOrd="0" presId="urn:microsoft.com/office/officeart/2005/8/layout/cycle1"/>
    <dgm:cxn modelId="{B20977FC-1963-485F-84D5-A8D23AD35A63}" type="presParOf" srcId="{DFF64475-E325-4430-B0CA-C0DAB7C16218}" destId="{C273071A-B38F-4036-B042-C13786AB471D}" srcOrd="0" destOrd="0" presId="urn:microsoft.com/office/officeart/2005/8/layout/cycle1"/>
    <dgm:cxn modelId="{0ED37023-EC12-437D-8DE9-6531877825FB}" type="presParOf" srcId="{DFF64475-E325-4430-B0CA-C0DAB7C16218}" destId="{5A7FBE55-41F2-4701-BA28-6D03F415ADF8}" srcOrd="1" destOrd="0" presId="urn:microsoft.com/office/officeart/2005/8/layout/cycle1"/>
    <dgm:cxn modelId="{7FFD4D49-37D4-4636-9AE9-B7FBA88EACE0}" type="presParOf" srcId="{DFF64475-E325-4430-B0CA-C0DAB7C16218}" destId="{EB5BAF25-AD58-43CE-8A30-BDA4CBAE98AF}" srcOrd="2" destOrd="0" presId="urn:microsoft.com/office/officeart/2005/8/layout/cycle1"/>
    <dgm:cxn modelId="{C52C3332-05E0-46B5-9FAE-3A41E899CDE8}" type="presParOf" srcId="{DFF64475-E325-4430-B0CA-C0DAB7C16218}" destId="{7CE25C19-E42E-492B-B5F2-6781B761A19D}" srcOrd="3" destOrd="0" presId="urn:microsoft.com/office/officeart/2005/8/layout/cycle1"/>
    <dgm:cxn modelId="{9EC0BC99-2A2B-4D06-863E-A1AF7E35D8FD}" type="presParOf" srcId="{DFF64475-E325-4430-B0CA-C0DAB7C16218}" destId="{7DA5925E-0458-4CDC-9B34-C44E764AAE0D}" srcOrd="4" destOrd="0" presId="urn:microsoft.com/office/officeart/2005/8/layout/cycle1"/>
    <dgm:cxn modelId="{AE99E990-FAFE-4577-B806-47AC55973EF0}" type="presParOf" srcId="{DFF64475-E325-4430-B0CA-C0DAB7C16218}" destId="{D9D7925B-4FCC-4D30-8AE7-5B0A3BDCCC96}" srcOrd="5" destOrd="0" presId="urn:microsoft.com/office/officeart/2005/8/layout/cycle1"/>
    <dgm:cxn modelId="{3C9ACC5E-7B69-4E28-8D1C-9CD7700EF526}" type="presParOf" srcId="{DFF64475-E325-4430-B0CA-C0DAB7C16218}" destId="{9BA3EB45-797B-41F3-B3E3-01E7265FD29B}" srcOrd="6" destOrd="0" presId="urn:microsoft.com/office/officeart/2005/8/layout/cycle1"/>
    <dgm:cxn modelId="{16ADE2FC-7BA5-4FBE-9A59-FE2927FA4741}" type="presParOf" srcId="{DFF64475-E325-4430-B0CA-C0DAB7C16218}" destId="{BE8C2AC1-2866-41AE-817C-B0F1D6CC0B7A}" srcOrd="7" destOrd="0" presId="urn:microsoft.com/office/officeart/2005/8/layout/cycle1"/>
    <dgm:cxn modelId="{86125F6A-4B06-43A8-ADE8-537DBFC7EBA5}" type="presParOf" srcId="{DFF64475-E325-4430-B0CA-C0DAB7C16218}" destId="{44554B82-ED38-4DA6-9343-1CDEAAF371A4}" srcOrd="8" destOrd="0" presId="urn:microsoft.com/office/officeart/2005/8/layout/cycle1"/>
    <dgm:cxn modelId="{B3B58CE7-8528-4157-AFD2-01B576D0192C}" type="presParOf" srcId="{DFF64475-E325-4430-B0CA-C0DAB7C16218}" destId="{76059A26-05AC-46A0-A6A0-C4EA48297773}" srcOrd="9" destOrd="0" presId="urn:microsoft.com/office/officeart/2005/8/layout/cycle1"/>
    <dgm:cxn modelId="{36ECDDCD-A48E-4DCC-8DF4-3F39402D9465}" type="presParOf" srcId="{DFF64475-E325-4430-B0CA-C0DAB7C16218}" destId="{0EDDC256-4A37-4161-B2DD-5D1DFE2B6990}" srcOrd="10" destOrd="0" presId="urn:microsoft.com/office/officeart/2005/8/layout/cycle1"/>
    <dgm:cxn modelId="{00994330-62B5-4E90-91C3-C00F4F2DC9DE}" type="presParOf" srcId="{DFF64475-E325-4430-B0CA-C0DAB7C16218}" destId="{6C2B9343-3526-4889-BBCC-6DDF76B94E73}" srcOrd="11" destOrd="0" presId="urn:microsoft.com/office/officeart/2005/8/layout/cycle1"/>
    <dgm:cxn modelId="{541707E8-F263-4835-9070-4C19D441CCAE}" type="presParOf" srcId="{DFF64475-E325-4430-B0CA-C0DAB7C16218}" destId="{29C56262-876A-4CE4-9D93-2FA6EDBBA72D}" srcOrd="12" destOrd="0" presId="urn:microsoft.com/office/officeart/2005/8/layout/cycle1"/>
    <dgm:cxn modelId="{31E8B364-84CB-4C02-A5CC-8E73193460B8}" type="presParOf" srcId="{DFF64475-E325-4430-B0CA-C0DAB7C16218}" destId="{1E0CC6AE-771D-46F4-B5DA-DE0D64F79210}" srcOrd="13" destOrd="0" presId="urn:microsoft.com/office/officeart/2005/8/layout/cycle1"/>
    <dgm:cxn modelId="{65C7D2F1-FDC0-4E5D-B854-F20B77AC7E1A}" type="presParOf" srcId="{DFF64475-E325-4430-B0CA-C0DAB7C16218}" destId="{37BCDF85-F166-46BF-86F7-91DA25517ED1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7FBE55-41F2-4701-BA28-6D03F415ADF8}">
      <dsp:nvSpPr>
        <dsp:cNvPr id="0" name=""/>
        <dsp:cNvSpPr/>
      </dsp:nvSpPr>
      <dsp:spPr>
        <a:xfrm>
          <a:off x="4650258" y="33995"/>
          <a:ext cx="1119113" cy="1119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Business</a:t>
          </a:r>
          <a:endParaRPr lang="en-US" sz="2300" kern="1200" dirty="0"/>
        </a:p>
      </dsp:txBody>
      <dsp:txXfrm>
        <a:off x="4650258" y="33995"/>
        <a:ext cx="1119113" cy="1119113"/>
      </dsp:txXfrm>
    </dsp:sp>
    <dsp:sp modelId="{EB5BAF25-AD58-43CE-8A30-BDA4CBAE98AF}">
      <dsp:nvSpPr>
        <dsp:cNvPr id="0" name=""/>
        <dsp:cNvSpPr/>
      </dsp:nvSpPr>
      <dsp:spPr>
        <a:xfrm>
          <a:off x="2015436" y="1347"/>
          <a:ext cx="4198726" cy="4198726"/>
        </a:xfrm>
        <a:prstGeom prst="circularArrow">
          <a:avLst>
            <a:gd name="adj1" fmla="val 5197"/>
            <a:gd name="adj2" fmla="val 335716"/>
            <a:gd name="adj3" fmla="val 21294043"/>
            <a:gd name="adj4" fmla="val 19765537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A5925E-0458-4CDC-9B34-C44E764AAE0D}">
      <dsp:nvSpPr>
        <dsp:cNvPr id="0" name=""/>
        <dsp:cNvSpPr/>
      </dsp:nvSpPr>
      <dsp:spPr>
        <a:xfrm>
          <a:off x="5327014" y="2116836"/>
          <a:ext cx="1119113" cy="1119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Data</a:t>
          </a:r>
          <a:endParaRPr lang="en-US" sz="2300" kern="1200" dirty="0"/>
        </a:p>
      </dsp:txBody>
      <dsp:txXfrm>
        <a:off x="5327014" y="2116836"/>
        <a:ext cx="1119113" cy="1119113"/>
      </dsp:txXfrm>
    </dsp:sp>
    <dsp:sp modelId="{D9D7925B-4FCC-4D30-8AE7-5B0A3BDCCC96}">
      <dsp:nvSpPr>
        <dsp:cNvPr id="0" name=""/>
        <dsp:cNvSpPr/>
      </dsp:nvSpPr>
      <dsp:spPr>
        <a:xfrm>
          <a:off x="2015436" y="1347"/>
          <a:ext cx="4198726" cy="4198726"/>
        </a:xfrm>
        <a:prstGeom prst="circularArrow">
          <a:avLst>
            <a:gd name="adj1" fmla="val 5197"/>
            <a:gd name="adj2" fmla="val 335716"/>
            <a:gd name="adj3" fmla="val 4015529"/>
            <a:gd name="adj4" fmla="val 2252670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8C2AC1-2866-41AE-817C-B0F1D6CC0B7A}">
      <dsp:nvSpPr>
        <dsp:cNvPr id="0" name=""/>
        <dsp:cNvSpPr/>
      </dsp:nvSpPr>
      <dsp:spPr>
        <a:xfrm>
          <a:off x="3555243" y="3404103"/>
          <a:ext cx="1119113" cy="1119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Data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Analysis</a:t>
          </a:r>
          <a:endParaRPr lang="en-US" sz="2300" kern="1200" dirty="0"/>
        </a:p>
      </dsp:txBody>
      <dsp:txXfrm>
        <a:off x="3555243" y="3404103"/>
        <a:ext cx="1119113" cy="1119113"/>
      </dsp:txXfrm>
    </dsp:sp>
    <dsp:sp modelId="{44554B82-ED38-4DA6-9343-1CDEAAF371A4}">
      <dsp:nvSpPr>
        <dsp:cNvPr id="0" name=""/>
        <dsp:cNvSpPr/>
      </dsp:nvSpPr>
      <dsp:spPr>
        <a:xfrm>
          <a:off x="2015436" y="1347"/>
          <a:ext cx="4198726" cy="4198726"/>
        </a:xfrm>
        <a:prstGeom prst="circularArrow">
          <a:avLst>
            <a:gd name="adj1" fmla="val 5197"/>
            <a:gd name="adj2" fmla="val 335716"/>
            <a:gd name="adj3" fmla="val 8211614"/>
            <a:gd name="adj4" fmla="val 6448755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DDC256-4A37-4161-B2DD-5D1DFE2B6990}">
      <dsp:nvSpPr>
        <dsp:cNvPr id="0" name=""/>
        <dsp:cNvSpPr/>
      </dsp:nvSpPr>
      <dsp:spPr>
        <a:xfrm>
          <a:off x="1783472" y="2116836"/>
          <a:ext cx="1119113" cy="1119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New Business model</a:t>
          </a:r>
          <a:endParaRPr lang="en-US" sz="2300" kern="1200" dirty="0"/>
        </a:p>
      </dsp:txBody>
      <dsp:txXfrm>
        <a:off x="1783472" y="2116836"/>
        <a:ext cx="1119113" cy="1119113"/>
      </dsp:txXfrm>
    </dsp:sp>
    <dsp:sp modelId="{6C2B9343-3526-4889-BBCC-6DDF76B94E73}">
      <dsp:nvSpPr>
        <dsp:cNvPr id="0" name=""/>
        <dsp:cNvSpPr/>
      </dsp:nvSpPr>
      <dsp:spPr>
        <a:xfrm>
          <a:off x="2015436" y="1347"/>
          <a:ext cx="4198726" cy="4198726"/>
        </a:xfrm>
        <a:prstGeom prst="circularArrow">
          <a:avLst>
            <a:gd name="adj1" fmla="val 5197"/>
            <a:gd name="adj2" fmla="val 335716"/>
            <a:gd name="adj3" fmla="val 12298747"/>
            <a:gd name="adj4" fmla="val 10770240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0CC6AE-771D-46F4-B5DA-DE0D64F79210}">
      <dsp:nvSpPr>
        <dsp:cNvPr id="0" name=""/>
        <dsp:cNvSpPr/>
      </dsp:nvSpPr>
      <dsp:spPr>
        <a:xfrm>
          <a:off x="2460228" y="33995"/>
          <a:ext cx="1119113" cy="1119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.</a:t>
          </a:r>
          <a:endParaRPr lang="en-US" sz="2300" kern="1200" dirty="0"/>
        </a:p>
      </dsp:txBody>
      <dsp:txXfrm>
        <a:off x="2460228" y="33995"/>
        <a:ext cx="1119113" cy="1119113"/>
      </dsp:txXfrm>
    </dsp:sp>
    <dsp:sp modelId="{37BCDF85-F166-46BF-86F7-91DA25517ED1}">
      <dsp:nvSpPr>
        <dsp:cNvPr id="0" name=""/>
        <dsp:cNvSpPr/>
      </dsp:nvSpPr>
      <dsp:spPr>
        <a:xfrm>
          <a:off x="2015436" y="1347"/>
          <a:ext cx="4198726" cy="4198726"/>
        </a:xfrm>
        <a:prstGeom prst="circularArrow">
          <a:avLst>
            <a:gd name="adj1" fmla="val 5197"/>
            <a:gd name="adj2" fmla="val 335716"/>
            <a:gd name="adj3" fmla="val 16866515"/>
            <a:gd name="adj4" fmla="val 15197769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B599C-0E54-44F1-AFA7-F7E22FA5CD44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B4801-BFFD-4C1C-9FC0-B4CA395D9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469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A5581-507E-4DA0-B082-AC39D2B75574}" type="datetime1">
              <a:rPr lang="en-US" smtClean="0"/>
              <a:pPr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BA096-7497-4402-A145-EACBD15D2FC8}" type="datetime1">
              <a:rPr lang="en-US" smtClean="0"/>
              <a:pPr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175A-579E-4397-B5D2-74E7B200D455}" type="datetime1">
              <a:rPr lang="en-US" smtClean="0"/>
              <a:pPr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C253-8DA2-4EB7-B39C-306B77C248AF}" type="datetime1">
              <a:rPr lang="en-US" smtClean="0"/>
              <a:pPr/>
              <a:t>6/20/2016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6873-AD2E-4B5E-8422-B25780094B6D}" type="datetime1">
              <a:rPr lang="en-US" smtClean="0"/>
              <a:pPr/>
              <a:t>6/20/2016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3513-C321-45D0-B2CE-9D2F832D4390}" type="datetime1">
              <a:rPr lang="en-US" smtClean="0"/>
              <a:pPr/>
              <a:t>6/20/2016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1B6A-595E-43F0-8DF5-4ADCAE6EF398}" type="datetime1">
              <a:rPr lang="en-US" smtClean="0"/>
              <a:pPr/>
              <a:t>6/20/2016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39AF5-D657-4B56-BA3B-6106D5041630}" type="datetime1">
              <a:rPr lang="en-US" smtClean="0"/>
              <a:pPr/>
              <a:t>6/20/2016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D4DF-5B84-4CC2-B7BE-79ED73D5C126}" type="datetime1">
              <a:rPr lang="en-US" smtClean="0"/>
              <a:pPr/>
              <a:t>6/20/2016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F8443-AF76-4C7E-8334-4CF7BA76268E}" type="datetime1">
              <a:rPr lang="en-US" smtClean="0"/>
              <a:pPr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5697-535C-40B7-B6DD-88B88861A7BB}" type="datetime1">
              <a:rPr lang="en-US" smtClean="0"/>
              <a:pPr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AA0B385-A6DD-4D06-90C3-D36B21BEE3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CAF9AF0-EE0B-4035-94F6-BCB5F54E9FF9}" type="datetime1">
              <a:rPr lang="en-US" smtClean="0"/>
              <a:pPr/>
              <a:t>6/20/2016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58825"/>
            <a:ext cx="7543800" cy="2593975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Strategic role of ICT skills development in National Economic Development.</a:t>
            </a:r>
            <a:endParaRPr lang="en-US" sz="5400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76200" y="4495800"/>
            <a:ext cx="7543800" cy="16795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09672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Dr. Karambizi </a:t>
            </a:r>
            <a:r>
              <a:rPr kumimoji="0" lang="en-US" sz="4400" b="0" i="0" u="none" strike="noStrike" kern="1200" cap="none" spc="-100" normalizeH="0" baseline="0" noProof="0" dirty="0" err="1" smtClean="0">
                <a:ln>
                  <a:noFill/>
                </a:ln>
                <a:solidFill>
                  <a:srgbClr val="09672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Sylvestre</a:t>
            </a:r>
            <a:r>
              <a:rPr kumimoji="0" lang="en-US" sz="4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09672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09672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09672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Kigali Independent University ULK </a:t>
            </a:r>
            <a:endParaRPr kumimoji="0" lang="en-US" sz="3000" b="0" i="0" u="none" strike="noStrike" kern="1200" cap="none" spc="-100" normalizeH="0" baseline="0" noProof="0" dirty="0">
              <a:ln>
                <a:noFill/>
              </a:ln>
              <a:solidFill>
                <a:srgbClr val="09672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ulk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4724400"/>
            <a:ext cx="1833563" cy="19039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442945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topic important?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ICT keeps changing and moves really fast</a:t>
            </a:r>
          </a:p>
          <a:p>
            <a:r>
              <a:rPr lang="en-US" sz="3200" dirty="0" smtClean="0"/>
              <a:t>ICT </a:t>
            </a:r>
            <a:r>
              <a:rPr lang="en-US" sz="3200" dirty="0"/>
              <a:t>has become an incredible economic factor of the 21</a:t>
            </a:r>
            <a:r>
              <a:rPr lang="en-US" sz="3200" baseline="30000" dirty="0"/>
              <a:t>st</a:t>
            </a:r>
            <a:r>
              <a:rPr lang="en-US" sz="3200" dirty="0"/>
              <a:t> century </a:t>
            </a:r>
            <a:endParaRPr lang="en-US" sz="3200" dirty="0" smtClean="0"/>
          </a:p>
          <a:p>
            <a:r>
              <a:rPr lang="en-US" sz="3200" dirty="0"/>
              <a:t>N</a:t>
            </a:r>
            <a:r>
              <a:rPr lang="en-US" sz="3200" dirty="0" smtClean="0"/>
              <a:t>ew ICT-based business </a:t>
            </a:r>
            <a:r>
              <a:rPr lang="en-US" sz="3200" dirty="0"/>
              <a:t>models </a:t>
            </a:r>
            <a:r>
              <a:rPr lang="en-US" sz="3200" dirty="0" smtClean="0"/>
              <a:t>are being born each day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831" y="1536700"/>
            <a:ext cx="3151138" cy="4589463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74930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65775"/>
            <a:ext cx="6172200" cy="4470518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r>
              <a:rPr lang="en-US" sz="4800" dirty="0"/>
              <a:t>The world is getting more connected than ever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118375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The world is getting more connected than 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Cars are connected to mobile phones,</a:t>
            </a:r>
          </a:p>
          <a:p>
            <a:r>
              <a:rPr lang="en-US" sz="3200" dirty="0" smtClean="0"/>
              <a:t>Kitchen appliances connected to the internet,</a:t>
            </a:r>
          </a:p>
          <a:p>
            <a:r>
              <a:rPr lang="en-US" sz="3200" dirty="0" smtClean="0"/>
              <a:t>And so many more interconnected things…</a:t>
            </a:r>
          </a:p>
          <a:p>
            <a:r>
              <a:rPr lang="en-US" sz="3200" b="1" dirty="0" smtClean="0"/>
              <a:t>All of which generate new kinds of data periodically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317759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huge amount of data is being generated every second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93929679"/>
              </p:ext>
            </p:extLst>
          </p:nvPr>
        </p:nvGraphicFramePr>
        <p:xfrm>
          <a:off x="457200" y="17224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429000"/>
            <a:ext cx="914400" cy="914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805950"/>
            <a:ext cx="744252" cy="101345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0088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skilled individuals are needed to handle this data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76400"/>
            <a:ext cx="7021913" cy="468127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0833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Now, this is where skills set in ICT are really </a:t>
            </a:r>
            <a:r>
              <a:rPr lang="en-US" sz="3200" dirty="0" smtClean="0"/>
              <a:t>crucial</a:t>
            </a:r>
          </a:p>
          <a:p>
            <a:r>
              <a:rPr lang="en-US" sz="3200" dirty="0"/>
              <a:t>With not enough skills to understand this data and how to take advantage of it, it is a big pool of business opportunities being wasted.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skilled individuals are needed to handle this data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76327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Unfortunately skills resources are limited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828800"/>
            <a:ext cx="6096000" cy="4572001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58208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Unfortunately skills resources are limited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Fresh graduates’ knowledge is not exactly what the industry is looking for</a:t>
            </a:r>
          </a:p>
          <a:p>
            <a:r>
              <a:rPr lang="en-US" sz="3200" dirty="0" smtClean="0"/>
              <a:t>What has been taught at college is no longer what is being used today by the industry</a:t>
            </a:r>
            <a:endParaRPr lang="en-US" sz="32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92" y="4207039"/>
            <a:ext cx="3128216" cy="234616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12744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7315200" cy="1143000"/>
          </a:xfrm>
        </p:spPr>
        <p:txBody>
          <a:bodyPr/>
          <a:lstStyle/>
          <a:p>
            <a:pPr algn="ctr"/>
            <a:r>
              <a:rPr lang="en-US" sz="7200" dirty="0" smtClean="0"/>
              <a:t>So, how does this affect us?</a:t>
            </a:r>
            <a:endParaRPr lang="en-US" sz="7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083" y="2133600"/>
            <a:ext cx="4020650" cy="40386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94080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95400"/>
            <a:ext cx="7659687" cy="1168400"/>
          </a:xfrm>
        </p:spPr>
        <p:txBody>
          <a:bodyPr/>
          <a:lstStyle/>
          <a:p>
            <a:r>
              <a:rPr lang="en-US" dirty="0" smtClean="0"/>
              <a:t>This ICT skills shortage impacts our economy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943" y="2590800"/>
            <a:ext cx="5080000" cy="3810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91627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options are: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>
              <a:buFont typeface="+mj-lt"/>
              <a:buAutoNum type="arabicPeriod"/>
            </a:pP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</a:rPr>
              <a:t>We may hire experienced and expensive expats</a:t>
            </a:r>
            <a:r>
              <a:rPr lang="en-US" sz="3200" dirty="0" smtClean="0"/>
              <a:t>, 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We just do nothing and let potential income generation opportunities  pass us by, or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W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</a:rPr>
              <a:t>e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have to work together to handle this 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</a:rPr>
              <a:t>issue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029200"/>
            <a:ext cx="2361871" cy="17714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67224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about this: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If we hire experienced and costly foreigners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How many US dollars per year will be </a:t>
            </a:r>
            <a:r>
              <a:rPr lang="en-US" sz="4400" b="1" dirty="0" smtClean="0"/>
              <a:t>flowing from the country</a:t>
            </a:r>
            <a:r>
              <a:rPr lang="en-US" sz="3200" dirty="0" smtClean="0"/>
              <a:t> if an average of </a:t>
            </a:r>
            <a:r>
              <a:rPr lang="en-US" sz="4400" dirty="0" smtClean="0">
                <a:solidFill>
                  <a:srgbClr val="C00000"/>
                </a:solidFill>
              </a:rPr>
              <a:t>5000USD/month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en-US" sz="3200" dirty="0" smtClean="0"/>
              <a:t>is spent on just one foreigner expert?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4191000"/>
            <a:ext cx="7848600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EC9D46"/>
                </a:solidFill>
              </a:rPr>
              <a:t>5000 USD /month</a:t>
            </a:r>
            <a:r>
              <a:rPr lang="en-US" sz="2400" b="1" dirty="0" smtClean="0">
                <a:solidFill>
                  <a:srgbClr val="EC9D46"/>
                </a:solidFill>
              </a:rPr>
              <a:t> </a:t>
            </a:r>
            <a:r>
              <a:rPr lang="en-US" sz="4400" b="1" dirty="0" smtClean="0">
                <a:solidFill>
                  <a:schemeClr val="accent5"/>
                </a:solidFill>
              </a:rPr>
              <a:t>=</a:t>
            </a:r>
            <a:r>
              <a:rPr lang="en-US" sz="2800" b="1" dirty="0" smtClean="0">
                <a:solidFill>
                  <a:srgbClr val="C00000"/>
                </a:solidFill>
              </a:rPr>
              <a:t>  </a:t>
            </a:r>
            <a:r>
              <a:rPr lang="en-US" sz="3600" b="1" dirty="0" smtClean="0">
                <a:solidFill>
                  <a:srgbClr val="FFFF00"/>
                </a:solidFill>
              </a:rPr>
              <a:t>60, </a:t>
            </a:r>
            <a:r>
              <a:rPr lang="en-US" sz="3600" b="1" dirty="0">
                <a:solidFill>
                  <a:srgbClr val="FFFF00"/>
                </a:solidFill>
              </a:rPr>
              <a:t>000 USD /</a:t>
            </a:r>
            <a:r>
              <a:rPr lang="en-US" sz="3600" b="1" dirty="0" smtClean="0">
                <a:solidFill>
                  <a:srgbClr val="FFFF00"/>
                </a:solidFill>
              </a:rPr>
              <a:t>Year</a:t>
            </a:r>
            <a:endParaRPr lang="en-US" sz="4000" b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029200"/>
            <a:ext cx="2361871" cy="177140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48925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620000" cy="1143000"/>
          </a:xfrm>
        </p:spPr>
        <p:txBody>
          <a:bodyPr/>
          <a:lstStyle/>
          <a:p>
            <a:r>
              <a:rPr lang="en-US" sz="4400" dirty="0" smtClean="0"/>
              <a:t>2. Or we can do </a:t>
            </a:r>
            <a:r>
              <a:rPr lang="en-US" sz="4400" dirty="0"/>
              <a:t>nothing </a:t>
            </a:r>
            <a:r>
              <a:rPr lang="en-US" sz="4400" dirty="0" smtClean="0"/>
              <a:t>about it and </a:t>
            </a:r>
            <a:r>
              <a:rPr lang="en-US" sz="4400" dirty="0"/>
              <a:t>let </a:t>
            </a:r>
            <a:r>
              <a:rPr lang="en-US" sz="4400" dirty="0" smtClean="0"/>
              <a:t>just potential </a:t>
            </a:r>
            <a:r>
              <a:rPr lang="en-US" sz="4400" b="1" dirty="0" smtClean="0"/>
              <a:t>business opportunities </a:t>
            </a:r>
            <a:r>
              <a:rPr lang="en-US" sz="4400" dirty="0"/>
              <a:t>pass us </a:t>
            </a:r>
            <a:r>
              <a:rPr lang="en-US" sz="4400" dirty="0" smtClean="0"/>
              <a:t>by</a:t>
            </a:r>
            <a:endParaRPr lang="en-US" sz="4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73" y="2787926"/>
            <a:ext cx="6697127" cy="376527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33430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Or…</a:t>
            </a:r>
            <a:endParaRPr lang="en-US" sz="6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149662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620000" cy="1143000"/>
          </a:xfrm>
        </p:spPr>
        <p:txBody>
          <a:bodyPr/>
          <a:lstStyle/>
          <a:p>
            <a:r>
              <a:rPr lang="en-US" dirty="0" smtClean="0"/>
              <a:t>3. Work together as a </a:t>
            </a:r>
            <a:r>
              <a:rPr lang="en-US" b="1" dirty="0" smtClean="0"/>
              <a:t>TEAM</a:t>
            </a:r>
            <a:r>
              <a:rPr lang="en-US" dirty="0" smtClean="0"/>
              <a:t> to handle this issue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72" y="2414869"/>
            <a:ext cx="5034229" cy="377659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1914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659687" cy="1168400"/>
          </a:xfrm>
        </p:spPr>
        <p:txBody>
          <a:bodyPr/>
          <a:lstStyle/>
          <a:p>
            <a:r>
              <a:rPr lang="en-US" sz="4400" dirty="0" smtClean="0"/>
              <a:t>How </a:t>
            </a:r>
            <a:r>
              <a:rPr lang="en-US" sz="4400" dirty="0" smtClean="0">
                <a:solidFill>
                  <a:srgbClr val="FFC000"/>
                </a:solidFill>
              </a:rPr>
              <a:t>TO </a:t>
            </a:r>
            <a:r>
              <a:rPr lang="en-US" sz="4400" dirty="0" smtClean="0"/>
              <a:t>achieve this?</a:t>
            </a:r>
            <a:endParaRPr lang="en-US" sz="4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8200" y="2328862"/>
            <a:ext cx="6135687" cy="1633538"/>
          </a:xfrm>
        </p:spPr>
        <p:txBody>
          <a:bodyPr>
            <a:normAutofit/>
          </a:bodyPr>
          <a:lstStyle/>
          <a:p>
            <a:pPr lvl="0" algn="ctr"/>
            <a:r>
              <a:rPr lang="en-US" sz="4000" b="1" dirty="0"/>
              <a:t>Strategic approach for ICT skills </a:t>
            </a:r>
            <a:r>
              <a:rPr lang="en-US" sz="4000" b="1" dirty="0" smtClean="0"/>
              <a:t>development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31580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62000" y="304800"/>
            <a:ext cx="7391400" cy="1219200"/>
            <a:chOff x="762000" y="2819400"/>
            <a:chExt cx="7391400" cy="1219200"/>
          </a:xfrm>
        </p:grpSpPr>
        <p:sp>
          <p:nvSpPr>
            <p:cNvPr id="5" name="Rectangle 4"/>
            <p:cNvSpPr/>
            <p:nvPr/>
          </p:nvSpPr>
          <p:spPr>
            <a:xfrm>
              <a:off x="762000" y="2819400"/>
              <a:ext cx="3048000" cy="121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Academia</a:t>
              </a:r>
              <a:endPara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029200" y="2819400"/>
              <a:ext cx="3124200" cy="121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ICT Industry</a:t>
              </a:r>
              <a:endPara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8" name="Cross 7"/>
            <p:cNvSpPr/>
            <p:nvPr/>
          </p:nvSpPr>
          <p:spPr>
            <a:xfrm>
              <a:off x="3949516" y="3164907"/>
              <a:ext cx="559169" cy="516155"/>
            </a:xfrm>
            <a:prstGeom prst="plus">
              <a:avLst>
                <a:gd name="adj" fmla="val 44048"/>
              </a:avLst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96383"/>
            <a:ext cx="6324597" cy="474344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05677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62000" y="304800"/>
            <a:ext cx="7391400" cy="1219200"/>
            <a:chOff x="762000" y="2819400"/>
            <a:chExt cx="7391400" cy="1219200"/>
          </a:xfrm>
        </p:grpSpPr>
        <p:sp>
          <p:nvSpPr>
            <p:cNvPr id="8" name="Rectangle 7"/>
            <p:cNvSpPr/>
            <p:nvPr/>
          </p:nvSpPr>
          <p:spPr>
            <a:xfrm>
              <a:off x="762000" y="2819400"/>
              <a:ext cx="3048000" cy="121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Academia</a:t>
              </a:r>
              <a:endPara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029200" y="2819400"/>
              <a:ext cx="3124200" cy="121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ICT Industry</a:t>
              </a:r>
              <a:endPara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0" name="Cross 9"/>
            <p:cNvSpPr/>
            <p:nvPr/>
          </p:nvSpPr>
          <p:spPr>
            <a:xfrm>
              <a:off x="3949516" y="3164907"/>
              <a:ext cx="559169" cy="516155"/>
            </a:xfrm>
            <a:prstGeom prst="plus">
              <a:avLst>
                <a:gd name="adj" fmla="val 44048"/>
              </a:avLst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Both the academia and the industry should collaboratively work together to support </a:t>
            </a:r>
            <a:r>
              <a:rPr lang="en-US" sz="4000" b="1" dirty="0" smtClean="0"/>
              <a:t>strategic ICT skills development</a:t>
            </a:r>
            <a:r>
              <a:rPr lang="en-US" sz="3200" dirty="0" smtClean="0"/>
              <a:t> through: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8699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002631"/>
            <a:ext cx="3657600" cy="3657600"/>
          </a:xfrm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lvl="1">
              <a:buClr>
                <a:schemeClr val="accent1"/>
              </a:buClr>
            </a:pPr>
            <a:r>
              <a:rPr lang="en-US" sz="3200" dirty="0"/>
              <a:t>Revising and periodically updating the academic curriculum to include </a:t>
            </a:r>
            <a:r>
              <a:rPr lang="en-US" sz="3200" dirty="0" smtClean="0"/>
              <a:t>new emerging </a:t>
            </a:r>
            <a:r>
              <a:rPr lang="en-US" sz="3200" dirty="0"/>
              <a:t>technologies 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r>
              <a:rPr lang="en-US" dirty="0" smtClean="0"/>
              <a:t>Periodic update of the academic curriculum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447800" y="5715000"/>
            <a:ext cx="5486400" cy="1219200"/>
            <a:chOff x="1447800" y="2971800"/>
            <a:chExt cx="5486400" cy="1219200"/>
          </a:xfrm>
        </p:grpSpPr>
        <p:sp>
          <p:nvSpPr>
            <p:cNvPr id="11" name="Rectangle 10"/>
            <p:cNvSpPr/>
            <p:nvPr/>
          </p:nvSpPr>
          <p:spPr>
            <a:xfrm>
              <a:off x="1447800" y="2971800"/>
              <a:ext cx="2667000" cy="121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Academia</a:t>
              </a:r>
              <a:endPara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0" y="2971800"/>
              <a:ext cx="2743200" cy="121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ICT Industry</a:t>
              </a:r>
              <a:endPara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20" name="Cross 19"/>
            <p:cNvSpPr/>
            <p:nvPr/>
          </p:nvSpPr>
          <p:spPr>
            <a:xfrm>
              <a:off x="3936631" y="3423140"/>
              <a:ext cx="406769" cy="381000"/>
            </a:xfrm>
            <a:prstGeom prst="plus">
              <a:avLst>
                <a:gd name="adj" fmla="val 44048"/>
              </a:avLst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</p:spTree>
    <p:extLst>
      <p:ext uri="{BB962C8B-B14F-4D97-AF65-F5344CB8AC3E}">
        <p14:creationId xmlns="" xmlns:p14="http://schemas.microsoft.com/office/powerpoint/2010/main" val="11548693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guidance in ICT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199" y="2057400"/>
            <a:ext cx="4082351" cy="3050381"/>
          </a:xfrm>
        </p:spPr>
      </p:pic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Universities should provide </a:t>
            </a:r>
            <a:r>
              <a:rPr lang="en-US" b="1" dirty="0"/>
              <a:t>orientation sessions</a:t>
            </a:r>
            <a:r>
              <a:rPr lang="en-US" dirty="0"/>
              <a:t> and </a:t>
            </a:r>
            <a:r>
              <a:rPr lang="en-US" b="1" dirty="0"/>
              <a:t>mentorship</a:t>
            </a:r>
            <a:r>
              <a:rPr lang="en-US" dirty="0"/>
              <a:t> to students, starting from their first year, to keep them focused on </a:t>
            </a:r>
            <a:r>
              <a:rPr lang="en-US" b="1" dirty="0"/>
              <a:t>specific skills</a:t>
            </a:r>
            <a:r>
              <a:rPr lang="en-US" dirty="0"/>
              <a:t> they need to develop the </a:t>
            </a:r>
            <a:r>
              <a:rPr lang="en-US" dirty="0" smtClean="0"/>
              <a:t>most.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447800" y="5715000"/>
            <a:ext cx="5486400" cy="1219200"/>
            <a:chOff x="1447800" y="2971800"/>
            <a:chExt cx="5486400" cy="1219200"/>
          </a:xfrm>
        </p:grpSpPr>
        <p:sp>
          <p:nvSpPr>
            <p:cNvPr id="8" name="Rectangle 7"/>
            <p:cNvSpPr/>
            <p:nvPr/>
          </p:nvSpPr>
          <p:spPr>
            <a:xfrm>
              <a:off x="1447800" y="2971800"/>
              <a:ext cx="2667000" cy="121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Academia</a:t>
              </a:r>
              <a:endPara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191000" y="2971800"/>
              <a:ext cx="2743200" cy="121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ICT Industry</a:t>
              </a:r>
              <a:endPara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0" name="Cross 9"/>
            <p:cNvSpPr/>
            <p:nvPr/>
          </p:nvSpPr>
          <p:spPr>
            <a:xfrm>
              <a:off x="3936631" y="3423140"/>
              <a:ext cx="406769" cy="381000"/>
            </a:xfrm>
            <a:prstGeom prst="plus">
              <a:avLst>
                <a:gd name="adj" fmla="val 44048"/>
              </a:avLst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07379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Internship opportunities creation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734" y="1781078"/>
            <a:ext cx="4303331" cy="3324322"/>
          </a:xfrm>
        </p:spPr>
      </p:pic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Universities </a:t>
            </a:r>
            <a:r>
              <a:rPr lang="en-US" dirty="0"/>
              <a:t>and ICT </a:t>
            </a:r>
            <a:r>
              <a:rPr lang="en-US" dirty="0" smtClean="0"/>
              <a:t>industry </a:t>
            </a:r>
            <a:r>
              <a:rPr lang="en-US" dirty="0"/>
              <a:t>should work on an internship base to enhance skills </a:t>
            </a:r>
            <a:r>
              <a:rPr lang="en-US" dirty="0" smtClean="0"/>
              <a:t>of a </a:t>
            </a:r>
            <a:r>
              <a:rPr lang="en-US" dirty="0"/>
              <a:t>student so that they can find their place in the industry and feel like they are doing something </a:t>
            </a:r>
            <a:r>
              <a:rPr lang="en-US" dirty="0" smtClean="0"/>
              <a:t>that really </a:t>
            </a:r>
            <a:r>
              <a:rPr lang="en-US" dirty="0"/>
              <a:t>matters.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447800" y="5715000"/>
            <a:ext cx="5486400" cy="1219200"/>
            <a:chOff x="1447800" y="2971800"/>
            <a:chExt cx="5486400" cy="1219200"/>
          </a:xfrm>
        </p:grpSpPr>
        <p:sp>
          <p:nvSpPr>
            <p:cNvPr id="13" name="Rectangle 12"/>
            <p:cNvSpPr/>
            <p:nvPr/>
          </p:nvSpPr>
          <p:spPr>
            <a:xfrm>
              <a:off x="1447800" y="2971800"/>
              <a:ext cx="2667000" cy="121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Academia</a:t>
              </a:r>
              <a:endPara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91000" y="2971800"/>
              <a:ext cx="2743200" cy="121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ICT Industry</a:t>
              </a:r>
              <a:endPara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5" name="Cross 14"/>
            <p:cNvSpPr/>
            <p:nvPr/>
          </p:nvSpPr>
          <p:spPr>
            <a:xfrm>
              <a:off x="3936631" y="3423140"/>
              <a:ext cx="406769" cy="381000"/>
            </a:xfrm>
            <a:prstGeom prst="plus">
              <a:avLst>
                <a:gd name="adj" fmla="val 44048"/>
              </a:avLst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</p:spTree>
    <p:extLst>
      <p:ext uri="{BB962C8B-B14F-4D97-AF65-F5344CB8AC3E}">
        <p14:creationId xmlns="" xmlns:p14="http://schemas.microsoft.com/office/powerpoint/2010/main" val="32865404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We have seen that ICT keeps moving and changing really fast </a:t>
            </a:r>
            <a:endParaRPr lang="en-US" sz="2400" dirty="0" smtClean="0"/>
          </a:p>
          <a:p>
            <a:r>
              <a:rPr lang="en-US" sz="2400" dirty="0" smtClean="0"/>
              <a:t>Students graduate with less or no skills required by the industry</a:t>
            </a:r>
          </a:p>
          <a:p>
            <a:r>
              <a:rPr lang="en-US" sz="2400" dirty="0" smtClean="0"/>
              <a:t>We suggested that a </a:t>
            </a:r>
            <a:r>
              <a:rPr lang="en-US" sz="4400" b="1" dirty="0" smtClean="0">
                <a:solidFill>
                  <a:srgbClr val="FFC000"/>
                </a:solidFill>
              </a:rPr>
              <a:t>NEW CURRICULUM</a:t>
            </a:r>
            <a:r>
              <a:rPr lang="en-US" sz="2400" dirty="0" smtClean="0"/>
              <a:t>, 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CAREER GUIDANCE</a:t>
            </a:r>
            <a:r>
              <a:rPr lang="en-US" sz="3200" dirty="0" smtClean="0"/>
              <a:t> </a:t>
            </a:r>
            <a:r>
              <a:rPr lang="en-US" sz="2400" dirty="0" smtClean="0"/>
              <a:t>and 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INTERNSHIP PROGRAMS </a:t>
            </a:r>
            <a:r>
              <a:rPr lang="en-US" sz="2400" dirty="0" smtClean="0"/>
              <a:t>should be developed by both the ICT industry and the academia.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07545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1"/>
            <a:ext cx="7620000" cy="442504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B385-A6DD-4D06-90C3-D36B21BEE3E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56228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561</TotalTime>
  <Words>550</Words>
  <Application>Microsoft Office PowerPoint</Application>
  <PresentationFormat>On-screen Show (4:3)</PresentationFormat>
  <Paragraphs>88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Adjacency</vt:lpstr>
      <vt:lpstr>Strategic role of ICT skills development in National Economic Development.</vt:lpstr>
      <vt:lpstr>Why is this topic important?</vt:lpstr>
      <vt:lpstr>The world is getting more connected than ever</vt:lpstr>
      <vt:lpstr>The world is getting more connected than ever</vt:lpstr>
      <vt:lpstr>A huge amount of data is being generated every second</vt:lpstr>
      <vt:lpstr>New skilled individuals are needed to handle this data</vt:lpstr>
      <vt:lpstr>New skilled individuals are needed to handle this data</vt:lpstr>
      <vt:lpstr>Unfortunately skills resources are limited</vt:lpstr>
      <vt:lpstr>Unfortunately skills resources are limited</vt:lpstr>
      <vt:lpstr>So, how does this affect us?</vt:lpstr>
      <vt:lpstr>This ICT skills shortage impacts our economy</vt:lpstr>
      <vt:lpstr>Possible options are:</vt:lpstr>
      <vt:lpstr>Think about this:</vt:lpstr>
      <vt:lpstr>1. If we hire experienced and costly foreigners</vt:lpstr>
      <vt:lpstr>2. Or we can do nothing about it and let just potential business opportunities pass us by</vt:lpstr>
      <vt:lpstr>Or…</vt:lpstr>
      <vt:lpstr>3. Work together as a TEAM to handle this issue</vt:lpstr>
      <vt:lpstr>How TO achieve this?</vt:lpstr>
      <vt:lpstr>Slide 19</vt:lpstr>
      <vt:lpstr>Slide 20</vt:lpstr>
      <vt:lpstr>Periodic update of the academic curriculum</vt:lpstr>
      <vt:lpstr>Career guidance in ICT</vt:lpstr>
      <vt:lpstr>Internship opportunities creation</vt:lpstr>
      <vt:lpstr>Conclusion</vt:lpstr>
      <vt:lpstr>Thank you.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role of ICT skills development in National Economic Development.</dc:title>
  <dc:creator>Romalice</dc:creator>
  <cp:lastModifiedBy>karambizi</cp:lastModifiedBy>
  <cp:revision>47</cp:revision>
  <dcterms:created xsi:type="dcterms:W3CDTF">2016-06-07T17:41:28Z</dcterms:created>
  <dcterms:modified xsi:type="dcterms:W3CDTF">2016-06-20T07:28:13Z</dcterms:modified>
</cp:coreProperties>
</file>