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57" r:id="rId2"/>
    <p:sldId id="266" r:id="rId3"/>
    <p:sldId id="267" r:id="rId4"/>
    <p:sldId id="268" r:id="rId5"/>
    <p:sldId id="269" r:id="rId6"/>
    <p:sldId id="273" r:id="rId7"/>
    <p:sldId id="274" r:id="rId8"/>
    <p:sldId id="275" r:id="rId9"/>
    <p:sldId id="276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3" r:id="rId24"/>
    <p:sldId id="29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A1867C-CDF5-4F4A-BE94-4FB43E29B9B8}" type="datetimeFigureOut">
              <a:rPr lang="en-US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F82665-691C-45D3-8725-D4232B09ED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E35766-5F11-4FAE-8D9B-7447473CCDB6}" type="datetimeFigureOut">
              <a:rPr lang="en-US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64961D7-3D2C-4003-8236-CF381A1F41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z="2400" smtClean="0">
              <a:latin typeface="Tahoma" pitchFamily="34" charset="0"/>
            </a:endParaRPr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6DDBF-9DD7-4FF8-99D9-55BA618D5DA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F557A-0F36-49A1-B41B-51B90F18BBDE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836858-D09B-46F8-A98B-2ACB2D3C518F}" type="datetime1">
              <a:rPr lang="en-US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4EBE91-0254-485C-9E62-3859F7BE56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7BA47-11BD-4FAD-9BE2-E74892A5F426}" type="datetime1">
              <a:rPr lang="en-US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A2353-43AF-46AC-A243-D97A27CC78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253F2-7E3A-4ED6-B08B-2CA3E4A00F6D}" type="datetime1">
              <a:rPr lang="en-US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DED23-8804-47D4-A368-E35EFAE5BF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18648-769D-40D2-AC74-86E4AF0B32EC}" type="datetime1">
              <a:rPr lang="en-US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75888-682A-485E-85FD-E99652E932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08513" y="0"/>
            <a:ext cx="80279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971550" y="4445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Object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204788"/>
            <a:ext cx="9144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6" descr="http://t1.gstatic.com/images?q=tbn:ANd9GcSC3-hyazgEc9otZ1V7yGXvPL9xevXJ72oAV771IcnF6l5NJzK_QA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2133600"/>
            <a:ext cx="1160463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onut 9"/>
          <p:cNvSpPr/>
          <p:nvPr userDrawn="1"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 userDrawn="1"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7550D0-F1C1-4081-8F20-98EDD6F96DBB}" type="datetime1">
              <a:rPr lang="en-US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F850F4-78EE-4DE6-A10F-D82DD74A99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DF9BB-02EE-491A-89DC-AB91590813A3}" type="datetime1">
              <a:rPr lang="en-US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6B0B-718B-45D3-A81C-938C596E42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ject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5"/>
            <a:ext cx="9144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2DBA44-0A8F-40DE-A653-5F35FC2B5A85}" type="datetime1">
              <a:rPr lang="en-US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ADB51F-0289-42A5-8D14-08650F615A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CBD1F-D150-4C36-A7F6-EB02F84ECF2D}" type="datetime1">
              <a:rPr lang="en-US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1BD8F-6EA9-4D41-85B8-AF5BAEC914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16013" y="-26988"/>
            <a:ext cx="7956550" cy="688498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 userDrawn="1"/>
        </p:nvSpPr>
        <p:spPr bwMode="invGray">
          <a:xfrm>
            <a:off x="1116013" y="0"/>
            <a:ext cx="4603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Object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142875"/>
            <a:ext cx="9144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-36512" y="6505599"/>
            <a:ext cx="1080119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AFRALTI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3889375"/>
            <a:ext cx="122396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http://t2.gstatic.com/images?q=tbn:ANd9GcS6COk6NRCx42gPXG_2NBneRmj0cAg6xZsDnDfVDQJJuR-iFw_m-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3" y="5661025"/>
            <a:ext cx="12239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6" descr="http://t2.gstatic.com/images?q=tbn:ANd9GcT19up2HPnXTVnBkGiYToS0QkBucCjAnCFPPgxh_nv9OkuIMBUr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3" y="4724400"/>
            <a:ext cx="1223963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http://t3.gstatic.com/images?q=tbn:ANd9GcQzvurCcCBFBiiPzJE7Gzg5wgwM7nukokvNF0AnSu81HC15Sm_E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6513" y="3068638"/>
            <a:ext cx="1223963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6" descr="http://t1.gstatic.com/images?q=tbn:ANd9GcSC3-hyazgEc9otZ1V7yGXvPL9xevXJ72oAV771IcnF6l5NJzK_QA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36513" y="2205038"/>
            <a:ext cx="12239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ie 10"/>
          <p:cNvSpPr/>
          <p:nvPr userDrawn="1"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Donut 11"/>
          <p:cNvSpPr/>
          <p:nvPr userDrawn="1"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 userDrawn="1"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Date Placeholder 1"/>
          <p:cNvSpPr>
            <a:spLocks noGrp="1"/>
          </p:cNvSpPr>
          <p:nvPr>
            <p:ph type="dt" sz="half" idx="10"/>
          </p:nvPr>
        </p:nvSpPr>
        <p:spPr>
          <a:xfrm>
            <a:off x="1331913" y="6305550"/>
            <a:ext cx="2133600" cy="4762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54F1EA-4055-4C88-86B8-8A64159DDE77}" type="datetime1">
              <a:rPr lang="en-US"/>
              <a:pPr>
                <a:defRPr/>
              </a:pPr>
              <a:t>6/20/2016</a:t>
            </a:fld>
            <a:endParaRPr lang="en-GB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11638" y="6305550"/>
            <a:ext cx="2895600" cy="4762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4396A4-583A-4652-86EC-077112B026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07D239-C16A-430D-9840-1CE8519BD1E6}" type="datetime1">
              <a:rPr lang="en-US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274429-C5EB-4B98-8D11-8815610820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79CF09-F3D4-4726-9B96-7810AB467D0A}" type="datetime1">
              <a:rPr lang="en-US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C0D23C-B36A-4BC6-AB4D-341C78DE09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18" Type="http://schemas.openxmlformats.org/officeDocument/2006/relationships/image" Target="../media/image7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84263" y="0"/>
            <a:ext cx="805973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153C950-D08C-4BF2-8041-102488F9374F}" type="datetime1">
              <a:rPr lang="en-US"/>
              <a:pPr>
                <a:defRPr/>
              </a:pPr>
              <a:t>6/20/2016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8E2AA78-BBF0-4B1A-9D82-38C3ABDD7A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 flipH="1">
            <a:off x="1042988" y="0"/>
            <a:ext cx="4603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8" name="Object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150" y="142875"/>
            <a:ext cx="9144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-108520" y="6453337"/>
            <a:ext cx="1296144" cy="3231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5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AFRALTI</a:t>
            </a:r>
          </a:p>
        </p:txBody>
      </p:sp>
      <p:pic>
        <p:nvPicPr>
          <p:cNvPr id="1040" name="Picture 5" descr="http://t2.gstatic.com/images?q=tbn:ANd9GcS6COk6NRCx42gPXG_2NBneRmj0cAg6xZsDnDfVDQJJuR-iFw_m-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700" y="5661025"/>
            <a:ext cx="10302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7" descr="http://t2.gstatic.com/images?q=tbn:ANd9GcT19up2HPnXTVnBkGiYToS0QkBucCjAnCFPPgxh_nv9OkuIMBU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4724400"/>
            <a:ext cx="1042988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9" descr="http://t3.gstatic.com/images?q=tbn:ANd9GcQzvurCcCBFBiiPzJE7Gzg5wgwM7nukokvNF0AnSu81HC15Sm_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3068638"/>
            <a:ext cx="10429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6" descr="http://t1.gstatic.com/images?q=tbn:ANd9GcSC3-hyazgEc9otZ1V7yGXvPL9xevXJ72oAV771IcnF6l5NJzK_QA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2205038"/>
            <a:ext cx="104298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18" descr="http://t1.gstatic.com/images?q=tbn:ANd9GcQr9d1E6pxJwQE9lZ3cztipsNGsjpsLoHsicD0j2OUGT2kbCLy9pQ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-7938" y="3933825"/>
            <a:ext cx="1050926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0" r:id="rId2"/>
    <p:sldLayoutId id="2147483776" r:id="rId3"/>
    <p:sldLayoutId id="2147483771" r:id="rId4"/>
    <p:sldLayoutId id="2147483777" r:id="rId5"/>
    <p:sldLayoutId id="2147483772" r:id="rId6"/>
    <p:sldLayoutId id="2147483778" r:id="rId7"/>
    <p:sldLayoutId id="2147483779" r:id="rId8"/>
    <p:sldLayoutId id="2147483780" r:id="rId9"/>
    <p:sldLayoutId id="2147483773" r:id="rId10"/>
    <p:sldLayoutId id="2147483774" r:id="rId11"/>
  </p:sldLayoutIdLst>
  <p:transition>
    <p:cut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006B8D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6B8D"/>
          </a:solidFill>
          <a:latin typeface="Gill Sans MT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5694F-B50E-410C-8C07-7AB81F6DA751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228600"/>
            <a:ext cx="6912768" cy="61722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Topic : The Need for Collaboration Between the Industry,  Academia and other ICT Players – AFRALTI Experience 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Presenter:</a:t>
            </a:r>
            <a:br>
              <a:rPr lang="en-US" sz="2400" b="1" dirty="0" smtClean="0"/>
            </a:br>
            <a:r>
              <a:rPr lang="en-GB" sz="2400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GB" sz="2200" dirty="0" smtClean="0"/>
              <a:t>Jonathan P.  Mwakijele, BSc, MCM, MSc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GB" sz="2200" dirty="0" smtClean="0"/>
              <a:t>Head of Training, Consultancy and Research Unit,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GB" sz="2200" dirty="0" smtClean="0"/>
              <a:t>Chairperson, EACO HR Committee,</a:t>
            </a:r>
            <a:br>
              <a:rPr lang="en-GB" sz="2200" dirty="0" smtClean="0"/>
            </a:br>
            <a:r>
              <a:rPr lang="en-GB" sz="2200" dirty="0" smtClean="0"/>
              <a:t>Coordinator, ITU-AFRALTI </a:t>
            </a:r>
            <a:r>
              <a:rPr lang="en-GB" sz="2200" dirty="0" err="1" smtClean="0"/>
              <a:t>CoE</a:t>
            </a:r>
            <a:r>
              <a:rPr lang="en-GB" sz="2200" dirty="0" smtClean="0"/>
              <a:t> activities,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GB" sz="2200" dirty="0" smtClean="0"/>
              <a:t>African Advanced Level Telecommunications Institute (AFRALTI)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GB" sz="2200" dirty="0" smtClean="0"/>
              <a:t>Tel.(Mobile): 	+254 718 860 897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GB" sz="2200" dirty="0" smtClean="0"/>
              <a:t>Email: 		</a:t>
            </a:r>
            <a:r>
              <a:rPr lang="en-GB" sz="2200" b="1" dirty="0" smtClean="0"/>
              <a:t>jmwakijele@afralti.org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Website</a:t>
            </a:r>
            <a:r>
              <a:rPr lang="en-GB" sz="2200" dirty="0" smtClean="0"/>
              <a:t>: 	</a:t>
            </a:r>
            <a:r>
              <a:rPr lang="en-GB" sz="2200" b="1" dirty="0" smtClean="0"/>
              <a:t>www.afralti.org</a:t>
            </a:r>
            <a:endParaRPr lang="en-US" sz="2200" b="1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6400800" y="1524000"/>
          <a:ext cx="1962150" cy="1800225"/>
        </p:xfrm>
        <a:graphic>
          <a:graphicData uri="http://schemas.openxmlformats.org/presentationml/2006/ole">
            <p:oleObj spid="_x0000_s14337" r:id="rId3" imgW="3371850" imgH="3057525" progId="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285852" y="214290"/>
            <a:ext cx="7215238" cy="85725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9.0 Our Value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Proposition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: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auto">
          <a:xfrm>
            <a:off x="1428728" y="1214422"/>
            <a:ext cx="7072362" cy="4572032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0" indent="-400050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Extensive track record stretching 24 years of providing quality training in telecommunications and the ICT industry in Africa.</a:t>
            </a:r>
          </a:p>
          <a:p>
            <a:pPr marL="400050" lvl="0" indent="-400050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Broad and deep expertise in designing and delivering the full range of customized training programs.</a:t>
            </a:r>
          </a:p>
          <a:p>
            <a:pPr marL="400050" lvl="0" indent="-400050"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Large pool of recognized expertise drawn from the ICT Industry as well as the academia.</a:t>
            </a:r>
          </a:p>
          <a:p>
            <a:pPr marL="400050" lvl="0" indent="-400050">
              <a:buFont typeface="Wingdings" pitchFamily="2" charset="2"/>
              <a:buChar char="ü"/>
            </a:pPr>
            <a:endParaRPr lang="en-US" sz="2800" dirty="0" smtClean="0"/>
          </a:p>
          <a:p>
            <a:pPr marL="461963" lvl="0" indent="-461963">
              <a:buFont typeface="Wingdings" pitchFamily="2" charset="2"/>
              <a:buChar char="ü"/>
            </a:pPr>
            <a:endParaRPr lang="en-US" sz="2800" dirty="0" smtClean="0">
              <a:solidFill>
                <a:srgbClr val="002060"/>
              </a:solidFill>
              <a:latin typeface="+mn-lt"/>
            </a:endParaRPr>
          </a:p>
          <a:p>
            <a:r>
              <a:rPr lang="en-US" sz="2800" dirty="0" smtClean="0"/>
              <a:t> 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285852" y="214290"/>
            <a:ext cx="7215238" cy="85725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10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.0 TRAINING SERVICES: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auto">
          <a:xfrm>
            <a:off x="1428728" y="1285860"/>
            <a:ext cx="7072362" cy="4214842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0" indent="-400050"/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AFRALTI  main training areas:</a:t>
            </a:r>
          </a:p>
          <a:p>
            <a:pPr marL="400050" lvl="0" indent="-400050"/>
            <a:endParaRPr lang="en-US" sz="2800" dirty="0" smtClean="0">
              <a:solidFill>
                <a:srgbClr val="002060"/>
              </a:solidFill>
              <a:latin typeface="+mn-lt"/>
            </a:endParaRPr>
          </a:p>
          <a:p>
            <a:pPr marL="400050" lvl="0" indent="-400050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Telecommunications Services </a:t>
            </a:r>
          </a:p>
          <a:p>
            <a:pPr marL="400050" lvl="0" indent="-400050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Technology Related Services </a:t>
            </a:r>
          </a:p>
          <a:p>
            <a:pPr marL="400050" lvl="0" indent="-400050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Postal and Courier Services </a:t>
            </a:r>
          </a:p>
          <a:p>
            <a:pPr marL="400050" lvl="0" indent="-400050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Media Services</a:t>
            </a:r>
          </a:p>
          <a:p>
            <a:pPr marL="400050" lvl="0" indent="-400050">
              <a:buFont typeface="Wingdings" pitchFamily="2" charset="2"/>
              <a:buChar char="ü"/>
            </a:pPr>
            <a:endParaRPr lang="en-US" sz="2800" dirty="0" smtClean="0"/>
          </a:p>
          <a:p>
            <a:pPr marL="400050" lvl="0" indent="-400050">
              <a:buFont typeface="Wingdings" pitchFamily="2" charset="2"/>
              <a:buChar char="ü"/>
            </a:pPr>
            <a:r>
              <a:rPr lang="en-US" sz="2800" dirty="0" smtClean="0"/>
              <a:t>SCOPE</a:t>
            </a:r>
          </a:p>
          <a:p>
            <a:pPr marL="857250" lvl="1" indent="-400050">
              <a:buFont typeface="Wingdings" pitchFamily="2" charset="2"/>
              <a:buChar char="ü"/>
            </a:pPr>
            <a:r>
              <a:rPr lang="en-US" sz="2400" dirty="0" smtClean="0"/>
              <a:t>POLICY, REGULATIONS &amp; OPERATIONS</a:t>
            </a:r>
          </a:p>
          <a:p>
            <a:pPr marL="461963" lvl="0" indent="-461963">
              <a:buFont typeface="Wingdings" pitchFamily="2" charset="2"/>
              <a:buChar char="ü"/>
            </a:pPr>
            <a:endParaRPr lang="en-US" sz="2800" dirty="0" smtClean="0">
              <a:solidFill>
                <a:srgbClr val="002060"/>
              </a:solidFill>
              <a:latin typeface="+mn-lt"/>
            </a:endParaRPr>
          </a:p>
          <a:p>
            <a:r>
              <a:rPr lang="en-US" sz="2800" dirty="0" smtClean="0"/>
              <a:t> </a:t>
            </a:r>
            <a:endParaRPr lang="en-US" sz="28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142976" y="71438"/>
            <a:ext cx="7215238" cy="71435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10.1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  <a:r>
              <a:rPr lang="en-US" sz="3000" b="1" dirty="0" smtClean="0"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Telecommunications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Services: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auto">
          <a:xfrm>
            <a:off x="1224688" y="714356"/>
            <a:ext cx="1989990" cy="4572032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Overview: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CoE that offers quality training, research and consulting in the areas of Mobile Networks, Satellite networks,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Wireline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 networks and Access Networks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Partnerships with key industry players and facilitated seminars and workshops has cemented our position as the leading training solution provider on the continent. </a:t>
            </a:r>
          </a:p>
          <a:p>
            <a:pPr>
              <a:buFont typeface="Wingdings" pitchFamily="2" charset="2"/>
              <a:buChar char="ü"/>
            </a:pPr>
            <a:endParaRPr lang="en-US" dirty="0" smtClean="0">
              <a:solidFill>
                <a:srgbClr val="002060"/>
              </a:solidFill>
              <a:latin typeface="Gill Sans MT (Body)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 bwMode="auto">
          <a:xfrm>
            <a:off x="3255294" y="714356"/>
            <a:ext cx="3857652" cy="4643470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Why AFRALTI?</a:t>
            </a:r>
          </a:p>
          <a:p>
            <a:pPr marL="112713" lvl="0" indent="-112713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Offer cutting-edge wireless network training services to our clients across Africa.</a:t>
            </a:r>
          </a:p>
          <a:p>
            <a:pPr marL="112713" lvl="0" indent="-112713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Deliver the widest range of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Wireline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 Telecoms and Wireless training  courses such as Fixed Broadband, Next Generation Networks, Fiber Optics, GSM, GPRS, 3G, LTE (4G), Traffic Engineering, Network Planning and Management, </a:t>
            </a:r>
            <a:r>
              <a:rPr lang="en-US" sz="1400" dirty="0" err="1" smtClean="0">
                <a:solidFill>
                  <a:srgbClr val="002060"/>
                </a:solidFill>
                <a:latin typeface="+mn-lt"/>
              </a:rPr>
              <a:t>QoS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 Monitoring, Network Optimization, Infrastructure Rollouts, Energy Solutions (off-grid solutions standby systems), Fiber Optics Network Design, Operations and Maintenance, and many more</a:t>
            </a:r>
          </a:p>
          <a:p>
            <a:pPr marL="112713" lvl="0" indent="-112713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Offer a variety of training options including onsite, virtual, self-paced eLearning, and open training events </a:t>
            </a:r>
          </a:p>
          <a:p>
            <a:pPr marL="112713" lvl="0" indent="-112713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Provide advisory/consultancy services in provision of telecommunication services in Rural and underdeveloped areas, decommissioning of networks, choice of power provision for the operation of telecommunications equipment</a:t>
            </a:r>
          </a:p>
          <a:p>
            <a:pPr>
              <a:buFont typeface="Wingdings" pitchFamily="2" charset="2"/>
              <a:buChar char="ü"/>
            </a:pPr>
            <a:endParaRPr lang="en-US" sz="1200" b="1" dirty="0" smtClean="0">
              <a:solidFill>
                <a:srgbClr val="002060"/>
              </a:solidFill>
              <a:latin typeface="+mn-lt"/>
            </a:endParaRPr>
          </a:p>
          <a:p>
            <a:endParaRPr lang="en-US" sz="1200" dirty="0" smtClean="0">
              <a:solidFill>
                <a:srgbClr val="002060"/>
              </a:solidFill>
              <a:latin typeface="+mn-lt"/>
            </a:endParaRPr>
          </a:p>
          <a:p>
            <a:endParaRPr lang="en-US" sz="1200" dirty="0" smtClean="0">
              <a:solidFill>
                <a:srgbClr val="002060"/>
              </a:solidFill>
              <a:latin typeface="+mn-lt"/>
            </a:endParaRPr>
          </a:p>
          <a:p>
            <a:r>
              <a:rPr lang="en-US" sz="1200" dirty="0" smtClean="0">
                <a:solidFill>
                  <a:srgbClr val="002060"/>
                </a:solidFill>
                <a:latin typeface="+mn-lt"/>
              </a:rPr>
              <a:t> </a:t>
            </a:r>
            <a:endParaRPr lang="en-US" sz="1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 bwMode="auto">
          <a:xfrm>
            <a:off x="7163836" y="714356"/>
            <a:ext cx="1765882" cy="4572032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Audience: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Regulators,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Internet Service Providers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Mobile and Fixed Network Operators, Broadcasters,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Content and Value Added Service Providers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Ministry of Defense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Ministry of ICT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National Police Services</a:t>
            </a:r>
          </a:p>
          <a:p>
            <a:pPr marL="174625" indent="-174625" hangingPunct="0">
              <a:buFont typeface="Arial" pitchFamily="34" charset="0"/>
              <a:buChar char="•"/>
            </a:pPr>
            <a:endParaRPr lang="en-US" sz="2200" dirty="0" smtClean="0">
              <a:solidFill>
                <a:srgbClr val="002060"/>
              </a:solidFill>
              <a:latin typeface="+mn-lt"/>
            </a:endParaRPr>
          </a:p>
          <a:p>
            <a:endParaRPr lang="en-US" sz="25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1214414" y="5357826"/>
            <a:ext cx="7715304" cy="1214446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Competitive Differentiators:</a:t>
            </a:r>
          </a:p>
          <a:p>
            <a:pPr marL="174625" lvl="0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Highly motivated and trained experts to meet the challenges of highly dynamic industry</a:t>
            </a:r>
          </a:p>
          <a:p>
            <a:pPr marL="174625" lvl="0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Offer vendor neutral advisory services fully committed to working in the best interest of our clients</a:t>
            </a:r>
          </a:p>
          <a:p>
            <a:pPr marL="174625" lvl="0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Active partnership with the Industry giants such as ITU, GSMA,  CISCO, HUAWEI, and FOA enabling us to provide the latest information in this dynamic industry. </a:t>
            </a:r>
            <a:endParaRPr lang="en-US" sz="14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142976" y="71438"/>
            <a:ext cx="7215238" cy="71435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10.2 Technology Related Services: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auto">
          <a:xfrm>
            <a:off x="1224688" y="714356"/>
            <a:ext cx="1989990" cy="4357718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Overview: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CoE that offers quality training, research and consulting in the areas of Internet Technologies that include Cyber Security, NGN, etc…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Partnerships with key industry players and facilitated seminars and workshops has cemented our position as the leading training solution provider on the continent. </a:t>
            </a:r>
          </a:p>
          <a:p>
            <a:pPr>
              <a:buFont typeface="Wingdings" pitchFamily="2" charset="2"/>
              <a:buChar char="ü"/>
            </a:pPr>
            <a:endParaRPr lang="en-US" dirty="0" smtClean="0">
              <a:solidFill>
                <a:srgbClr val="002060"/>
              </a:solidFill>
              <a:latin typeface="Gill Sans MT (Body)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 bwMode="auto">
          <a:xfrm>
            <a:off x="3255294" y="714356"/>
            <a:ext cx="3857652" cy="4429156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Why AFRALTI?</a:t>
            </a:r>
          </a:p>
          <a:p>
            <a:pPr marL="112713" lvl="0" indent="-112713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Offer leadership in IP technologies in partnership with Cisco and Huawei through their flagship certifications qualifications.</a:t>
            </a:r>
          </a:p>
          <a:p>
            <a:pPr marL="112713" lvl="0" indent="-112713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Driving adoption of cloud computing through partnerships with Cloud Credentials</a:t>
            </a:r>
          </a:p>
          <a:p>
            <a:pPr marL="112713" lvl="0" indent="-112713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Agitation for adoption of Cyber Security by users in partnership with EC Council, 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ITU, and other progressive entities at the forefront of combating Cyber Crimes.</a:t>
            </a:r>
          </a:p>
          <a:p>
            <a:pPr marL="112713" lvl="0" indent="-112713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Offer a variety of training options including onsite, virtual, self-paced eLearning, and open training events </a:t>
            </a:r>
          </a:p>
          <a:p>
            <a:pPr marL="112713" lvl="0" indent="-112713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Provide advisory/consultancy services in compliance interventions to changing technological dictates like 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IP6 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migration, DTT.</a:t>
            </a:r>
          </a:p>
          <a:p>
            <a:pPr>
              <a:buFont typeface="Wingdings" pitchFamily="2" charset="2"/>
              <a:buChar char="ü"/>
            </a:pPr>
            <a:endParaRPr lang="en-US" sz="1200" b="1" dirty="0" smtClean="0">
              <a:solidFill>
                <a:srgbClr val="002060"/>
              </a:solidFill>
              <a:latin typeface="+mn-lt"/>
            </a:endParaRPr>
          </a:p>
          <a:p>
            <a:endParaRPr lang="en-US" sz="1200" dirty="0" smtClean="0">
              <a:solidFill>
                <a:srgbClr val="002060"/>
              </a:solidFill>
              <a:latin typeface="+mn-lt"/>
            </a:endParaRPr>
          </a:p>
          <a:p>
            <a:endParaRPr lang="en-US" sz="1200" dirty="0" smtClean="0">
              <a:solidFill>
                <a:srgbClr val="002060"/>
              </a:solidFill>
              <a:latin typeface="+mn-lt"/>
            </a:endParaRPr>
          </a:p>
          <a:p>
            <a:r>
              <a:rPr lang="en-US" sz="1200" dirty="0" smtClean="0">
                <a:solidFill>
                  <a:srgbClr val="002060"/>
                </a:solidFill>
                <a:latin typeface="+mn-lt"/>
              </a:rPr>
              <a:t> </a:t>
            </a:r>
            <a:endParaRPr lang="en-US" sz="1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 bwMode="auto">
          <a:xfrm>
            <a:off x="7163836" y="714356"/>
            <a:ext cx="1765882" cy="4357718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Audience: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Regulators,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Internet Service Providers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Mobile and Fixed Network Operators, Broadcasters,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Content and Value Added Service Providers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Ministry of Defense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Ministry of ICT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National Police Services</a:t>
            </a:r>
          </a:p>
          <a:p>
            <a:pPr marL="174625" indent="-174625" hangingPunct="0">
              <a:buFont typeface="Arial" pitchFamily="34" charset="0"/>
              <a:buChar char="•"/>
            </a:pPr>
            <a:endParaRPr lang="en-US" sz="2200" dirty="0" smtClean="0">
              <a:solidFill>
                <a:srgbClr val="002060"/>
              </a:solidFill>
              <a:latin typeface="+mn-lt"/>
            </a:endParaRPr>
          </a:p>
          <a:p>
            <a:endParaRPr lang="en-US" sz="25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1214414" y="5143512"/>
            <a:ext cx="7715304" cy="1428760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Competitive Differentiators:</a:t>
            </a:r>
          </a:p>
          <a:p>
            <a:pPr marL="174625" indent="-174625" algn="just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Extensive track record in developing and quality delivery of the ICT programmes that are benchmarked with the industry standards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</a:p>
          <a:p>
            <a:pPr marL="174625" indent="-174625" algn="just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Face to face, virtual, and self-paced online trainings. </a:t>
            </a:r>
          </a:p>
          <a:p>
            <a:pPr marL="174625" indent="-174625" algn="just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Our expertise are highly focused, trained, and motivated with all our professionals being certified in their areas of specialization.</a:t>
            </a:r>
          </a:p>
          <a:p>
            <a:endParaRPr lang="en-US" b="1" dirty="0" smtClean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auto">
          <a:xfrm>
            <a:off x="1224688" y="714356"/>
            <a:ext cx="2418618" cy="4572032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Overview: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GB" sz="1400" dirty="0" smtClean="0">
                <a:solidFill>
                  <a:srgbClr val="002060"/>
                </a:solidFill>
                <a:latin typeface="+mn-lt"/>
              </a:rPr>
              <a:t>A wide range of training workshops/seminars are on offer in areas of Broadcasting, and Content Development</a:t>
            </a:r>
            <a:endParaRPr lang="en-US" sz="1400" dirty="0" smtClean="0">
              <a:solidFill>
                <a:srgbClr val="002060"/>
              </a:solidFill>
              <a:latin typeface="+mn-lt"/>
            </a:endParaRPr>
          </a:p>
          <a:p>
            <a:endParaRPr lang="en-US" dirty="0" smtClean="0">
              <a:solidFill>
                <a:srgbClr val="002060"/>
              </a:solidFill>
              <a:latin typeface="Gill Sans MT (Body)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 bwMode="auto">
          <a:xfrm>
            <a:off x="3694196" y="714356"/>
            <a:ext cx="3398202" cy="4643470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Why AFRALTI?</a:t>
            </a:r>
          </a:p>
          <a:p>
            <a:pPr marL="112713" indent="-112713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Wide range of tailor made training in a range of areas of ICT endeavor</a:t>
            </a:r>
          </a:p>
          <a:p>
            <a:pPr marL="112713" lvl="0" indent="-112713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Business Cases/models for the new media industry</a:t>
            </a:r>
          </a:p>
          <a:p>
            <a:pPr marL="112713" lvl="0" indent="-112713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Provide advisory/consultancy services in areas such as content development</a:t>
            </a:r>
          </a:p>
          <a:p>
            <a:pPr>
              <a:buFont typeface="Wingdings" pitchFamily="2" charset="2"/>
              <a:buChar char="ü"/>
            </a:pPr>
            <a:endParaRPr lang="en-US" sz="1200" b="1" dirty="0" smtClean="0">
              <a:solidFill>
                <a:srgbClr val="002060"/>
              </a:solidFill>
              <a:latin typeface="+mn-lt"/>
            </a:endParaRPr>
          </a:p>
          <a:p>
            <a:endParaRPr lang="en-US" sz="1200" dirty="0" smtClean="0">
              <a:solidFill>
                <a:srgbClr val="002060"/>
              </a:solidFill>
              <a:latin typeface="+mn-lt"/>
            </a:endParaRPr>
          </a:p>
          <a:p>
            <a:endParaRPr lang="en-US" sz="1200" dirty="0" smtClean="0">
              <a:solidFill>
                <a:srgbClr val="002060"/>
              </a:solidFill>
              <a:latin typeface="+mn-lt"/>
            </a:endParaRPr>
          </a:p>
          <a:p>
            <a:r>
              <a:rPr lang="en-US" sz="1200" dirty="0" smtClean="0">
                <a:solidFill>
                  <a:srgbClr val="002060"/>
                </a:solidFill>
                <a:latin typeface="+mn-lt"/>
              </a:rPr>
              <a:t> </a:t>
            </a:r>
            <a:endParaRPr lang="en-US" sz="1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 bwMode="auto">
          <a:xfrm>
            <a:off x="7143288" y="714356"/>
            <a:ext cx="1765882" cy="4572032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Audience: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GB" sz="1400" dirty="0" smtClean="0">
                <a:solidFill>
                  <a:srgbClr val="002060"/>
                </a:solidFill>
                <a:latin typeface="+mn-lt"/>
              </a:rPr>
              <a:t>Regulators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GB" sz="1400" dirty="0" smtClean="0">
                <a:solidFill>
                  <a:srgbClr val="002060"/>
                </a:solidFill>
                <a:latin typeface="+mn-lt"/>
              </a:rPr>
              <a:t>Telecom Operators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GB" sz="1400" dirty="0" smtClean="0">
                <a:solidFill>
                  <a:srgbClr val="002060"/>
                </a:solidFill>
                <a:latin typeface="+mn-lt"/>
              </a:rPr>
              <a:t>Internet Service Providers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GB" sz="1400" dirty="0" smtClean="0">
                <a:solidFill>
                  <a:srgbClr val="002060"/>
                </a:solidFill>
                <a:latin typeface="+mn-lt"/>
              </a:rPr>
              <a:t>Policy Makers.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GB" sz="1400" dirty="0" smtClean="0">
                <a:solidFill>
                  <a:srgbClr val="002060"/>
                </a:solidFill>
                <a:latin typeface="+mn-lt"/>
              </a:rPr>
              <a:t>Journalists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GB" sz="1400" dirty="0" smtClean="0">
                <a:solidFill>
                  <a:srgbClr val="002060"/>
                </a:solidFill>
                <a:latin typeface="+mn-lt"/>
              </a:rPr>
              <a:t>Media Personnel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GB" sz="1400" dirty="0" smtClean="0">
                <a:solidFill>
                  <a:srgbClr val="002060"/>
                </a:solidFill>
                <a:latin typeface="+mn-lt"/>
              </a:rPr>
              <a:t>Broadcasters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GB" sz="1400" dirty="0" smtClean="0">
                <a:solidFill>
                  <a:srgbClr val="002060"/>
                </a:solidFill>
                <a:latin typeface="+mn-lt"/>
              </a:rPr>
              <a:t>Content Producers</a:t>
            </a:r>
            <a:endParaRPr lang="en-US" sz="2200" dirty="0" smtClean="0">
              <a:solidFill>
                <a:srgbClr val="002060"/>
              </a:solidFill>
              <a:latin typeface="+mn-lt"/>
            </a:endParaRPr>
          </a:p>
          <a:p>
            <a:endParaRPr lang="en-US" sz="25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1214414" y="5357826"/>
            <a:ext cx="7715304" cy="1214446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Competitive Differentiators: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Highly experienced facilitators with relevant industry experience.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Partner with Industry Associations with extensive experience and knowhow to deliver training programmes</a:t>
            </a: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1214414" y="0"/>
            <a:ext cx="7215238" cy="64291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10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.3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Media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Services: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285852" y="214290"/>
            <a:ext cx="7215238" cy="85725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11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.0 Training Partners: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auto">
          <a:xfrm>
            <a:off x="1357290" y="1643050"/>
            <a:ext cx="7358114" cy="4910150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3200" b="1" dirty="0" smtClean="0">
                <a:solidFill>
                  <a:srgbClr val="002060"/>
                </a:solidFill>
                <a:latin typeface="+mn-lt"/>
              </a:rPr>
              <a:t>11.1 International Partners:</a:t>
            </a:r>
          </a:p>
          <a:p>
            <a:pPr marL="627063" indent="-627063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International Telecommunication Union (ITU)</a:t>
            </a:r>
          </a:p>
          <a:p>
            <a:pPr marL="627063" indent="-627063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CISCO (USA)- Networking Technologies</a:t>
            </a:r>
          </a:p>
          <a:p>
            <a:pPr marL="627063" indent="-627063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Commonwealth Telecommunications Organization (CTO) </a:t>
            </a:r>
          </a:p>
          <a:p>
            <a:pPr marL="627063" indent="-627063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Huawei Technologies Company Ltd. </a:t>
            </a:r>
          </a:p>
          <a:p>
            <a:pPr marL="627063" lvl="0" indent="-627063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Fiber Optic Association, Inc (FOA)</a:t>
            </a:r>
          </a:p>
          <a:p>
            <a:pPr marL="627063" lvl="0" indent="-627063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United Kingdom Telecommunications Academy (UKTA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) – offering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eMCM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and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eLLM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in ICT Laws</a:t>
            </a:r>
            <a:endParaRPr lang="en-US" sz="2400" dirty="0" smtClean="0">
              <a:solidFill>
                <a:srgbClr val="002060"/>
              </a:solidFill>
              <a:latin typeface="+mn-lt"/>
            </a:endParaRPr>
          </a:p>
          <a:p>
            <a:pPr marL="627063" lvl="0" indent="-627063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Pearson VUE</a:t>
            </a:r>
          </a:p>
          <a:p>
            <a:pPr marL="627063" lvl="0" indent="-627063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Prometrics</a:t>
            </a:r>
          </a:p>
          <a:p>
            <a:pPr marL="627063" lvl="0" indent="-627063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Global VSAT Forum</a:t>
            </a:r>
          </a:p>
          <a:p>
            <a:pPr marL="627063" indent="-627063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</a:rPr>
              <a:t>Tech Equity (UK)</a:t>
            </a:r>
          </a:p>
          <a:p>
            <a:pPr marL="627063" lvl="0" indent="-627063">
              <a:buFont typeface="Wingdings" pitchFamily="2" charset="2"/>
              <a:buChar char="q"/>
            </a:pPr>
            <a:endParaRPr lang="en-US" sz="2600" dirty="0" smtClean="0">
              <a:solidFill>
                <a:srgbClr val="002060"/>
              </a:solidFill>
              <a:latin typeface="+mn-lt"/>
            </a:endParaRPr>
          </a:p>
          <a:p>
            <a:endParaRPr lang="en-US" sz="2800" dirty="0" smtClean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5364" name="Picture 4" descr="https://encrypted-tbn3.gstatic.com/images?q=tbn:ANd9GcR93Yq04IP8MaGoCsvwp3whgKRgRJRtOtcrVWAieKqN4FhJULICm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214290"/>
            <a:ext cx="2286000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285852" y="0"/>
            <a:ext cx="7215238" cy="85725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noProof="0" dirty="0" smtClean="0"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11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.0 Training Partners: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auto">
          <a:xfrm>
            <a:off x="1428728" y="1371600"/>
            <a:ext cx="7215238" cy="4629168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3200" b="1" dirty="0" smtClean="0">
                <a:solidFill>
                  <a:srgbClr val="002060"/>
                </a:solidFill>
                <a:latin typeface="+mn-lt"/>
              </a:rPr>
              <a:t>11.2 Regional Partners:</a:t>
            </a:r>
          </a:p>
          <a:p>
            <a:pPr lvl="0"/>
            <a:endParaRPr lang="en-US" sz="1600" dirty="0" smtClean="0">
              <a:solidFill>
                <a:srgbClr val="002060"/>
              </a:solidFill>
              <a:latin typeface="+mn-lt"/>
            </a:endParaRPr>
          </a:p>
          <a:p>
            <a:pPr lvl="0"/>
            <a:endParaRPr lang="en-US" sz="1600" dirty="0" smtClean="0">
              <a:solidFill>
                <a:srgbClr val="002060"/>
              </a:solidFill>
              <a:latin typeface="+mn-lt"/>
            </a:endParaRPr>
          </a:p>
          <a:p>
            <a:pPr marL="574675" lvl="0" indent="-574675"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002060"/>
                </a:solidFill>
                <a:latin typeface="+mn-lt"/>
              </a:rPr>
              <a:t>Governments of Member States </a:t>
            </a:r>
          </a:p>
          <a:p>
            <a:pPr marL="574675" lvl="0" indent="-574675"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002060"/>
                </a:solidFill>
                <a:latin typeface="+mn-lt"/>
              </a:rPr>
              <a:t>Governments Ministries </a:t>
            </a:r>
          </a:p>
          <a:p>
            <a:pPr marL="574675" lvl="0" indent="-574675"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002060"/>
                </a:solidFill>
                <a:latin typeface="+mn-lt"/>
              </a:rPr>
              <a:t>East African Communications Organisation (EACO) </a:t>
            </a:r>
          </a:p>
          <a:p>
            <a:pPr marL="574675" lvl="0" indent="-574675"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002060"/>
                </a:solidFill>
                <a:latin typeface="+mn-lt"/>
              </a:rPr>
              <a:t>Southern Africa Telecommunications Association (SATA) </a:t>
            </a:r>
          </a:p>
          <a:p>
            <a:pPr marL="574675" lvl="0" indent="-574675"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002060"/>
                </a:solidFill>
                <a:latin typeface="+mn-lt"/>
              </a:rPr>
              <a:t>The Communication Regulators’ Association of Southern Africa (CRASA) </a:t>
            </a:r>
          </a:p>
          <a:p>
            <a:pPr lvl="0"/>
            <a:endParaRPr lang="en-US" sz="2400" dirty="0" smtClean="0"/>
          </a:p>
          <a:p>
            <a:pPr marL="574675" lvl="0" indent="-574675">
              <a:buFont typeface="Wingdings" pitchFamily="2" charset="2"/>
              <a:buChar char="q"/>
            </a:pPr>
            <a:endParaRPr lang="en-US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285852" y="0"/>
            <a:ext cx="7215238" cy="85725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noProof="0" dirty="0" smtClean="0"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11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.0 Training Partners: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auto">
          <a:xfrm>
            <a:off x="1285852" y="1676400"/>
            <a:ext cx="7572428" cy="4800600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3200" b="1" dirty="0" smtClean="0">
                <a:solidFill>
                  <a:srgbClr val="002060"/>
                </a:solidFill>
                <a:latin typeface="+mn-lt"/>
              </a:rPr>
              <a:t>11.3 Collaborating Partners:</a:t>
            </a:r>
          </a:p>
          <a:p>
            <a:pPr lvl="0"/>
            <a:endParaRPr lang="en-US" sz="1600" dirty="0" smtClean="0">
              <a:solidFill>
                <a:srgbClr val="002060"/>
              </a:solidFill>
              <a:latin typeface="+mn-lt"/>
            </a:endParaRPr>
          </a:p>
          <a:p>
            <a:pPr marL="574675" lvl="0" indent="-574675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Ghana Telecommunication University College (GTUC) </a:t>
            </a:r>
          </a:p>
          <a:p>
            <a:pPr marL="574675" lvl="0" indent="-574675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Uganda Institute of Communications Technology (UICT) </a:t>
            </a:r>
          </a:p>
          <a:p>
            <a:pPr marL="574675" indent="-574675">
              <a:buFont typeface="Wingdings" pitchFamily="2" charset="2"/>
              <a:buChar char="q"/>
            </a:pP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Telecommunicacoes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de 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Mocambique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(TDM, Mozambique) </a:t>
            </a:r>
          </a:p>
          <a:p>
            <a:pPr marL="574675" lvl="0" indent="-574675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Gambia Telecommunications and Multimedia Institute (GTMI, Gambia) </a:t>
            </a:r>
          </a:p>
          <a:p>
            <a:pPr marL="574675" lvl="0" indent="-574675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Uganda Technology and Management University (UTAMU, Uganda)</a:t>
            </a:r>
          </a:p>
          <a:p>
            <a:pPr marL="574675" lvl="0" indent="-574675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State University of Zanzibar (SUZA)</a:t>
            </a:r>
          </a:p>
          <a:p>
            <a:pPr marL="574675" lvl="0" indent="-574675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Open University of Tanzania (OUT)</a:t>
            </a:r>
          </a:p>
          <a:p>
            <a:pPr marL="574675" indent="-574675">
              <a:buFont typeface="Wingdings" pitchFamily="2" charset="2"/>
              <a:buChar char="q"/>
            </a:pPr>
            <a:endParaRPr lang="en-US" sz="2400" dirty="0" smtClean="0">
              <a:solidFill>
                <a:srgbClr val="002060"/>
              </a:solidFill>
              <a:latin typeface="+mn-lt"/>
            </a:endParaRPr>
          </a:p>
          <a:p>
            <a:pPr marL="574675" indent="-574675">
              <a:buFont typeface="Wingdings" pitchFamily="2" charset="2"/>
              <a:buChar char="q"/>
            </a:pPr>
            <a:endParaRPr lang="en-US" sz="2400" dirty="0" smtClean="0">
              <a:solidFill>
                <a:srgbClr val="002060"/>
              </a:solidFill>
              <a:latin typeface="+mn-lt"/>
            </a:endParaRPr>
          </a:p>
          <a:p>
            <a:pPr marL="574675" lvl="0" indent="-574675"/>
            <a:endParaRPr lang="en-US" sz="2000" dirty="0" smtClean="0"/>
          </a:p>
          <a:p>
            <a:pPr marL="574675" lvl="0" indent="-574675">
              <a:buFont typeface="Wingdings" pitchFamily="2" charset="2"/>
              <a:buChar char="q"/>
            </a:pPr>
            <a:endParaRPr lang="en-US" sz="23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285852" y="142852"/>
            <a:ext cx="7215238" cy="85725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12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.0	Our Clients: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auto">
          <a:xfrm>
            <a:off x="1428728" y="1214422"/>
            <a:ext cx="7358114" cy="4500594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600" dirty="0" smtClean="0">
              <a:solidFill>
                <a:srgbClr val="002060"/>
              </a:solidFill>
              <a:latin typeface="+mn-lt"/>
            </a:endParaRPr>
          </a:p>
          <a:p>
            <a:pPr marL="739775" lvl="0" indent="-739775"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Individuals  participants (For certification programmes)  </a:t>
            </a:r>
          </a:p>
          <a:p>
            <a:pPr marL="739775" lvl="0" indent="-739775"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Non‐Governmental Organizations (NGOs)   </a:t>
            </a:r>
          </a:p>
          <a:p>
            <a:pPr marL="739775" lvl="0" indent="-739775"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Financial Services Sectors   </a:t>
            </a:r>
          </a:p>
          <a:p>
            <a:pPr marL="739775" lvl="0" indent="-739775"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Internet Service Providers (ISPs)   </a:t>
            </a:r>
          </a:p>
          <a:p>
            <a:pPr marL="739775" lvl="0" indent="-739775"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ICT Operators </a:t>
            </a:r>
          </a:p>
          <a:p>
            <a:pPr marL="739775" lvl="0" indent="-739775"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ICT </a:t>
            </a:r>
            <a:r>
              <a:rPr lang="en-US" sz="2800" dirty="0">
                <a:solidFill>
                  <a:srgbClr val="002060"/>
                </a:solidFill>
                <a:latin typeface="+mn-lt"/>
              </a:rPr>
              <a:t>R</a:t>
            </a: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egulators </a:t>
            </a:r>
          </a:p>
          <a:p>
            <a:pPr marL="739775" lvl="0" indent="-739775"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Government Ministries </a:t>
            </a:r>
          </a:p>
          <a:p>
            <a:pPr marL="739775" lvl="0" indent="-739775"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County Governments</a:t>
            </a:r>
          </a:p>
          <a:p>
            <a:pPr marL="739775" lvl="0" indent="-739775"/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 </a:t>
            </a:r>
            <a:endParaRPr lang="en-US" sz="28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http://cisco.lau.edu.lb/images/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1" y="571480"/>
            <a:ext cx="1656185" cy="1563488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285852" y="142852"/>
            <a:ext cx="7215238" cy="857256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13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.0	International Recognition and 	Certification: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auto">
          <a:xfrm>
            <a:off x="1357290" y="2285999"/>
            <a:ext cx="7500990" cy="4572001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sz="1000" b="1" dirty="0" smtClean="0">
              <a:solidFill>
                <a:srgbClr val="002060"/>
              </a:solidFill>
              <a:latin typeface="+mn-lt"/>
            </a:endParaRPr>
          </a:p>
          <a:p>
            <a:pPr marL="852488" lvl="1" indent="-852488"/>
            <a:r>
              <a:rPr lang="en-US" sz="2400" b="1" dirty="0" smtClean="0">
                <a:latin typeface="+mn-lt"/>
              </a:rPr>
              <a:t>13.1	Cisco Academy Support Centre (ASC) for Eastern Africa: </a:t>
            </a:r>
          </a:p>
          <a:p>
            <a:r>
              <a:rPr lang="en-US" dirty="0" smtClean="0"/>
              <a:t> 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 </a:t>
            </a:r>
          </a:p>
          <a:p>
            <a:pPr marL="461963" indent="-461963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CISCO Academy Training Centre (CATC) for Eastern and Central  Africa (2008).</a:t>
            </a:r>
          </a:p>
          <a:p>
            <a:pPr marL="461963" indent="-461963">
              <a:buFont typeface="Wingdings" pitchFamily="2" charset="2"/>
              <a:buChar char="ü"/>
            </a:pPr>
            <a:endParaRPr lang="en-US" sz="2000" dirty="0" smtClean="0">
              <a:solidFill>
                <a:srgbClr val="002060"/>
              </a:solidFill>
              <a:latin typeface="+mn-lt"/>
            </a:endParaRPr>
          </a:p>
          <a:p>
            <a:pPr marL="461963" indent="-461963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Academy Support Centre (ASC) serving  the East  Africa region for countries namely; Kenya, Uganda, Tanzania, Rwanda, Burundi, Ethiopia, Eritrea and  Somalia.</a:t>
            </a:r>
          </a:p>
          <a:p>
            <a:pPr marL="461963" indent="-461963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Certificates on offer</a:t>
            </a:r>
          </a:p>
          <a:p>
            <a:pPr marL="1376363" lvl="2" indent="-461963">
              <a:buFont typeface="Wingdings" pitchFamily="2" charset="2"/>
              <a:buChar char="ü"/>
            </a:pPr>
            <a:r>
              <a:rPr lang="en-US" sz="1200" b="1" i="1" dirty="0" smtClean="0">
                <a:solidFill>
                  <a:srgbClr val="002060"/>
                </a:solidFill>
                <a:latin typeface="+mn-lt"/>
              </a:rPr>
              <a:t>Cisco Certified Network Associate (CCNA), CCNA Voice, CCNA Security</a:t>
            </a:r>
          </a:p>
          <a:p>
            <a:pPr marL="1376363" lvl="2" indent="-461963">
              <a:buFont typeface="Wingdings" pitchFamily="2" charset="2"/>
              <a:buChar char="ü"/>
            </a:pPr>
            <a:r>
              <a:rPr lang="en-US" sz="1200" b="1" i="1" dirty="0" smtClean="0">
                <a:solidFill>
                  <a:srgbClr val="002060"/>
                </a:solidFill>
                <a:latin typeface="+mn-lt"/>
              </a:rPr>
              <a:t>Cisco Certified Network Professional (CCNP), CCNP Security</a:t>
            </a:r>
          </a:p>
          <a:p>
            <a:pPr marL="1376363" lvl="2" indent="-461963">
              <a:buFont typeface="Wingdings" pitchFamily="2" charset="2"/>
              <a:buChar char="ü"/>
            </a:pPr>
            <a:r>
              <a:rPr lang="en-US" sz="1200" b="1" i="1" dirty="0" smtClean="0">
                <a:solidFill>
                  <a:srgbClr val="002060"/>
                </a:solidFill>
                <a:latin typeface="+mn-lt"/>
              </a:rPr>
              <a:t>Cisco Certified Interwork Expert (CCIE)</a:t>
            </a:r>
          </a:p>
          <a:p>
            <a:pPr marL="1376363" lvl="2" indent="-461963">
              <a:buFont typeface="Wingdings" pitchFamily="2" charset="2"/>
              <a:buChar char="ü"/>
            </a:pPr>
            <a:r>
              <a:rPr lang="en-US" sz="1200" b="1" i="1" dirty="0" smtClean="0">
                <a:solidFill>
                  <a:srgbClr val="002060"/>
                </a:solidFill>
                <a:latin typeface="+mn-lt"/>
              </a:rPr>
              <a:t>Certified Information Systems Auditor (CISA)</a:t>
            </a:r>
          </a:p>
          <a:p>
            <a:pPr marL="1376363" lvl="2" indent="-461963">
              <a:buFont typeface="Wingdings" pitchFamily="2" charset="2"/>
              <a:buChar char="ü"/>
            </a:pPr>
            <a:r>
              <a:rPr lang="en-US" sz="1200" b="1" i="1" dirty="0" smtClean="0">
                <a:solidFill>
                  <a:srgbClr val="002060"/>
                </a:solidFill>
                <a:latin typeface="+mn-lt"/>
              </a:rPr>
              <a:t>Certified Information System Security Professional (CISSP</a:t>
            </a:r>
            <a:r>
              <a:rPr lang="en-US" sz="2000" dirty="0" smtClean="0">
                <a:solidFill>
                  <a:srgbClr val="002060"/>
                </a:solidFill>
                <a:latin typeface="+mn-lt"/>
              </a:rPr>
              <a:t>)</a:t>
            </a:r>
            <a:endParaRPr lang="en-US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290" name="AutoShape 2" descr="data:image/jpeg;base64,/9j/4AAQSkZJRgABAQAAAQABAAD/2wCEAAkGBxQSEBQUEBQUFBUVGBgVFRUVFhcVFxcYGBUXFhwYFxcYHCggHBwnHBUWITMhJSkrLi4uGB8zODMsNygtLisBCgoKDg0OGxAQGzIkICQsLCwsLCwuLCwsLCwsLCwsLCwsLCwvLCwsLCwsLCwsLCwsLCwsLCwsLCwsLCwsLCwsLP/AABEIAMoA1gMBEQACEQEDEQH/xAAcAAEAAgMBAQEAAAAAAAAAAAAAAQcEBQYDAgj/xABOEAABAwICBAUODAQFBAMAAAABAAIDBBEFIQYHEjETQVFzkxQXIjQ1U2FxcpGxs9HSFRYyM1RkgYSUobLTI0JiwSRSgqLDksLh8CWD8f/EABoBAQACAwEAAAAAAAAAAAAAAAABAwIEBQb/xAAvEQACAQMDAgYCAwACAwEAAAAAAQIDBBESITETUQUUMjNBYYGRIjRxFSMkUrFC/9oADAMBAAIRAxEAPwC4MaxeKlhdLM7ZaPOTxADjKyhBt4RXUqKmssqLF9YdZUv2aYGIHJrIxtyH7bZnxDJb8beEVmRyp3dSbxFHgMLxmTsv8Z0xZ+W2PQp1UUYKFxI+vgPGeSs/EH9xNdH6MujcfY+AsZ+ufiD+4o10fodG4+x8BYz9c/EH9xNdH6HRuPsfAWM/XPxB/cTXR+h0bj7HwFjP1z8Qf3E10fodG4+x8BYz9c/EH9xNdH6HRuPsfAWM/XPxB/cTXR+h0bj7HwFjP1z8Qf3E10fodG4+x8BYz9c/EH9xNdH6HRuPsfAWM/XPxB/cTXR+h0bj7HwFjP1z8Qf3E10fodG4+x8BYz9c/EH9xNdH6HRuPsfAWM/XPxB/cTXR+h0bj7HwFjP1z8Qf3E10fodG4+x8BYz9c/EH9xNdH6HRuPsfAWM/XPxB/cTXR+h0bj7HwFjP1z8Qf3E10fodG4+x8BYz9c/EH9xNdH6HRuPsfAWM/XPxB/cTXR+h0bj7HwFjP1z8Qf3E10fodG4+x8BYz9c/EH9xNdH6HRuPs+JYMYpxtO6sAGd9t0vnF3LJdGRi1cQ3ZudGNZ0jXNZXAPYcuFaLOb4XNG8ZcViqqlrHGYmxRvZZxItenla9ocwgtIuCNxB5FovKZ001NZKX1nYq6pr+AZm2EiNjR/NI+1/tzaF0beKjDUzj3c3OppRZmh+i0dDCA0B0rgOEktmTyDkaORadWq5v6OjQoRpx+zobKo2BZCBZALIBZAEATBITAFkIFkAsgFkAsgFkAsgCYJCYATBAsgFkAsgFkBGyhPPJXetDRFj4X1ULQ2RnZSgDJ7NxcR/mAzvyArat6uHhnPu6C06l8Hlqexouikpnn5qz478TXHMDwA+lZXNPDyjCyq/xaZyuDjbx/ss/8VN/tL7fpCue1E1oLVXL0auadwlAEAQBAEAQHySiRGUuQ1CT6QBAEAQBAEAKA+S5MZIbSAKcE4TPpAEAQBAEAQGLibAYZARcFjgf+kqYvEkYVFmLKX1TOPVr+Yd6yL2ldG5X8Uce1f8AJkaPd3/vU/plSfs/gmj/AGPyXkFzTskoSEAQBAQVBAU4JKu10Vb29TRtc4NcJHOAJFy0x2vbk2it21gnnJzL+cotYZ1mrmpdJhsDpHFzrOFybmweQMz4AteukptI2rWTlTTZ0qqNkICVACkEKMAlAQVIKl1yVsgqIIw9wbwZfYEjsi8i+XGLLetIRfJy/EKkozSTLA0MqHSYfTPkJc50bSSd5y3latZYqNI3aDbpps3SqReFIJQBAEAQHhXfNP8AJd6Ci5MZcMpPVT26/mHesiXTueDiW/qY0d7v/ep/TKsZ+z+DOj/Y/JeQXOOyShIQC6AgoDjdIdYENJU8A9j3Wttubazb+A5nLNXwoOUcmpVvI056Tr4nhzQ4biAR4jmqMYZtJ6kVXrs+cpPJm9MS37T5OV4jyjrNV3cuD/X6xy1rj3Gbln7SNzpBi7KSnfNICWt4hvJJsAFXThqeC6rU0Rya/RHSmOvY9zGuYYyA5rrZXvYgjIg2PmWdSm4cldCsqnB0SqL2ShJBQZONxLWDBDW9SuY82cGOkFtlrjxW3kC+9XRt246jUndqMtJ2RVJtFO65u3IeZ/5HLoWZyPEfcX+Fh6B9zaXmmrUre4zoW/tI9tKdII6GDhZA52ey1rbXJPFnkFjSpuo8GVet01k+NE9I46+EyRtc3Zdsua61wbX3jIjNTUpum8ChWVWOUb1VlwugCAIDwrvmn+S70FFyjGXDKT1U9uv5h3rIl07ng4lv6mNHe7/3qf0yrGfs/gzo/wBj8l5Bc47JKEkFBlHO4fppSTVHU8chL7kDIhriN4a7cVa6Ukss1lcwk9KOhVT5Nn5KD1l90qj/AE/oC6lv7Zwbv3S8sL+Yi5tn6QuZL1Hchwis9dnzlJ5M3piW9afJy/EeUdZqu7lwf6/WOWtcetm5ae0jx1sdzH+Wz9SW3rIvPbZoNSe6r8cX/IrrzlGv4bwyz3OsCTuG9aZ0jQ4NphS1UzooHkvFzm0gOA3lpO8KyVJxWWUxrxlLSjfqsvZQGlfdebnx6WrqUvZOHX99/wCl/lcs7hTuubtyHmf+Ry6FmcfxH3F/hYegfc2l5pq1K3uM6Fv7SOd1z9qRc7/2lW2fqZR4h6EeepbtafnB+gKbz1mPh/tv/SwamobGxz3kNa0FzidwAFyT9i1Ess6EnhZNLgGltNWPcyBxLmi9nNLSRuuL7x7Qs6lOUUVU60ZvCN8sFwXfRKA8K75p/ku9BRcoxlwyk9VPbr+Yd6yJdO54OJb+pjR3u/8Aep/TKsZ+z+DOj/Y/JeQXOOyShJ8uRES9LPzxoH3QpOcHoK6tXHSZwbf3kfodcr5O+u5Qmsof/JT/AOn9AXToP/rOFdY6u5eOFfMRc2z9IXNlydqnvFMrPXZ85SeTN6YlvWfyc3xHlHWaru5cH+v1jlrXHrZuWntI8da/c1/ls/Ult6yLzPTeDQalN1X44vQ9XXj3RreHLZljYp8xL5D/ANJWrHlHQn6WUlqr7pQ+Q/zbP/ldG69o41nnrF7BcvfB3OSgdKu683Pj0tXVpewcKu//ACPyi/yuWzuFO65u3IeZ/wCRy6FmcnxH3F/hYegfc2l5pq1K/uM37f2kc7rm7Ui53/tKts/Ua/iHoR56lu16jnR+gKbv1keH7QZ1OnHc2r5mQ+ZpVNF/zRtXPtsq/VCP/kTzEn641uXbWhYObYp9UusBc5HY+T6Qk8K75p/ku9BRcoxlwyk9VPbr+Yd6yJdO54OJb+pjR3u/96n9Mqxn7P4M6P8AY/JeQXOOyShJCh5DNDQ6I0kNQaiOICQkm+04gE3uWtJsN53K11ZNYZTGhTjLKW5vlWXI0OLaI0lTMJp4tp4tntOANt20AbO+1ZqpJLCKJ28JPLN60LB5LksLYqvXZGdqkdbsQJQXcQJ4MgHx2PmK3rN8nM8QW6Os1ZMIwyC4I+Uc+QvcQVr3D/mzbtNqSN/iVDHPE6KZocx4sQf/AHeqovTui+UVJYZiYDgMFGwsp2bIcdp1yXEndmSblTOblyYU6ap8G0cLjNYluDSYRonS0srpYItl7ri93GwO8NBPYjxLN1JSWGUwoQi8o3gVe5caOr0SpJKkVL4gZQQb3cAS3cS0GxOQzI4laqsksFToU29TRvCq2WfBT+uiMiqgcR2JiIB4rh5JH+4eddCzZyfEU9a/wsPQVhbhtKHAg8G3I5Falb3GdC39pGdjGExVURinbtsOdrkEEbiCMwVXCUovKM6lOM1hnzgmDQ0kXB07Nht7nMkknjJOZOQUym5PLEKcYLCM2eIPaWuALXAgg7iCLEFY5wZtJrBqMC0WpqNznU8ey5+RJc5xte9hc5DwBZyqOS3KoUYweUbsFYFxKA8K75p/ku9BRcoxlwyk9VPbr+Yd6yJdO54OJb+pjR3u/wDep/TKsZ+z+DOj/Y/JeQXOOyShIQBAEBBQBAeU9O14s9rXDfZwDh5ipyQ0ejABkMrcQUEn0gIQjYIAhIQBAEIPKop2vAD2tcBmA4B2fLmmcBrJ6gISEIJQkIAgCAIDwrvmn+S70FFyjGXDKT1U9uv5h3rIl07ng4lv6mNHe7/3qf0yrGfs/gzo/wBj8l5Bc47JKEhAEBBKkjO2Tl9JtOaajdsPJkk73HYkeUTkFTOpGJv23h9WvulscuNbovnSut4JBfzFtvzVfmI9je/4WS5miw8GxFtTTxzMBDZGh4BtcA8tlfF6lk5Fam6VR03yjmtKtYEdDUGF8MjyGtdtNLQOyvlmfAq51lCWGblr4dO4hri0t8HV0FSJYmSAWD2hwB4ri9lanlGhOOiTj2NLpTpfT0OUpLpCLtjZm4i9rniAvxlVzqKHJs21lUrv+JyB1uNv2q63hkAPm2bfmq3cpfB0f+Fn/wCyO80axptZTMnY1zA/a7FxBI2XFv8AKbcSvhLUsnJuaLo1ND3M6rq2RMc+VwYxou5zjYAeFZN/JXGDk8Lc4DE9a8DXWghfKP8AMSGNPivc/ktd3MU+DrU/CKko6m0ZmiusRtZUNgMLo3OBIO2HtyBOeQPFyLKFdSeMFd14ZOhT1to7guVxy1ucjpLrBpqR5jF5pG5Oay3Ynkc45A+BU1KqidC28Oq1t+F9mgg1uM2uzpnhvK2Rrj5iB6VgrmPY2peDVF8o7rANIIKxm3A+9snNOTmnkc3iV8ZKS2OZXt50ZYmjaXWRr/GSQhIQBAeFd80/yXegouUYy4ZSeqnt1/MO9ZEunc8HEt/Uxo73f+9T+mVYz9n8Izo/2PyXkFzjskoSEAKA0ul+K9S0csw+U1tmX/zHIfmb/YsJvCNi1pdSqoFHaOYPJX1XB7Vi675JDmQOM+E8X/4tKMXN7nqbqtC1pYXJaDdVlFsWvPtW+Xtja82zs/ktjy8cHC/5atzsdVgeHimp4oA4uEbQwE2BIHLZWpYijn1anUqSm/llPa3e6LuaZ/datx60ek8H9j8suHR7tSDm2fpC24cHnLj3Jf6UlrJDxic/CXzLSy/G3ZABHg3/APoWlXzqPUeGKLoLS9zq9EJcIkhjjkZE2awDuGFi539LzkfAFdCUNjm3cLxTbTePosbCsPjp4hHA3ZYLkNBuBckm32kq9LscepUlN5lyVZrgxtzqhtK02ZG1r3+F7rkA+ANsftWtXm84R3/CLaOjqvnJGg2r9lTC2eqc8NffYYwgEtv8pzrXz4gOLjSlS1bsi+8TdOemmdlhGgNPTVTKiB0gLNobDiHNNwRvI2gc+VXRpqMsnMq+IVK0NMjI1iYy6loXujNnvIjYeQu3n7BdTVlhGFjQVWqk+CpNDdF3YhM5pcWsZnI/eczuF+M5m5WjThKUtz0d5dxtYJRR3WI6qIDH/AlmbIBkXlrmk/1ANH5WW1K3TOTR8Zqxn/NZK/0exGSgrmk9iWP4OVvEW3s4Hl5R4lRDMZHYuaUbmg5cvGx+hWOuARuOYW+jx7jjKPoICUAQHhXfNP8AJd6Ci5RjLhlJ6qe3X8w71kS6dzwcS39TGjvd/wC9T+mVYz9n8GdH+x+S8gucdklCQgIKBnLazKYyYbMG727L/sa65/LNVVfSbvh81G4i2VlqzxiOmrbzENZI3Y2jkGm9xcndyX8IWtRkk9zveKW8qlLVEvJsgte4t4xZbuVg8pplxgiGQOF2kEHcRmPOo/8Ayg4uOUyk9bndF3NM/utS49aPUeEex+WXDo92pBzbP0hbcODzlx7kv9MPSTRqnrW7M7eyb8l7TZ7ePI/2NwolCM+TOhc1KDzEqPTjQ3qDZc2USMeS0BwAeMicwMiMt606tPQejsL6Vx/Fo7fU/icktNLHI4uEL2hhOZDXNvs38BB862aMm4nH8VpxhU/isHHa16YsxJzjukjY9p4jYFhF+UbJ86ouNpHW8HadHPzksDVvjcc1FHEHASQtDHMuAbDIOA5CPYrqFRYON4hbTp1XPHJ1vDNuAXC53C4ucr5BXatzQ0yxk4vW/Sl1AHDdHI1zvEexv5yFVXWUdLwmahW/05bVHjUcMssMrgwy7JYSQAXC42bnjN8lRQqb4Oj4xbSlicN+5a9fXxwxukle1rGi5LiAAtuTWDz9OnOcsRR+fK+Y1dc50YP8aXsRx9k6wyWk95nrKUehbtS7H6Jp2bLWjkAHmC3o8HkZPLbPTaUoxwxdCOx9ISeFd80/yXegouUYy4ZSeqnt1/MO9ZEunc8HEt/Uxo73f+9T+mVYz9n8GdH+x+S8gucdklCQgCA85Yw4EEXByIO4g5WRpMJuO6Ke0q1azRvc+iaZYznwdxts8AvbaH5+Nac6G+x6K08ThKChVeDmW4HXn+GKestu2eDlDPzGyq+nUN3zNmt8ovHQ+kfDQU8crdl7I2tc02yI4ssluwT0JM8xdSjKvOUeMvBXWs7R6qnry+CCSRnBsG00ZXF7jetetTlKeUjseF3VGlR0zlh5LQwOItpoWuFnNjYCDvBDRktqKwjiVmnNtFZ6X6NYi6umlpWyFj3AgxyhnEBmC9q1pxqKWYnatLm06SjV+Po1EOgWJTvHDtLf65pQ8geANcfNksOlOW8jZ/5K2or/AKv/AIWpoho4yhg4NpLnE7T3n+Zx5OQAWAW1COlHAurmVxPUz40x0YZXw7Luxe3ON++x5COMFJ01JE2t1K3llFP4loZXU7/mJX2OT4A6S/i2OyH2habpTT2R6KPiFvUjmT37G81d4NVjEI5p4Z2taHgvma5pF2kAfxMz9ispRmpZaNS/r28qGmDWS3qylbLG6ORocx4LXNO4g8S2msnn4ScXlFNaS6t6iF5NM0zxcQFuEaOQg/KtyjMrUlRaeYnpbXxSnOGmq8Ghj0dr5SG9T1Rtu22Pa0eJ0lmqt06j+DZV1aQ/kpIsjQLQA0zxUVVjKL7DBm1lxYknjdmfAFs0qOndnHv/ABJ1v4Q4O9ljBBBFwb3HLdXnIjsjlp8KexrXwsdtslmkABttBsji1hz3Ob2I5LhYPJtRqRe0uxtdHoJGibhdq75dvM3+VFESByAO2hbwLKOxVVksrSblSVHhXfNP8l3oKLlGMuGUnqp7dfzDvWRLp3PBxLf1MaO93/vU/plWM/Z/BnR/sfkvILnHZJQkIAgCAgoCNlA2ybICCEGSQEBKAIAgCA+dlSE8CyjA3ZIQYBCDOCNlBlkoRgkoSRZALICUB4V3zT/Jd6Ci5RjLhlJ6qe3X8w71kS6dzwcS39TI0e7v/ep/TKsZv/pM6S/8gvILmnawTdTkC6ZAumRgXTIwEGGFAwwpyRgJknATIF0yMC6ZAumQEyMBMgJkjATIwEySEyRgJknDF0yMC6ZGBdMgXTIPCvP8J/ku9BRcmM9ospPVT26/mHesiXTuPSmcS39TNPXVz4MRnliOy9lRMWmwNjwjxuOW4lWQjGVLDK5ylCepGz64mId+b0UfsVatYYLfO1B1xMQ783oo/YnlYEedqjriYh35vRR+xPKwHnao64mId+b0UfsTysB52qOuJiHfm9FH7E8rAedqjriYh35vRR+xPKwHnag64mId+b0UfsTysB52oOuJiHfm9FH7E8rAedqjriYh35vRR+xPKwHnao64mId+b0UfsTysB52qOuJiHfm9FH7E8rAedqjriYh35vRR+xPKwHnao64mId+b0UfsTysB52qOuJiHfm9FH7E8rAedqjriYh35vRR+xPKwHnao64mId+b0UfsTysB52qOuJiHfm9FH7E8rAedqDriYh35vRR+xPKwHnag64mId+b0UfsTysB52qOuJiHfm9FH7E8rAedqjriYh35vRR+xPKwHnao64mId+b0UfsTysB52qOuJiHfm9FH7E8rAedqjriYh35vRR+xPKwHnapD9YWIOBBmbYix/hR8nkp5WKZPnZ4eTI1VC1c/mH+shUXPpQtd2znMf7cqefm9a5X0fQa9b1mCskVkKQEBKDOAAm5PATnkhoJwSsEIQEAQBAEAQBRgEqUxuEaQywgwLIFghAEAQBAEAQBAdlqr7efzD/AFkS1bng2rXlnOY/25U8/N61yvo+gpreswVkishSAgCiXGxMd2WFpxq/bSQCaldI8NP8UPLSQ07nDZaMh/dalG4cpaWdG6tFGGYmqw/RiJ+EzVjnSCSNzgGgjYyc0Zgtv/MeNZzqtVVErhRi6Os5aKJzjZrS48jQT6FsSaSNOMHLhECJ19mxvyWN/Mo1rGRoerB0Oleib6JsLi/hBKCexaQG22d//V+Spp11MvrW0qeN8nPSROb8prhfdcEX8V1emn8lGiS5Qkic35TXC+64Iv4rplZwmHCS5QfEW/KBF91wRfxKFJNZDi18H0adwFy1wHLsm3nsp1R7mTpTXwfLIidwJA3kC4Hj5FLklyY6W1sbXRrCOqKuCKUPayUkbQGycmuPYki3EOJVVKiinj4L6NNuai1yTpThDaatkgi23NZYC9nON2hx+SBy8ixpyehSZFanibiidG6GnfM5lc6WNgaSODaS7auN42HG1vAprSxHMSaEE21M1s8PZv4MOLGucA6x+SCbbWWRt4llGSUU2yqUMvKPOSBzQC5rmg7iWkA/aVnqT4ZDpyXKEULnGzWuceQAn+yNxXLIUJPhDgXWJ2XWG87JAHgP5edQpJy0phwkllo81kRgIQEAQHZaq+3n8w/1kS1bng2rXlnOY/25U8/N61yvo+gpreswVkishSAgJCYyTHlF56R482CvhgnsYKiIsdtbg4vLQT4Dcg+MLlQg5Qcl8M7dWoozUJfKNZiuB9RYLWQg3btudGd52HOYRfwjd9izU9dSLMJU+nRkj6ZTCjw6mFPU09I6QNc+aYNcXkt2iBfK+fmRtzm1gKMadOLNTpjiUQip6qCop31sLgDJDskODgWk7JvcZ3z3XKypJ5cWV1ZraSZk62cVlbBTxtdZk7H8KNkdlbgyM7XGZO5LWGZ/4Lyq9KPWWlOJ4ZQvAu9ksbJLcQDhG8+bsk1KFSRlp61OMl8Gx0xoG4hC1sIJMFUyJ9uIEtDz4g14P2KqlN03v8otrwjVjlfDMKojjq8dbC8B0VJF2LOIyXBNxx2u3L+kLPMo0s9ytxjKuo9kYWB6WzVGJupZmsdTvdLGItgdgGBxBva+exnflCznSUaalncwp1nUraMbGdoRRMgqsTiAvGwiwOfY2cbHz2WFSTlGLM6EIxnNI5vAdKJq3E6MShjWMkcY2sbbZBifkTfPIBXyo6aTbNenW11lj4O0xGmbCa6rpWiarGRB3xgMbk1vH2PZf1blqqcmlB8G7KMVma5OR1U1T5sRlkkcXvdES5xzJO038ltXSUYJI0rJynUbZs9BZ+DixZ5AcGSSP2SLg2EpsR4bKiqvSjYoyajN9mz0wLFn4jhVaKsMc6NrtlzWhoH8MuaQBxghZTj06kVH5IhPr0ZOXwYkNY7D8DhmpA0STEcJKWhxBcSTv5LbOeSKPUqNSME3ToZiZGJYo+o0ckllAD3uaHFoDQ/ZqGt27DjIaL+JTCKjXSRlKblbNtFVFb5ySEAQBAdlqr7efzD/AFkS1bng2rXlnOY/25U8/N61yvo+gpreswVkishSAgJQmPJ0em2kwr5Y3iMxhjS221e93XvcKm3o6cx+DYuLjqtd0bGq09fNh5pJY9p5aGcLtbw0ggkctgqlbYnlFk7zVS0s8cL0wZ1M2mrqcVMTDeM32XNtuH2brgjLlWc7d51RYp3KUNM1kw9KdJ+q2xxxRNghi+SxtiTla5PJbi8aypUdG7e5jWuNfpM7FtMo6qjbDUU+1Mxto5QcmnIbVt+4blhGg4zynszOdyp09LRGhempoIpIzGZGvdtjsg3ZOzsnfy7LfMorW+qWxjb3TpxaPvRfTx1IagvjMvDycLYOtsuN78Xi8ymrbZxuZULrRnPyaSk0hmirDVsI4Quc4g5hwcTdh8FrDzKyVFOGkojXl1NZ0vx9gY580FExlS8EGQuu2/LbLj8V+NUO3k9m9ja83BbxW/c1mjWmDqY1LpGGV1R8p21s2PZZ5+VuWdShnGCmlc6W/s02juJdS1MM5bt8ESdm9r3aW7/tV1WOaekppVOnU1G+ptOHsxGSqYw7Etg+Eu3gNsM+UEelU+XzTwXu6fU1/BGEaWRU1dLUxQENkaRwe2OxcSCSDbdlu8ah0HKCTZMblRk5JHlg+lggirWcGXdVl5B2gNjaDxnln8tT5fLTzwRC5xCSXyfOjWlIpKaogMZfw4I2tq2zdhZmCPCpqUXqUkYUrjRBxxyb/Qeeq6ge2JkFXG1xHUz3bMjTe5tfKxvtWP2Kmukp54+zat3J03jf6M/TCvezB+CqmRQzSvaGQRkWYxsgcNxO5oufGsKUczyjO4nJUsNYKrK6TOSQoAQBAdlqr7efzD/WRLVueDateWc5j/blTz83rXK+j6Cmt6zBWSKyFICAlBnAUNY4JzgKcBLJnNwacw8OIZDFv4TZ7HI23+NVKpHOGyxUpuOvGxgq1LJUQj7MEotyWgoe5Aspf0TxsZVPhkz43ysje6OO+28C7W2AJufEQsXKKlhvcyjTlJakjFsss4MPsFSt+Sd2FGB9BMD6CYHACJ55IZ6QzOYbsc5p5WktPnCxlHPJmm47RZEspcbvc5x5XEuPnOamMUkJzk+Xk81JgEAQBAdlqr7efzD/AFkS1bng2rXlnOY/25U8/N61yvo+gpreswVkishSAgCAID1p4S97WMF3Pc1jRyucdkfmVjLZZMoxcnhF4wvga5uEkXBpTtHx9jbx73eZctt51nbTjFdLHwU9R4DLJV9SNH8QPLCTuGyc3HwWF/tC6DqpR1I5CoS6mk6saF0RmdTCtd1S0XILOwva+zfd9l72VCrzX8sG27Wnw3hmjwfRgSVUsNRNHC2H5byRnnlsXNs9+e5WzrfxyjXjRjqw5G0Oh9NUU80tBPK90IuWSsLQ4AE9ibcYBVUblp4ZsTtIuOYsw9FNFGVFPJVVUphp4yRcC5daxO/izAyFyVnVrtPSuWVULeLi5T4R1mHUUEWDV5pZjNG9shuW7LmkRgFrgePK+7jVOqXVWTaUIRovQcvgeiEbqTqutldDCTZgY3be7iuAAd5vbLiVtSs9WlGvStm1rmeekuibYaVtVSSmaB2RLmlrmm5GYPhFswppVsvSyK9poWtcG3q9B6SBsD6isfG2UCwLLuLiAQBsg2AuczyqvzEpN4XBa7SlFLL5GI6B01LM0VVYWRSWbFZhL3OPE7ZBAAyzy3oriUo5SErSlGWG+TBr9CmQYjDTSyu4KcHg5ABtB27ZI3b9kX/qCsjXbpt/JXK1gppZPBuhrjivUW07ZF3GSwvweztbVt2+zfGjrf8AVkx8t/3aPg0GO0kcNTLFE4vYx2yHG1yRkTl4bq6m3KCbKKqSm0jAVhUEAQBAEB2Wqvt5/MP9ZEtW54Nq15ZzukItWVPPzetf/wCFdR9BVVx1GYBVi4KvshAEAQBAdjquw5slaJH22YBt57to5N3/AGn7FrXMv44Nyzj/AD1P4Nu/WND1TwnUcZIdYTX7Mtvs7Xyf8tja6pVtJwybLu4qpwbHGZYqPGoaoubwVQwsc8Zhr+xG0bbhbYz8fIsYJyptdiZ4jW1J7GsrtBOFrJZZJ4m0ry6XhQ8F1jnaxy3nffcs4VtMMJblc7dTqZzseerqko+ragAtk2R/hjLYBwzBcBuvu8NkrNuKYto03Ukv0dfgTqrYqW10sG25p4OKLZAa3ZIJyANibWuSclQ0spo2aanh6mjlNDy2sweWia9rJmu2mhx2doF3CA+K+0PBYK+qtNRSfBRRSnTlDPJnYTg3UuE18cskZldG97mMcHbA4M2BI3k2J8ywnPVNNEwp6KDyzJ0dxd8+FxR0UkLamANY6Oa2YblcA8o3Hde44lEo6an8jKnW1Ukovf7NZpvW1EdBwVVUQullteCKNuQDgb7QOW4cW8rOio6+DCvKcYfzaPnWfIDDh9iD2Ods/wCViztE9UxdNNQJ1sPBdQ2INmu3HwxewrG3TUZkXck5wI1t1FpKJ0ZBc1r3Ag8YMRG7whTbR2lkXclFxZ1dZicQojibQOENNsNP9Rdk0/8A2Gy10m5aF3NpyjoVX5wUc5xOZzJzJ5SeNdOMcLBw28ts+VkQEAQBAFBKOz1VD/HP5h/rIlrXXBtWazJowNYWHGDEJgR2Mh4Vp5Q/M/7rrO1eYkXVPTUZzhVyNZcEKSAgCAICQUxF7MlNrdC6PsiHvyTcrHEeCX2yC7K3FycXmUxhHOCc7YyCiUW2gsY25Dnkm9zfjN81EYrGSFJ9wCbg8m5TmL5JWF8gkqEofA1YWEyAeMLL7CaJLje/HylQm1vgN59TIui/iRmTBKLC2Dk3yekbhdu0CQCLi+8XzF/FdQ1jgzWU8yOl0n0rbUQR01NDwFOw32LgknO17eEk8pVFKlolqfJfXudcVGPByy2W8mrwQhAQBAEBKnAXJY+pzDC6SacjsQ0RNPKSQ4/patC5l8HQsqe7Z2em+ija6EWs2aO/Bv8AHva7wGw8S16VXps37m3jUWxSOKYXNTP2KiN0bvDuPku3H7F04TUllHFnSnB4ZhrIreQp2IFk2G3cWTYbdxZNht3Fk2G3cWTYbdxZNht3Fk2G3cWTYbdxZNht3Fk2G3cWTYbdxZNht3Fk2G3cWTYbdxZNht3Fk2G3cWTYbdxZNht3Fk2G3cWTYbBHsTzwbvRvRaorHgRMLY/5pXCzGjjtynwD8lTUr6UbFG3lN7l74DhMdJAyGIWa3j43E5lx8JK5k5ank7dKmoRwZ/EsGZxMetp2PaQ9rXDkcA4eYrOLaKqkU+Tnzo7SfRafoY/dWeuXco6cOyJGjtJ9Fpuhj91Ncu5kqcOy/Q+LtJ9Fpuhj91Rrl3J6UOy/Q+LtJ9Fpuhj91Ncu46UOy/Q+LtJ9Fpuhj91Ncu46UOy/Q+LtJ9Fpuhj91Ncu46UOy/Q+LtJ9Fpuhj91Ncu46UOy/Q+LtJ9Fpuhj91Ncu46UOy/Q+LtJ9Fpuhj91Ncu46UOy/Q+LtJ9Fpuhj91Ncu46UOy/Q+LtJ9Fpuhj91Ncu46UOy/Q+LtJ9Fpuhj91Ncu46UOy/Q+LtJ9Fpuhj91Ncu46UOy/Q+LtJ9Fpuhj91Ncu46UOy/Q+LtJ9Fpuhj91Ncu46UOy/Q+LtJ9Fpuhj91Ncu46UOy/Q+LtJ9Fpuhj91Ncu46UOy/Q+LtJ9Fpuhj91Ncu46UOy/Q+LtJ9Fpuhj91Ncu46UOy/Q+LtJ9Fpuhj91Ncu46UOy/Q+LtJ9Fpuhj91Ncu46UOy/Q+LtJ9Fpuhj91Trl3DpQ7L9E0+AUocCKanBB3iGMH9Klzl3K4wjng6SNgAAAAHIBYKlm3FH2oMz/2Q=="/>
          <p:cNvSpPr>
            <a:spLocks noChangeAspect="1" noChangeArrowheads="1"/>
          </p:cNvSpPr>
          <p:nvPr/>
        </p:nvSpPr>
        <p:spPr bwMode="auto">
          <a:xfrm>
            <a:off x="155575" y="-1150938"/>
            <a:ext cx="2552700" cy="2409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data:image/jpeg;base64,/9j/4AAQSkZJRgABAQAAAQABAAD/2wCEAAkGBxQSEBQUEBQUFBUVGBgVFRUVFhcVFxcYGBUXFhwYFxcYHCggHBwnHBUWITMhJSkrLi4uGB8zODMsNygtLisBCgoKDg0OGxAQGzIkICQsLCwsLCwuLCwsLCwsLCwsLCwsLCwvLCwsLCwsLCwsLCwsLCwsLCwsLCwsLCwsLCwsLP/AABEIAMoA1gMBEQACEQEDEQH/xAAcAAEAAgMBAQEAAAAAAAAAAAAAAQcEBQYDAgj/xABOEAABAwICBAUODAQFBAMAAAABAAIDBBEFIQYHEjETQVFzkxQXIjQ1U2FxcpGxs9HSFRYyM1RkgYSUobLTI0JiwSRSgqLDksLh8CWD8f/EABoBAQACAwEAAAAAAAAAAAAAAAABAwIEBQb/xAAvEQACAQMDAgYCAwACAwEAAAAAAQIDBBESITETUQUUMjNBYYGRIjRxFSMkUrFC/9oADAMBAAIRAxEAPwC4MaxeKlhdLM7ZaPOTxADjKyhBt4RXUqKmssqLF9YdZUv2aYGIHJrIxtyH7bZnxDJb8beEVmRyp3dSbxFHgMLxmTsv8Z0xZ+W2PQp1UUYKFxI+vgPGeSs/EH9xNdH6MujcfY+AsZ+ufiD+4o10fodG4+x8BYz9c/EH9xNdH6HRuPsfAWM/XPxB/cTXR+h0bj7HwFjP1z8Qf3E10fodG4+x8BYz9c/EH9xNdH6HRuPsfAWM/XPxB/cTXR+h0bj7HwFjP1z8Qf3E10fodG4+x8BYz9c/EH9xNdH6HRuPsfAWM/XPxB/cTXR+h0bj7HwFjP1z8Qf3E10fodG4+x8BYz9c/EH9xNdH6HRuPsfAWM/XPxB/cTXR+h0bj7HwFjP1z8Qf3E10fodG4+x8BYz9c/EH9xNdH6HRuPsfAWM/XPxB/cTXR+h0bj7HwFjP1z8Qf3E10fodG4+x8BYz9c/EH9xNdH6HRuPsfAWM/XPxB/cTXR+h0bj7HwFjP1z8Qf3E10fodG4+x8BYz9c/EH9xNdH6HRuPs+JYMYpxtO6sAGd9t0vnF3LJdGRi1cQ3ZudGNZ0jXNZXAPYcuFaLOb4XNG8ZcViqqlrHGYmxRvZZxItenla9ocwgtIuCNxB5FovKZ001NZKX1nYq6pr+AZm2EiNjR/NI+1/tzaF0beKjDUzj3c3OppRZmh+i0dDCA0B0rgOEktmTyDkaORadWq5v6OjQoRpx+zobKo2BZCBZALIBZAEATBITAFkIFkAsgFkAsgFkAsgCYJCYATBAsgFkAsgFkBGyhPPJXetDRFj4X1ULQ2RnZSgDJ7NxcR/mAzvyArat6uHhnPu6C06l8Hlqexouikpnn5qz478TXHMDwA+lZXNPDyjCyq/xaZyuDjbx/ss/8VN/tL7fpCue1E1oLVXL0auadwlAEAQBAEAQHySiRGUuQ1CT6QBAEAQBAEAKA+S5MZIbSAKcE4TPpAEAQBAEAQGLibAYZARcFjgf+kqYvEkYVFmLKX1TOPVr+Yd6yL2ldG5X8Uce1f8AJkaPd3/vU/plSfs/gmj/AGPyXkFzTskoSEAQBAQVBAU4JKu10Vb29TRtc4NcJHOAJFy0x2vbk2it21gnnJzL+cotYZ1mrmpdJhsDpHFzrOFybmweQMz4AteukptI2rWTlTTZ0qqNkICVACkEKMAlAQVIKl1yVsgqIIw9wbwZfYEjsi8i+XGLLetIRfJy/EKkozSTLA0MqHSYfTPkJc50bSSd5y3latZYqNI3aDbpps3SqReFIJQBAEAQHhXfNP8AJd6Ci5MZcMpPVT26/mHesiXTueDiW/qY0d7v/ep/TKsZ+z+DOj/Y/JeQXOOyShIQC6AgoDjdIdYENJU8A9j3Wttubazb+A5nLNXwoOUcmpVvI056Tr4nhzQ4biAR4jmqMYZtJ6kVXrs+cpPJm9MS37T5OV4jyjrNV3cuD/X6xy1rj3Gbln7SNzpBi7KSnfNICWt4hvJJsAFXThqeC6rU0Rya/RHSmOvY9zGuYYyA5rrZXvYgjIg2PmWdSm4cldCsqnB0SqL2ShJBQZONxLWDBDW9SuY82cGOkFtlrjxW3kC+9XRt246jUndqMtJ2RVJtFO65u3IeZ/5HLoWZyPEfcX+Fh6B9zaXmmrUre4zoW/tI9tKdII6GDhZA52ey1rbXJPFnkFjSpuo8GVet01k+NE9I46+EyRtc3Zdsua61wbX3jIjNTUpum8ChWVWOUb1VlwugCAIDwrvmn+S70FFyjGXDKT1U9uv5h3rIl07ng4lv6mNHe7/3qf0yrGfs/gzo/wBj8l5Bc47JKEkFBlHO4fppSTVHU8chL7kDIhriN4a7cVa6Ukss1lcwk9KOhVT5Nn5KD1l90qj/AE/oC6lv7Zwbv3S8sL+Yi5tn6QuZL1Hchwis9dnzlJ5M3piW9afJy/EeUdZqu7lwf6/WOWtcetm5ae0jx1sdzH+Wz9SW3rIvPbZoNSe6r8cX/IrrzlGv4bwyz3OsCTuG9aZ0jQ4NphS1UzooHkvFzm0gOA3lpO8KyVJxWWUxrxlLSjfqsvZQGlfdebnx6WrqUvZOHX99/wCl/lcs7hTuubtyHmf+Ry6FmcfxH3F/hYegfc2l5pq1K3uM6Fv7SOd1z9qRc7/2lW2fqZR4h6EeepbtafnB+gKbz1mPh/tv/SwamobGxz3kNa0FzidwAFyT9i1Ess6EnhZNLgGltNWPcyBxLmi9nNLSRuuL7x7Qs6lOUUVU60ZvCN8sFwXfRKA8K75p/ku9BRcoxlwyk9VPbr+Yd6yJdO54OJb+pjR3u/8Aep/TKsZ+z+DOj/Y/JeQXOOyShJ8uRES9LPzxoH3QpOcHoK6tXHSZwbf3kfodcr5O+u5Qmsof/JT/AOn9AXToP/rOFdY6u5eOFfMRc2z9IXNlydqnvFMrPXZ85SeTN6YlvWfyc3xHlHWaru5cH+v1jlrXHrZuWntI8da/c1/ls/Ult6yLzPTeDQalN1X44vQ9XXj3RreHLZljYp8xL5D/ANJWrHlHQn6WUlqr7pQ+Q/zbP/ldG69o41nnrF7BcvfB3OSgdKu683Pj0tXVpewcKu//ACPyi/yuWzuFO65u3IeZ/wCRy6FmcnxH3F/hYegfc2l5pq1K/uM37f2kc7rm7Ui53/tKts/Ua/iHoR56lu16jnR+gKbv1keH7QZ1OnHc2r5mQ+ZpVNF/zRtXPtsq/VCP/kTzEn641uXbWhYObYp9UusBc5HY+T6Qk8K75p/ku9BRcoxlwyk9VPbr+Yd6yJdO54OJb+pjR3u/96n9Mqxn7P4M6P8AY/JeQXOOyShJCh5DNDQ6I0kNQaiOICQkm+04gE3uWtJsN53K11ZNYZTGhTjLKW5vlWXI0OLaI0lTMJp4tp4tntOANt20AbO+1ZqpJLCKJ28JPLN60LB5LksLYqvXZGdqkdbsQJQXcQJ4MgHx2PmK3rN8nM8QW6Os1ZMIwyC4I+Uc+QvcQVr3D/mzbtNqSN/iVDHPE6KZocx4sQf/AHeqovTui+UVJYZiYDgMFGwsp2bIcdp1yXEndmSblTOblyYU6ap8G0cLjNYluDSYRonS0srpYItl7ri93GwO8NBPYjxLN1JSWGUwoQi8o3gVe5caOr0SpJKkVL4gZQQb3cAS3cS0GxOQzI4laqsksFToU29TRvCq2WfBT+uiMiqgcR2JiIB4rh5JH+4eddCzZyfEU9a/wsPQVhbhtKHAg8G3I5Falb3GdC39pGdjGExVURinbtsOdrkEEbiCMwVXCUovKM6lOM1hnzgmDQ0kXB07Nht7nMkknjJOZOQUym5PLEKcYLCM2eIPaWuALXAgg7iCLEFY5wZtJrBqMC0WpqNznU8ey5+RJc5xte9hc5DwBZyqOS3KoUYweUbsFYFxKA8K75p/ku9BRcoxlwyk9VPbr+Yd6yJdO54OJb+pjR3u/wDep/TKsZ+z+DOj/Y/JeQXOOyShIQBAEBBQBAeU9O14s9rXDfZwDh5ipyQ0ejABkMrcQUEn0gIQjYIAhIQBAEIPKop2vAD2tcBmA4B2fLmmcBrJ6gISEIJQkIAgCAIDwrvmn+S70FFyjGXDKT1U9uv5h3rIl07ng4lv6mNHe7/3qf0yrGfs/gzo/wBj8l5Bc47JKEhAEBBKkjO2Tl9JtOaajdsPJkk73HYkeUTkFTOpGJv23h9WvulscuNbovnSut4JBfzFtvzVfmI9je/4WS5miw8GxFtTTxzMBDZGh4BtcA8tlfF6lk5Fam6VR03yjmtKtYEdDUGF8MjyGtdtNLQOyvlmfAq51lCWGblr4dO4hri0t8HV0FSJYmSAWD2hwB4ri9lanlGhOOiTj2NLpTpfT0OUpLpCLtjZm4i9rniAvxlVzqKHJs21lUrv+JyB1uNv2q63hkAPm2bfmq3cpfB0f+Fn/wCyO80axptZTMnY1zA/a7FxBI2XFv8AKbcSvhLUsnJuaLo1ND3M6rq2RMc+VwYxou5zjYAeFZN/JXGDk8Lc4DE9a8DXWghfKP8AMSGNPivc/ktd3MU+DrU/CKko6m0ZmiusRtZUNgMLo3OBIO2HtyBOeQPFyLKFdSeMFd14ZOhT1to7guVxy1ucjpLrBpqR5jF5pG5Oay3Ynkc45A+BU1KqidC28Oq1t+F9mgg1uM2uzpnhvK2Rrj5iB6VgrmPY2peDVF8o7rANIIKxm3A+9snNOTmnkc3iV8ZKS2OZXt50ZYmjaXWRr/GSQhIQBAeFd80/yXegouUYy4ZSeqnt1/MO9ZEunc8HEt/Uxo73f+9T+mVYz9n8Izo/2PyXkFzjskoSEAKA0ul+K9S0csw+U1tmX/zHIfmb/YsJvCNi1pdSqoFHaOYPJX1XB7Vi675JDmQOM+E8X/4tKMXN7nqbqtC1pYXJaDdVlFsWvPtW+Xtja82zs/ktjy8cHC/5atzsdVgeHimp4oA4uEbQwE2BIHLZWpYijn1anUqSm/llPa3e6LuaZ/datx60ek8H9j8suHR7tSDm2fpC24cHnLj3Jf6UlrJDxic/CXzLSy/G3ZABHg3/APoWlXzqPUeGKLoLS9zq9EJcIkhjjkZE2awDuGFi539LzkfAFdCUNjm3cLxTbTePosbCsPjp4hHA3ZYLkNBuBckm32kq9LscepUlN5lyVZrgxtzqhtK02ZG1r3+F7rkA+ANsftWtXm84R3/CLaOjqvnJGg2r9lTC2eqc8NffYYwgEtv8pzrXz4gOLjSlS1bsi+8TdOemmdlhGgNPTVTKiB0gLNobDiHNNwRvI2gc+VXRpqMsnMq+IVK0NMjI1iYy6loXujNnvIjYeQu3n7BdTVlhGFjQVWqk+CpNDdF3YhM5pcWsZnI/eczuF+M5m5WjThKUtz0d5dxtYJRR3WI6qIDH/AlmbIBkXlrmk/1ANH5WW1K3TOTR8Zqxn/NZK/0exGSgrmk9iWP4OVvEW3s4Hl5R4lRDMZHYuaUbmg5cvGx+hWOuARuOYW+jx7jjKPoICUAQHhXfNP8AJd6Ci5RjLhlJ6qe3X8w71kS6dzwcS39TGjvd/wC9T+mVYz9n8GdH+x+S8gucdklCQgIKBnLazKYyYbMG727L/sa65/LNVVfSbvh81G4i2VlqzxiOmrbzENZI3Y2jkGm9xcndyX8IWtRkk9zveKW8qlLVEvJsgte4t4xZbuVg8pplxgiGQOF2kEHcRmPOo/8Ayg4uOUyk9bndF3NM/utS49aPUeEex+WXDo92pBzbP0hbcODzlx7kv9MPSTRqnrW7M7eyb8l7TZ7ePI/2NwolCM+TOhc1KDzEqPTjQ3qDZc2USMeS0BwAeMicwMiMt606tPQejsL6Vx/Fo7fU/icktNLHI4uEL2hhOZDXNvs38BB862aMm4nH8VpxhU/isHHa16YsxJzjukjY9p4jYFhF+UbJ86ouNpHW8HadHPzksDVvjcc1FHEHASQtDHMuAbDIOA5CPYrqFRYON4hbTp1XPHJ1vDNuAXC53C4ucr5BXatzQ0yxk4vW/Sl1AHDdHI1zvEexv5yFVXWUdLwmahW/05bVHjUcMssMrgwy7JYSQAXC42bnjN8lRQqb4Oj4xbSlicN+5a9fXxwxukle1rGi5LiAAtuTWDz9OnOcsRR+fK+Y1dc50YP8aXsRx9k6wyWk95nrKUehbtS7H6Jp2bLWjkAHmC3o8HkZPLbPTaUoxwxdCOx9ISeFd80/yXegouUYy4ZSeqnt1/MO9ZEunc8HEt/Uxo73f+9T+mVYz9n8GdH+x+S8gucdklCQgCA85Yw4EEXByIO4g5WRpMJuO6Ke0q1azRvc+iaZYznwdxts8AvbaH5+Nac6G+x6K08ThKChVeDmW4HXn+GKestu2eDlDPzGyq+nUN3zNmt8ovHQ+kfDQU8crdl7I2tc02yI4ssluwT0JM8xdSjKvOUeMvBXWs7R6qnry+CCSRnBsG00ZXF7jetetTlKeUjseF3VGlR0zlh5LQwOItpoWuFnNjYCDvBDRktqKwjiVmnNtFZ6X6NYi6umlpWyFj3AgxyhnEBmC9q1pxqKWYnatLm06SjV+Po1EOgWJTvHDtLf65pQ8geANcfNksOlOW8jZ/5K2or/AKv/AIWpoho4yhg4NpLnE7T3n+Zx5OQAWAW1COlHAurmVxPUz40x0YZXw7Luxe3ON++x5COMFJ01JE2t1K3llFP4loZXU7/mJX2OT4A6S/i2OyH2habpTT2R6KPiFvUjmT37G81d4NVjEI5p4Z2taHgvma5pF2kAfxMz9ispRmpZaNS/r28qGmDWS3qylbLG6ORocx4LXNO4g8S2msnn4ScXlFNaS6t6iF5NM0zxcQFuEaOQg/KtyjMrUlRaeYnpbXxSnOGmq8Ghj0dr5SG9T1Rtu22Pa0eJ0lmqt06j+DZV1aQ/kpIsjQLQA0zxUVVjKL7DBm1lxYknjdmfAFs0qOndnHv/ABJ1v4Q4O9ljBBBFwb3HLdXnIjsjlp8KexrXwsdtslmkABttBsji1hz3Ob2I5LhYPJtRqRe0uxtdHoJGibhdq75dvM3+VFESByAO2hbwLKOxVVksrSblSVHhXfNP8l3oKLlGMuGUnqp7dfzDvWRLp3PBxLf1MaO93/vU/plWM/Z/BnR/sfkvILnHZJQkIAgCAgoCNlA2ybICCEGSQEBKAIAgCA+dlSE8CyjA3ZIQYBCDOCNlBlkoRgkoSRZALICUB4V3zT/Jd6Ci5RjLhlJ6qe3X8w71kS6dzwcS39TI0e7v/ep/TKsZv/pM6S/8gvILmnawTdTkC6ZAumRgXTIwEGGFAwwpyRgJknATIF0yMC6ZAumQEyMBMgJkjATIwEySEyRgJknDF0yMC6ZGBdMgXTIPCvP8J/ku9BRcmM9ospPVT26/mHesiXTuPSmcS39TNPXVz4MRnliOy9lRMWmwNjwjxuOW4lWQjGVLDK5ylCepGz64mId+b0UfsVatYYLfO1B1xMQ783oo/YnlYEedqjriYh35vRR+xPKwHnao64mId+b0UfsTysB52qOuJiHfm9FH7E8rAedqjriYh35vRR+xPKwHnag64mId+b0UfsTysB52oOuJiHfm9FH7E8rAedqjriYh35vRR+xPKwHnao64mId+b0UfsTysB52qOuJiHfm9FH7E8rAedqjriYh35vRR+xPKwHnao64mId+b0UfsTysB52qOuJiHfm9FH7E8rAedqjriYh35vRR+xPKwHnao64mId+b0UfsTysB52qOuJiHfm9FH7E8rAedqDriYh35vRR+xPKwHnag64mId+b0UfsTysB52qOuJiHfm9FH7E8rAedqjriYh35vRR+xPKwHnao64mId+b0UfsTysB52qOuJiHfm9FH7E8rAedqjriYh35vRR+xPKwHnapD9YWIOBBmbYix/hR8nkp5WKZPnZ4eTI1VC1c/mH+shUXPpQtd2znMf7cqefm9a5X0fQa9b1mCskVkKQEBKDOAAm5PATnkhoJwSsEIQEAQBAEAQBRgEqUxuEaQywgwLIFghAEAQBAEAQBAdlqr7efzD/AFkS1bng2rXlnOY/25U8/N61yvo+gpreswVkishSAgCiXGxMd2WFpxq/bSQCaldI8NP8UPLSQ07nDZaMh/dalG4cpaWdG6tFGGYmqw/RiJ+EzVjnSCSNzgGgjYyc0Zgtv/MeNZzqtVVErhRi6Os5aKJzjZrS48jQT6FsSaSNOMHLhECJ19mxvyWN/Mo1rGRoerB0Oleib6JsLi/hBKCexaQG22d//V+Spp11MvrW0qeN8nPSROb8prhfdcEX8V1emn8lGiS5Qkic35TXC+64Iv4rplZwmHCS5QfEW/KBF91wRfxKFJNZDi18H0adwFy1wHLsm3nsp1R7mTpTXwfLIidwJA3kC4Hj5FLklyY6W1sbXRrCOqKuCKUPayUkbQGycmuPYki3EOJVVKiinj4L6NNuai1yTpThDaatkgi23NZYC9nON2hx+SBy8ixpyehSZFanibiidG6GnfM5lc6WNgaSODaS7auN42HG1vAprSxHMSaEE21M1s8PZv4MOLGucA6x+SCbbWWRt4llGSUU2yqUMvKPOSBzQC5rmg7iWkA/aVnqT4ZDpyXKEULnGzWuceQAn+yNxXLIUJPhDgXWJ2XWG87JAHgP5edQpJy0phwkllo81kRgIQEAQHZaq+3n8w/1kS1bng2rXlnOY/25U8/N61yvo+gpreswVkishSAgJCYyTHlF56R482CvhgnsYKiIsdtbg4vLQT4Dcg+MLlQg5Qcl8M7dWoozUJfKNZiuB9RYLWQg3btudGd52HOYRfwjd9izU9dSLMJU+nRkj6ZTCjw6mFPU09I6QNc+aYNcXkt2iBfK+fmRtzm1gKMadOLNTpjiUQip6qCop31sLgDJDskODgWk7JvcZ3z3XKypJ5cWV1ZraSZk62cVlbBTxtdZk7H8KNkdlbgyM7XGZO5LWGZ/4Lyq9KPWWlOJ4ZQvAu9ksbJLcQDhG8+bsk1KFSRlp61OMl8Gx0xoG4hC1sIJMFUyJ9uIEtDz4g14P2KqlN03v8otrwjVjlfDMKojjq8dbC8B0VJF2LOIyXBNxx2u3L+kLPMo0s9ytxjKuo9kYWB6WzVGJupZmsdTvdLGItgdgGBxBva+exnflCznSUaalncwp1nUraMbGdoRRMgqsTiAvGwiwOfY2cbHz2WFSTlGLM6EIxnNI5vAdKJq3E6MShjWMkcY2sbbZBifkTfPIBXyo6aTbNenW11lj4O0xGmbCa6rpWiarGRB3xgMbk1vH2PZf1blqqcmlB8G7KMVma5OR1U1T5sRlkkcXvdES5xzJO038ltXSUYJI0rJynUbZs9BZ+DixZ5AcGSSP2SLg2EpsR4bKiqvSjYoyajN9mz0wLFn4jhVaKsMc6NrtlzWhoH8MuaQBxghZTj06kVH5IhPr0ZOXwYkNY7D8DhmpA0STEcJKWhxBcSTv5LbOeSKPUqNSME3ToZiZGJYo+o0ckllAD3uaHFoDQ/ZqGt27DjIaL+JTCKjXSRlKblbNtFVFb5ySEAQBAdlqr7efzD/AFkS1bng2rXlnOY/25U8/N61yvo+gpreswVkishSAgJQmPJ0em2kwr5Y3iMxhjS221e93XvcKm3o6cx+DYuLjqtd0bGq09fNh5pJY9p5aGcLtbw0ggkctgqlbYnlFk7zVS0s8cL0wZ1M2mrqcVMTDeM32XNtuH2brgjLlWc7d51RYp3KUNM1kw9KdJ+q2xxxRNghi+SxtiTla5PJbi8aypUdG7e5jWuNfpM7FtMo6qjbDUU+1Mxto5QcmnIbVt+4blhGg4zynszOdyp09LRGhempoIpIzGZGvdtjsg3ZOzsnfy7LfMorW+qWxjb3TpxaPvRfTx1IagvjMvDycLYOtsuN78Xi8ymrbZxuZULrRnPyaSk0hmirDVsI4Quc4g5hwcTdh8FrDzKyVFOGkojXl1NZ0vx9gY580FExlS8EGQuu2/LbLj8V+NUO3k9m9ja83BbxW/c1mjWmDqY1LpGGV1R8p21s2PZZ5+VuWdShnGCmlc6W/s02juJdS1MM5bt8ESdm9r3aW7/tV1WOaekppVOnU1G+ptOHsxGSqYw7Etg+Eu3gNsM+UEelU+XzTwXu6fU1/BGEaWRU1dLUxQENkaRwe2OxcSCSDbdlu8ah0HKCTZMblRk5JHlg+lggirWcGXdVl5B2gNjaDxnln8tT5fLTzwRC5xCSXyfOjWlIpKaogMZfw4I2tq2zdhZmCPCpqUXqUkYUrjRBxxyb/Qeeq6ge2JkFXG1xHUz3bMjTe5tfKxvtWP2Kmukp54+zat3J03jf6M/TCvezB+CqmRQzSvaGQRkWYxsgcNxO5oufGsKUczyjO4nJUsNYKrK6TOSQoAQBAdlqr7efzD/WRLVueDateWc5j/blTz83rXK+j6Cmt6zBWSKyFICAlBnAUNY4JzgKcBLJnNwacw8OIZDFv4TZ7HI23+NVKpHOGyxUpuOvGxgq1LJUQj7MEotyWgoe5Aspf0TxsZVPhkz43ysje6OO+28C7W2AJufEQsXKKlhvcyjTlJakjFsss4MPsFSt+Sd2FGB9BMD6CYHACJ55IZ6QzOYbsc5p5WktPnCxlHPJmm47RZEspcbvc5x5XEuPnOamMUkJzk+Xk81JgEAQBAdlqr7efzD/AFkS1bng2rXlnOY/25U8/N61yvo+gpreswVkishSAgCAID1p4S97WMF3Pc1jRyucdkfmVjLZZMoxcnhF4wvga5uEkXBpTtHx9jbx73eZctt51nbTjFdLHwU9R4DLJV9SNH8QPLCTuGyc3HwWF/tC6DqpR1I5CoS6mk6saF0RmdTCtd1S0XILOwva+zfd9l72VCrzX8sG27Wnw3hmjwfRgSVUsNRNHC2H5byRnnlsXNs9+e5WzrfxyjXjRjqw5G0Oh9NUU80tBPK90IuWSsLQ4AE9ibcYBVUblp4ZsTtIuOYsw9FNFGVFPJVVUphp4yRcC5daxO/izAyFyVnVrtPSuWVULeLi5T4R1mHUUEWDV5pZjNG9shuW7LmkRgFrgePK+7jVOqXVWTaUIRovQcvgeiEbqTqutldDCTZgY3be7iuAAd5vbLiVtSs9WlGvStm1rmeekuibYaVtVSSmaB2RLmlrmm5GYPhFswppVsvSyK9poWtcG3q9B6SBsD6isfG2UCwLLuLiAQBsg2AuczyqvzEpN4XBa7SlFLL5GI6B01LM0VVYWRSWbFZhL3OPE7ZBAAyzy3oriUo5SErSlGWG+TBr9CmQYjDTSyu4KcHg5ABtB27ZI3b9kX/qCsjXbpt/JXK1gppZPBuhrjivUW07ZF3GSwvweztbVt2+zfGjrf8AVkx8t/3aPg0GO0kcNTLFE4vYx2yHG1yRkTl4bq6m3KCbKKqSm0jAVhUEAQBAEB2Wqvt5/MP9ZEtW54Nq15ZzukItWVPPzetf/wCFdR9BVVx1GYBVi4KvshAEAQBAdjquw5slaJH22YBt57to5N3/AGn7FrXMv44Nyzj/AD1P4Nu/WND1TwnUcZIdYTX7Mtvs7Xyf8tja6pVtJwybLu4qpwbHGZYqPGoaoubwVQwsc8Zhr+xG0bbhbYz8fIsYJyptdiZ4jW1J7GsrtBOFrJZZJ4m0ry6XhQ8F1jnaxy3nffcs4VtMMJblc7dTqZzseerqko+ragAtk2R/hjLYBwzBcBuvu8NkrNuKYto03Ukv0dfgTqrYqW10sG25p4OKLZAa3ZIJyANibWuSclQ0spo2aanh6mjlNDy2sweWia9rJmu2mhx2doF3CA+K+0PBYK+qtNRSfBRRSnTlDPJnYTg3UuE18cskZldG97mMcHbA4M2BI3k2J8ywnPVNNEwp6KDyzJ0dxd8+FxR0UkLamANY6Oa2YblcA8o3Hde44lEo6an8jKnW1Ukovf7NZpvW1EdBwVVUQullteCKNuQDgb7QOW4cW8rOio6+DCvKcYfzaPnWfIDDh9iD2Ods/wCViztE9UxdNNQJ1sPBdQ2INmu3HwxewrG3TUZkXck5wI1t1FpKJ0ZBc1r3Ag8YMRG7whTbR2lkXclFxZ1dZicQojibQOENNsNP9Rdk0/8A2Gy10m5aF3NpyjoVX5wUc5xOZzJzJ5SeNdOMcLBw28ts+VkQEAQBAFBKOz1VD/HP5h/rIlrXXBtWazJowNYWHGDEJgR2Mh4Vp5Q/M/7rrO1eYkXVPTUZzhVyNZcEKSAgCAICQUxF7MlNrdC6PsiHvyTcrHEeCX2yC7K3FycXmUxhHOCc7YyCiUW2gsY25Dnkm9zfjN81EYrGSFJ9wCbg8m5TmL5JWF8gkqEofA1YWEyAeMLL7CaJLje/HylQm1vgN59TIui/iRmTBKLC2Dk3yekbhdu0CQCLi+8XzF/FdQ1jgzWU8yOl0n0rbUQR01NDwFOw32LgknO17eEk8pVFKlolqfJfXudcVGPByy2W8mrwQhAQBAEBKnAXJY+pzDC6SacjsQ0RNPKSQ4/patC5l8HQsqe7Z2em+ija6EWs2aO/Bv8AHva7wGw8S16VXps37m3jUWxSOKYXNTP2KiN0bvDuPku3H7F04TUllHFnSnB4ZhrIreQp2IFk2G3cWTYbdxZNht3Fk2G3cWTYbdxZNht3Fk2G3cWTYbdxZNht3Fk2G3cWTYbdxZNht3Fk2G3cWTYbdxZNht3Fk2G3cWTYbdxZNht3Fk2G3cWTYbBHsTzwbvRvRaorHgRMLY/5pXCzGjjtynwD8lTUr6UbFG3lN7l74DhMdJAyGIWa3j43E5lx8JK5k5ank7dKmoRwZ/EsGZxMetp2PaQ9rXDkcA4eYrOLaKqkU+Tnzo7SfRafoY/dWeuXco6cOyJGjtJ9Fpuhj91Ncu5kqcOy/Q+LtJ9Fpuhj91Rrl3J6UOy/Q+LtJ9Fpuhj91Ncu46UOy/Q+LtJ9Fpuhj91Ncu46UOy/Q+LtJ9Fpuhj91Ncu46UOy/Q+LtJ9Fpuhj91Ncu46UOy/Q+LtJ9Fpuhj91Ncu46UOy/Q+LtJ9Fpuhj91Ncu46UOy/Q+LtJ9Fpuhj91Ncu46UOy/Q+LtJ9Fpuhj91Ncu46UOy/Q+LtJ9Fpuhj91Ncu46UOy/Q+LtJ9Fpuhj91Ncu46UOy/Q+LtJ9Fpuhj91Ncu46UOy/Q+LtJ9Fpuhj91Ncu46UOy/Q+LtJ9Fpuhj91Ncu46UOy/Q+LtJ9Fpuhj91Ncu46UOy/Q+LtJ9Fpuhj91Ncu46UOy/Q+LtJ9Fpuhj91Ncu46UOy/Q+LtJ9Fpuhj91Ncu46UOy/Q+LtJ9Fpuhj91Ncu46UOy/Q+LtJ9Fpuhj91Trl3DpQ7L9E0+AUocCKanBB3iGMH9Klzl3K4wjng6SNgAAAAHIBYKlm3FH2oMz/2Q=="/>
          <p:cNvSpPr>
            <a:spLocks noChangeAspect="1" noChangeArrowheads="1"/>
          </p:cNvSpPr>
          <p:nvPr/>
        </p:nvSpPr>
        <p:spPr bwMode="auto">
          <a:xfrm>
            <a:off x="155575" y="-1150938"/>
            <a:ext cx="2552700" cy="2409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E05-F31D-48A8-BEB8-DD52A5970A43}" type="slidenum">
              <a:rPr lang="en-US"/>
              <a:pPr/>
              <a:t>2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620713"/>
            <a:ext cx="6911975" cy="53228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b="1" dirty="0" smtClean="0"/>
              <a:t>FORUM OF THE ACADEMIA AND THE ICT INDUSTRY IN THE EAST AFRICAN REGION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20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June 2016</a:t>
            </a:r>
            <a:br>
              <a:rPr lang="en-US" sz="3200" b="1" dirty="0" smtClean="0"/>
            </a:br>
            <a:r>
              <a:rPr lang="en-US" sz="3200" b="1" dirty="0" smtClean="0"/>
              <a:t>Kigali, Rwanda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Case Study:  African Advanced Level Telecommunications Institute (AFRALTI) with the Headquarters in Kenya</a:t>
            </a:r>
            <a:endParaRPr lang="en-US" sz="3200" b="1" dirty="0" smtClean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285852" y="71414"/>
            <a:ext cx="7215238" cy="857256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13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.0	International Recognition and 	Certification: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auto">
          <a:xfrm>
            <a:off x="1428728" y="2276872"/>
            <a:ext cx="7391435" cy="4276328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sz="1000" b="1" dirty="0" smtClean="0">
              <a:solidFill>
                <a:srgbClr val="002060"/>
              </a:solidFill>
              <a:latin typeface="+mn-lt"/>
            </a:endParaRPr>
          </a:p>
          <a:p>
            <a:pPr marL="0" lvl="1"/>
            <a:r>
              <a:rPr lang="en-US" sz="2500" b="1" dirty="0" smtClean="0"/>
              <a:t>13.2	ITU Centre of Excellence (CoE) </a:t>
            </a:r>
          </a:p>
          <a:p>
            <a:pPr marL="0" lvl="1"/>
            <a:endParaRPr lang="en-US" sz="2000" dirty="0" smtClean="0"/>
          </a:p>
          <a:p>
            <a:pPr marL="400050" indent="-400050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</a:rPr>
              <a:t>First node under the ITU Centres of Excellence (CoE) in Africa with successfully projects undertaken.  </a:t>
            </a:r>
          </a:p>
          <a:p>
            <a:pPr marL="400050" indent="-400050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</a:rPr>
              <a:t>Chaired the CoE Steering Committee (2012) that manages the CoE Phase 2 project. </a:t>
            </a:r>
          </a:p>
          <a:p>
            <a:pPr marL="400050" indent="-400050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</a:rPr>
              <a:t>AFRALTI competitively selected as a node in the new </a:t>
            </a:r>
            <a:r>
              <a:rPr lang="en-US" sz="2000" dirty="0" err="1" smtClean="0">
                <a:solidFill>
                  <a:srgbClr val="002060"/>
                </a:solidFill>
              </a:rPr>
              <a:t>Centres</a:t>
            </a:r>
            <a:r>
              <a:rPr lang="en-US" sz="2000" dirty="0" smtClean="0">
                <a:solidFill>
                  <a:srgbClr val="002060"/>
                </a:solidFill>
              </a:rPr>
              <a:t> of Excellence (</a:t>
            </a:r>
            <a:r>
              <a:rPr lang="en-US" sz="2000" dirty="0" err="1" smtClean="0">
                <a:solidFill>
                  <a:srgbClr val="002060"/>
                </a:solidFill>
              </a:rPr>
              <a:t>CoE</a:t>
            </a:r>
            <a:r>
              <a:rPr lang="en-US" sz="2000" dirty="0" smtClean="0">
                <a:solidFill>
                  <a:srgbClr val="002060"/>
                </a:solidFill>
              </a:rPr>
              <a:t>) 2015-18 project.</a:t>
            </a:r>
          </a:p>
          <a:p>
            <a:pPr marL="400050" indent="-400050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</a:rPr>
              <a:t>COE node on </a:t>
            </a:r>
            <a:r>
              <a:rPr lang="en-US" sz="2000" b="1" dirty="0" smtClean="0">
                <a:solidFill>
                  <a:srgbClr val="002060"/>
                </a:solidFill>
              </a:rPr>
              <a:t>Spectrum Management </a:t>
            </a:r>
            <a:r>
              <a:rPr lang="en-US" sz="2000" dirty="0" smtClean="0">
                <a:solidFill>
                  <a:srgbClr val="002060"/>
                </a:solidFill>
              </a:rPr>
              <a:t>and </a:t>
            </a:r>
            <a:r>
              <a:rPr lang="en-US" sz="2000" b="1" dirty="0" smtClean="0">
                <a:solidFill>
                  <a:srgbClr val="002060"/>
                </a:solidFill>
              </a:rPr>
              <a:t>Broadband Access</a:t>
            </a:r>
          </a:p>
          <a:p>
            <a:pPr marL="400050" indent="-400050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</a:rPr>
              <a:t>Currently working on Spectrum Management Training </a:t>
            </a:r>
            <a:r>
              <a:rPr lang="en-US" sz="2000" dirty="0" err="1" smtClean="0">
                <a:solidFill>
                  <a:srgbClr val="002060"/>
                </a:solidFill>
              </a:rPr>
              <a:t>Programme</a:t>
            </a:r>
            <a:r>
              <a:rPr lang="en-US" sz="2000" dirty="0" smtClean="0">
                <a:solidFill>
                  <a:srgbClr val="002060"/>
                </a:solidFill>
              </a:rPr>
              <a:t> (SMTP).</a:t>
            </a:r>
            <a:endParaRPr lang="en-US" sz="20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1266" name="Picture 2" descr="https://encrypted-tbn1.gstatic.com/images?q=tbn:ANd9GcRn6UghtpGN2UbjAYsIXkXkNM8LTGn5KvbzRL4tuvUdmDdmJxd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04664"/>
            <a:ext cx="1727883" cy="194753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285852" y="0"/>
            <a:ext cx="7215238" cy="857256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13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.0	International Recognition and 	Certification: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auto">
          <a:xfrm>
            <a:off x="1428728" y="2286000"/>
            <a:ext cx="7143800" cy="3886200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sz="1000" b="1" dirty="0" smtClean="0">
              <a:solidFill>
                <a:srgbClr val="002060"/>
              </a:solidFill>
              <a:latin typeface="+mn-lt"/>
            </a:endParaRPr>
          </a:p>
          <a:p>
            <a:pPr marL="0" lvl="1"/>
            <a:r>
              <a:rPr lang="en-US" sz="2500" b="1" dirty="0" smtClean="0"/>
              <a:t>13.3	Huawei Authorized Learning Partner 	(HALP)</a:t>
            </a:r>
          </a:p>
          <a:p>
            <a:pPr marL="0" lvl="1"/>
            <a:endParaRPr lang="en-US" sz="2500" b="1" dirty="0" smtClean="0"/>
          </a:p>
          <a:p>
            <a:pPr marL="0" lvl="1"/>
            <a:endParaRPr lang="en-US" sz="1000" b="1" dirty="0" smtClean="0"/>
          </a:p>
          <a:p>
            <a:pPr marL="461963" lvl="1" indent="-461963">
              <a:buFont typeface="Wingdings" pitchFamily="2" charset="2"/>
              <a:buChar char="ü"/>
            </a:pPr>
            <a:r>
              <a:rPr lang="en-US" sz="2500" dirty="0" smtClean="0">
                <a:solidFill>
                  <a:srgbClr val="002060"/>
                </a:solidFill>
                <a:latin typeface="+mn-lt"/>
              </a:rPr>
              <a:t>One of the 2 HALPs in Africa to support Huawei Enterprise Business activities; other one based in South Africa.</a:t>
            </a:r>
          </a:p>
          <a:p>
            <a:pPr marL="461963" lvl="1" indent="-461963">
              <a:buFont typeface="Wingdings" pitchFamily="2" charset="2"/>
              <a:buChar char="ü"/>
            </a:pPr>
            <a:r>
              <a:rPr lang="en-US" sz="2500" dirty="0" smtClean="0">
                <a:solidFill>
                  <a:srgbClr val="002060"/>
                </a:solidFill>
                <a:latin typeface="+mn-lt"/>
              </a:rPr>
              <a:t>Certificates on offer</a:t>
            </a:r>
          </a:p>
          <a:p>
            <a:pPr marL="1376363" lvl="3" indent="-461963">
              <a:buFont typeface="Wingdings" pitchFamily="2" charset="2"/>
              <a:buChar char="ü"/>
            </a:pPr>
            <a:r>
              <a:rPr lang="en-US" sz="2000" b="1" i="1" dirty="0" err="1" smtClean="0">
                <a:solidFill>
                  <a:srgbClr val="002060"/>
                </a:solidFill>
                <a:latin typeface="+mn-lt"/>
              </a:rPr>
              <a:t>Huawei</a:t>
            </a:r>
            <a:r>
              <a:rPr lang="en-US" sz="2000" b="1" i="1" dirty="0" smtClean="0">
                <a:solidFill>
                  <a:srgbClr val="002060"/>
                </a:solidFill>
                <a:latin typeface="+mn-lt"/>
              </a:rPr>
              <a:t> Certified </a:t>
            </a:r>
            <a:r>
              <a:rPr lang="en-US" sz="2000" b="1" i="1" dirty="0" err="1" smtClean="0">
                <a:solidFill>
                  <a:srgbClr val="002060"/>
                </a:solidFill>
                <a:latin typeface="+mn-lt"/>
              </a:rPr>
              <a:t>Datacom</a:t>
            </a:r>
            <a:r>
              <a:rPr lang="en-US" sz="2000" b="1" i="1" dirty="0" smtClean="0">
                <a:solidFill>
                  <a:srgbClr val="002060"/>
                </a:solidFill>
                <a:latin typeface="+mn-lt"/>
              </a:rPr>
              <a:t> Associate (HCDA)</a:t>
            </a:r>
          </a:p>
          <a:p>
            <a:pPr marL="1376363" lvl="3" indent="-461963">
              <a:buFont typeface="Wingdings" pitchFamily="2" charset="2"/>
              <a:buChar char="ü"/>
            </a:pPr>
            <a:r>
              <a:rPr lang="en-US" sz="2000" b="1" i="1" dirty="0" err="1" smtClean="0">
                <a:solidFill>
                  <a:srgbClr val="002060"/>
                </a:solidFill>
                <a:latin typeface="+mn-lt"/>
              </a:rPr>
              <a:t>Huawei</a:t>
            </a:r>
            <a:r>
              <a:rPr lang="en-US" sz="2000" b="1" i="1" dirty="0" smtClean="0">
                <a:solidFill>
                  <a:srgbClr val="002060"/>
                </a:solidFill>
                <a:latin typeface="+mn-lt"/>
              </a:rPr>
              <a:t> Certified </a:t>
            </a:r>
            <a:r>
              <a:rPr lang="en-US" sz="2000" b="1" i="1" dirty="0" err="1" smtClean="0">
                <a:solidFill>
                  <a:srgbClr val="002060"/>
                </a:solidFill>
                <a:latin typeface="+mn-lt"/>
              </a:rPr>
              <a:t>Datacom</a:t>
            </a:r>
            <a:r>
              <a:rPr lang="en-US" sz="2000" b="1" i="1" dirty="0" smtClean="0">
                <a:solidFill>
                  <a:srgbClr val="002060"/>
                </a:solidFill>
                <a:latin typeface="+mn-lt"/>
              </a:rPr>
              <a:t> Professional (HCDP)</a:t>
            </a:r>
          </a:p>
          <a:p>
            <a:pPr marL="1376363" lvl="3" indent="-461963">
              <a:buFont typeface="Wingdings" pitchFamily="2" charset="2"/>
              <a:buChar char="ü"/>
            </a:pPr>
            <a:r>
              <a:rPr lang="en-US" sz="2000" b="1" i="1" dirty="0" err="1" smtClean="0">
                <a:solidFill>
                  <a:srgbClr val="002060"/>
                </a:solidFill>
                <a:latin typeface="+mn-lt"/>
              </a:rPr>
              <a:t>Huawei</a:t>
            </a:r>
            <a:r>
              <a:rPr lang="en-US" sz="2000" b="1" i="1" dirty="0" smtClean="0">
                <a:solidFill>
                  <a:srgbClr val="002060"/>
                </a:solidFill>
                <a:latin typeface="+mn-lt"/>
              </a:rPr>
              <a:t> Certified </a:t>
            </a:r>
            <a:r>
              <a:rPr lang="en-US" sz="2000" b="1" i="1" dirty="0" err="1" smtClean="0">
                <a:solidFill>
                  <a:srgbClr val="002060"/>
                </a:solidFill>
                <a:latin typeface="+mn-lt"/>
              </a:rPr>
              <a:t>Datacom</a:t>
            </a:r>
            <a:r>
              <a:rPr lang="en-US" sz="2000" b="1" i="1" dirty="0" smtClean="0">
                <a:solidFill>
                  <a:srgbClr val="002060"/>
                </a:solidFill>
                <a:latin typeface="+mn-lt"/>
              </a:rPr>
              <a:t> Expert (HCDE)</a:t>
            </a:r>
          </a:p>
        </p:txBody>
      </p:sp>
      <p:sp>
        <p:nvSpPr>
          <p:cNvPr id="10244" name="AutoShape 4" descr="data:image/jpeg;base64,/9j/4AAQSkZJRgABAQAAAQABAAD/2wCEAAkGBxITEhUUExQVFhUXGCIbGBgYGR8cIBgdIR0aHh4gIR0aHCkgHCAlHB8YITIhJSkrLi4uGiAzODMsNygtLi0BCgoKDg0OGxAQGzQkICQvNDQ0NC80NDQtNDQ0LCwsLywsLywsLCwsNCwsLCwsLCwsLCwsLCw0LCwsLCwsLCwsLP/AABEIAIMBgQMBEQACEQEDEQH/xAAbAAABBQEBAAAAAAAAAAAAAAAAAwQFBgcCAf/EAEsQAAIBAwIDBgMGAgUICAcAAAECAwAEERIhBTFBBhMiUWFxMoGRBxQjQlKhM7EVU2Jy0yRDk6PB0fDxFmOCg6LC0uElNFRzkrKz/8QAGgEBAAIDAQAAAAAAAAAAAAAAAAMEAQIFBv/EADoRAAIBAgMECAYCAgEEAwEAAAABAgMRBCExEhNBUQUiYXGBkaHwFDJSscHRQuEj8WIzQ3KiFVOyJf/aAAwDAQACEQMRAD8A3GgCgCgCgG1/fRwprlcIuQMnzJwKxKSirskpUp1ZbMFdlU+0TjssKxxwtpMmSXHPSMbA9M551WxNVxSS4nV6JwkKspTqK9uAx7HcZcWlyGYsybqWOT4hjmfXf51FRqtU5X4E3SGGj8RT2VZP8D3s9xF0dFLsyucEE5x6isUKklJK+pDi6MZQcrWaLal9GZDEHBkUAleoBq9tK+zxOU6U1BTayfEcVsRhQBQBQBQBQBQBQBQBQBQBQETx/tBBaBDKca20gDy6sfQVpOooalrDYSpiG1DgvaKX9p9+5kijB/CKa9js5J5+uB/OqeLk7pcDs9DUoqEptda9u4Oz/EMcOlTPKUKPZtz/ACatITtQa7RiqN8ZGXZfyJTstc4mVEOzA6h02Gc1nDStOyK2Nhem5S1RYeG8fhnlkiRstH/4h1I8wDtVyFWMpOK4HPrYSpSpxqSWT95krUpVCgCgCgCgCgCgCgCgCgCgCgCgGwv4jKYQ696F1FM7hTtmsbSvbiSbqexvLdXS5lvabtRcSTyKkjJGjlVVTjOk4yfPJFc2tXk5OzyR6jB4ClClFyjdtXz7eRauMcXZ4bbSxUuuslTjpj+ealrVW4xs9TlYfDqFSpdXs7Ep2Z4i0gdHbUUwdXmDnn9Klw9RyTT4FbGUFBqUVa5LWd5HKuuNg65IyPMbGp4yUldFSpTnTlszVmL1saBQBQBQBQBQBQBQBQGY/bFNIGtl37ohj6F9v/Ln96q4m9kd7oTZTk+OXkQa3xubQRscy23iUnm0XJh7qdJ9qrN7cLcV9jqukqGI218s8u58PP7nvB5yLe6x+mP/APoKjj8kvD7mMRC9an4/Ye8C4j3eq4fdYhhR+qQ/CPkMsfalJ7L23w+5DiaO3alHWWvYuP6EOzV5K1/E+SzvJ4j5g/F8sfyFbUXJ1U+JvjKVOOElG1kll+DY66p5AM0AUAUAUAUAUAUAUAUAi91GFZi6hV2Y5GARzyelYujbYldK2p7b3COodGDKeTA7Gid9BKLi9lqzMr+1eNjNDODqhZNKsNwGySdx5jH0qriVfM9B0LUUVKHG5ERXRuLbQ28luCyHqYj8S/8AZ2Ptmqz60LcV9jpygqNbbXyz17+D8dBW1lIs5Mf16f8A6SVp/wBt95rON8TH/wAX90ObW/aCBnziSYFI/wCyn52+Z8I9jSL2I34sjnRVWqo8I5vv4L8scfZ7E5uw42SNSXboARgAn1O/yqTCxe3fkR9KyisPsvVvI1bvl068jTjOrO2MZznyxXTueVaadmILxOAxmUSoYxzcMCPqKxdGdiV7WzHdZNQoAoAoAoAoAoAoAoAoAoDBZuKzxX0kxJEyytnPvjSfTTgVzZylGe1xPZ4elTq4ZUv4te35jztAVaQTp8E41gfpb86+4b+YqOsk3tLibYXajDdS1hl4cH5Du/vCsdrv/mP/ADvWtTSPd+SKlSTnU/8AL8IdXHFWhte7BxJcDU5/TH+Ue7bn2rfacIWWr+xFDDqrX2npDJd/HyJf7K5X1Tr/AJvAPs2/+yp8HfNcCp03GNoPjn5GhVePPhQBQBQBQBQEXxzjkVr3XeZzLII1A8z19hWk5qNr8Sxh8NOvtbP8U2/Ao1zfXKiaGaWSN57hsaEZ2EYwo042UEiq7cs03a79Dsxp0XsVIQUlGC1aS2tc762NA4NYrBCkaasAc2+InqTnrVmK2VY4dao6k3OXHlp4GNcX43cW889rdL30JkJ0OTkAklWjfmux25ioJN5pnZo04SjGpTdnbVflCVjDhhLZsZdO5iYYkUdQV/OpGQSvnyFV3Bp3gdRV4zhu8Rlfjw8+D7yfteCsYbruAzJKkRi+cm6n1U5B9qyqXVls8bfcrzxUd5T3js4uV/LXx4DC+s2OI1IS3hyDM+yu/wCcjqxz4QBnZajlDhwXEnpVEus1ecuC1S4X5c22N146tuCtoCGbZp3HjPog5IPqaKezlDzJHhXWe1iHkv4rTx5/Y1jslDItnCJsmTTltRyckk7564NdCkmoK55XHThLETcNL5FF7Qo1nNOkVxOsdxGw7uRJGVXYHBjk3AGenTNay6rtfUsUVvYRk4rqtZpq9r53XHInuyHaBlFraXAYTtBryfQ4UH1K7/KswnpF62NcVhk95WpfIpW99hc6lOcFAFAFAFAFAV/tF2g+7z2sIUE3Emkk/lXYZHrkiop1NmSXMu4XCb6nUqN/Ir+JUV4BNhbWSGSdTM8j6ZVRMsxxq/MSBvj1qHdv5Wr5+B03jad3WpzUXspLJuWSztwXeaTFCFQIoCgDAA6DFWjgNtu7MFvmuuGzywt/DZj4JBqjlUnIOOWfUYINVneOR6Cnu68VPj2aoW4ZJE8iyWrCOYHIgkYYY9VRzsQRkaW335moXDO8dS/vpbDhWV4v+S4drX5Rc4+yTNBIqgpHJMkgyPEiBW1rjzUkgee1b7i8Wu0oPpFRqxbzai12N3yfjqVviqxiQtcHRjaO3QjWEHwhjuI9ued9ztUE4q95eR0qDm4WpZ85PS/G3P7DNr2e7020KgIT4Yo/h92PNvMlqdafVWhJsUcLetUd5c3r4cvA23h9t3cUcfPQgXPngAV04qyseMqz25ufN3My7Sdl5Fe5jt7aVEuQN0kQxagQwYqcMnLfpvUE4PNJanTw2Jitic5J7L5O9u/Rlp7N8cf709jIAe5hTDdSQo15+oxW8Z9bYK9fDLcLER/lJ5cuRbalKAUAUAUAUAUAUBSe0PHHuY5Y7TVmG4RJWG3hzliD+kEEH2qvObkmo8GdfC4aNGcZV9JRbXfw/o44KwvL0zNLMyxE6EEbJGPIkn4j1pDrz2r/AKMYhPD4dUthJvV3Tl6aIkvtFWf7k7W5ZXjZXyh3wp35c9ulSzvbIpYTY3qU9GZQ/HY7vH3saJeQuI1+Ly7xPzf3lwaqztLU71CM6D/xZrk/wyS4dYPpMLlWilOYZlOUEo2Xf8ur4SGweXlUSpv5Xo/uW6mIg7VY/NHVcbce+2qsSlzwdhHavMrKkUB7wHmW7xtMY82ZiB7ZrLpZRcuC9orwxMXOpGm85Sy7rK77kkRNzAdRlu2MZc6u7XeRh5BeSDGwLfSo3HO8/wCy3CfVUMOr248P78B1w3jU80sNtbL3UWsHQnMgEFmd+Z2G/IVJCcpNRjkiGvhqVKEq1Z7Urav0SRrfEbRZYnjfVpYYOkkMPUEbg10GjyMZbLujJri6ukUWsU88skdwjxiWN0fTnBBZhhgOf1qBuVrJ5nZp06TlvKkUouLTs01fh3GkcB7RR3Mk8S5DQPpbPXpkemoMPlUsZqTaXA51bCzpQhOWkldE1W5WCgPCaAz+a7jv4FnmZYWtbhvjOFYjOkHr+nOPI1WbVRXeVmduMJ4Oo6cFtKpFaa5629ST7HW8sjNcSXv3gZICx7ID8xnbyrekm+s5X+xWx0qcbUo0djv+Yt1THNKl9oXCBLCJFtEuXToSyuF66Su5/u1pNXWhbwlXZlZy2U/IoHZ3g0txIO6sO5AP8R5ZU0e2dyfQVCo34HSq11TWdS/ZZGy2kGhAuckDc/qPU/OrCRxJS2ncz/txwOZXMq24uI+gDuGjHkEBxj+79Kr1KV3e1zs4HGpR2NvZfcs/HXzG/wBn/DxNL3jcPWJE3EkjOTq6aVfb59KUoK99kY/Ey2dnet34K3rY0+rJxCM7QWDyxEJM8DDcOuDj3BG4rWSbWTsTUKkYTTlHaXJlI4LADP8Ae57yG5e3jbHdHxOANiwxtjJH0qGKTe03ex1a8pQpuhCm4KbWv49C4dkOLPdWqTOMM2dh6E1JSntxTOfj8MsPXlSTvb9E1UhUCgCgCgE5nwNiNRzpB6nFDKRmh45C1pFJfF1uopJEjKY1gjwlgDttkbnqBVTbWynPVHofhairyhhUnCSTd9La5v8ARZ+xPBYI4+/RJg8n5pz48ewO2frUtKEUrrjz1Obj8TVnLdyatH6dC0VMc8rfbfhd1NEPurorqclHRGDjyy6tpIrSabWRZw1SnCX+RZFY7O9kL921XckccYPwJHEWb5hMKPbf2rRQk9S1VxVGKtTWfe/2aSi4AA6VMcxlE7UdlbwMZLORGBOTG6R5z/ZYpv7H61BOk73idXD42nbZqp96b+1yQ7C8KvYgz3boMjCxokYx6kog39Mmt6cZLUgxlalNpU143f5ZbakKJC9qOCw3ER71HYpuvdnDj+7uM+xrScVJZlnC150p9RpX56eJQLPitpBDcyQSTG7Eegd+uHUZxy6kZ99hVfeRUW4624nblha86tOnVSVNyv1fl7e6/wCzSOAzMYIhIfxe7UuOu45mrMb2V9Tg4hRVWWx8t3Yka2IQoAoAoAoCA7U8eNo1t4crLMEc+QIP75x9DUdSexbvLuDwvxCnnnGN0VW9sFt5ZILe/jhaebW4IJcE8kGOW5PrvULjsvZjK134nRhWdamqlWi5qEbLhHvZfuF2ZijVDI0hHN35k1ZirKxxas1Obkkl2LQdEVkjMk7ccG7mdivDVkRjlXiMm566kTYHPyNQTVnodfC1dqOdSz7bfdkz2C7Ozq3eyQJboR8Gt2L/AN5SdIx65PtWYQ42I8XiVJbKltPnkXy9g1oyg4JGx8j57b/SpWro58JbMkzJOO8Mmt5PxOHLKCf4kbSvq9Tgkg+9VHTs84noaWMU49Wq12NJF57CcL7uIyNax27vyAJZtP8AaLbj2qenBJaWOTja7qSttuSXkWmpSiVjtlZyhe/jvTa6NjqAMZ367ZHlUVRO107F7BSg5buVPbv5+BWLOZbG3ub1JYp5pmUfhnKBjkk+e5JNRXUIuazbOiqcsXVp4SUXGMb6629qxpNrKWRWIwWUHHlkVaRwZKzaFaGCrfaJeXENss0BIMcgZ8fp659OWahrSlGN0dHoylSq1t3U4ppd5VO09zbzSpFb2vfTMRI4BYIHZRzCndsYydsVDVcXLZjG7OngqdWnTdSrV2I6LJXsnwv2mlcNt9ESLpRSFGVQYUHrj0q2lZHnqktqTd79+o6rJoZxb/aBM0cQ7phI173DP3L91o75k2fONekDrzztQEnadq5mgsJG7vNxdNFJsQAii43Hi2P4a5Jz1oCCg+0maQXBj7ghV7+ADLM0CPplDANtJoGsejDY0Arc/aJOJLrQkRjZSLBt/wAaVSiMreLxZdwRjGymgFIO2N7JcSoqhUgm7l8WskgYqqlmMqyBYwSTsQcDBOc0BO/Zj2imv7BLicIHZmBCAgYViBsST+9AWugMt7YxRwXfeT2YETH+PCxUsCNww5ZxnI61TqNQneUcuZ6PAqeIw+7pVesv4yS8LMnOD3pfiIjg2tYIMAD4TqAIPvy/epIybqWWiRUxFKMcHvKn/UnLjrle5dqsHHCgCgCgKX9oUEk0atatqltZQ7Ip8Q28ufIg+xNQVk2rx1TOp0bOnTm1WVozi1fh7/Ix4sb26uVEUSwRKRmZ1UMx2yRq3IzyAFay3kp2irLmTUfhKNC9SW3J/wAU3bxsX+JMKASTgYyeZ9asnGebCU+E+xoYMpsOO8TaDh2sYSRnHerKWebEUxUMndjTuAfiO4HnQDq17aAJYP37SGK1ke7QbtrEaBRIAMqxk1AA4JOaAj7fj/EIlP3g3CyKUuwrqBrjBAuYVC51KitqXqcehoBSx49fPIsJlk/+ISJNbnGO5gEjGVc9PwgmP71AccI49dPLN30+mUd/iI3IVlCiQJi27nJGApzrOfi9KAv/AGBupJeHWkkrFpHhUszcyTzzQE/QGecVivbe8WRkW7g1c9Cl4xkc8b5HMHriq0t5GV9V6ncpfCV8O47W7nbm9lv+x92c7xLq5urk92szrHEH21AEhcDn/wAzWaaalKUuJHjJU50KVCiruKbdu3UutWDjhQBQBQHhNAZ4eKGO5vYr8FoUImiyM9Rp0fPGPUGq23ZyU9NTuLD7dKjPDO0neL/N/D0DsBas88k4tFhiOSHfUzsSTyLH5k4rFBXbls2XqOlJKFONJ1XKS4K2yvL0zNEq0cMr3bXjclpFFJGuotcRRsNJYlXcKwUAjLYO3rQEE3bWY3RjCd3GLmCLEqFXCyRuzE5PmBg0Acb7byQG9XMQZJ4oLcsDgNJGrFnwckJlmOMbLQDGH7RpBEkzd2UeGRMKD/8ANxH4BvusinUo57c96A8H2gXSxENHEZ7aGd7xBnCtHhYwN/CHJ1Z32X1oDnifa/iEXD5rkkBwIiuq1aNAXkRWwWkbWNLHy86A02M5APpQHNwmpWGAcjHiGR8x1FYZmLs7mV2EcEN73d5ZrCWYaWjZu7Yg5U6SSMZ9ds8qqRsp2nG32PS11Uq4feYes5bKzTttJWzz1LT2Fvpp3uppMhGkCxg7AADGBn0x86loylK7fM5/SlGjRVOnT1Uc/HmW+pzklD49LcW3EkkOprS4wki81BwRuOnQ+u9V5OUaifBnYoRo1sHKOlSF2u1e7je0uLu5uQy5tLNW22CGQA+ZGSW9OlaxdScr6L7klWGFw9DZl16jXeo/6L5e3scS6pG0rnGfX5VYlOMFeRxIxcnZDD/pNaf1w+h/3VF8TS+o33M+RGrPwsIsYKaFl75Vw20movq99ZJp8TS+obmfIafdOC6mbTHltWfjwNedRVeSE5OSoB3PnT4ml9Q3M+Q8kuOFt3We7/BBEfhYaQVKEbDcFSRg0+JpfUNzPkIQx8HRYEVYgtuxeEYb8NiSSRt1JJ3p8TS+obmfILlOEPKZm0d4SCWGtdRGNyFwGOABkjpT4ml9Q3M+Q64Nf8NtYhDbskcYJIUBsZJyeY86fE0vqG5nyJay4zBK2mOQM2M4weXzFbwrQm7RZiVOUVdogO3Fvd4ElpJkqPxICA2ofqCkHPljatKynrDyOl0bLC5wxC10ly8SB4lxaa6ht4LeFo2lP42lSoXSQMHbYdfYVHOcppRirX1L2Hw1DDVKlWtJSUfl43ur++00mFMKB5ACrZ51u7ud0MBQBQFGveETR8SW9tvxI5BplVSNiBj57gexFQOElU246HWjiaUsH8PVyks4vx995H2VkwvY5eIzL3zsO5gUlsEnw5xsAP8AZUcYvbTqPPgi1WrReGlTwcOql1pP3xNBvrhkXKxvIc40ppz7+IgVYnJxV0rnBik3m7Ef/S8v/wBHP9Yv8Sot9P6H6fs33a+pev6PBxSTb/Ip9uW8W3+spvp/Q/T9jdr6l6/o5/pJ9/8AIZt+f8Lf/WU30/ofp+xu19S9f0dNxWQ87Kc/OL/Epvp/Q/T9jdx+pev6AcUk2/yKfbl/C2/1lN9P6H6fsbuP1L1/R4eJSZz9ymz5/hf4lN9P6H6fsbtfUvX9HS8WlGws5x84v8Sm+n9D9P2N2vqXr+h5YXjyZ1QyRY5ayu/tpY/vUkJuWsWu+34ZpKKWjuUrthYrJdarWfu7xMZjLFe86qR0J6etQ1Y3l1HaR3MBX3eHtiKe1SfG17Cl3w+6ubi3lugsUECqzamAzJzOPngZrLhOU05ZJfc1p4nD4fD1KdHrTm2ll/H3wL4pBGRyNWThntAFAFARnaSxee1mijOl2Q6TnGG5jcct61mm4tInwtWNKtGcldJ59xR7Hjd4LQRGB5LxXMYZkyVUb6iSN8cs8jVfbqbFrZnYlhcK8S57aVO18n4WLN2JtpkR/vE5lmJGpdWruueF22B55qWkpJdZ3ZzsfUpTmtzDZjw7e0lbzjEUbFGEmR+mN2G/qqkUnWjF2d/JlSNNtXQxvOK2koUSRyOFYOuYJDhlOVI8HMHetfiIdvk/0Z3UvbQ2u5eHy953kDP3ukvqt5DqKfAT4Oa9D0p8RDt8n+hupe2hO0/o2MqyW5UqSykW8mQWADHOjckADPpT4iHb5P8AQ3UvbQT/ANGuSWtySZBKc28n8RRgP8HxAbZp8RDt8n+hupe2heO7sVeWQQsHmAErfd5MyADADeDfbanxEO3yf6G6l7aI2XhvCTE8X3ZxG+nUqwzLnSwZR4QMAMAcCnxEO3yf6G6l7aJ8doYPKb/Qyf8Aop8RDt8n+hupe2h9Y3qSqWTVgHHiVl/ZgDUkJqaujWUXHUo/aT75DOZoHNzb6vHCQH7s9VxgkDyxyqCpvIy2o5rkdzCLCVqKpVVu52ylpfv4d4ozz3fEIdCOlrBhs4Kgtpyfc5IHyNZ606itojVKhh8FLaadSeXOyv6aF9qycMzu74vdWPENEpZ7WZ8rq3ChvI9NJ6eVVXOVOpZ6M7sMLQxWE2qeVSKz7bf1x5jSQvdXxubk93aW7+Bm2XKnYDPMkjJIrTOdTallFFi8MPhFRoK9SaztrZ+7W8S9dor54rcyRnxZQA4z8TqORxk4NT15uELxPPUoqUrMhbntLcIjjuwSq4DsdJLBA+6DIG2eTGq7xFRJ5af1w/skVKLeoovayQsUWDLawgOohS2QD4tHnyxnl0rZYqTdlHs/fAOikrthB2qldkQQqGk3H4mwXxgk+HnlTtWFiZOy2c328PL0DoxWdxlY9s5FhjDxFpCq43OpxjJfCryONsZ354qOGMewrrP3mbyw62nZ5EjxnjE6yx90PCYu8ZWUctQzqYnwAKTvvvU1WrNTSjpa/vkRwhFxdxuO1srq3dQrqVHZizEAaQMEAoC2cjY4rR4qWy3GOifp4fo23MU7N8j1u10kYPewrt4QUfOp9Cvy07DDc6y8U4/Mv9+RhUU9GSXAeNyXDsDFoVFGoknOo52ClRtsd/2qWjWlUeljSpTUVqV/7Q7AysJbZ/8AKYB4kU+PQd8gczjY/Wta8W846o7HRFeFNOnXX+OfF6XXvwGXGe188lvbxQBu/mQGQqN13xgeRJB36CtZ1pOKUdWT4XouhCrUqVn1IPLt4+P5L5wW2aKCJHYsyqAxJzk9d/erUU0kmcCvOM6spRVk3kh7WxEFAFAZwOFXNnxDvrcNLbTPlwm+nV8WQPI7g1VUJwqXjozvSxFDE4PYqu1SKyvxt70G1nB92uvvd+T3sjnuYhu25wGP6QAQB71HFKE9upq9EWKs3iMP8PhV1Yq8nw0vYuPbGRhChUsPxV1YLrths5MfiA9qlxTeyrc+38Znn6Ftp93vUhby/utJAkYJk40pkqqGLfURqOQzc98L71DOVS2T9pokjGF9PeYQ8ZvXYrrCjW24TcALIRsRgA6VOfX2rEataT5eHf8A0HCC99wg3FLqeF17wsjQOxYRY1HuslBt0JxkedaupUqQavlsvh2aGyjCMllx/J0nHrwaVUggN8RQhOQwgOM8ued8jnWVXq5L/XcYdOGo/wCOd+LiSWNmCxIjbFjnOvICfC2dsk8sVJU21Uck8lb88NDSGzspPiNI+JXk0UjGRk0IPhTdvGQTnH6R0rRVKsott2tbh2v8GzjCMrW92CTjd6q5Daw+cMY8aAJNIPLquDuNqxvqyXf2dtjO7hf3yJ7svdTyrI8zD49KqFwBgA5Bxk5z+1WqEpyTciGqoqyRUO2cEd5Ofu5IvLc4MZ27wKQQVJ2JHMb9airRVSXV+ZHoOjas8JSW/X+Kpx1twz7zvj9jeX00UcqGO2QLrdiAC2AWOCck9Bt50qQnUlZ5I1weIwuCoyqQe1Ud7LkuH7ZosQAUAcsbe1XDzrvfM7oYCgCgIHtpYzy2x+7syyoQ6aTgnHMfMVHVUnHq6l3AVKUKy3qvF5O/3KjH2qvJbFogrfeu8EZIUg6Tk5x0OARn51XdWbp2S62h1VgMNTxSk5Ld2vr6e+4nPs+s4rdHh1qbg+OZQc6OgBPLP/vUlCKgtm+fEpdK154iaq7LUNI9thTinGZormfBJSJAwTKBSSpO+fGd/wBPzqOdWUajtw7uXmUo04uC7ffcJXHaidHOpI8KGUqCd3DquQcctxt71iWJlF5r3ewVKLXvkd/9J7gn+FGviRDrYjDMGOeXLw/vWfiJ8huo8xBu1U7hHSNQuvTp1buTEzYyRjGcHPM4rR4mbScVx/DZsqMVdN+7j/g3aZp5lQR5XkXGdm0luRHLp55qWliXOVksuZpOlsq9yOHaG5i7yRvHHrdVDYG6s2y6d8aAclutQrEVIpyeaz9G9PDmb7qLskOJO0s7KsiLEsZkZfETkhULb9BW7xE8mkrXfojVUo6MD2ulGle5DOcNhWONJVW8viw3ttT4qWmzn/r9jcrmTvAL954RK6quonSASdgcb567HarFKbnG7IqkVF2RQOPxmO7F9Yv3ilwJghzpIOCGA3wd+fI1Xmmp7yHielws4VMP8Jilsu14t+as/d0O+NcRub68W3gDrAjDW4yAcbsSfIcgPOtpynUnsx0RDh6GGwmFdetZzayX2y9bmg9wKtnnTOe0vFb2xuiZD31q7akDgEAdVDYyCOmfSqdSpOlLPNHo8HhMNjKCUerUXL72/QcZDcQuItOVs40WRm5KARlvQt0x03rWot7NfSszOFksDh5f/a24pcf9ce0tlvxeC6te8ELyRFtOjSGJwdjpzy2BqdzhUhe10cWthqmGq7uTs0JrNAF0ixm0+XcjHLT5/p29q0vC1th27iO0r32jyOS3U5WxmB23EQ6cvzdNqJwWag/INSeshPh3cQqAtpOWBzrMS6iTnfOfIkViGxBWUH5GZbUv5I9VbUAgWEoB6dyvTl1olTStseg6/wBXqOjxCMnJtJ86dH8IfD+n4uXpW7nF6wfka7L+pCNvNAmdFlMuQQcQjcHGRz5HArVOC0g/Iy1J6yPFe3C6RYy4327kdRg9eo2p1LW2H5GbS+r1HnCp4gSEt5IhjJLIFBx0yDz3NSU2r2UbGk0+LuUXtHOJ3TiNkWLRsElXHiXB2JH6SMj5ioKnWaqwPS4SKowlgcVkpK6fD/f+hbtN2qlknFtYjS2dLOoGot1AONgOp96VK0nLYpmmB6MpU6PxGLeWqXvVvgjQeE27xwxpIxdwo1MdyT1P1q3FNKzPO1pxnUlKKsm8lyHdbEYUAUBmnHuA3tpdG4s9bxu2rQpJwTzUr1UnO/rVOdOpCW1A9HhsVhMTQVHE5SWV/s7/AIF+JWLGc8RugVijVSkR+JnA2XHQa/rScetvZ6Lga0K16KwVDOUm7vhbn5Fm4JxWe4tI5kSPvGJyrMQuAzDYgE9B0qWNSc6alFZ9pysZh44fESpXulx8ExfvL/8Aq7b/AEj/AOHWL1+S83+iC1Pm/ficTSXuCGjtcHY5lfr/AN3WG61s0vN/oJU+Dfl/Z5AL1FVVitQqgBQJH2AGB/m/Ki3yVkl5v9B7tu9378RTvL/+rtv9I/8Ah1m9fkvN/oWp8378TwTXx5R2v+lf/DptV+S83+hanzfvxPe8v/6u2/0j/wCHS9fkvN/oWp8378Q7y/8A6u2/0j/4dL1+S83+hanzfvxPZLu5jilklSIaELKEZmyQDz1KMdK2jKok3NLw/wBG1OnCdSME9WUeKNr2WDiFsul0kUXEed9iPEPPK5GPaoUt41Uj4nfqT+DpVMFXzTTcX9r+Pke3fCL/AIhdZnR4rcHZWOAFHkAd2Pn61hwqVZdbJG0MVg8DQtRalUa17e/gkaXGgAAHIDAq6eXbvmzqgCgCgIbtZYzy27C3kaOVTqUqcZx+X51HVUnHq6lvA1aVOsnVV48f2UzgXa650zQTKfvARu7bThiwHwkAbnqD1qvCvOzjJZnYxXRtBShWpSW7bV89P6+wt2Yxw5kFwCbi7cDAO6Lnm3qWP/GKxStRspayMY9yx6lKjlTpJ+Pd4LIt3EXxIf8AI2l2+MCPf08TA1NN2l8l/I4MVl81hCS4Lc+HuefPuuvP8/WtXJvWn9v2bJf8vuIXKhwqmwlCqwbA7oAkAgAjXuNztWss0lu36GVl/L7i7XBIweHuR5fhY5Y/X5bVs5N5bv7fsxb/AJfcI7gqwYcPkDAYBHdAgeQOvYU2rO+7+37FuG19z2S5LDSbCQrnOD3RGTzONfOjldWdP7fsKNv5fc8a4JXSeHuVznT+FjPnjXzo5XVnT+37FuO19zx5yefD3PLn3PQYH5+g2o5X/wC39v2Lf8/uLXHGBb2zzPA8SxnGjw5IJG40kjmf2rfebMHJq1jehhpV6ypRebKXYQ9xepdwZNpcBmY4+HYsysOmG5VDGOzPbj8rO5WqqthHhq2VWnZLtzSy8NfM4h4ne8RugsXeQ24O+MrhR+o9WPl61qp1KssskSVMNg8BQbqWnUay459i5LmaX92Hr9avHlip9vL29gxJCI3gx41ZNWk558+R/aq1edSGcdDsdF0MLXvCq2pcM7e2QU/ac3llJAqBJ9joQbSLkatI8/SoXW3tNxWp0KfR3wWLhVk7w5vg7ZX/AGSfAeJGzktbDA1OC0x/SzAlQPpvUlOW7caRUxVD4unVxt8k7LtSyL5Vs4RB9qGnCxmPvO7BPe91jXjG2M9M88VXr7Ss1e3G2pLS2c769pGxdrUXCpmVFChnJOts9QoXfHXl1qNYpaRzS4+/U3dB6vIXs+08hWOSWJUikDaWD5IKqTuMdcHFZjiXZSkrJmJUVdqLu0JWHaKR5DGsR758Npd/Ci6FbPw5HMbb7k1pTxLlJxSz7X2LsNpUkldvIXte1BaYRmMAd53ZIYkhgNzjTjTq2zmpIYnala3GxrKjaN7llq0QFb7XdpfuZgBUMsjYffkvUj13qGrV2Ldp0cBgHilNp5xV12vkVTgzjhlzdtLnudI7v/rCx1IB8tQPlioIf4ZSb0Ovif8A+lRowp/PnfsSyd/G1g4L2mvry5CwLHGmfFpQHSvXLHmcUp1qlSXVWQxfRuDwlBurJylbLO2fYuRpwq6eXPaAKAKApXbngt0zC4tJJNQGHjViM45MBnGfMVVr05vrQZ2ui8Vhop0sRFW4Nr0ZCwm9vrc20qOHVgyyMpUEA7hvUDcedR/5KsNiSzLr+EwNdV6Uk008k7vst2fYkOEcTaPiMVlGT3MMZjI/U2kMW+v+2t4TtV3a0SK+Iw0Z4F4ufzylfuV2rF7gnVxlGDDJGQc7g4I+Rq0szgyi4uzViu9r7UEpLmJ+7ViYZTgMvUjfZhyz61VxEVdTyduDJqL/AI8+JFR8fuW1NEuiNPCIzoGlNAIO7ai3UYGCBUPxFR3cVku7l33JN1BZPX+xxJxa5hjikeTvO/iOkaQNMpClAMdMZ51u6tSCV3e69TXYhJuy0foecOv5TIYTKkOkyMXCKDIwfB57ep6nNKc5NuN7Wv45+7mJRVr2vp9hx2e4tcyyqWwY2Lhh4Bp0k40gNq6b5HWtqFWpNpvTPl/sVIQistS0zSqqlmICqMknkAOZq2QJOTsildqu0TxXttGCDBIuHHRw5xnPpVepUcZpcGdrA4GNXC1Kn84vLwzIyG0uuGJcLBE8hlk/DYLqCoBsxA/NvjHpUezOimoq9y262H6SqQlVlsqKzztd9nYK9jOCXss/3i6aVVU5CsxBc/3c7KK2owqOW1NkfSeKwcKW5w0U29Wlp48WaNVs86FAFAFAI3cbMjKrFWIIDD8p6HesPQ2g0pJtXRmUvariNnNpuQrgHfK41DzVhVB16tOVpnqI9GYLF09rDuz7/uhy8XfXn9IHP3aOMS6iOqj4MeYat7bVTe8ErkSnusL8Ev8AqSlsvxevii0dieOPdwNJIAGEjDbyzlR8gcVPQqOpG7OV0ng44Wtu4u6sn+/UsVTHPKZe3L21w0tz3xXUTEyP4D4ThGTp71RlJ0puU79nLusWUlONo27efeep2quDoAiQtIUCEhwo1HGCWAyRscjY70+JqOyS1tz95Dcx1voK3/H5gJIWVO/DEeEsB3fdly4PMdRWZ15WcWs/xa9zEaayktP7Orfj03cvKqJ3UKgNqYl2IUE78huRuefOsqvJQc7ZLzMbuLko8WSHZ/jEkzOsiAYAYMqsAc8x4wDkefKpaNWU7pr7/k1qQUdCaJqciKPxzjPf3cvDnAEckelW6iTGoemOQ+VVpz2pum+KO5hsLucNDHRecZZrs0IbhnHn4baGJ0JnaRtKtnCgHGT6E7gDnUUajow2XqXquDh0lid7B9RJXfFvl4cSU7D3nELmXvZnYQLnbSFDnyG2cCpKEqs3eWhT6Uo4HDw3dFXnzve3fwuX6rRwRO4UlWAwTjbVyz6+lGZja6uZdN2pmtJiHs7eNwd8Lgn1DY3HrXPeIlTlaUUerj0VSxVJOnWk125+a4D/AITELy+W+jB7tUJZTzWQKQF8iDnOR5VJBKpU3q0/JVxM5YTCPBT+Zvhpa97/AIsxTsP2oOi8e4Y6UbvM89IbOwHy5VmhWbUnLgY6V6OUZ0o0VnJW8VbP1LfJFHdxpIkrhSMho2xqB5g/8bVPKCmtfI4TUqUnGSzXMRi7OQoQYzJGAACEYgPjlq8z69a0WHgvlyDqyeopLwCBoFtyCY1II332OedZdCDgoPRBVJKTlxObjs9Ezs4Lo5YEMjYK4UJgehAGxrHw8LuSybCqtKx1a8CjjcOjyjfUV1nSzYxqI6k9azGiou6uHUbVmR/Ge1EYivO5OZLcYPkGPLHng/vWZ1VsytwLuGwM5VaSqK0Zv0KathJe8MhckloJSpY7kpkZJ88Df5VW2XVpJ8jtb6ngcfUillJKyXPgjvjH2gK2IoYUdF8OZRqLY22Xp896xPFJ5JeZnDdAyj/kqzcW/p4eJeOyHfGANNDHCWOQiLp26ZHQ+lW6W1s5qx5/HqkqzVKTkubJypCmFAFAFAJXMRZGUMVJGAw5j1Gaw80bQkoyTauZlxBOM20n8SWUZ2ZRqVvdcbVQaxEHrc9RTfRWIhmlF+TXjxJrhHBpmklvnjMUzQkCP+3jGoeWQBseuanhTd3Uas2jn4jFwUI4SMtqCle/Zy8LvMg+xXHza2NzIylwkq4XON2A1b/vUWHqbNNt8zo9LYNV8ZThF2vH7XsaDZm3vIop+7Rww1KWUEr58+W9WtmE0m1c8zUjOjN03k1qOZeHQs2tokLAY1FQTj3xWXTi3drM0UpJWuKtbIQoKKQpBUYHhI5Y8sVtsoxdiMvDYWGGijYai2CoPiJyTy5k9a1dODVmjKnJaMPukKM0uhFbG76QDj3502Ip7VswnKXVKBx/tV974dcsilQJhH7ocEE+46VWqVduk2j0WC6OeGx1OM3duN/Hl4Di34E89nYz6S8kK50ZwXXJKjJ5b6T7Vsqe1CMuKIp4yNHEV6Kdozdr8ub+6Iy5l41cS40yxb7BfAq+56++9RN15PkXYx6IoU7tqXq34aI0fg1pJFCiSyNK4Hidup/3VdimlZu55nEVIVKjlCOyuCH1bEIUAUAUAUBWu2hu1QPbpHIF+JWTU3uueftUFd1ErwOl0bHCzm4121yd7LxKda9r5Z0e1njyJBozEhDIT1K9QDiq0cRKa2JLXkdmp0VTw8liKM/ld7Saz7mHH7Sax4dDFkq7yl5CvmN1GfkPpWakZUqSXaZwVSlj8dUqNZKNkn5F2te1EIa2hkJEs8SuPLJA2z5nfFW1UV0nq0cCeCqKM6kfljK39j3+goNZcqWJJOGZmUE8yFJwPpWNzC97FXeStY5g7PW6EEBvCwZQXYhSpJGATgAeVYjQgtDLqyYvPwmF5DKyeNozGTk/CeY/962dKDltNZ2sYU5JWED2dt850HkARqbDADA1LnDbeda7iF9PfaZ3sj1LaCzjeTLBFXLFnZsAdBqJx7CtowjTTZmKnWmoRV2ykdvO0xls7Z4dSCVix8xoxgHHqQflVevV6iceJ6Dojo9RxFWFVJ7Kt58fIc8bsDHcw8RKO6iMM6IMsZMYXboDncnlitqkdmSqkWEr7zDywKaTbyb0te78cskRLdsOIXMwSGJBk7J3erH95mG37VFv6k3aKLr6KwWHp7VWb87eSRp/DkkESCUqXx4iowM+gq8r2zPK1HBzexpwvqOayaBQEX2ht5GhPdRRSSDdVlGR/wA60qX2eqsyxhXTVVbxtR421M8HarikbhDCBg47vuSB7bH9wapqtWTtb0PSPozo2cdpVPHaX5JmLswz2d1hO5luQGERIOkjfTnyLZPpmplS6jys2c6fSFsTTvLajTyvzXPyHH2SvJ9zdHDKY5mUBuY2U4+RJrbD32LMh6Z2HidqDvdJ/j8F2qc5QUAUAhfyFYnYcwhI9wDWHobQV5JPmZv2B7PvLBctPqQXC6QSME8yWwfU1UoU24ty4no+lsdCnXpxpZ7v3byErzjF/ZqLeG3MUabBiveF/wC1qXw7+WK1lUqU+rGORLSwmCxV61areT1z2UuyzzyLJ2Ke7mzJdQxKuPA5TS5Pt5eu1T0XN5yRy+k4YWnaGHm3zzuvfmXCpzkhQBQBQBQBQEdx2wkmiKRTNC/Rl/kfT2rSpFyjZOxZwlaFKopTgpLkzOv+jfFY5NXe4A/zpm8OPMhjn5YqmqVZPX1PRvH9G1IW3d3y2c/ND+/n4e1rLatdwieU62dQQpl238gCR59TUz2HHZur/koU1i4V4193LZWST12eRL/Zqe6tEgkdBKCzBA4J0l2wRg7g74NSUVsxsyn0nJVa8qsE7O3DjZXLhUpzgoAoCC7W3Sm3lhR176RCsa6gCxx6+md6jqfK0tS5gY2rRqSXVTV34lS7PLYW1q9vcXEBkkbU4B1qpGNIOnnjA61BT3cY7Mmjr4x4yvXValTkklZZZ24+YzvuB8TnOqOdJo/ymOQKoH93bGPnWkqdaTyZYpYzo6jHZlTcZcU1d+b/AKLx2S4PPbxkTztKx6E5CegJ3NWaUJRXWdzhY/E0q9S9KCivV9/AnqlKIUAUAUAUAUAUBTO1y8TRi9rpaM9EUax75PiHt9KrVt8n1NDtdHf/AB8o7OIyl2vL00IGyj4jdqYbtPwD8UkoCFD0KnqR5YqOKqz6tRZF2tLA4V73Cz664LNPv/2c/aBwsmS2ntWEixaUYIQSmlhpOB05g+Vb1oNtSjwIejcVFU6lKtltXefG6zNRQ5ANWjzx1QBQBQFR+0yOSS0EUSl2eRcqvMgZP0yBUGITcLI63Q06cMTt1HZJMYx9nYxYwQuY3niPeCMyBQXO5Ukb4z/Ktd0thLVolePk8VOorxhPK9s7c12kNeX/ABxnxokQ52WNRp+uSMe5qJyxDeh0IUOh4xvtX727+WX2L/2aiuhEPvTIZD+kYwPIkbE+oq3T2rdbU87i3h3Ufw6aj2+8iWrcrBQBQBQEfxy0mliZYZe5kPJ9IP8Ay9xWk02rJ2LGFqU6dRSqx2lyMxuOwHEWkLSToB1lMjHHrjn+9VdxUvmz0L6YwezaFPwsvfoTU17ZxLHHFe3MlxGMarfMrNvk6kwUPz5edTXjonmcvd1pNylTSi+eS8NGdW/HuMZ8Fo0yecyrC30V2H7CtlKfIhlSw/GVn2Z/hEvHxrieN+Hrn/74/wDTW15ciHd0fr9CNvePcZ/LYqo8wdZ+mRWjlU4RLdLD4J/NVflb1zGUHF0LqeIT3cZBBCNH3UYI9Uzn5mtNtX67f2RZ+Fm4tYaEZdqe1L1tbwQjxfstLcsZbS7E6HfS0hyvpkbY+lRzoym7wlct4bpOlh4qniKWy1ySz87Fk7FcCvLfP3ifUpG0WdQHrqO49hU1GnOPzO5zOksXhq7W5p7L56X8FkWypzlBQBQBQBQBQBQBQEdxzgsV1H3cobGcjSSCD8ufzrScFNWZZwuKqYae3T1M44p2S4ZaPm5unYdIRjU3phd/5VWdGnDVnch0ljcTH/HBLt/3kTUga6jRYOFKI0GI3uCItI6aQgLj9qm+bSJzXalJuda7euzn53yE4OyXFVOU4gIF/QNUwHzlOayoS5kcsRQesL9un2JccG4pjH9IoT5/d1/31taXMhVShf5PX+iIu+yfFnJ1cQDj9PijB/8AwqN06j/kXaeMwcV/0bPne/3yPbK1ms/E/Do5dsGSJ9bkf95vWFeGez5f2SSlTxK2VXa7JKy/9cvQjIuC8LvH/Ale2cneJgBg+QDcvYGoVTpVHk7dh0JY3pHCQ/yRU19WvqvyXrs32ahs1IjLFm+JmPP5chVqnSjTWRwsbj6uLknUtlyJqpCkFAFAFAFAFAFAFAFAU3th2Nlu21Jcsv8A1b5KD2Axj96r1aDm73Oz0f0pDDQ2XTT7Vr+SscM7O2fDpRLeXaF1OViizufUDxN7YrSNONN3ky1iMbXxsNmlTsub/eiJPVIxLcPt7+LJzlnVIz66Ji23/ZFSL/imUJWWVaUX6vzVvuO7Ju0A+JbNh01MQfnoGPpW63nGxBP4ThtD2WbjeNorLPpI5/moo9vsMRWE4uXkv2RFyvHSfxMaeot2QHHuwJqN73j6FyH/AMfbq3v/AMk7f+rE4buyjDpdRXkLyDS0kzMTjns6nA3rXagrqV1fmTqjiZuMqEoTUc0o2/8Ay0n9xgn2fd8ddtdRSRk8znUPfTzP0qJYW+cZF59POktitSafLh6o0Ps5wlraIRtM8p826eg8hVynDZVr3PN4vEKvUc1FR7EStblYKAKAKAKA5fODjY9KApK9jJrmRn4jO0iBjohQ6UIzsSB/L96g3Tk+uzrPpCnRgo4aFnbNvN+Bb7CwihUJEioo6KAP5VMklocydSVR3k7sc1k0CgCgOJI1YEMAR1BGaGU2ndFU4v2GiZu9tWNvN5ocKfcf7qglQTzjkzrYfpepGO7rreQ5PXwZOdn4rhYVFy6tL1KjGP8Af71JDat1tShipUZVW6Kaj2klW5XCgCgCgCgCgCgCgOJowylTnBGNjg/UcqGU7O5X+znYy1tCXUGSUkkySbt8vL351FClGGZdxXSFbEJKTsuS0LBFIGGQcipE01dFFqx67gYyeZwPejaWosdVkHIcZI6jnWE03YHpOKN2VwQfH+zNteJllwxGVkXZh5H19jUc6cKizL2D6Qr4SXUeXFPQk+GWQhiSNSzBRjLEkn5mpIqysVatR1Jub48tB1WSMKAKAKAKAKAKAKAKAhe1PCpbiIJFcNBv4ivVeo8xt5Go6kW1k7FrCV4UZ7U4KXeJ9neyVraD8NNT9ZH8TMfPPT5UhTjHQzicdWxD67y5LQnSa3uVD2sg8DDf051i4Amsg4liV1wwDKehGQaxqZTad0VHiXYZBIJbSRraTO4X4SOuB54z6VBKgr3i7M69Lpee73eIiqkeF9V4+32lvhQhQCSxA5nmfptVg5Dd2d0MBQBQBQBQBQBQEfxm8aJC+kMo2bfBGdts7H2qviZyhC6N6cVJ2E+AXbyR+IY0HQc8yw5nA2A+e/pWMNOUoJszUSTyGPGOLSRyKCnwnXlSCGU+HcHddyPPkTvioK1acaqXL85Zm8IJxuTbtJoyApfyyce2cfvirr2tntIcrkLwXirSSsAmA/j8RGBp8DYx8W49BjeqeGqznJ+f+iWpBJFhq+QhQBQBQBQBQBQBQBQBQBQDLiwfuy0bEMOQAzqPkR6/Koa6lsdV5m8LXzGPZ+OVS6SnGnxAAbHX4m364YsMDbYVFhoSirS4eRtUaeaE+ORTlsREsMa8EbKy7qAQQd2HLeo8TTqSl1b5Z/6M03G2ZKWoLRAl2yy51ciPljAx5VbiurqRvJkNZ/eO+VnJCvldWnBYLkpkbhdWW32OwqnRp1FO8m7P2rksnHZyJLjQlCgxE684C4yG9/L3zU+JjKUbReZpTavmJ9n1cKyuTlGKAYwNI+E77nIxWcNGSj1tRUtfIlqsEYUAUAUAUAUAUAUAUAUBF8cnkRQUwwY6dGDk56gjy58qq4rb2bR4klNJ6nnZ+aRo/GRlCUx18O2SepPPl1rbDuTh1mKiSeRHcZvp0k2CsIiH1DIwDlcNzHJtW3ML0qtWlUVTJ5L88ySEYuPeTzB9GzrqxnURt9M8vnV532dcyDK5BcJvZnm8QCCQFs7nOjC+HIHxDByegqlh5VHN7TtfPvJpqKWXAkuN3Eka5TS2Tp0EHLZ22I6+n8qnxLmo9XjkaU0m8zjs/LIyEOR4CUxzPh2yT68/nTDOTh1mKiV8hhxq9nRzgBxH+JkZGByw3MciT64NQVpVFUyeS95m8Ixa7ywwZ0jJDHzAwPlV6N7ZshYpWxgKAKAYRcWjZiMMFBYazjSSnxb5yMYPxAZxtmgO24tAACZo8HOPEN8c+vTI+tAdScRiUsC6jSMsSw8O4GDvkcx06igPY7+JiFEiEsMgBhkjnkfKgG0/Eo9RDIxVJFQvhdKudOn82r8y7461hpMXOk4hbLkiSIamwSGG7YOOvPAP0okloZucW/EbWUDDRkygHSSMsCDjI58gfoaxsoXYsOI25UDvYyCdI8Q3OOXPc4rNsrGBK8u44yT3ZYxJklAvgU582HRc4Hp6UstTN2dQ8XjLhGzG5AIVyuSCSBjDEHl/KsmBSLikDadMsZ1fDhh4vbfegFYLuN86HVtPPBBx9PnQDFePxaQxDqradDEDDhmCgjB23IyDggdKActxWAZzLHscHxDYk4HXzyKAXtrhXBI6Eg56Ef8AGfnQCtAIXl0sSF2zgeXUkgAfMkCgEE4rHjLnuyG04kIBzgHnkg7EHIJFAKDiMJLL3iZXOoahtjnnyxQHMXE4Tp8aAsSFBZfFglTjBOdx/wAHagOlv4mRnV1dVBJ0kHkM9PSgEIuLx/nBi8IYd4VGQdhgqxHPpzoD2XjVuCo71CWIAwQfi5HnyPnQCg4rBpLd7HpGATqGN+XXrv8ASgFYryNmKq6lgMkAg4B3B+lANYuKhmASOR/CGyNIAUlgD4nHPBO3SgHCcQiJwJEJBxgMOe+3vsfoaA9hvonbSsiM2M4BBOPP2oBj/T8WnWQyod1YgYcagu2DtuRs2Dg5xQDpuKQDOZY/Dz8Q23x5+e3vQC1tcq+dP5Tg/sfoQQfnQC1AFAFANr28EenILFjpVVxknBP5iANgeZoDmPiUR0+MKWGQrbN16HfofpQHi8UhKllkRgMZIYdeW+cb9KAP6Sh6yICF1EFhkKQDk78tx9RQBNfxqneL4wzBRowdRJCjckDntuaATj4tD4g5EZDaWWQqDnCnoSDsy7gnnQHj8atg2jvE5NncYXQQGBPTBOMehoBX+kIDpPeR7khfENzyOPnt86A9PEItDuHVlTOoqc4I5jbr0xQCK8THjIjfSpIZ8oACo35uD6ZxigF2v4QMmRACM/EN9wp998CgPLi/REVh4g5CoFx4ieWCSByBO5A2oBGPjUJOktoIXJD+HHiK4OeuoY/lzoDuTi0AGe8VttWFIJ05xqx5DByfQ0A91DzoCDuez5cvqdRqDAsqaWbVy1lWwwX2B2FAdW3AAHLOwbUjo48Xi193vl3Y7BMc+vTFAJR9nWATMup1AJYp8TiQPqI1cjjGM/OgFouBkTCVnB3DMAGA1BdOQok0gcuYJ570A6j4SgeSQhGdn1KxUZTwqowT6gn50Awsuz7rKsjzaypB3U74WRerHHx5wBjblvQHkfZs6NBkz/DGQuNo8/2uZB+VAKWHATG8bl8lD/aORoZAMvI2PiJ229KAczcPZjcLnCzJ8XPS2koduowFP1oDm54RqJOvGRGPh/q3LefXOPT1oBovZv8AhjvMhY40YeIau7JIICyAcz+YNigHXB+D9znx6vCFB8WQATj4nYdegA9KAbrwBuetAfCfDHpDlZFfU4DYJ8OMjHM+1Acxdn5O9WR5tWkg4Knoxb9eB5bAUBK8PtyveFubyFseQ2UfsAfnQDugEL6AuhUEAnqVDDnyKnmDyPoelAQknZonk4X4hpUOqBWCggKsgI3UEjODk7UAvLwAFAmvGJSxIHNGPiTn1XbNAEPAmXOJBhtQfwb4aSRxp8XhI1kZ35A7UB3w/gndxyKXyXQJq8RwACB8bt5nYYFAdS8GAjVYSsTDTqZUxrABGDpII88g/wA6Ab2XZ5o0CiQEh0bJU/lGMfFnfzzQHL9mz+GRJgxoqjZhnSHBPgcNuH6Hp1zQD7hfCRCjoDkNjkCMYRU6knpnn1oBLh3CApV5FUssaIMqDp0FtwfXINAN4+zzDuyJVzFgR+Dpqz4vF4jjAyMdT1oB5wXhRgDZfUWCjIXHLPqfOgGh4A257xASOax6dZDqwZwGwx8PMAczQHJ7PyGTW82ryGk7fipJy14Hw42A86AlbK3KtKzba3yB6BQo+uM/OgHdAFAFAM+J2ZlUAFMA5KugdW9xkHbnkGgItezeCMyEjChgdf5SSMASAYGRjUGxigOz2e2hHefw4e7bw7OQulG57acucf2vSgPDwBtDR94NLFW+EhgyiP8AMHB05TkMHfnQDkcGHciIkH8QO2QSGw4Yg62JOcYySaAS4rwLvF0ROIUIYFVXAJON/Cy55cjsaATm7PkqFEgH8XPh5iRw/wCrpgD1oAn7O6pHfvPjYll8QGDp28MgzyPPI35UA5bhZFsYlILBiy7YBPed4Aee2cCgOTwRSk3wh5Sx16RldQ5Zzvj3oBCTs5lnYSHJcMnMaMZLDKsG8TMzZBHMeVAO24Ue5SIFPCckMmtX5kghmJ5nOdWcge1ANRwKRR4JtJxg+E7DWXwviyowSvPI23oDiHgLxxSKH1s6aMkEc3kYtksScB//AA+tAS/3QeZoBzQBQBQBQBQBQBQBQBQBQBQBQBQBQBQBQBQBQBQBQBQBQBQBQBQBQBQBQBQBQBQBQBQBQBQBQBQBQBQBQBQBQBQBQBQBQBQBQB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ata:image/jpeg;base64,/9j/4AAQSkZJRgABAQAAAQABAAD/2wCEAAkGBxITEhUUExQVFhUXGCIbGBgYGR8cIBgdIR0aHh4gIR0aHCkgHCAlHB8YITIhJSkrLi4uGiAzODMsNygtLi0BCgoKDg0OGxAQGzQkICQvNDQ0NC80NDQtNDQ0LCwsLywsLywsLCwsNCwsLCwsLCwsLCwsLCw0LCwsLCwsLCwsLP/AABEIAIMBgQMBEQACEQEDEQH/xAAbAAABBQEBAAAAAAAAAAAAAAAAAwQFBgcCAf/EAEsQAAIBAwIDBgMGAgUICAcAAAECAwAEERIhBTFBBhMiUWFxMoGRBxQjQlKhM7EVU2Jy0yRDk6PB0fDxFmOCg6LC0uElNFRzkrKz/8QAGgEBAAIDAQAAAAAAAAAAAAAAAAMEAQIFBv/EADoRAAIBAgMECAYCAgEEAwEAAAABAgMRBCExEhNBUQUiYXGBkaHwFDJSscHRQuEj8WIzQ3KiFVOyJf/aAAwDAQACEQMRAD8A3GgCgCgCgG1/fRwprlcIuQMnzJwKxKSirskpUp1ZbMFdlU+0TjssKxxwtpMmSXHPSMbA9M551WxNVxSS4nV6JwkKspTqK9uAx7HcZcWlyGYsybqWOT4hjmfXf51FRqtU5X4E3SGGj8RT2VZP8D3s9xF0dFLsyucEE5x6isUKklJK+pDi6MZQcrWaLal9GZDEHBkUAleoBq9tK+zxOU6U1BTayfEcVsRhQBQBQBQBQBQBQBQBQBQBQETx/tBBaBDKca20gDy6sfQVpOooalrDYSpiG1DgvaKX9p9+5kijB/CKa9js5J5+uB/OqeLk7pcDs9DUoqEptda9u4Oz/EMcOlTPKUKPZtz/ACatITtQa7RiqN8ZGXZfyJTstc4mVEOzA6h02Gc1nDStOyK2Nhem5S1RYeG8fhnlkiRstH/4h1I8wDtVyFWMpOK4HPrYSpSpxqSWT95krUpVCgCgCgCgCgCgCgCgCgCgCgCgGwv4jKYQ696F1FM7hTtmsbSvbiSbqexvLdXS5lvabtRcSTyKkjJGjlVVTjOk4yfPJFc2tXk5OzyR6jB4ClClFyjdtXz7eRauMcXZ4bbSxUuuslTjpj+ealrVW4xs9TlYfDqFSpdXs7Ep2Z4i0gdHbUUwdXmDnn9Klw9RyTT4FbGUFBqUVa5LWd5HKuuNg65IyPMbGp4yUldFSpTnTlszVmL1saBQBQBQBQBQBQBQBQGY/bFNIGtl37ohj6F9v/Ln96q4m9kd7oTZTk+OXkQa3xubQRscy23iUnm0XJh7qdJ9qrN7cLcV9jqukqGI218s8u58PP7nvB5yLe6x+mP/APoKjj8kvD7mMRC9an4/Ye8C4j3eq4fdYhhR+qQ/CPkMsfalJ7L23w+5DiaO3alHWWvYuP6EOzV5K1/E+SzvJ4j5g/F8sfyFbUXJ1U+JvjKVOOElG1kll+DY66p5AM0AUAUAUAUAUAUAUAUAi91GFZi6hV2Y5GARzyelYujbYldK2p7b3COodGDKeTA7Gid9BKLi9lqzMr+1eNjNDODqhZNKsNwGySdx5jH0qriVfM9B0LUUVKHG5ERXRuLbQ28luCyHqYj8S/8AZ2Ptmqz60LcV9jpygqNbbXyz17+D8dBW1lIs5Mf16f8A6SVp/wBt95rON8TH/wAX90ObW/aCBnziSYFI/wCyn52+Z8I9jSL2I34sjnRVWqo8I5vv4L8scfZ7E5uw42SNSXboARgAn1O/yqTCxe3fkR9KyisPsvVvI1bvl068jTjOrO2MZznyxXTueVaadmILxOAxmUSoYxzcMCPqKxdGdiV7WzHdZNQoAoAoAoAoAoAoAoAoAoDBZuKzxX0kxJEyytnPvjSfTTgVzZylGe1xPZ4elTq4ZUv4te35jztAVaQTp8E41gfpb86+4b+YqOsk3tLibYXajDdS1hl4cH5Du/vCsdrv/mP/ADvWtTSPd+SKlSTnU/8AL8IdXHFWhte7BxJcDU5/TH+Ue7bn2rfacIWWr+xFDDqrX2npDJd/HyJf7K5X1Tr/AJvAPs2/+yp8HfNcCp03GNoPjn5GhVePPhQBQBQBQBQEXxzjkVr3XeZzLII1A8z19hWk5qNr8Sxh8NOvtbP8U2/Ao1zfXKiaGaWSN57hsaEZ2EYwo042UEiq7cs03a79Dsxp0XsVIQUlGC1aS2tc762NA4NYrBCkaasAc2+InqTnrVmK2VY4dao6k3OXHlp4GNcX43cW889rdL30JkJ0OTkAklWjfmux25ioJN5pnZo04SjGpTdnbVflCVjDhhLZsZdO5iYYkUdQV/OpGQSvnyFV3Bp3gdRV4zhu8Rlfjw8+D7yfteCsYbruAzJKkRi+cm6n1U5B9qyqXVls8bfcrzxUd5T3js4uV/LXx4DC+s2OI1IS3hyDM+yu/wCcjqxz4QBnZajlDhwXEnpVEus1ecuC1S4X5c22N146tuCtoCGbZp3HjPog5IPqaKezlDzJHhXWe1iHkv4rTx5/Y1jslDItnCJsmTTltRyckk7564NdCkmoK55XHThLETcNL5FF7Qo1nNOkVxOsdxGw7uRJGVXYHBjk3AGenTNay6rtfUsUVvYRk4rqtZpq9r53XHInuyHaBlFraXAYTtBryfQ4UH1K7/KswnpF62NcVhk95WpfIpW99hc6lOcFAFAFAFAFAV/tF2g+7z2sIUE3Emkk/lXYZHrkiop1NmSXMu4XCb6nUqN/Ir+JUV4BNhbWSGSdTM8j6ZVRMsxxq/MSBvj1qHdv5Wr5+B03jad3WpzUXspLJuWSztwXeaTFCFQIoCgDAA6DFWjgNtu7MFvmuuGzywt/DZj4JBqjlUnIOOWfUYINVneOR6Cnu68VPj2aoW4ZJE8iyWrCOYHIgkYYY9VRzsQRkaW335moXDO8dS/vpbDhWV4v+S4drX5Rc4+yTNBIqgpHJMkgyPEiBW1rjzUkgee1b7i8Wu0oPpFRqxbzai12N3yfjqVviqxiQtcHRjaO3QjWEHwhjuI9ued9ztUE4q95eR0qDm4WpZ85PS/G3P7DNr2e7020KgIT4Yo/h92PNvMlqdafVWhJsUcLetUd5c3r4cvA23h9t3cUcfPQgXPngAV04qyseMqz25ufN3My7Sdl5Fe5jt7aVEuQN0kQxagQwYqcMnLfpvUE4PNJanTw2Jitic5J7L5O9u/Rlp7N8cf709jIAe5hTDdSQo15+oxW8Z9bYK9fDLcLER/lJ5cuRbalKAUAUAUAUAUAUBSe0PHHuY5Y7TVmG4RJWG3hzliD+kEEH2qvObkmo8GdfC4aNGcZV9JRbXfw/o44KwvL0zNLMyxE6EEbJGPIkn4j1pDrz2r/AKMYhPD4dUthJvV3Tl6aIkvtFWf7k7W5ZXjZXyh3wp35c9ulSzvbIpYTY3qU9GZQ/HY7vH3saJeQuI1+Ly7xPzf3lwaqztLU71CM6D/xZrk/wyS4dYPpMLlWilOYZlOUEo2Xf8ur4SGweXlUSpv5Xo/uW6mIg7VY/NHVcbce+2qsSlzwdhHavMrKkUB7wHmW7xtMY82ZiB7ZrLpZRcuC9orwxMXOpGm85Sy7rK77kkRNzAdRlu2MZc6u7XeRh5BeSDGwLfSo3HO8/wCy3CfVUMOr248P78B1w3jU80sNtbL3UWsHQnMgEFmd+Z2G/IVJCcpNRjkiGvhqVKEq1Z7Urav0SRrfEbRZYnjfVpYYOkkMPUEbg10GjyMZbLujJri6ukUWsU88skdwjxiWN0fTnBBZhhgOf1qBuVrJ5nZp06TlvKkUouLTs01fh3GkcB7RR3Mk8S5DQPpbPXpkemoMPlUsZqTaXA51bCzpQhOWkldE1W5WCgPCaAz+a7jv4FnmZYWtbhvjOFYjOkHr+nOPI1WbVRXeVmduMJ4Oo6cFtKpFaa5629ST7HW8sjNcSXv3gZICx7ID8xnbyrekm+s5X+xWx0qcbUo0djv+Yt1THNKl9oXCBLCJFtEuXToSyuF66Su5/u1pNXWhbwlXZlZy2U/IoHZ3g0txIO6sO5AP8R5ZU0e2dyfQVCo34HSq11TWdS/ZZGy2kGhAuckDc/qPU/OrCRxJS2ncz/txwOZXMq24uI+gDuGjHkEBxj+79Kr1KV3e1zs4HGpR2NvZfcs/HXzG/wBn/DxNL3jcPWJE3EkjOTq6aVfb59KUoK99kY/Ey2dnet34K3rY0+rJxCM7QWDyxEJM8DDcOuDj3BG4rWSbWTsTUKkYTTlHaXJlI4LADP8Ae57yG5e3jbHdHxOANiwxtjJH0qGKTe03ex1a8pQpuhCm4KbWv49C4dkOLPdWqTOMM2dh6E1JSntxTOfj8MsPXlSTvb9E1UhUCgCgCgE5nwNiNRzpB6nFDKRmh45C1pFJfF1uopJEjKY1gjwlgDttkbnqBVTbWynPVHofhairyhhUnCSTd9La5v8ARZ+xPBYI4+/RJg8n5pz48ewO2frUtKEUrrjz1Obj8TVnLdyatH6dC0VMc8rfbfhd1NEPurorqclHRGDjyy6tpIrSabWRZw1SnCX+RZFY7O9kL921XckccYPwJHEWb5hMKPbf2rRQk9S1VxVGKtTWfe/2aSi4AA6VMcxlE7UdlbwMZLORGBOTG6R5z/ZYpv7H61BOk73idXD42nbZqp96b+1yQ7C8KvYgz3boMjCxokYx6kog39Mmt6cZLUgxlalNpU143f5ZbakKJC9qOCw3ER71HYpuvdnDj+7uM+xrScVJZlnC150p9RpX56eJQLPitpBDcyQSTG7Eegd+uHUZxy6kZ99hVfeRUW4624nblha86tOnVSVNyv1fl7e6/wCzSOAzMYIhIfxe7UuOu45mrMb2V9Tg4hRVWWx8t3Yka2IQoAoAoAoCA7U8eNo1t4crLMEc+QIP75x9DUdSexbvLuDwvxCnnnGN0VW9sFt5ZILe/jhaebW4IJcE8kGOW5PrvULjsvZjK134nRhWdamqlWi5qEbLhHvZfuF2ZijVDI0hHN35k1ZirKxxas1Obkkl2LQdEVkjMk7ccG7mdivDVkRjlXiMm566kTYHPyNQTVnodfC1dqOdSz7bfdkz2C7Ozq3eyQJboR8Gt2L/AN5SdIx65PtWYQ42I8XiVJbKltPnkXy9g1oyg4JGx8j57b/SpWro58JbMkzJOO8Mmt5PxOHLKCf4kbSvq9Tgkg+9VHTs84noaWMU49Wq12NJF57CcL7uIyNax27vyAJZtP8AaLbj2qenBJaWOTja7qSttuSXkWmpSiVjtlZyhe/jvTa6NjqAMZ367ZHlUVRO107F7BSg5buVPbv5+BWLOZbG3ub1JYp5pmUfhnKBjkk+e5JNRXUIuazbOiqcsXVp4SUXGMb6629qxpNrKWRWIwWUHHlkVaRwZKzaFaGCrfaJeXENss0BIMcgZ8fp659OWahrSlGN0dHoylSq1t3U4ppd5VO09zbzSpFb2vfTMRI4BYIHZRzCndsYydsVDVcXLZjG7OngqdWnTdSrV2I6LJXsnwv2mlcNt9ESLpRSFGVQYUHrj0q2lZHnqktqTd79+o6rJoZxb/aBM0cQ7phI173DP3L91o75k2fONekDrzztQEnadq5mgsJG7vNxdNFJsQAii43Hi2P4a5Jz1oCCg+0maQXBj7ghV7+ADLM0CPplDANtJoGsejDY0Arc/aJOJLrQkRjZSLBt/wAaVSiMreLxZdwRjGymgFIO2N7JcSoqhUgm7l8WskgYqqlmMqyBYwSTsQcDBOc0BO/Zj2imv7BLicIHZmBCAgYViBsST+9AWugMt7YxRwXfeT2YETH+PCxUsCNww5ZxnI61TqNQneUcuZ6PAqeIw+7pVesv4yS8LMnOD3pfiIjg2tYIMAD4TqAIPvy/epIybqWWiRUxFKMcHvKn/UnLjrle5dqsHHCgCgCgKX9oUEk0atatqltZQ7Ip8Q28ufIg+xNQVk2rx1TOp0bOnTm1WVozi1fh7/Ix4sb26uVEUSwRKRmZ1UMx2yRq3IzyAFay3kp2irLmTUfhKNC9SW3J/wAU3bxsX+JMKASTgYyeZ9asnGebCU+E+xoYMpsOO8TaDh2sYSRnHerKWebEUxUMndjTuAfiO4HnQDq17aAJYP37SGK1ke7QbtrEaBRIAMqxk1AA4JOaAj7fj/EIlP3g3CyKUuwrqBrjBAuYVC51KitqXqcehoBSx49fPIsJlk/+ISJNbnGO5gEjGVc9PwgmP71AccI49dPLN30+mUd/iI3IVlCiQJi27nJGApzrOfi9KAv/AGBupJeHWkkrFpHhUszcyTzzQE/QGecVivbe8WRkW7g1c9Cl4xkc8b5HMHriq0t5GV9V6ncpfCV8O47W7nbm9lv+x92c7xLq5urk92szrHEH21AEhcDn/wAzWaaalKUuJHjJU50KVCiruKbdu3UutWDjhQBQBQHhNAZ4eKGO5vYr8FoUImiyM9Rp0fPGPUGq23ZyU9NTuLD7dKjPDO0neL/N/D0DsBas88k4tFhiOSHfUzsSTyLH5k4rFBXbls2XqOlJKFONJ1XKS4K2yvL0zNEq0cMr3bXjclpFFJGuotcRRsNJYlXcKwUAjLYO3rQEE3bWY3RjCd3GLmCLEqFXCyRuzE5PmBg0Acb7byQG9XMQZJ4oLcsDgNJGrFnwckJlmOMbLQDGH7RpBEkzd2UeGRMKD/8ANxH4BvusinUo57c96A8H2gXSxENHEZ7aGd7xBnCtHhYwN/CHJ1Z32X1oDnifa/iEXD5rkkBwIiuq1aNAXkRWwWkbWNLHy86A02M5APpQHNwmpWGAcjHiGR8x1FYZmLs7mV2EcEN73d5ZrCWYaWjZu7Yg5U6SSMZ9ds8qqRsp2nG32PS11Uq4feYes5bKzTttJWzz1LT2Fvpp3uppMhGkCxg7AADGBn0x86loylK7fM5/SlGjRVOnT1Uc/HmW+pzklD49LcW3EkkOprS4wki81BwRuOnQ+u9V5OUaifBnYoRo1sHKOlSF2u1e7je0uLu5uQy5tLNW22CGQA+ZGSW9OlaxdScr6L7klWGFw9DZl16jXeo/6L5e3scS6pG0rnGfX5VYlOMFeRxIxcnZDD/pNaf1w+h/3VF8TS+o33M+RGrPwsIsYKaFl75Vw20movq99ZJp8TS+obmfIafdOC6mbTHltWfjwNedRVeSE5OSoB3PnT4ml9Q3M+Q8kuOFt3We7/BBEfhYaQVKEbDcFSRg0+JpfUNzPkIQx8HRYEVYgtuxeEYb8NiSSRt1JJ3p8TS+obmfILlOEPKZm0d4SCWGtdRGNyFwGOABkjpT4ml9Q3M+Q64Nf8NtYhDbskcYJIUBsZJyeY86fE0vqG5nyJay4zBK2mOQM2M4weXzFbwrQm7RZiVOUVdogO3Fvd4ElpJkqPxICA2ofqCkHPljatKynrDyOl0bLC5wxC10ly8SB4lxaa6ht4LeFo2lP42lSoXSQMHbYdfYVHOcppRirX1L2Hw1DDVKlWtJSUfl43ur++00mFMKB5ACrZ51u7ud0MBQBQFGveETR8SW9tvxI5BplVSNiBj57gexFQOElU246HWjiaUsH8PVyks4vx995H2VkwvY5eIzL3zsO5gUlsEnw5xsAP8AZUcYvbTqPPgi1WrReGlTwcOql1pP3xNBvrhkXKxvIc40ppz7+IgVYnJxV0rnBik3m7Ef/S8v/wBHP9Yv8Sot9P6H6fs33a+pev6PBxSTb/Ip9uW8W3+spvp/Q/T9jdr6l6/o5/pJ9/8AIZt+f8Lf/WU30/ofp+xu19S9f0dNxWQ87Kc/OL/Epvp/Q/T9jdx+pev6AcUk2/yKfbl/C2/1lN9P6H6fsbuP1L1/R4eJSZz9ymz5/hf4lN9P6H6fsbtfUvX9HS8WlGws5x84v8Sm+n9D9P2N2vqXr+h5YXjyZ1QyRY5ayu/tpY/vUkJuWsWu+34ZpKKWjuUrthYrJdarWfu7xMZjLFe86qR0J6etQ1Y3l1HaR3MBX3eHtiKe1SfG17Cl3w+6ubi3lugsUECqzamAzJzOPngZrLhOU05ZJfc1p4nD4fD1KdHrTm2ll/H3wL4pBGRyNWThntAFAFARnaSxee1mijOl2Q6TnGG5jcct61mm4tInwtWNKtGcldJ59xR7Hjd4LQRGB5LxXMYZkyVUb6iSN8cs8jVfbqbFrZnYlhcK8S57aVO18n4WLN2JtpkR/vE5lmJGpdWruueF22B55qWkpJdZ3ZzsfUpTmtzDZjw7e0lbzjEUbFGEmR+mN2G/qqkUnWjF2d/JlSNNtXQxvOK2koUSRyOFYOuYJDhlOVI8HMHetfiIdvk/0Z3UvbQ2u5eHy953kDP3ukvqt5DqKfAT4Oa9D0p8RDt8n+hupe2hO0/o2MqyW5UqSykW8mQWADHOjckADPpT4iHb5P8AQ3UvbQT/ANGuSWtySZBKc28n8RRgP8HxAbZp8RDt8n+hupe2heO7sVeWQQsHmAErfd5MyADADeDfbanxEO3yf6G6l7aI2XhvCTE8X3ZxG+nUqwzLnSwZR4QMAMAcCnxEO3yf6G6l7aJ8doYPKb/Qyf8Aop8RDt8n+hupe2h9Y3qSqWTVgHHiVl/ZgDUkJqaujWUXHUo/aT75DOZoHNzb6vHCQH7s9VxgkDyxyqCpvIy2o5rkdzCLCVqKpVVu52ylpfv4d4ozz3fEIdCOlrBhs4Kgtpyfc5IHyNZ606itojVKhh8FLaadSeXOyv6aF9qycMzu74vdWPENEpZ7WZ8rq3ChvI9NJ6eVVXOVOpZ6M7sMLQxWE2qeVSKz7bf1x5jSQvdXxubk93aW7+Bm2XKnYDPMkjJIrTOdTallFFi8MPhFRoK9SaztrZ+7W8S9dor54rcyRnxZQA4z8TqORxk4NT15uELxPPUoqUrMhbntLcIjjuwSq4DsdJLBA+6DIG2eTGq7xFRJ5af1w/skVKLeoovayQsUWDLawgOohS2QD4tHnyxnl0rZYqTdlHs/fAOikrthB2qldkQQqGk3H4mwXxgk+HnlTtWFiZOy2c328PL0DoxWdxlY9s5FhjDxFpCq43OpxjJfCryONsZ354qOGMewrrP3mbyw62nZ5EjxnjE6yx90PCYu8ZWUctQzqYnwAKTvvvU1WrNTSjpa/vkRwhFxdxuO1srq3dQrqVHZizEAaQMEAoC2cjY4rR4qWy3GOifp4fo23MU7N8j1u10kYPewrt4QUfOp9Cvy07DDc6y8U4/Mv9+RhUU9GSXAeNyXDsDFoVFGoknOo52ClRtsd/2qWjWlUeljSpTUVqV/7Q7AysJbZ/8AKYB4kU+PQd8gczjY/Wta8W846o7HRFeFNOnXX+OfF6XXvwGXGe188lvbxQBu/mQGQqN13xgeRJB36CtZ1pOKUdWT4XouhCrUqVn1IPLt4+P5L5wW2aKCJHYsyqAxJzk9d/erUU0kmcCvOM6spRVk3kh7WxEFAFAZwOFXNnxDvrcNLbTPlwm+nV8WQPI7g1VUJwqXjozvSxFDE4PYqu1SKyvxt70G1nB92uvvd+T3sjnuYhu25wGP6QAQB71HFKE9upq9EWKs3iMP8PhV1Yq8nw0vYuPbGRhChUsPxV1YLrths5MfiA9qlxTeyrc+38Znn6Ftp93vUhby/utJAkYJk40pkqqGLfURqOQzc98L71DOVS2T9pokjGF9PeYQ8ZvXYrrCjW24TcALIRsRgA6VOfX2rEataT5eHf8A0HCC99wg3FLqeF17wsjQOxYRY1HuslBt0JxkedaupUqQavlsvh2aGyjCMllx/J0nHrwaVUggN8RQhOQwgOM8ued8jnWVXq5L/XcYdOGo/wCOd+LiSWNmCxIjbFjnOvICfC2dsk8sVJU21Uck8lb88NDSGzspPiNI+JXk0UjGRk0IPhTdvGQTnH6R0rRVKsott2tbh2v8GzjCMrW92CTjd6q5Daw+cMY8aAJNIPLquDuNqxvqyXf2dtjO7hf3yJ7svdTyrI8zD49KqFwBgA5Bxk5z+1WqEpyTciGqoqyRUO2cEd5Ofu5IvLc4MZ27wKQQVJ2JHMb9airRVSXV+ZHoOjas8JSW/X+Kpx1twz7zvj9jeX00UcqGO2QLrdiAC2AWOCck9Bt50qQnUlZ5I1weIwuCoyqQe1Ud7LkuH7ZosQAUAcsbe1XDzrvfM7oYCgCgIHtpYzy2x+7syyoQ6aTgnHMfMVHVUnHq6l3AVKUKy3qvF5O/3KjH2qvJbFogrfeu8EZIUg6Tk5x0OARn51XdWbp2S62h1VgMNTxSk5Ld2vr6e+4nPs+s4rdHh1qbg+OZQc6OgBPLP/vUlCKgtm+fEpdK154iaq7LUNI9thTinGZormfBJSJAwTKBSSpO+fGd/wBPzqOdWUajtw7uXmUo04uC7ffcJXHaidHOpI8KGUqCd3DquQcctxt71iWJlF5r3ewVKLXvkd/9J7gn+FGviRDrYjDMGOeXLw/vWfiJ8huo8xBu1U7hHSNQuvTp1buTEzYyRjGcHPM4rR4mbScVx/DZsqMVdN+7j/g3aZp5lQR5XkXGdm0luRHLp55qWliXOVksuZpOlsq9yOHaG5i7yRvHHrdVDYG6s2y6d8aAclutQrEVIpyeaz9G9PDmb7qLskOJO0s7KsiLEsZkZfETkhULb9BW7xE8mkrXfojVUo6MD2ulGle5DOcNhWONJVW8viw3ttT4qWmzn/r9jcrmTvAL954RK6quonSASdgcb567HarFKbnG7IqkVF2RQOPxmO7F9Yv3ilwJghzpIOCGA3wd+fI1Xmmp7yHielws4VMP8Jilsu14t+as/d0O+NcRub68W3gDrAjDW4yAcbsSfIcgPOtpynUnsx0RDh6GGwmFdetZzayX2y9bmg9wKtnnTOe0vFb2xuiZD31q7akDgEAdVDYyCOmfSqdSpOlLPNHo8HhMNjKCUerUXL72/QcZDcQuItOVs40WRm5KARlvQt0x03rWot7NfSszOFksDh5f/a24pcf9ce0tlvxeC6te8ELyRFtOjSGJwdjpzy2BqdzhUhe10cWthqmGq7uTs0JrNAF0ixm0+XcjHLT5/p29q0vC1th27iO0r32jyOS3U5WxmB23EQ6cvzdNqJwWag/INSeshPh3cQqAtpOWBzrMS6iTnfOfIkViGxBWUH5GZbUv5I9VbUAgWEoB6dyvTl1olTStseg6/wBXqOjxCMnJtJ86dH8IfD+n4uXpW7nF6wfka7L+pCNvNAmdFlMuQQcQjcHGRz5HArVOC0g/Iy1J6yPFe3C6RYy4327kdRg9eo2p1LW2H5GbS+r1HnCp4gSEt5IhjJLIFBx0yDz3NSU2r2UbGk0+LuUXtHOJ3TiNkWLRsElXHiXB2JH6SMj5ioKnWaqwPS4SKowlgcVkpK6fD/f+hbtN2qlknFtYjS2dLOoGot1AONgOp96VK0nLYpmmB6MpU6PxGLeWqXvVvgjQeE27xwxpIxdwo1MdyT1P1q3FNKzPO1pxnUlKKsm8lyHdbEYUAUBmnHuA3tpdG4s9bxu2rQpJwTzUr1UnO/rVOdOpCW1A9HhsVhMTQVHE5SWV/s7/AIF+JWLGc8RugVijVSkR+JnA2XHQa/rScetvZ6Lga0K16KwVDOUm7vhbn5Fm4JxWe4tI5kSPvGJyrMQuAzDYgE9B0qWNSc6alFZ9pysZh44fESpXulx8ExfvL/8Aq7b/AEj/AOHWL1+S83+iC1Pm/ficTSXuCGjtcHY5lfr/AN3WG61s0vN/oJU+Dfl/Z5AL1FVVitQqgBQJH2AGB/m/Ki3yVkl5v9B7tu9378RTvL/+rtv9I/8Ah1m9fkvN/oWp8378TwTXx5R2v+lf/DptV+S83+hanzfvxPe8v/6u2/0j/wCHS9fkvN/oWp8378Q7y/8A6u2/0j/4dL1+S83+hanzfvxPZLu5jilklSIaELKEZmyQDz1KMdK2jKok3NLw/wBG1OnCdSME9WUeKNr2WDiFsul0kUXEed9iPEPPK5GPaoUt41Uj4nfqT+DpVMFXzTTcX9r+Pke3fCL/AIhdZnR4rcHZWOAFHkAd2Pn61hwqVZdbJG0MVg8DQtRalUa17e/gkaXGgAAHIDAq6eXbvmzqgCgCgIbtZYzy27C3kaOVTqUqcZx+X51HVUnHq6lvA1aVOsnVV48f2UzgXa650zQTKfvARu7bThiwHwkAbnqD1qvCvOzjJZnYxXRtBShWpSW7bV89P6+wt2Yxw5kFwCbi7cDAO6Lnm3qWP/GKxStRspayMY9yx6lKjlTpJ+Pd4LIt3EXxIf8AI2l2+MCPf08TA1NN2l8l/I4MVl81hCS4Lc+HuefPuuvP8/WtXJvWn9v2bJf8vuIXKhwqmwlCqwbA7oAkAgAjXuNztWss0lu36GVl/L7i7XBIweHuR5fhY5Y/X5bVs5N5bv7fsxb/AJfcI7gqwYcPkDAYBHdAgeQOvYU2rO+7+37FuG19z2S5LDSbCQrnOD3RGTzONfOjldWdP7fsKNv5fc8a4JXSeHuVznT+FjPnjXzo5XVnT+37FuO19zx5yefD3PLn3PQYH5+g2o5X/wC39v2Lf8/uLXHGBb2zzPA8SxnGjw5IJG40kjmf2rfebMHJq1jehhpV6ypRebKXYQ9xepdwZNpcBmY4+HYsysOmG5VDGOzPbj8rO5WqqthHhq2VWnZLtzSy8NfM4h4ne8RugsXeQ24O+MrhR+o9WPl61qp1KssskSVMNg8BQbqWnUay459i5LmaX92Hr9avHlip9vL29gxJCI3gx41ZNWk558+R/aq1edSGcdDsdF0MLXvCq2pcM7e2QU/ac3llJAqBJ9joQbSLkatI8/SoXW3tNxWp0KfR3wWLhVk7w5vg7ZX/AGSfAeJGzktbDA1OC0x/SzAlQPpvUlOW7caRUxVD4unVxt8k7LtSyL5Vs4RB9qGnCxmPvO7BPe91jXjG2M9M88VXr7Ss1e3G2pLS2c769pGxdrUXCpmVFChnJOts9QoXfHXl1qNYpaRzS4+/U3dB6vIXs+08hWOSWJUikDaWD5IKqTuMdcHFZjiXZSkrJmJUVdqLu0JWHaKR5DGsR758Npd/Ci6FbPw5HMbb7k1pTxLlJxSz7X2LsNpUkldvIXte1BaYRmMAd53ZIYkhgNzjTjTq2zmpIYnala3GxrKjaN7llq0QFb7XdpfuZgBUMsjYffkvUj13qGrV2Ldp0cBgHilNp5xV12vkVTgzjhlzdtLnudI7v/rCx1IB8tQPlioIf4ZSb0Ovif8A+lRowp/PnfsSyd/G1g4L2mvry5CwLHGmfFpQHSvXLHmcUp1qlSXVWQxfRuDwlBurJylbLO2fYuRpwq6eXPaAKAKApXbngt0zC4tJJNQGHjViM45MBnGfMVVr05vrQZ2ui8Vhop0sRFW4Nr0ZCwm9vrc20qOHVgyyMpUEA7hvUDcedR/5KsNiSzLr+EwNdV6Uk008k7vst2fYkOEcTaPiMVlGT3MMZjI/U2kMW+v+2t4TtV3a0SK+Iw0Z4F4ufzylfuV2rF7gnVxlGDDJGQc7g4I+Rq0szgyi4uzViu9r7UEpLmJ+7ViYZTgMvUjfZhyz61VxEVdTyduDJqL/AI8+JFR8fuW1NEuiNPCIzoGlNAIO7ai3UYGCBUPxFR3cVku7l33JN1BZPX+xxJxa5hjikeTvO/iOkaQNMpClAMdMZ51u6tSCV3e69TXYhJuy0foecOv5TIYTKkOkyMXCKDIwfB57ep6nNKc5NuN7Wv45+7mJRVr2vp9hx2e4tcyyqWwY2Lhh4Bp0k40gNq6b5HWtqFWpNpvTPl/sVIQistS0zSqqlmICqMknkAOZq2QJOTsildqu0TxXttGCDBIuHHRw5xnPpVepUcZpcGdrA4GNXC1Kn84vLwzIyG0uuGJcLBE8hlk/DYLqCoBsxA/NvjHpUezOimoq9y262H6SqQlVlsqKzztd9nYK9jOCXss/3i6aVVU5CsxBc/3c7KK2owqOW1NkfSeKwcKW5w0U29Wlp48WaNVs86FAFAFAI3cbMjKrFWIIDD8p6HesPQ2g0pJtXRmUvariNnNpuQrgHfK41DzVhVB16tOVpnqI9GYLF09rDuz7/uhy8XfXn9IHP3aOMS6iOqj4MeYat7bVTe8ErkSnusL8Ev8AqSlsvxevii0dieOPdwNJIAGEjDbyzlR8gcVPQqOpG7OV0ng44Wtu4u6sn+/UsVTHPKZe3L21w0tz3xXUTEyP4D4ThGTp71RlJ0puU79nLusWUlONo27efeep2quDoAiQtIUCEhwo1HGCWAyRscjY70+JqOyS1tz95Dcx1voK3/H5gJIWVO/DEeEsB3fdly4PMdRWZ15WcWs/xa9zEaayktP7Orfj03cvKqJ3UKgNqYl2IUE78huRuefOsqvJQc7ZLzMbuLko8WSHZ/jEkzOsiAYAYMqsAc8x4wDkefKpaNWU7pr7/k1qQUdCaJqciKPxzjPf3cvDnAEckelW6iTGoemOQ+VVpz2pum+KO5hsLucNDHRecZZrs0IbhnHn4baGJ0JnaRtKtnCgHGT6E7gDnUUajow2XqXquDh0lid7B9RJXfFvl4cSU7D3nELmXvZnYQLnbSFDnyG2cCpKEqs3eWhT6Uo4HDw3dFXnzve3fwuX6rRwRO4UlWAwTjbVyz6+lGZja6uZdN2pmtJiHs7eNwd8Lgn1DY3HrXPeIlTlaUUerj0VSxVJOnWk125+a4D/AITELy+W+jB7tUJZTzWQKQF8iDnOR5VJBKpU3q0/JVxM5YTCPBT+Zvhpa97/AIsxTsP2oOi8e4Y6UbvM89IbOwHy5VmhWbUnLgY6V6OUZ0o0VnJW8VbP1LfJFHdxpIkrhSMho2xqB5g/8bVPKCmtfI4TUqUnGSzXMRi7OQoQYzJGAACEYgPjlq8z69a0WHgvlyDqyeopLwCBoFtyCY1II332OedZdCDgoPRBVJKTlxObjs9Ezs4Lo5YEMjYK4UJgehAGxrHw8LuSybCqtKx1a8CjjcOjyjfUV1nSzYxqI6k9azGiou6uHUbVmR/Ge1EYivO5OZLcYPkGPLHng/vWZ1VsytwLuGwM5VaSqK0Zv0KathJe8MhckloJSpY7kpkZJ88Df5VW2XVpJ8jtb6ngcfUillJKyXPgjvjH2gK2IoYUdF8OZRqLY22Xp896xPFJ5JeZnDdAyj/kqzcW/p4eJeOyHfGANNDHCWOQiLp26ZHQ+lW6W1s5qx5/HqkqzVKTkubJypCmFAFAFAJXMRZGUMVJGAw5j1Gaw80bQkoyTauZlxBOM20n8SWUZ2ZRqVvdcbVQaxEHrc9RTfRWIhmlF+TXjxJrhHBpmklvnjMUzQkCP+3jGoeWQBseuanhTd3Uas2jn4jFwUI4SMtqCle/Zy8LvMg+xXHza2NzIylwkq4XON2A1b/vUWHqbNNt8zo9LYNV8ZThF2vH7XsaDZm3vIop+7Rww1KWUEr58+W9WtmE0m1c8zUjOjN03k1qOZeHQs2tokLAY1FQTj3xWXTi3drM0UpJWuKtbIQoKKQpBUYHhI5Y8sVtsoxdiMvDYWGGijYai2CoPiJyTy5k9a1dODVmjKnJaMPukKM0uhFbG76QDj3502Ip7VswnKXVKBx/tV974dcsilQJhH7ocEE+46VWqVduk2j0WC6OeGx1OM3duN/Hl4Di34E89nYz6S8kK50ZwXXJKjJ5b6T7Vsqe1CMuKIp4yNHEV6Kdozdr8ub+6Iy5l41cS40yxb7BfAq+56++9RN15PkXYx6IoU7tqXq34aI0fg1pJFCiSyNK4Hidup/3VdimlZu55nEVIVKjlCOyuCH1bEIUAUAUAUBWu2hu1QPbpHIF+JWTU3uueftUFd1ErwOl0bHCzm4121yd7LxKda9r5Z0e1njyJBozEhDIT1K9QDiq0cRKa2JLXkdmp0VTw8liKM/ld7Saz7mHH7Sax4dDFkq7yl5CvmN1GfkPpWakZUqSXaZwVSlj8dUqNZKNkn5F2te1EIa2hkJEs8SuPLJA2z5nfFW1UV0nq0cCeCqKM6kfljK39j3+goNZcqWJJOGZmUE8yFJwPpWNzC97FXeStY5g7PW6EEBvCwZQXYhSpJGATgAeVYjQgtDLqyYvPwmF5DKyeNozGTk/CeY/962dKDltNZ2sYU5JWED2dt850HkARqbDADA1LnDbeda7iF9PfaZ3sj1LaCzjeTLBFXLFnZsAdBqJx7CtowjTTZmKnWmoRV2ykdvO0xls7Z4dSCVix8xoxgHHqQflVevV6iceJ6Dojo9RxFWFVJ7Kt58fIc8bsDHcw8RKO6iMM6IMsZMYXboDncnlitqkdmSqkWEr7zDywKaTbyb0te78cskRLdsOIXMwSGJBk7J3erH95mG37VFv6k3aKLr6KwWHp7VWb87eSRp/DkkESCUqXx4iowM+gq8r2zPK1HBzexpwvqOayaBQEX2ht5GhPdRRSSDdVlGR/wA60qX2eqsyxhXTVVbxtR421M8HarikbhDCBg47vuSB7bH9wapqtWTtb0PSPozo2cdpVPHaX5JmLswz2d1hO5luQGERIOkjfTnyLZPpmplS6jys2c6fSFsTTvLajTyvzXPyHH2SvJ9zdHDKY5mUBuY2U4+RJrbD32LMh6Z2HidqDvdJ/j8F2qc5QUAUAhfyFYnYcwhI9wDWHobQV5JPmZv2B7PvLBctPqQXC6QSME8yWwfU1UoU24ty4no+lsdCnXpxpZ7v3byErzjF/ZqLeG3MUabBiveF/wC1qXw7+WK1lUqU+rGORLSwmCxV61areT1z2UuyzzyLJ2Ke7mzJdQxKuPA5TS5Pt5eu1T0XN5yRy+k4YWnaGHm3zzuvfmXCpzkhQBQBQBQBQEdx2wkmiKRTNC/Rl/kfT2rSpFyjZOxZwlaFKopTgpLkzOv+jfFY5NXe4A/zpm8OPMhjn5YqmqVZPX1PRvH9G1IW3d3y2c/ND+/n4e1rLatdwieU62dQQpl238gCR59TUz2HHZur/koU1i4V4193LZWST12eRL/Zqe6tEgkdBKCzBA4J0l2wRg7g74NSUVsxsyn0nJVa8qsE7O3DjZXLhUpzgoAoCC7W3Sm3lhR176RCsa6gCxx6+md6jqfK0tS5gY2rRqSXVTV34lS7PLYW1q9vcXEBkkbU4B1qpGNIOnnjA61BT3cY7Mmjr4x4yvXValTkklZZZ24+YzvuB8TnOqOdJo/ymOQKoH93bGPnWkqdaTyZYpYzo6jHZlTcZcU1d+b/AKLx2S4PPbxkTztKx6E5CegJ3NWaUJRXWdzhY/E0q9S9KCivV9/AnqlKIUAUAUAUAUAUBTO1y8TRi9rpaM9EUax75PiHt9KrVt8n1NDtdHf/AB8o7OIyl2vL00IGyj4jdqYbtPwD8UkoCFD0KnqR5YqOKqz6tRZF2tLA4V73Cz664LNPv/2c/aBwsmS2ntWEixaUYIQSmlhpOB05g+Vb1oNtSjwIejcVFU6lKtltXefG6zNRQ5ANWjzx1QBQBQFR+0yOSS0EUSl2eRcqvMgZP0yBUGITcLI63Q06cMTt1HZJMYx9nYxYwQuY3niPeCMyBQXO5Ukb4z/Ktd0thLVolePk8VOorxhPK9s7c12kNeX/ABxnxokQ52WNRp+uSMe5qJyxDeh0IUOh4xvtX727+WX2L/2aiuhEPvTIZD+kYwPIkbE+oq3T2rdbU87i3h3Ufw6aj2+8iWrcrBQBQBQEfxy0mliZYZe5kPJ9IP8Ay9xWk02rJ2LGFqU6dRSqx2lyMxuOwHEWkLSToB1lMjHHrjn+9VdxUvmz0L6YwezaFPwsvfoTU17ZxLHHFe3MlxGMarfMrNvk6kwUPz5edTXjonmcvd1pNylTSi+eS8NGdW/HuMZ8Fo0yecyrC30V2H7CtlKfIhlSw/GVn2Z/hEvHxrieN+Hrn/74/wDTW15ciHd0fr9CNvePcZ/LYqo8wdZ+mRWjlU4RLdLD4J/NVflb1zGUHF0LqeIT3cZBBCNH3UYI9Uzn5mtNtX67f2RZ+Fm4tYaEZdqe1L1tbwQjxfstLcsZbS7E6HfS0hyvpkbY+lRzoym7wlct4bpOlh4qniKWy1ySz87Fk7FcCvLfP3ifUpG0WdQHrqO49hU1GnOPzO5zOksXhq7W5p7L56X8FkWypzlBQBQBQBQBQBQBQEdxzgsV1H3cobGcjSSCD8ufzrScFNWZZwuKqYae3T1M44p2S4ZaPm5unYdIRjU3phd/5VWdGnDVnch0ljcTH/HBLt/3kTUga6jRYOFKI0GI3uCItI6aQgLj9qm+bSJzXalJuda7euzn53yE4OyXFVOU4gIF/QNUwHzlOayoS5kcsRQesL9un2JccG4pjH9IoT5/d1/31taXMhVShf5PX+iIu+yfFnJ1cQDj9PijB/8AwqN06j/kXaeMwcV/0bPne/3yPbK1ms/E/Do5dsGSJ9bkf95vWFeGez5f2SSlTxK2VXa7JKy/9cvQjIuC8LvH/Ale2cneJgBg+QDcvYGoVTpVHk7dh0JY3pHCQ/yRU19WvqvyXrs32ahs1IjLFm+JmPP5chVqnSjTWRwsbj6uLknUtlyJqpCkFAFAFAFAFAFAFAFAU3th2Nlu21Jcsv8A1b5KD2Axj96r1aDm73Oz0f0pDDQ2XTT7Vr+SscM7O2fDpRLeXaF1OViizufUDxN7YrSNONN3ky1iMbXxsNmlTsub/eiJPVIxLcPt7+LJzlnVIz66Ji23/ZFSL/imUJWWVaUX6vzVvuO7Ju0A+JbNh01MQfnoGPpW63nGxBP4ThtD2WbjeNorLPpI5/moo9vsMRWE4uXkv2RFyvHSfxMaeot2QHHuwJqN73j6FyH/AMfbq3v/AMk7f+rE4buyjDpdRXkLyDS0kzMTjns6nA3rXagrqV1fmTqjiZuMqEoTUc0o2/8Ay0n9xgn2fd8ddtdRSRk8znUPfTzP0qJYW+cZF59POktitSafLh6o0Ps5wlraIRtM8p826eg8hVynDZVr3PN4vEKvUc1FR7EStblYKAKAKAKA5fODjY9KApK9jJrmRn4jO0iBjohQ6UIzsSB/L96g3Tk+uzrPpCnRgo4aFnbNvN+Bb7CwihUJEioo6KAP5VMklocydSVR3k7sc1k0CgCgOJI1YEMAR1BGaGU2ndFU4v2GiZu9tWNvN5ocKfcf7qglQTzjkzrYfpepGO7rreQ5PXwZOdn4rhYVFy6tL1KjGP8Af71JDat1tShipUZVW6Kaj2klW5XCgCgCgCgCgCgCgOJowylTnBGNjg/UcqGU7O5X+znYy1tCXUGSUkkySbt8vL351FClGGZdxXSFbEJKTsuS0LBFIGGQcipE01dFFqx67gYyeZwPejaWosdVkHIcZI6jnWE03YHpOKN2VwQfH+zNteJllwxGVkXZh5H19jUc6cKizL2D6Qr4SXUeXFPQk+GWQhiSNSzBRjLEkn5mpIqysVatR1Jub48tB1WSMKAKAKAKAKAKAKAKAhe1PCpbiIJFcNBv4ivVeo8xt5Go6kW1k7FrCV4UZ7U4KXeJ9neyVraD8NNT9ZH8TMfPPT5UhTjHQzicdWxD67y5LQnSa3uVD2sg8DDf051i4Amsg4liV1wwDKehGQaxqZTad0VHiXYZBIJbSRraTO4X4SOuB54z6VBKgr3i7M69Lpee73eIiqkeF9V4+32lvhQhQCSxA5nmfptVg5Dd2d0MBQBQBQBQBQBQEfxm8aJC+kMo2bfBGdts7H2qviZyhC6N6cVJ2E+AXbyR+IY0HQc8yw5nA2A+e/pWMNOUoJszUSTyGPGOLSRyKCnwnXlSCGU+HcHddyPPkTvioK1acaqXL85Zm8IJxuTbtJoyApfyyce2cfvirr2tntIcrkLwXirSSsAmA/j8RGBp8DYx8W49BjeqeGqznJ+f+iWpBJFhq+QhQBQBQBQBQBQBQBQBQBQDLiwfuy0bEMOQAzqPkR6/Koa6lsdV5m8LXzGPZ+OVS6SnGnxAAbHX4m364YsMDbYVFhoSirS4eRtUaeaE+ORTlsREsMa8EbKy7qAQQd2HLeo8TTqSl1b5Z/6M03G2ZKWoLRAl2yy51ciPljAx5VbiurqRvJkNZ/eO+VnJCvldWnBYLkpkbhdWW32OwqnRp1FO8m7P2rksnHZyJLjQlCgxE684C4yG9/L3zU+JjKUbReZpTavmJ9n1cKyuTlGKAYwNI+E77nIxWcNGSj1tRUtfIlqsEYUAUAUAUAUAUAUAUAUBF8cnkRQUwwY6dGDk56gjy58qq4rb2bR4klNJ6nnZ+aRo/GRlCUx18O2SepPPl1rbDuTh1mKiSeRHcZvp0k2CsIiH1DIwDlcNzHJtW3ML0qtWlUVTJ5L88ySEYuPeTzB9GzrqxnURt9M8vnV532dcyDK5BcJvZnm8QCCQFs7nOjC+HIHxDByegqlh5VHN7TtfPvJpqKWXAkuN3Eka5TS2Tp0EHLZ22I6+n8qnxLmo9XjkaU0m8zjs/LIyEOR4CUxzPh2yT68/nTDOTh1mKiV8hhxq9nRzgBxH+JkZGByw3MciT64NQVpVFUyeS95m8Ixa7ywwZ0jJDHzAwPlV6N7ZshYpWxgKAKAYRcWjZiMMFBYazjSSnxb5yMYPxAZxtmgO24tAACZo8HOPEN8c+vTI+tAdScRiUsC6jSMsSw8O4GDvkcx06igPY7+JiFEiEsMgBhkjnkfKgG0/Eo9RDIxVJFQvhdKudOn82r8y7461hpMXOk4hbLkiSIamwSGG7YOOvPAP0okloZucW/EbWUDDRkygHSSMsCDjI58gfoaxsoXYsOI25UDvYyCdI8Q3OOXPc4rNsrGBK8u44yT3ZYxJklAvgU582HRc4Hp6UstTN2dQ8XjLhGzG5AIVyuSCSBjDEHl/KsmBSLikDadMsZ1fDhh4vbfegFYLuN86HVtPPBBx9PnQDFePxaQxDqradDEDDhmCgjB23IyDggdKActxWAZzLHscHxDYk4HXzyKAXtrhXBI6Eg56Ef8AGfnQCtAIXl0sSF2zgeXUkgAfMkCgEE4rHjLnuyG04kIBzgHnkg7EHIJFAKDiMJLL3iZXOoahtjnnyxQHMXE4Tp8aAsSFBZfFglTjBOdx/wAHagOlv4mRnV1dVBJ0kHkM9PSgEIuLx/nBi8IYd4VGQdhgqxHPpzoD2XjVuCo71CWIAwQfi5HnyPnQCg4rBpLd7HpGATqGN+XXrv8ASgFYryNmKq6lgMkAg4B3B+lANYuKhmASOR/CGyNIAUlgD4nHPBO3SgHCcQiJwJEJBxgMOe+3vsfoaA9hvonbSsiM2M4BBOPP2oBj/T8WnWQyod1YgYcagu2DtuRs2Dg5xQDpuKQDOZY/Dz8Q23x5+e3vQC1tcq+dP5Tg/sfoQQfnQC1AFAFANr28EenILFjpVVxknBP5iANgeZoDmPiUR0+MKWGQrbN16HfofpQHi8UhKllkRgMZIYdeW+cb9KAP6Sh6yICF1EFhkKQDk78tx9RQBNfxqneL4wzBRowdRJCjckDntuaATj4tD4g5EZDaWWQqDnCnoSDsy7gnnQHj8atg2jvE5NncYXQQGBPTBOMehoBX+kIDpPeR7khfENzyOPnt86A9PEItDuHVlTOoqc4I5jbr0xQCK8THjIjfSpIZ8oACo35uD6ZxigF2v4QMmRACM/EN9wp998CgPLi/REVh4g5CoFx4ieWCSByBO5A2oBGPjUJOktoIXJD+HHiK4OeuoY/lzoDuTi0AGe8VttWFIJ05xqx5DByfQ0A91DzoCDuez5cvqdRqDAsqaWbVy1lWwwX2B2FAdW3AAHLOwbUjo48Xi193vl3Y7BMc+vTFAJR9nWATMup1AJYp8TiQPqI1cjjGM/OgFouBkTCVnB3DMAGA1BdOQok0gcuYJ570A6j4SgeSQhGdn1KxUZTwqowT6gn50Awsuz7rKsjzaypB3U74WRerHHx5wBjblvQHkfZs6NBkz/DGQuNo8/2uZB+VAKWHATG8bl8lD/aORoZAMvI2PiJ229KAczcPZjcLnCzJ8XPS2koduowFP1oDm54RqJOvGRGPh/q3LefXOPT1oBovZv8AhjvMhY40YeIau7JIICyAcz+YNigHXB+D9znx6vCFB8WQATj4nYdegA9KAbrwBuetAfCfDHpDlZFfU4DYJ8OMjHM+1Acxdn5O9WR5tWkg4Knoxb9eB5bAUBK8PtyveFubyFseQ2UfsAfnQDugEL6AuhUEAnqVDDnyKnmDyPoelAQknZonk4X4hpUOqBWCggKsgI3UEjODk7UAvLwAFAmvGJSxIHNGPiTn1XbNAEPAmXOJBhtQfwb4aSRxp8XhI1kZ35A7UB3w/gndxyKXyXQJq8RwACB8bt5nYYFAdS8GAjVYSsTDTqZUxrABGDpII88g/wA6Ab2XZ5o0CiQEh0bJU/lGMfFnfzzQHL9mz+GRJgxoqjZhnSHBPgcNuH6Hp1zQD7hfCRCjoDkNjkCMYRU6knpnn1oBLh3CApV5FUssaIMqDp0FtwfXINAN4+zzDuyJVzFgR+Dpqz4vF4jjAyMdT1oB5wXhRgDZfUWCjIXHLPqfOgGh4A257xASOax6dZDqwZwGwx8PMAczQHJ7PyGTW82ryGk7fipJy14Hw42A86AlbK3KtKzba3yB6BQo+uM/OgHdAFAFAM+J2ZlUAFMA5KugdW9xkHbnkGgItezeCMyEjChgdf5SSMASAYGRjUGxigOz2e2hHefw4e7bw7OQulG57acucf2vSgPDwBtDR94NLFW+EhgyiP8AMHB05TkMHfnQDkcGHciIkH8QO2QSGw4Yg62JOcYySaAS4rwLvF0ROIUIYFVXAJON/Cy55cjsaATm7PkqFEgH8XPh5iRw/wCrpgD1oAn7O6pHfvPjYll8QGDp28MgzyPPI35UA5bhZFsYlILBiy7YBPed4Aee2cCgOTwRSk3wh5Sx16RldQ5Zzvj3oBCTs5lnYSHJcMnMaMZLDKsG8TMzZBHMeVAO24Ue5SIFPCckMmtX5kghmJ5nOdWcge1ANRwKRR4JtJxg+E7DWXwviyowSvPI23oDiHgLxxSKH1s6aMkEc3kYtksScB//AA+tAS/3QeZoBzQBQBQBQBQBQBQBQBQBQBQBQBQBQBQBQBQBQBQBQBQBQBQBQBQBQBQBQBQBQBQBQBQBQBQBQBQBQBQBQBQBQBQBQBQBQBQBQB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8" name="Picture 8" descr="https://encrypted-tbn3.gstatic.com/images?q=tbn:ANd9GcTiWyYszviHDAagNCDGm9rIXUHGmXJ3lChFJk88HAQAjtIUca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42097"/>
            <a:ext cx="1808340" cy="1772457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XEQ4gEEP0wsKKkeMSwinNuPbVsg0nfhQopWdOthsZJ7jXp3AF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95522"/>
            <a:ext cx="2143140" cy="2061908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285852" y="0"/>
            <a:ext cx="7215238" cy="857256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13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.0	International Recognition and 	Certification: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auto">
          <a:xfrm>
            <a:off x="1571604" y="2184692"/>
            <a:ext cx="7215238" cy="4139908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sz="1000" b="1" dirty="0" smtClean="0">
              <a:solidFill>
                <a:srgbClr val="002060"/>
              </a:solidFill>
              <a:latin typeface="+mn-lt"/>
            </a:endParaRPr>
          </a:p>
          <a:p>
            <a:pPr marL="0" lvl="1"/>
            <a:r>
              <a:rPr lang="en-US" sz="2500" b="1" dirty="0" smtClean="0"/>
              <a:t>13.4	Fiber Optic School (FOS)</a:t>
            </a:r>
          </a:p>
          <a:p>
            <a:pPr marL="0" lvl="1"/>
            <a:endParaRPr lang="en-US" sz="2500" b="1" dirty="0" smtClean="0"/>
          </a:p>
          <a:p>
            <a:pPr marL="461963" indent="-461963">
              <a:buFont typeface="Wingdings" pitchFamily="2" charset="2"/>
              <a:buChar char="ü"/>
            </a:pPr>
            <a:r>
              <a:rPr lang="en-US" sz="2600" dirty="0" smtClean="0">
                <a:solidFill>
                  <a:srgbClr val="002060"/>
                </a:solidFill>
                <a:latin typeface="+mn-lt"/>
              </a:rPr>
              <a:t>Launched Fiber Optic Association, Inc. (FOA) School (2013) with FOA Approved School No. 758 with course offerings that are both theoretical and practical. </a:t>
            </a:r>
          </a:p>
          <a:p>
            <a:pPr marL="461963" indent="-461963">
              <a:buFont typeface="Wingdings" pitchFamily="2" charset="2"/>
              <a:buChar char="ü"/>
            </a:pPr>
            <a:r>
              <a:rPr lang="en-US" sz="2600" dirty="0" smtClean="0">
                <a:solidFill>
                  <a:srgbClr val="002060"/>
                </a:solidFill>
                <a:latin typeface="+mn-lt"/>
              </a:rPr>
              <a:t>Certificates on offer</a:t>
            </a:r>
            <a:endParaRPr lang="en-US" dirty="0" smtClean="0">
              <a:solidFill>
                <a:srgbClr val="002060"/>
              </a:solidFill>
              <a:latin typeface="+mn-lt"/>
            </a:endParaRPr>
          </a:p>
          <a:p>
            <a:pPr marL="1376363" lvl="2" indent="-461963">
              <a:buFont typeface="Wingdings" pitchFamily="2" charset="2"/>
              <a:buChar char="ü"/>
            </a:pPr>
            <a:r>
              <a:rPr lang="en-US" sz="2000" b="1" i="1" dirty="0" smtClean="0">
                <a:solidFill>
                  <a:srgbClr val="002060"/>
                </a:solidFill>
                <a:latin typeface="+mn-lt"/>
              </a:rPr>
              <a:t>Certified Fiber Optic Technician (CFOT)</a:t>
            </a:r>
          </a:p>
          <a:p>
            <a:pPr marL="1376363" lvl="2" indent="-461963">
              <a:buFont typeface="Wingdings" pitchFamily="2" charset="2"/>
              <a:buChar char="ü"/>
            </a:pPr>
            <a:r>
              <a:rPr lang="en-US" sz="2000" b="1" i="1" dirty="0" smtClean="0">
                <a:solidFill>
                  <a:srgbClr val="002060"/>
                </a:solidFill>
                <a:latin typeface="+mn-lt"/>
              </a:rPr>
              <a:t>Certified Premises Cabling Technician (CPCT)</a:t>
            </a:r>
          </a:p>
          <a:p>
            <a:pPr marL="1376363" lvl="2" indent="-461963">
              <a:buFont typeface="Wingdings" pitchFamily="2" charset="2"/>
              <a:buChar char="ü"/>
            </a:pPr>
            <a:r>
              <a:rPr lang="en-US" sz="2000" b="1" i="1" dirty="0" smtClean="0">
                <a:solidFill>
                  <a:srgbClr val="002060"/>
                </a:solidFill>
                <a:latin typeface="+mn-lt"/>
              </a:rPr>
              <a:t>Certified Fiber Optic Specialist/Design (CFOS/D)</a:t>
            </a:r>
          </a:p>
          <a:p>
            <a:pPr marL="1376363" lvl="2" indent="-461963">
              <a:buFont typeface="Wingdings" pitchFamily="2" charset="2"/>
              <a:buChar char="ü"/>
            </a:pPr>
            <a:r>
              <a:rPr lang="en-US" sz="2000" b="1" i="1" dirty="0" smtClean="0">
                <a:solidFill>
                  <a:srgbClr val="002060"/>
                </a:solidFill>
                <a:latin typeface="+mn-lt"/>
              </a:rPr>
              <a:t>Certified Fiber Optic Specialist /Home (CFOS/H)</a:t>
            </a:r>
          </a:p>
          <a:p>
            <a:r>
              <a:rPr lang="en-US" sz="2600" dirty="0" smtClean="0">
                <a:latin typeface="+mn-lt"/>
              </a:rPr>
              <a:t> </a:t>
            </a:r>
            <a:endParaRPr lang="en-US" sz="2600" dirty="0">
              <a:latin typeface="+mn-lt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auto">
          <a:xfrm>
            <a:off x="1928794" y="1214422"/>
            <a:ext cx="6500858" cy="5338778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/>
            <a:endParaRPr lang="en-US" dirty="0" smtClean="0">
              <a:solidFill>
                <a:srgbClr val="002060"/>
              </a:solidFill>
              <a:latin typeface="Gill Sans MT (Body)"/>
            </a:endParaRPr>
          </a:p>
          <a:p>
            <a:pPr marL="514350" indent="-514350"/>
            <a:endParaRPr lang="en-US" sz="1600" dirty="0" smtClean="0">
              <a:solidFill>
                <a:srgbClr val="002060"/>
              </a:solidFill>
              <a:latin typeface="Gill Sans MT (Body)"/>
            </a:endParaRPr>
          </a:p>
          <a:p>
            <a:pPr marL="514350" indent="-514350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Gill Sans MT (Body)"/>
              </a:rPr>
              <a:t>Academia needs to engage experts from the Industry to supplement their initiative of human capacity development in ICT.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Gill Sans MT (Body)"/>
              </a:rPr>
              <a:t>Academia needs to collaborate with the industry to seek for practical exposure of their trainees.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Gill Sans MT (Body)"/>
              </a:rPr>
              <a:t>ICT Industry is encouraged to invest in training institutions in terms of labs for training and research.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Gill Sans MT (Body)"/>
              </a:rPr>
              <a:t>ICT Industry needs to know that better prepared trainees will result in better performance of their industry.</a:t>
            </a:r>
            <a:endParaRPr lang="en-US" dirty="0" smtClean="0">
              <a:solidFill>
                <a:srgbClr val="002060"/>
              </a:solidFill>
              <a:latin typeface="Gill Sans MT (Body)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285852" y="0"/>
            <a:ext cx="7215238" cy="85725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14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.0	Conclusion: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auto">
          <a:xfrm>
            <a:off x="1928794" y="1214422"/>
            <a:ext cx="6500858" cy="4429156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algn="ctr"/>
            <a:endParaRPr lang="en-US" sz="2500" dirty="0" smtClean="0">
              <a:solidFill>
                <a:srgbClr val="002060"/>
              </a:solidFill>
              <a:latin typeface="+mn-lt"/>
            </a:endParaRPr>
          </a:p>
          <a:p>
            <a:pPr marL="514350" indent="-514350" algn="ctr"/>
            <a:endParaRPr lang="en-US" sz="2500" dirty="0" smtClean="0">
              <a:solidFill>
                <a:srgbClr val="002060"/>
              </a:solidFill>
              <a:latin typeface="+mn-lt"/>
            </a:endParaRPr>
          </a:p>
          <a:p>
            <a:pPr marL="514350" indent="-514350" algn="ctr"/>
            <a:endParaRPr lang="en-US" sz="2500" dirty="0" smtClean="0">
              <a:solidFill>
                <a:srgbClr val="002060"/>
              </a:solidFill>
              <a:latin typeface="+mn-lt"/>
            </a:endParaRPr>
          </a:p>
          <a:p>
            <a:pPr marL="514350" indent="-514350" algn="ctr"/>
            <a:endParaRPr lang="en-US" sz="2500" dirty="0" smtClean="0">
              <a:solidFill>
                <a:srgbClr val="002060"/>
              </a:solidFill>
              <a:latin typeface="+mn-lt"/>
            </a:endParaRPr>
          </a:p>
          <a:p>
            <a:pPr marL="514350" indent="-514350" algn="ctr"/>
            <a:r>
              <a:rPr lang="en-US" sz="3500" b="1" dirty="0" smtClean="0">
                <a:solidFill>
                  <a:srgbClr val="002060"/>
                </a:solidFill>
                <a:latin typeface="+mn-lt"/>
              </a:rPr>
              <a:t>THANK YOU!</a:t>
            </a:r>
            <a:endParaRPr lang="en-US" sz="3500" b="1" dirty="0">
              <a:latin typeface="+mn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B2E5C-3BF6-43E6-BCEE-566CC847701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170" name="Title 5"/>
          <p:cNvSpPr>
            <a:spLocks noGrp="1"/>
          </p:cNvSpPr>
          <p:nvPr>
            <p:ph type="title" idx="4294967295"/>
          </p:nvPr>
        </p:nvSpPr>
        <p:spPr>
          <a:xfrm>
            <a:off x="1571604" y="428604"/>
            <a:ext cx="7000924" cy="2643206"/>
          </a:xfrm>
        </p:spPr>
        <p:txBody>
          <a:bodyPr>
            <a:normAutofit/>
          </a:bodyPr>
          <a:lstStyle/>
          <a:p>
            <a:pPr lvl="0" algn="ctr"/>
            <a:r>
              <a:rPr lang="en-US" sz="3000" b="1" dirty="0" smtClean="0">
                <a:latin typeface="Tahoma" pitchFamily="34" charset="0"/>
              </a:rPr>
              <a:t/>
            </a:r>
            <a:br>
              <a:rPr lang="en-US" sz="3000" b="1" dirty="0" smtClean="0">
                <a:latin typeface="Tahoma" pitchFamily="34" charset="0"/>
              </a:rPr>
            </a:br>
            <a:r>
              <a:rPr lang="en-US" sz="3000" b="1" dirty="0" smtClean="0">
                <a:latin typeface="Tahoma" pitchFamily="34" charset="0"/>
              </a:rPr>
              <a:t/>
            </a:r>
            <a:br>
              <a:rPr lang="en-US" sz="3000" b="1" dirty="0" smtClean="0">
                <a:latin typeface="Tahoma" pitchFamily="34" charset="0"/>
              </a:rPr>
            </a:br>
            <a:r>
              <a:rPr lang="en-US" sz="3000" b="1" dirty="0" smtClean="0">
                <a:latin typeface="Tahoma" pitchFamily="34" charset="0"/>
              </a:rPr>
              <a:t>The African Advanced Level Telecommunications Institute (AFRALTI)</a:t>
            </a: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bject 77"/>
          <p:cNvSpPr/>
          <p:nvPr/>
        </p:nvSpPr>
        <p:spPr>
          <a:xfrm>
            <a:off x="2571736" y="3214686"/>
            <a:ext cx="4929222" cy="27860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114246" y="1317925"/>
            <a:ext cx="77455" cy="134878"/>
          </a:xfrm>
          <a:custGeom>
            <a:avLst/>
            <a:gdLst/>
            <a:ahLst/>
            <a:cxnLst/>
            <a:rect l="l" t="t" r="r" b="b"/>
            <a:pathLst>
              <a:path w="64008" h="210311">
                <a:moveTo>
                  <a:pt x="0" y="210311"/>
                </a:moveTo>
                <a:lnTo>
                  <a:pt x="64008" y="210311"/>
                </a:lnTo>
                <a:lnTo>
                  <a:pt x="64008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14246" y="1859561"/>
            <a:ext cx="77455" cy="134878"/>
          </a:xfrm>
          <a:custGeom>
            <a:avLst/>
            <a:gdLst/>
            <a:ahLst/>
            <a:cxnLst/>
            <a:rect l="l" t="t" r="r" b="b"/>
            <a:pathLst>
              <a:path w="64008" h="210311">
                <a:moveTo>
                  <a:pt x="0" y="210311"/>
                </a:moveTo>
                <a:lnTo>
                  <a:pt x="64008" y="210311"/>
                </a:lnTo>
                <a:lnTo>
                  <a:pt x="64008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14246" y="2127365"/>
            <a:ext cx="77455" cy="134878"/>
          </a:xfrm>
          <a:custGeom>
            <a:avLst/>
            <a:gdLst/>
            <a:ahLst/>
            <a:cxnLst/>
            <a:rect l="l" t="t" r="r" b="b"/>
            <a:pathLst>
              <a:path w="64008" h="210311">
                <a:moveTo>
                  <a:pt x="0" y="210311"/>
                </a:moveTo>
                <a:lnTo>
                  <a:pt x="64008" y="210311"/>
                </a:lnTo>
                <a:lnTo>
                  <a:pt x="64008" y="0"/>
                </a:lnTo>
                <a:lnTo>
                  <a:pt x="0" y="0"/>
                </a:lnTo>
                <a:lnTo>
                  <a:pt x="0" y="210311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76210" y="199386"/>
            <a:ext cx="14753" cy="3910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770556" y="199386"/>
            <a:ext cx="7377" cy="7819"/>
          </a:xfrm>
          <a:custGeom>
            <a:avLst/>
            <a:gdLst/>
            <a:ahLst/>
            <a:cxnLst/>
            <a:rect l="l" t="t" r="r" b="b"/>
            <a:pathLst>
              <a:path w="6096" h="12192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76210" y="6655812"/>
            <a:ext cx="14753" cy="3909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770556" y="6651902"/>
            <a:ext cx="7377" cy="7819"/>
          </a:xfrm>
          <a:custGeom>
            <a:avLst/>
            <a:gdLst/>
            <a:ahLst/>
            <a:cxnLst/>
            <a:rect l="l" t="t" r="r" b="b"/>
            <a:pathLst>
              <a:path w="6096" h="12192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91" name="Title 5"/>
          <p:cNvSpPr txBox="1">
            <a:spLocks/>
          </p:cNvSpPr>
          <p:nvPr/>
        </p:nvSpPr>
        <p:spPr>
          <a:xfrm>
            <a:off x="1142976" y="285728"/>
            <a:ext cx="7215238" cy="71438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1.0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	AFRALTI INFORMATION: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2" name="Table 91"/>
          <p:cNvGraphicFramePr>
            <a:graphicFrameLocks noGrp="1"/>
          </p:cNvGraphicFramePr>
          <p:nvPr/>
        </p:nvGraphicFramePr>
        <p:xfrm>
          <a:off x="1571604" y="1428734"/>
          <a:ext cx="7000924" cy="4500596"/>
        </p:xfrm>
        <a:graphic>
          <a:graphicData uri="http://schemas.openxmlformats.org/drawingml/2006/table">
            <a:tbl>
              <a:tblPr/>
              <a:tblGrid>
                <a:gridCol w="2357454"/>
                <a:gridCol w="4643470"/>
              </a:tblGrid>
              <a:tr h="565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Legal Name: 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AFRICAN ADVANCED LEVEL TELECOMMUNICATIONS INSTITUTE (AFRALTI)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Legal Association: 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INTERGOVERNMENTAL ORGANISATION (IGO) 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Head of Institute: 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DIRECTOR 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Registered Postal Address:  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P. O. Box 58902</a:t>
                      </a: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mbria Math"/>
                        </a:rPr>
                        <a:t>‐</a:t>
                      </a: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00200 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City Square, Nairobi, Kenya</a:t>
                      </a:r>
                      <a:r>
                        <a:rPr lang="en-US" sz="13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 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Physical Address: 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 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Waiyaki</a:t>
                      </a: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 Way - Nairobi, Kenya  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Adjacent to Nairobi Water Company/Nairobi School 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Plot/LR No. 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4393/16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PIN Certificate No:  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P051101008W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VAT Registration No: 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AFRALTI is 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Tax</a:t>
                      </a:r>
                      <a:r>
                        <a:rPr lang="en-US" sz="13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 </a:t>
                      </a:r>
                      <a:r>
                        <a:rPr lang="en-US" sz="13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Exempt 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Telephone:  </a:t>
                      </a:r>
                      <a:endParaRPr lang="en-US" sz="11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+254 20 265 5011 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+254 710 207 061, +254 733 444 421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Fax: </a:t>
                      </a:r>
                      <a:endParaRPr lang="en-US" sz="110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+254</a:t>
                      </a: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mbria Math"/>
                        </a:rPr>
                        <a:t>‐</a:t>
                      </a: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20</a:t>
                      </a: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mbria Math"/>
                        </a:rPr>
                        <a:t>‐</a:t>
                      </a: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444 4483</a:t>
                      </a:r>
                      <a:r>
                        <a:rPr lang="en-US" sz="13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 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Email:   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Century Gothic"/>
                        </a:rPr>
                        <a:t>info@afralti.org; director@afralti.org;</a:t>
                      </a:r>
                      <a:r>
                        <a:rPr lang="en-US" sz="1100" b="1" baseline="0" dirty="0" smtClean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Century Gothic"/>
                        </a:rPr>
                        <a:t> training@afralti.org</a:t>
                      </a:r>
                      <a:endParaRPr lang="en-US" sz="1100" b="1" dirty="0">
                        <a:solidFill>
                          <a:srgbClr val="0000FF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Bernhard Mod BT"/>
                        </a:rPr>
                        <a:t>Web:</a:t>
                      </a:r>
                      <a:endParaRPr lang="en-US" sz="11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Century Gothic"/>
                        </a:rPr>
                        <a:t>www.afralti.org</a:t>
                      </a:r>
                      <a:endParaRPr lang="en-US" sz="1100" b="1" dirty="0">
                        <a:solidFill>
                          <a:srgbClr val="0000FF"/>
                        </a:solidFill>
                        <a:latin typeface="+mn-lt"/>
                        <a:ea typeface="Times New Roman"/>
                        <a:cs typeface="Century Gothic"/>
                      </a:endParaRP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285852" y="214290"/>
            <a:ext cx="7215238" cy="857256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2.0	Membership :The 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IGA 		</a:t>
            </a:r>
            <a:r>
              <a:rPr kumimoji="0" lang="en-US" sz="2100" b="1" i="0" u="none" strike="noStrike" kern="1200" cap="none" spc="0" normalizeH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(Intergovernmental Agreement)</a:t>
            </a:r>
            <a:endParaRPr kumimoji="0" lang="en-US" sz="21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auto">
          <a:xfrm>
            <a:off x="1500166" y="1071546"/>
            <a:ext cx="7143800" cy="5253054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1963" indent="-461963">
              <a:buFont typeface="Wingdings" pitchFamily="2" charset="2"/>
              <a:buChar char="ü"/>
            </a:pPr>
            <a:endParaRPr lang="en-US" sz="2600" dirty="0" smtClean="0">
              <a:latin typeface="+mn-lt"/>
            </a:endParaRPr>
          </a:p>
          <a:p>
            <a:pPr marL="461963" indent="-461963">
              <a:buFont typeface="Wingdings" pitchFamily="2" charset="2"/>
              <a:buChar char="ü"/>
            </a:pPr>
            <a:r>
              <a:rPr lang="en-US" sz="2600" dirty="0" smtClean="0">
                <a:solidFill>
                  <a:srgbClr val="002060"/>
                </a:solidFill>
                <a:latin typeface="+mn-lt"/>
              </a:rPr>
              <a:t>A Pan-African Institution established through  </a:t>
            </a:r>
            <a:r>
              <a:rPr lang="en-US" sz="2600" dirty="0">
                <a:solidFill>
                  <a:srgbClr val="002060"/>
                </a:solidFill>
                <a:latin typeface="+mn-lt"/>
              </a:rPr>
              <a:t>R</a:t>
            </a:r>
            <a:r>
              <a:rPr lang="en-US" sz="2600" dirty="0" smtClean="0">
                <a:solidFill>
                  <a:srgbClr val="002060"/>
                </a:solidFill>
                <a:latin typeface="+mn-lt"/>
              </a:rPr>
              <a:t>esolution No.1 of the Plan Committee for Africa,  Addis Ababa 1967</a:t>
            </a:r>
          </a:p>
          <a:p>
            <a:pPr marL="461963" indent="-461963">
              <a:buFont typeface="Wingdings" pitchFamily="2" charset="2"/>
              <a:buChar char="ü"/>
            </a:pPr>
            <a:r>
              <a:rPr lang="en-US" sz="2600" noProof="0" dirty="0" smtClean="0">
                <a:solidFill>
                  <a:srgbClr val="002060"/>
                </a:solidFill>
                <a:latin typeface="+mn-lt"/>
              </a:rPr>
              <a:t>Current member States:</a:t>
            </a:r>
          </a:p>
          <a:p>
            <a:pPr marL="1376363" lvl="2" indent="-461963">
              <a:buFont typeface="Wingdings" pitchFamily="2" charset="2"/>
              <a:buChar char="ü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Kenya (Host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 Country)</a:t>
            </a:r>
          </a:p>
          <a:p>
            <a:pPr marL="1376363" lvl="2" indent="-461963">
              <a:buFont typeface="Wingdings" pitchFamily="2" charset="2"/>
              <a:buChar char="ü"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Tanzania</a:t>
            </a:r>
          </a:p>
          <a:p>
            <a:pPr marL="1376363" lvl="2" indent="-461963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+mn-lt"/>
                <a:cs typeface="+mn-cs"/>
              </a:rPr>
              <a:t>Uganda</a:t>
            </a:r>
          </a:p>
          <a:p>
            <a:pPr marL="1376363" lvl="2" indent="-461963">
              <a:buFont typeface="Wingdings" pitchFamily="2" charset="2"/>
              <a:buChar char="ü"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Malawi</a:t>
            </a:r>
          </a:p>
          <a:p>
            <a:pPr marL="1376363" lvl="2" indent="-461963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+mn-lt"/>
                <a:cs typeface="+mn-cs"/>
              </a:rPr>
              <a:t>Zambia</a:t>
            </a:r>
          </a:p>
          <a:p>
            <a:pPr marL="1376363" lvl="2" indent="-461963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+mn-lt"/>
                <a:cs typeface="+mn-cs"/>
              </a:rPr>
              <a:t>Zimbabwe</a:t>
            </a:r>
          </a:p>
          <a:p>
            <a:pPr marL="1376363" lvl="2" indent="-461963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+mn-lt"/>
                <a:cs typeface="+mn-cs"/>
              </a:rPr>
              <a:t>Mozambique</a:t>
            </a:r>
          </a:p>
          <a:p>
            <a:pPr marL="1376363" lvl="2" indent="-461963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+mn-lt"/>
                <a:cs typeface="+mn-cs"/>
              </a:rPr>
              <a:t>Swaziland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461963" indent="-461963">
              <a:buFont typeface="Wingdings" pitchFamily="2" charset="2"/>
              <a:buChar char="ü"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285852" y="214290"/>
            <a:ext cx="7215238" cy="85725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5.0	The Mission: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7650" name="Picture 2" descr="https://encrypted-tbn0.gstatic.com/images?q=tbn:ANd9GcTVSwlCMjZwkWZvNBf0VBP5KWd0_90vfERB1zYJHTXNyZ-dyek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1" y="214290"/>
            <a:ext cx="3500462" cy="2391983"/>
          </a:xfrm>
          <a:prstGeom prst="rect">
            <a:avLst/>
          </a:prstGeom>
          <a:noFill/>
        </p:spPr>
      </p:pic>
      <p:sp>
        <p:nvSpPr>
          <p:cNvPr id="7" name="Content Placeholder 6"/>
          <p:cNvSpPr txBox="1">
            <a:spLocks/>
          </p:cNvSpPr>
          <p:nvPr/>
        </p:nvSpPr>
        <p:spPr bwMode="auto">
          <a:xfrm>
            <a:off x="1714480" y="2500306"/>
            <a:ext cx="6357982" cy="2571768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 b="1" dirty="0" smtClean="0"/>
          </a:p>
          <a:p>
            <a:endParaRPr lang="en-US" sz="2800" i="1" dirty="0" smtClean="0"/>
          </a:p>
          <a:p>
            <a:pPr algn="just"/>
            <a:r>
              <a:rPr lang="en-US" sz="2800" i="1" dirty="0" smtClean="0">
                <a:solidFill>
                  <a:srgbClr val="002060"/>
                </a:solidFill>
                <a:latin typeface="+mn-lt"/>
              </a:rPr>
              <a:t>“To provide quality training, consultancy and advisory services to the ICT Sector in Africa”. </a:t>
            </a:r>
            <a:endParaRPr lang="en-US" sz="28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285852" y="214290"/>
            <a:ext cx="7215238" cy="85725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6.0	The  Vision 2017: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rc_mi" descr="http://impactcentre.org/wp-content/uploads/2012/05/Company-Vision-400x22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714356"/>
            <a:ext cx="314327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 txBox="1">
            <a:spLocks/>
          </p:cNvSpPr>
          <p:nvPr/>
        </p:nvSpPr>
        <p:spPr bwMode="auto">
          <a:xfrm>
            <a:off x="1571604" y="2714620"/>
            <a:ext cx="6858048" cy="2714644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 b="1" dirty="0" smtClean="0"/>
          </a:p>
          <a:p>
            <a:pPr algn="just"/>
            <a:endParaRPr lang="en-US" sz="2800" i="1" dirty="0" smtClean="0"/>
          </a:p>
          <a:p>
            <a:pPr algn="just"/>
            <a:r>
              <a:rPr lang="en-US" sz="2800" i="1" dirty="0" smtClean="0">
                <a:solidFill>
                  <a:srgbClr val="002060"/>
                </a:solidFill>
                <a:latin typeface="+mn-lt"/>
              </a:rPr>
              <a:t>“To be a Centre of Excellence (CoE) that participates actively in the economic development of Africa by developing human capacity in ICT”.</a:t>
            </a:r>
            <a:endParaRPr lang="en-US" sz="28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lowchart: Alternate Process 21"/>
          <p:cNvSpPr/>
          <p:nvPr/>
        </p:nvSpPr>
        <p:spPr>
          <a:xfrm>
            <a:off x="4459946" y="3102632"/>
            <a:ext cx="1428760" cy="5715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285852" y="214290"/>
            <a:ext cx="7215238" cy="85725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7.0	Our Core Values: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2440948" y="857232"/>
            <a:ext cx="5469905" cy="5292585"/>
            <a:chOff x="2303336" y="1480586"/>
            <a:chExt cx="4436402" cy="5005020"/>
          </a:xfrm>
        </p:grpSpPr>
        <p:sp>
          <p:nvSpPr>
            <p:cNvPr id="13" name="Regular Pentagon 12"/>
            <p:cNvSpPr/>
            <p:nvPr/>
          </p:nvSpPr>
          <p:spPr>
            <a:xfrm rot="2972164">
              <a:off x="5038032" y="2095682"/>
              <a:ext cx="1566564" cy="1542925"/>
            </a:xfrm>
            <a:prstGeom prst="pentagon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13414" y="2745168"/>
              <a:ext cx="13048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i="1" dirty="0" smtClean="0">
                  <a:solidFill>
                    <a:srgbClr val="002060"/>
                  </a:solidFill>
                </a:rPr>
                <a:t>Teamwork</a:t>
              </a:r>
              <a:r>
                <a:rPr lang="en-US" dirty="0" smtClean="0">
                  <a:solidFill>
                    <a:srgbClr val="002060"/>
                  </a:solidFill>
                </a:rPr>
                <a:t> </a:t>
              </a:r>
            </a:p>
            <a:p>
              <a:endParaRPr lang="en-US" dirty="0"/>
            </a:p>
          </p:txBody>
        </p:sp>
        <p:sp>
          <p:nvSpPr>
            <p:cNvPr id="17" name="Regular Pentagon 16"/>
            <p:cNvSpPr/>
            <p:nvPr/>
          </p:nvSpPr>
          <p:spPr>
            <a:xfrm>
              <a:off x="3733705" y="1480586"/>
              <a:ext cx="1506447" cy="1602458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46386" y="1961544"/>
              <a:ext cx="1241880" cy="8731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dirty="0" smtClean="0">
                  <a:solidFill>
                    <a:srgbClr val="002060"/>
                  </a:solidFill>
                </a:rPr>
                <a:t>Quality &amp; </a:t>
              </a:r>
            </a:p>
            <a:p>
              <a:pPr lvl="0" algn="ctr"/>
              <a:r>
                <a:rPr lang="en-US" dirty="0" smtClean="0">
                  <a:solidFill>
                    <a:srgbClr val="002060"/>
                  </a:solidFill>
                </a:rPr>
                <a:t>Excellence </a:t>
              </a:r>
            </a:p>
            <a:p>
              <a:endParaRPr lang="en-US" dirty="0"/>
            </a:p>
          </p:txBody>
        </p:sp>
        <p:sp>
          <p:nvSpPr>
            <p:cNvPr id="23" name="Regular Pentagon 22"/>
            <p:cNvSpPr/>
            <p:nvPr/>
          </p:nvSpPr>
          <p:spPr>
            <a:xfrm rot="17687421">
              <a:off x="2356905" y="2306095"/>
              <a:ext cx="1496016" cy="1603154"/>
            </a:xfrm>
            <a:prstGeom prst="pentagon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74083" y="2837908"/>
              <a:ext cx="136447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61963" lvl="0" indent="-461963" algn="ctr"/>
              <a:r>
                <a:rPr lang="en-US" i="1" dirty="0" smtClean="0">
                  <a:solidFill>
                    <a:srgbClr val="002060"/>
                  </a:solidFill>
                </a:rPr>
                <a:t>Creativity &amp;</a:t>
              </a:r>
            </a:p>
            <a:p>
              <a:pPr marL="461963" lvl="0" indent="-461963" algn="ctr"/>
              <a:r>
                <a:rPr lang="en-US" i="1" dirty="0" smtClean="0">
                  <a:solidFill>
                    <a:srgbClr val="002060"/>
                  </a:solidFill>
                </a:rPr>
                <a:t>Innovation</a:t>
              </a:r>
              <a:endParaRPr lang="en-US" dirty="0" smtClean="0">
                <a:solidFill>
                  <a:srgbClr val="002060"/>
                </a:solidFill>
              </a:endParaRPr>
            </a:p>
          </p:txBody>
        </p:sp>
        <p:sp>
          <p:nvSpPr>
            <p:cNvPr id="24" name="Regular Pentagon 23"/>
            <p:cNvSpPr/>
            <p:nvPr/>
          </p:nvSpPr>
          <p:spPr>
            <a:xfrm rot="10379249">
              <a:off x="3967915" y="4712194"/>
              <a:ext cx="1496060" cy="1773412"/>
            </a:xfrm>
            <a:prstGeom prst="pentagon">
              <a:avLst/>
            </a:prstGeom>
            <a:solidFill>
              <a:srgbClr val="FF5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23462" y="5123924"/>
              <a:ext cx="16209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i="1" dirty="0" smtClean="0">
                  <a:solidFill>
                    <a:srgbClr val="002060"/>
                  </a:solidFill>
                </a:rPr>
                <a:t>Equal </a:t>
              </a:r>
            </a:p>
            <a:p>
              <a:pPr lvl="0" algn="ctr"/>
              <a:r>
                <a:rPr lang="en-US" i="1" dirty="0" smtClean="0">
                  <a:solidFill>
                    <a:srgbClr val="002060"/>
                  </a:solidFill>
                </a:rPr>
                <a:t>Opportunities</a:t>
              </a:r>
              <a:r>
                <a:rPr lang="en-US" dirty="0" smtClean="0">
                  <a:solidFill>
                    <a:srgbClr val="002060"/>
                  </a:solidFill>
                </a:rPr>
                <a:t> </a:t>
              </a:r>
              <a:endParaRPr lang="en-US" dirty="0"/>
            </a:p>
          </p:txBody>
        </p:sp>
        <p:sp>
          <p:nvSpPr>
            <p:cNvPr id="25" name="Regular Pentagon 24"/>
            <p:cNvSpPr/>
            <p:nvPr/>
          </p:nvSpPr>
          <p:spPr>
            <a:xfrm rot="7133076">
              <a:off x="5171564" y="3893761"/>
              <a:ext cx="1588185" cy="1548163"/>
            </a:xfrm>
            <a:prstGeom prst="pentagon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87759" y="4072916"/>
              <a:ext cx="150553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i="1" dirty="0" smtClean="0">
                  <a:solidFill>
                    <a:srgbClr val="002060"/>
                  </a:solidFill>
                </a:rPr>
                <a:t>Good</a:t>
              </a:r>
            </a:p>
            <a:p>
              <a:pPr lvl="0" algn="ctr"/>
              <a:r>
                <a:rPr lang="en-US" i="1" dirty="0" smtClean="0">
                  <a:solidFill>
                    <a:srgbClr val="002060"/>
                  </a:solidFill>
                </a:rPr>
                <a:t>Corporate</a:t>
              </a:r>
            </a:p>
            <a:p>
              <a:pPr lvl="0" algn="ctr"/>
              <a:r>
                <a:rPr lang="en-US" i="1" dirty="0" smtClean="0">
                  <a:solidFill>
                    <a:srgbClr val="002060"/>
                  </a:solidFill>
                </a:rPr>
                <a:t>Governance</a:t>
              </a:r>
              <a:r>
                <a:rPr lang="en-US" dirty="0" smtClean="0">
                  <a:solidFill>
                    <a:srgbClr val="002060"/>
                  </a:solidFill>
                </a:rPr>
                <a:t> </a:t>
              </a:r>
            </a:p>
            <a:p>
              <a:endParaRPr lang="en-US" dirty="0"/>
            </a:p>
          </p:txBody>
        </p:sp>
        <p:sp>
          <p:nvSpPr>
            <p:cNvPr id="26" name="Regular Pentagon 25"/>
            <p:cNvSpPr/>
            <p:nvPr/>
          </p:nvSpPr>
          <p:spPr>
            <a:xfrm rot="14080751">
              <a:off x="2452772" y="4074458"/>
              <a:ext cx="1575953" cy="1656030"/>
            </a:xfrm>
            <a:prstGeom prst="pentago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528855" y="4642809"/>
              <a:ext cx="1470702" cy="3492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61963" lvl="0" indent="-461963" algn="ctr"/>
              <a:r>
                <a:rPr lang="en-US" i="1" dirty="0" smtClean="0">
                  <a:solidFill>
                    <a:srgbClr val="002060"/>
                  </a:solidFill>
                </a:rPr>
                <a:t>Professionalism</a:t>
              </a:r>
              <a:endParaRPr lang="en-US" dirty="0" smtClean="0">
                <a:solidFill>
                  <a:srgbClr val="00206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40864" y="3662281"/>
              <a:ext cx="1281338" cy="407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AFR ALTI</a:t>
              </a:r>
              <a:endPara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456E-ACA2-4966-AF5F-57C2EC243EC3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1285852" y="214290"/>
            <a:ext cx="7215238" cy="85725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8.0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B8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	Governing Council: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6B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auto">
          <a:xfrm>
            <a:off x="1428728" y="1428736"/>
            <a:ext cx="7072362" cy="3571900"/>
          </a:xfrm>
          <a:prstGeom prst="rect">
            <a:avLst/>
          </a:prstGeom>
          <a:solidFill>
            <a:srgbClr val="00CCFF">
              <a:alpha val="4299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1963" lvl="0" indent="-461963">
              <a:buFont typeface="Wingdings" pitchFamily="2" charset="2"/>
              <a:buChar char="ü"/>
            </a:pPr>
            <a:endParaRPr lang="en-US" sz="2800" i="1" dirty="0" smtClean="0"/>
          </a:p>
          <a:p>
            <a:pPr marL="461963" lvl="0" indent="-461963">
              <a:buFont typeface="Wingdings" pitchFamily="2" charset="2"/>
              <a:buChar char="ü"/>
            </a:pPr>
            <a:endParaRPr lang="en-US" sz="2800" i="1" dirty="0" smtClean="0"/>
          </a:p>
          <a:p>
            <a:pPr marL="461963" lvl="0" indent="-461963">
              <a:buFont typeface="Wingdings" pitchFamily="2" charset="2"/>
              <a:buChar char="ü"/>
            </a:pPr>
            <a:r>
              <a:rPr lang="en-US" sz="2800" i="1" dirty="0" smtClean="0">
                <a:solidFill>
                  <a:srgbClr val="002060"/>
                </a:solidFill>
                <a:latin typeface="+mn-lt"/>
              </a:rPr>
              <a:t>The supreme decision making organ of the Institute comprises of Member States representatives.</a:t>
            </a:r>
            <a:endParaRPr lang="en-US" sz="2800" dirty="0" smtClean="0">
              <a:solidFill>
                <a:srgbClr val="002060"/>
              </a:solidFill>
              <a:latin typeface="+mn-lt"/>
            </a:endParaRPr>
          </a:p>
          <a:p>
            <a:r>
              <a:rPr lang="en-US" sz="2800" dirty="0" smtClean="0"/>
              <a:t> </a:t>
            </a:r>
            <a:endParaRPr lang="en-US" sz="28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 AFRALTI Presentation_New">
  <a:themeElements>
    <a:clrScheme name="Custom 2">
      <a:dk1>
        <a:srgbClr val="0F6FC6"/>
      </a:dk1>
      <a:lt1>
        <a:sysClr val="window" lastClr="FFFFFF"/>
      </a:lt1>
      <a:dk2>
        <a:srgbClr val="04617B"/>
      </a:dk2>
      <a:lt2>
        <a:srgbClr val="0F6FC6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AFRALTI Presentation_New</Template>
  <TotalTime>245</TotalTime>
  <Words>1154</Words>
  <Application>Microsoft Office PowerPoint</Application>
  <PresentationFormat>On-screen Show (4:3)</PresentationFormat>
  <Paragraphs>288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Template AFRALTI Presentation_New</vt:lpstr>
      <vt:lpstr>Topic : The Need for Collaboration Between the Industry,  Academia and other ICT Players – AFRALTI Experience     Presenter:   Jonathan P.  Mwakijele, BSc, MCM, MSc Head of Training, Consultancy and Research Unit, Chairperson, EACO HR Committee, Coordinator, ITU-AFRALTI CoE activities, African Advanced Level Telecommunications Institute (AFRALTI) Tel.(Mobile):  +254 718 860 897 Email:   jmwakijele@afralti.org Website:  www.afralti.org</vt:lpstr>
      <vt:lpstr>FORUM OF THE ACADEMIA AND THE ICT INDUSTRY IN THE EAST AFRICAN REGION  20th June 2016 Kigali, Rwanda   Case Study:  African Advanced Level Telecommunications Institute (AFRALTI) with the Headquarters in Kenya</vt:lpstr>
      <vt:lpstr>  The African Advanced Level Telecommunications Institute (AFRALTI)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: The Need for Collaboration Between the Industry,  Academia and other ICT Players – Kenya’s Experience    Presenter:   Jonathan P.  Mwakijele, BSc, MCM, MSc Head of Training, Consultancy and Research Unit, Chairperson, EACO HR Committee, African Advanced Level Telecommunications Institute (AFRALTI), Tel: (Mobile) +254 718 860 897 Email:  jmwakijele@afralti.org Website:  www.afralti.org</dc:title>
  <dc:creator>Jonathan Mwakijele</dc:creator>
  <cp:lastModifiedBy>Jonathan Mwakijele</cp:lastModifiedBy>
  <cp:revision>34</cp:revision>
  <dcterms:created xsi:type="dcterms:W3CDTF">2016-06-19T13:55:02Z</dcterms:created>
  <dcterms:modified xsi:type="dcterms:W3CDTF">2016-06-20T01:33:37Z</dcterms:modified>
</cp:coreProperties>
</file>