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55"/>
  </p:notesMasterIdLst>
  <p:handoutMasterIdLst>
    <p:handoutMasterId r:id="rId56"/>
  </p:handoutMasterIdLst>
  <p:sldIdLst>
    <p:sldId id="261" r:id="rId5"/>
    <p:sldId id="421" r:id="rId6"/>
    <p:sldId id="422" r:id="rId7"/>
    <p:sldId id="423" r:id="rId8"/>
    <p:sldId id="424" r:id="rId9"/>
    <p:sldId id="425" r:id="rId10"/>
    <p:sldId id="426" r:id="rId11"/>
    <p:sldId id="427" r:id="rId12"/>
    <p:sldId id="428" r:id="rId13"/>
    <p:sldId id="429" r:id="rId14"/>
    <p:sldId id="430" r:id="rId15"/>
    <p:sldId id="431" r:id="rId16"/>
    <p:sldId id="432" r:id="rId17"/>
    <p:sldId id="433" r:id="rId18"/>
    <p:sldId id="434" r:id="rId19"/>
    <p:sldId id="435" r:id="rId20"/>
    <p:sldId id="286" r:id="rId21"/>
    <p:sldId id="287" r:id="rId22"/>
    <p:sldId id="288" r:id="rId23"/>
    <p:sldId id="289" r:id="rId24"/>
    <p:sldId id="290" r:id="rId25"/>
    <p:sldId id="291" r:id="rId26"/>
    <p:sldId id="292" r:id="rId27"/>
    <p:sldId id="293" r:id="rId28"/>
    <p:sldId id="294" r:id="rId29"/>
    <p:sldId id="296" r:id="rId30"/>
    <p:sldId id="322" r:id="rId31"/>
    <p:sldId id="412" r:id="rId32"/>
    <p:sldId id="413" r:id="rId33"/>
    <p:sldId id="414" r:id="rId34"/>
    <p:sldId id="415" r:id="rId35"/>
    <p:sldId id="416" r:id="rId36"/>
    <p:sldId id="303" r:id="rId37"/>
    <p:sldId id="327"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90" r:id="rId54"/>
  </p:sldIdLst>
  <p:sldSz cx="12188825" cy="6858000"/>
  <p:notesSz cx="9296400" cy="147828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FF00"/>
    <a:srgbClr val="00798D"/>
    <a:srgbClr val="009999"/>
    <a:srgbClr val="81ABBA"/>
    <a:srgbClr val="90ACCF"/>
    <a:srgbClr val="4E4B4A"/>
    <a:srgbClr val="9C1F2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532" autoAdjust="0"/>
    <p:restoredTop sz="85991" autoAdjust="0"/>
  </p:normalViewPr>
  <p:slideViewPr>
    <p:cSldViewPr showGuides="1">
      <p:cViewPr>
        <p:scale>
          <a:sx n="47" d="100"/>
          <a:sy n="47" d="100"/>
        </p:scale>
        <p:origin x="-1446" y="-300"/>
      </p:cViewPr>
      <p:guideLst>
        <p:guide orient="horz" pos="2160"/>
        <p:guide pos="3839"/>
      </p:guideLst>
    </p:cSldViewPr>
  </p:slideViewPr>
  <p:notesTextViewPr>
    <p:cViewPr>
      <p:scale>
        <a:sx n="1" d="1"/>
        <a:sy n="1" d="1"/>
      </p:scale>
      <p:origin x="0" y="0"/>
    </p:cViewPr>
  </p:notesTextViewPr>
  <p:sorterViewPr>
    <p:cViewPr>
      <p:scale>
        <a:sx n="66" d="100"/>
        <a:sy n="66" d="100"/>
      </p:scale>
      <p:origin x="0" y="0"/>
    </p:cViewPr>
  </p:sorterViewPr>
  <p:notesViewPr>
    <p:cSldViewPr showGuides="1">
      <p:cViewPr varScale="1">
        <p:scale>
          <a:sx n="42" d="100"/>
          <a:sy n="42" d="100"/>
        </p:scale>
        <p:origin x="-3264" y="-106"/>
      </p:cViewPr>
      <p:guideLst>
        <p:guide orient="horz" pos="4656"/>
        <p:guide pos="292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6" name="Rectangle 6"/>
          <p:cNvSpPr>
            <a:spLocks noChangeArrowheads="1"/>
          </p:cNvSpPr>
          <p:nvPr/>
        </p:nvSpPr>
        <p:spPr bwMode="auto">
          <a:xfrm>
            <a:off x="613308" y="533824"/>
            <a:ext cx="7940675" cy="7918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59084" tIns="78145" rIns="159084" bIns="78145">
            <a:spAutoFit/>
          </a:bodyPr>
          <a:lstStyle>
            <a:lvl1pPr defTabSz="917575">
              <a:defRPr sz="2400">
                <a:solidFill>
                  <a:schemeClr val="tx1"/>
                </a:solidFill>
                <a:latin typeface="Times" pitchFamily="18" charset="0"/>
              </a:defRPr>
            </a:lvl1pPr>
            <a:lvl2pPr marL="742950" indent="-284163" defTabSz="917575">
              <a:defRPr sz="2400">
                <a:solidFill>
                  <a:schemeClr val="tx1"/>
                </a:solidFill>
                <a:latin typeface="Times" pitchFamily="18" charset="0"/>
              </a:defRPr>
            </a:lvl2pPr>
            <a:lvl3pPr marL="1144588" indent="-227013" defTabSz="917575">
              <a:defRPr sz="2400">
                <a:solidFill>
                  <a:schemeClr val="tx1"/>
                </a:solidFill>
                <a:latin typeface="Times" pitchFamily="18" charset="0"/>
              </a:defRPr>
            </a:lvl3pPr>
            <a:lvl4pPr marL="1600200" indent="-228600" defTabSz="917575">
              <a:defRPr sz="2400">
                <a:solidFill>
                  <a:schemeClr val="tx1"/>
                </a:solidFill>
                <a:latin typeface="Times" pitchFamily="18" charset="0"/>
              </a:defRPr>
            </a:lvl4pPr>
            <a:lvl5pPr marL="2057400" indent="-228600" defTabSz="917575">
              <a:defRPr sz="2400">
                <a:solidFill>
                  <a:schemeClr val="tx1"/>
                </a:solidFill>
                <a:latin typeface="Times" pitchFamily="18" charset="0"/>
              </a:defRPr>
            </a:lvl5pPr>
            <a:lvl6pPr marL="2514600" indent="-228600" defTabSz="917575" eaLnBrk="0" fontAlgn="base" hangingPunct="0">
              <a:spcBef>
                <a:spcPct val="0"/>
              </a:spcBef>
              <a:spcAft>
                <a:spcPct val="0"/>
              </a:spcAft>
              <a:defRPr sz="2400">
                <a:solidFill>
                  <a:schemeClr val="tx1"/>
                </a:solidFill>
                <a:latin typeface="Times" pitchFamily="18" charset="0"/>
              </a:defRPr>
            </a:lvl6pPr>
            <a:lvl7pPr marL="2971800" indent="-228600" defTabSz="917575" eaLnBrk="0" fontAlgn="base" hangingPunct="0">
              <a:spcBef>
                <a:spcPct val="0"/>
              </a:spcBef>
              <a:spcAft>
                <a:spcPct val="0"/>
              </a:spcAft>
              <a:defRPr sz="2400">
                <a:solidFill>
                  <a:schemeClr val="tx1"/>
                </a:solidFill>
                <a:latin typeface="Times" pitchFamily="18" charset="0"/>
              </a:defRPr>
            </a:lvl7pPr>
            <a:lvl8pPr marL="3429000" indent="-228600" defTabSz="917575" eaLnBrk="0" fontAlgn="base" hangingPunct="0">
              <a:spcBef>
                <a:spcPct val="0"/>
              </a:spcBef>
              <a:spcAft>
                <a:spcPct val="0"/>
              </a:spcAft>
              <a:defRPr sz="2400">
                <a:solidFill>
                  <a:schemeClr val="tx1"/>
                </a:solidFill>
                <a:latin typeface="Times" pitchFamily="18" charset="0"/>
              </a:defRPr>
            </a:lvl8pPr>
            <a:lvl9pPr marL="3886200" indent="-228600" defTabSz="917575" eaLnBrk="0" fontAlgn="base" hangingPunct="0">
              <a:spcBef>
                <a:spcPct val="0"/>
              </a:spcBef>
              <a:spcAft>
                <a:spcPct val="0"/>
              </a:spcAft>
              <a:defRPr sz="2400">
                <a:solidFill>
                  <a:schemeClr val="tx1"/>
                </a:solidFill>
                <a:latin typeface="Times" pitchFamily="18" charset="0"/>
              </a:defRPr>
            </a:lvl9pPr>
          </a:lstStyle>
          <a:p>
            <a:r>
              <a:rPr lang="en-US" altLang="en-US" sz="2500" b="1" dirty="0">
                <a:latin typeface="Arial" charset="0"/>
              </a:rPr>
              <a:t>Meeting Title</a:t>
            </a:r>
          </a:p>
          <a:p>
            <a:r>
              <a:rPr lang="en-US" altLang="en-US" sz="1600" b="1" dirty="0">
                <a:latin typeface="Arial" charset="0"/>
              </a:rPr>
              <a:t>Location   Meeting Date</a:t>
            </a:r>
          </a:p>
        </p:txBody>
      </p:sp>
      <p:sp>
        <p:nvSpPr>
          <p:cNvPr id="5127" name="Line 7"/>
          <p:cNvSpPr>
            <a:spLocks noChangeShapeType="1"/>
          </p:cNvSpPr>
          <p:nvPr/>
        </p:nvSpPr>
        <p:spPr bwMode="auto">
          <a:xfrm flipV="1">
            <a:off x="716601" y="1224202"/>
            <a:ext cx="7858901" cy="0"/>
          </a:xfrm>
          <a:prstGeom prst="line">
            <a:avLst/>
          </a:prstGeom>
          <a:noFill/>
          <a:ln w="38100" cmpd="dbl">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60702" tIns="80353" rIns="160702" bIns="80353" anchor="ctr"/>
          <a:lstStyle/>
          <a:p>
            <a:endParaRPr lang="en-US" dirty="0"/>
          </a:p>
        </p:txBody>
      </p:sp>
      <p:sp>
        <p:nvSpPr>
          <p:cNvPr id="5128" name="Text Box 8"/>
          <p:cNvSpPr txBox="1">
            <a:spLocks noChangeArrowheads="1"/>
          </p:cNvSpPr>
          <p:nvPr/>
        </p:nvSpPr>
        <p:spPr bwMode="auto">
          <a:xfrm>
            <a:off x="587485" y="13889125"/>
            <a:ext cx="8170934" cy="404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59084" tIns="78145" rIns="159084" bIns="78145" anchor="ctr">
            <a:spAutoFit/>
          </a:bodyPr>
          <a:lstStyle>
            <a:lvl1pPr defTabSz="917575">
              <a:tabLst>
                <a:tab pos="5832475" algn="r"/>
              </a:tabLst>
              <a:defRPr sz="2400">
                <a:solidFill>
                  <a:schemeClr val="tx1"/>
                </a:solidFill>
                <a:latin typeface="Times" pitchFamily="18" charset="0"/>
              </a:defRPr>
            </a:lvl1pPr>
            <a:lvl2pPr marL="458788" defTabSz="917575">
              <a:tabLst>
                <a:tab pos="5832475" algn="r"/>
              </a:tabLst>
              <a:defRPr sz="2400">
                <a:solidFill>
                  <a:schemeClr val="tx1"/>
                </a:solidFill>
                <a:latin typeface="Times" pitchFamily="18" charset="0"/>
              </a:defRPr>
            </a:lvl2pPr>
            <a:lvl3pPr marL="917575" defTabSz="917575">
              <a:tabLst>
                <a:tab pos="5832475" algn="r"/>
              </a:tabLst>
              <a:defRPr sz="2400">
                <a:solidFill>
                  <a:schemeClr val="tx1"/>
                </a:solidFill>
                <a:latin typeface="Times" pitchFamily="18" charset="0"/>
              </a:defRPr>
            </a:lvl3pPr>
            <a:lvl4pPr defTabSz="917575">
              <a:tabLst>
                <a:tab pos="5832475" algn="r"/>
              </a:tabLst>
              <a:defRPr sz="2400">
                <a:solidFill>
                  <a:schemeClr val="tx1"/>
                </a:solidFill>
                <a:latin typeface="Times" pitchFamily="18" charset="0"/>
              </a:defRPr>
            </a:lvl4pPr>
            <a:lvl5pPr defTabSz="917575">
              <a:tabLst>
                <a:tab pos="5832475" algn="r"/>
              </a:tabLst>
              <a:defRPr sz="2400">
                <a:solidFill>
                  <a:schemeClr val="tx1"/>
                </a:solidFill>
                <a:latin typeface="Times" pitchFamily="18" charset="0"/>
              </a:defRPr>
            </a:lvl5pPr>
            <a:lvl6pPr defTabSz="917575" eaLnBrk="0" fontAlgn="base" hangingPunct="0">
              <a:spcBef>
                <a:spcPct val="0"/>
              </a:spcBef>
              <a:spcAft>
                <a:spcPct val="0"/>
              </a:spcAft>
              <a:tabLst>
                <a:tab pos="5832475" algn="r"/>
              </a:tabLst>
              <a:defRPr sz="2400">
                <a:solidFill>
                  <a:schemeClr val="tx1"/>
                </a:solidFill>
                <a:latin typeface="Times" pitchFamily="18" charset="0"/>
              </a:defRPr>
            </a:lvl6pPr>
            <a:lvl7pPr defTabSz="917575" eaLnBrk="0" fontAlgn="base" hangingPunct="0">
              <a:spcBef>
                <a:spcPct val="0"/>
              </a:spcBef>
              <a:spcAft>
                <a:spcPct val="0"/>
              </a:spcAft>
              <a:tabLst>
                <a:tab pos="5832475" algn="r"/>
              </a:tabLst>
              <a:defRPr sz="2400">
                <a:solidFill>
                  <a:schemeClr val="tx1"/>
                </a:solidFill>
                <a:latin typeface="Times" pitchFamily="18" charset="0"/>
              </a:defRPr>
            </a:lvl7pPr>
            <a:lvl8pPr defTabSz="917575" eaLnBrk="0" fontAlgn="base" hangingPunct="0">
              <a:spcBef>
                <a:spcPct val="0"/>
              </a:spcBef>
              <a:spcAft>
                <a:spcPct val="0"/>
              </a:spcAft>
              <a:tabLst>
                <a:tab pos="5832475" algn="r"/>
              </a:tabLst>
              <a:defRPr sz="2400">
                <a:solidFill>
                  <a:schemeClr val="tx1"/>
                </a:solidFill>
                <a:latin typeface="Times" pitchFamily="18" charset="0"/>
              </a:defRPr>
            </a:lvl8pPr>
            <a:lvl9pPr defTabSz="917575" eaLnBrk="0" fontAlgn="base" hangingPunct="0">
              <a:spcBef>
                <a:spcPct val="0"/>
              </a:spcBef>
              <a:spcAft>
                <a:spcPct val="0"/>
              </a:spcAft>
              <a:tabLst>
                <a:tab pos="5832475" algn="r"/>
              </a:tabLst>
              <a:defRPr sz="2400">
                <a:solidFill>
                  <a:schemeClr val="tx1"/>
                </a:solidFill>
                <a:latin typeface="Times" pitchFamily="18" charset="0"/>
              </a:defRPr>
            </a:lvl9pPr>
          </a:lstStyle>
          <a:p>
            <a:pPr>
              <a:spcBef>
                <a:spcPct val="30000"/>
              </a:spcBef>
            </a:pPr>
            <a:r>
              <a:rPr lang="en-US" altLang="en-US" sz="1600" dirty="0">
                <a:latin typeface="Arial" charset="0"/>
              </a:rPr>
              <a:t>Presentation Title	Job Number - </a:t>
            </a:r>
            <a:fld id="{2BC0B285-32F6-47E3-B570-3B49A153D3F0}" type="slidenum">
              <a:rPr lang="en-US" altLang="en-US" sz="1600">
                <a:latin typeface="Arial" charset="0"/>
              </a:rPr>
              <a:pPr>
                <a:spcBef>
                  <a:spcPct val="30000"/>
                </a:spcBef>
              </a:pPr>
              <a:t>‹#›</a:t>
            </a:fld>
            <a:endParaRPr lang="en-US" altLang="en-US" sz="1600" dirty="0">
              <a:latin typeface="Arial" charset="0"/>
            </a:endParaRPr>
          </a:p>
        </p:txBody>
      </p:sp>
      <p:sp>
        <p:nvSpPr>
          <p:cNvPr id="5129" name="Line 9"/>
          <p:cNvSpPr>
            <a:spLocks noChangeShapeType="1"/>
          </p:cNvSpPr>
          <p:nvPr/>
        </p:nvSpPr>
        <p:spPr bwMode="auto">
          <a:xfrm>
            <a:off x="716601" y="13948702"/>
            <a:ext cx="7858901"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59029" tIns="78120" rIns="159029" bIns="78120" anchor="ctr">
            <a:spAutoFit/>
          </a:bodyPr>
          <a:lstStyle/>
          <a:p>
            <a:endParaRPr lang="en-US" dirty="0"/>
          </a:p>
        </p:txBody>
      </p:sp>
    </p:spTree>
    <p:extLst>
      <p:ext uri="{BB962C8B-B14F-4D97-AF65-F5344CB8AC3E}">
        <p14:creationId xmlns="" xmlns:p14="http://schemas.microsoft.com/office/powerpoint/2010/main" val="2903584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4028440" cy="7391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t" anchorCtr="0" compatLnSpc="1">
            <a:prstTxWarp prst="textNoShape">
              <a:avLst/>
            </a:prstTxWarp>
          </a:bodyPr>
          <a:lstStyle>
            <a:lvl1pPr>
              <a:defRPr sz="2100"/>
            </a:lvl1pPr>
          </a:lstStyle>
          <a:p>
            <a:endParaRPr lang="en-US" altLang="en-US" dirty="0"/>
          </a:p>
        </p:txBody>
      </p:sp>
      <p:sp>
        <p:nvSpPr>
          <p:cNvPr id="7171" name="Rectangle 3"/>
          <p:cNvSpPr>
            <a:spLocks noGrp="1" noChangeArrowheads="1"/>
          </p:cNvSpPr>
          <p:nvPr>
            <p:ph type="dt" idx="1"/>
          </p:nvPr>
        </p:nvSpPr>
        <p:spPr bwMode="auto">
          <a:xfrm>
            <a:off x="5267960" y="0"/>
            <a:ext cx="4028440" cy="7391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t" anchorCtr="0" compatLnSpc="1">
            <a:prstTxWarp prst="textNoShape">
              <a:avLst/>
            </a:prstTxWarp>
          </a:bodyPr>
          <a:lstStyle>
            <a:lvl1pPr algn="r">
              <a:defRPr sz="2100"/>
            </a:lvl1pPr>
          </a:lstStyle>
          <a:p>
            <a:endParaRPr lang="en-US" altLang="en-US" dirty="0"/>
          </a:p>
        </p:txBody>
      </p:sp>
      <p:sp>
        <p:nvSpPr>
          <p:cNvPr id="7172" name="Rectangle 4"/>
          <p:cNvSpPr>
            <a:spLocks noGrp="1" noRot="1" noChangeAspect="1" noChangeArrowheads="1" noTextEdit="1"/>
          </p:cNvSpPr>
          <p:nvPr>
            <p:ph type="sldImg" idx="2"/>
          </p:nvPr>
        </p:nvSpPr>
        <p:spPr bwMode="auto">
          <a:xfrm>
            <a:off x="-277813" y="1108075"/>
            <a:ext cx="9852026" cy="55435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7173" name="Rectangle 5"/>
          <p:cNvSpPr>
            <a:spLocks noGrp="1" noChangeArrowheads="1"/>
          </p:cNvSpPr>
          <p:nvPr>
            <p:ph type="body" sz="quarter" idx="3"/>
          </p:nvPr>
        </p:nvSpPr>
        <p:spPr bwMode="auto">
          <a:xfrm>
            <a:off x="1239520" y="7021830"/>
            <a:ext cx="6817360" cy="66522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174" name="Rectangle 6"/>
          <p:cNvSpPr>
            <a:spLocks noGrp="1" noChangeArrowheads="1"/>
          </p:cNvSpPr>
          <p:nvPr>
            <p:ph type="ftr" sz="quarter" idx="4"/>
          </p:nvPr>
        </p:nvSpPr>
        <p:spPr bwMode="auto">
          <a:xfrm>
            <a:off x="0" y="14043660"/>
            <a:ext cx="4028440" cy="7391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b" anchorCtr="0" compatLnSpc="1">
            <a:prstTxWarp prst="textNoShape">
              <a:avLst/>
            </a:prstTxWarp>
          </a:bodyPr>
          <a:lstStyle>
            <a:lvl1pPr>
              <a:defRPr sz="2100"/>
            </a:lvl1pPr>
          </a:lstStyle>
          <a:p>
            <a:endParaRPr lang="en-US" altLang="en-US" dirty="0"/>
          </a:p>
        </p:txBody>
      </p:sp>
      <p:sp>
        <p:nvSpPr>
          <p:cNvPr id="7175" name="Rectangle 7"/>
          <p:cNvSpPr>
            <a:spLocks noGrp="1" noChangeArrowheads="1"/>
          </p:cNvSpPr>
          <p:nvPr>
            <p:ph type="sldNum" sz="quarter" idx="5"/>
          </p:nvPr>
        </p:nvSpPr>
        <p:spPr bwMode="auto">
          <a:xfrm>
            <a:off x="5267960" y="14043660"/>
            <a:ext cx="4028440" cy="7391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60702" tIns="80353" rIns="160702" bIns="80353" numCol="1" anchor="b" anchorCtr="0" compatLnSpc="1">
            <a:prstTxWarp prst="textNoShape">
              <a:avLst/>
            </a:prstTxWarp>
          </a:bodyPr>
          <a:lstStyle>
            <a:lvl1pPr algn="r">
              <a:defRPr sz="2100"/>
            </a:lvl1pPr>
          </a:lstStyle>
          <a:p>
            <a:fld id="{C35D1499-54B9-4487-9414-DA4AFECFA7FD}" type="slidenum">
              <a:rPr lang="en-US" altLang="en-US"/>
              <a:pPr/>
              <a:t>‹#›</a:t>
            </a:fld>
            <a:endParaRPr lang="en-US" altLang="en-US" dirty="0"/>
          </a:p>
        </p:txBody>
      </p:sp>
    </p:spTree>
    <p:extLst>
      <p:ext uri="{BB962C8B-B14F-4D97-AF65-F5344CB8AC3E}">
        <p14:creationId xmlns="" xmlns:p14="http://schemas.microsoft.com/office/powerpoint/2010/main" val="4003631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11D283-CC74-4E2C-A9C6-D8472EBF6C41}" type="slidenum">
              <a:rPr lang="en-US" altLang="en-US"/>
              <a:pPr/>
              <a:t>1</a:t>
            </a:fld>
            <a:endParaRPr lang="en-US" altLang="en-US" dirty="0"/>
          </a:p>
        </p:txBody>
      </p:sp>
      <p:sp>
        <p:nvSpPr>
          <p:cNvPr id="25602" name="Rectangle 2"/>
          <p:cNvSpPr>
            <a:spLocks noGrp="1" noRot="1" noChangeAspect="1" noChangeArrowheads="1" noTextEdit="1"/>
          </p:cNvSpPr>
          <p:nvPr>
            <p:ph type="sldImg"/>
          </p:nvPr>
        </p:nvSpPr>
        <p:spPr>
          <a:xfrm>
            <a:off x="-277813" y="1108075"/>
            <a:ext cx="9852026" cy="5543550"/>
          </a:xfrm>
          <a:ln/>
        </p:spPr>
      </p:sp>
      <p:sp>
        <p:nvSpPr>
          <p:cNvPr id="25603" name="Rectangle 3"/>
          <p:cNvSpPr>
            <a:spLocks noGrp="1" noChangeArrowheads="1"/>
          </p:cNvSpPr>
          <p:nvPr>
            <p:ph type="body" idx="1"/>
          </p:nvPr>
        </p:nvSpPr>
        <p:spPr/>
        <p:txBody>
          <a:bodyPr/>
          <a:lstStyle/>
          <a:p>
            <a:r>
              <a:rPr lang="en-US" altLang="en-US" dirty="0"/>
              <a:t>Choosing the “Title Slide” from the “New Slide: Slide Layout” dialog will give you this slide, the sub-section divider slide.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11D283-CC74-4E2C-A9C6-D8472EBF6C41}" type="slidenum">
              <a:rPr lang="en-US" altLang="en-US"/>
              <a:pPr/>
              <a:t>2</a:t>
            </a:fld>
            <a:endParaRPr lang="en-US" altLang="en-US" dirty="0"/>
          </a:p>
        </p:txBody>
      </p:sp>
      <p:sp>
        <p:nvSpPr>
          <p:cNvPr id="25602" name="Rectangle 2"/>
          <p:cNvSpPr>
            <a:spLocks noGrp="1" noRot="1" noChangeAspect="1" noChangeArrowheads="1" noTextEdit="1"/>
          </p:cNvSpPr>
          <p:nvPr>
            <p:ph type="sldImg"/>
          </p:nvPr>
        </p:nvSpPr>
        <p:spPr>
          <a:xfrm>
            <a:off x="-277813" y="1108075"/>
            <a:ext cx="9852026" cy="5543550"/>
          </a:xfrm>
          <a:ln/>
        </p:spPr>
      </p:sp>
      <p:sp>
        <p:nvSpPr>
          <p:cNvPr id="25603" name="Rectangle 3"/>
          <p:cNvSpPr>
            <a:spLocks noGrp="1" noChangeArrowheads="1"/>
          </p:cNvSpPr>
          <p:nvPr>
            <p:ph type="body" idx="1"/>
          </p:nvPr>
        </p:nvSpPr>
        <p:spPr/>
        <p:txBody>
          <a:bodyPr/>
          <a:lstStyle/>
          <a:p>
            <a:r>
              <a:rPr lang="en-US" altLang="en-US" dirty="0"/>
              <a:t>Choosing the “Title Slide” from the “New Slide: Slide Layout” dialog will give you this slide, the sub-section divider slide.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3</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5</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6</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7</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8</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9</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10</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11</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12</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13</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D6E05C-A291-4386-9F7E-59BDFB976B7E}" type="slidenum">
              <a:rPr lang="en-US" altLang="en-US"/>
              <a:pPr/>
              <a:t>14</a:t>
            </a:fld>
            <a:endParaRPr lang="en-US" altLang="en-US" dirty="0"/>
          </a:p>
        </p:txBody>
      </p:sp>
      <p:sp>
        <p:nvSpPr>
          <p:cNvPr id="362498" name="Rectangle 2"/>
          <p:cNvSpPr>
            <a:spLocks noGrp="1" noChangeArrowheads="1"/>
          </p:cNvSpPr>
          <p:nvPr>
            <p:ph type="body" idx="1"/>
          </p:nvPr>
        </p:nvSpPr>
        <p:spPr>
          <a:xfrm>
            <a:off x="1239520" y="7030415"/>
            <a:ext cx="6817360" cy="6217560"/>
          </a:xfrm>
          <a:ln/>
        </p:spPr>
        <p:txBody>
          <a:bodyPr lIns="138541" tIns="69272" rIns="138541" bIns="69272"/>
          <a:lstStyle/>
          <a:p>
            <a:endParaRPr lang="en-US" altLang="en-US" dirty="0"/>
          </a:p>
        </p:txBody>
      </p:sp>
      <p:sp>
        <p:nvSpPr>
          <p:cNvPr id="362499" name="Rectangle 3"/>
          <p:cNvSpPr>
            <a:spLocks noGrp="1" noRot="1" noChangeAspect="1" noChangeArrowheads="1" noTextEdit="1"/>
          </p:cNvSpPr>
          <p:nvPr>
            <p:ph type="sldImg"/>
          </p:nvPr>
        </p:nvSpPr>
        <p:spPr>
          <a:xfrm>
            <a:off x="36513" y="1284288"/>
            <a:ext cx="9224962" cy="5191125"/>
          </a:xfrm>
          <a:ln w="12700" cap="flat">
            <a:solidFill>
              <a:schemeClr val="tx1"/>
            </a:solidFill>
          </a:ln>
          <a:extLst>
            <a:ext uri="{909E8E84-426E-40DD-AFC4-6F175D3DCCD1}">
              <a14:hiddenFill xmlns="" xmlns:a14="http://schemas.microsoft.com/office/drawing/2010/main">
                <a:noFill/>
              </a14:hiddenFill>
            </a:ext>
          </a:extLst>
        </p:spPr>
      </p:sp>
    </p:spTree>
    <p:extLst>
      <p:ext uri="{BB962C8B-B14F-4D97-AF65-F5344CB8AC3E}">
        <p14:creationId xmlns="" xmlns:p14="http://schemas.microsoft.com/office/powerpoint/2010/main" val="4141820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spcBef>
                <a:spcPct val="30000"/>
              </a:spcBef>
              <a:defRPr sz="1800">
                <a:solidFill>
                  <a:schemeClr val="tx1"/>
                </a:solidFill>
                <a:latin typeface="Times New Roman" pitchFamily="18" charset="0"/>
              </a:defRPr>
            </a:lvl1pPr>
            <a:lvl2pPr marL="1117917" indent="-429968" eaLnBrk="0" hangingPunct="0">
              <a:spcBef>
                <a:spcPct val="30000"/>
              </a:spcBef>
              <a:defRPr sz="1800">
                <a:solidFill>
                  <a:schemeClr val="tx1"/>
                </a:solidFill>
                <a:latin typeface="Times New Roman" pitchFamily="18" charset="0"/>
              </a:defRPr>
            </a:lvl2pPr>
            <a:lvl3pPr marL="1719872" indent="-343974" eaLnBrk="0" hangingPunct="0">
              <a:spcBef>
                <a:spcPct val="30000"/>
              </a:spcBef>
              <a:defRPr sz="1800">
                <a:solidFill>
                  <a:schemeClr val="tx1"/>
                </a:solidFill>
                <a:latin typeface="Times New Roman" pitchFamily="18" charset="0"/>
              </a:defRPr>
            </a:lvl3pPr>
            <a:lvl4pPr marL="2407821" indent="-343974" eaLnBrk="0" hangingPunct="0">
              <a:spcBef>
                <a:spcPct val="30000"/>
              </a:spcBef>
              <a:defRPr sz="1800">
                <a:solidFill>
                  <a:schemeClr val="tx1"/>
                </a:solidFill>
                <a:latin typeface="Times New Roman" pitchFamily="18" charset="0"/>
              </a:defRPr>
            </a:lvl4pPr>
            <a:lvl5pPr marL="3095770" indent="-343974" eaLnBrk="0" hangingPunct="0">
              <a:spcBef>
                <a:spcPct val="30000"/>
              </a:spcBef>
              <a:defRPr sz="1800">
                <a:solidFill>
                  <a:schemeClr val="tx1"/>
                </a:solidFill>
                <a:latin typeface="Times New Roman" pitchFamily="18" charset="0"/>
              </a:defRPr>
            </a:lvl5pPr>
            <a:lvl6pPr marL="3783719" indent="-343974" eaLnBrk="0" fontAlgn="base" hangingPunct="0">
              <a:spcBef>
                <a:spcPct val="30000"/>
              </a:spcBef>
              <a:spcAft>
                <a:spcPct val="0"/>
              </a:spcAft>
              <a:defRPr sz="1800">
                <a:solidFill>
                  <a:schemeClr val="tx1"/>
                </a:solidFill>
                <a:latin typeface="Times New Roman" pitchFamily="18" charset="0"/>
              </a:defRPr>
            </a:lvl6pPr>
            <a:lvl7pPr marL="4471667" indent="-343974" eaLnBrk="0" fontAlgn="base" hangingPunct="0">
              <a:spcBef>
                <a:spcPct val="30000"/>
              </a:spcBef>
              <a:spcAft>
                <a:spcPct val="0"/>
              </a:spcAft>
              <a:defRPr sz="1800">
                <a:solidFill>
                  <a:schemeClr val="tx1"/>
                </a:solidFill>
                <a:latin typeface="Times New Roman" pitchFamily="18" charset="0"/>
              </a:defRPr>
            </a:lvl7pPr>
            <a:lvl8pPr marL="5159616" indent="-343974" eaLnBrk="0" fontAlgn="base" hangingPunct="0">
              <a:spcBef>
                <a:spcPct val="30000"/>
              </a:spcBef>
              <a:spcAft>
                <a:spcPct val="0"/>
              </a:spcAft>
              <a:defRPr sz="1800">
                <a:solidFill>
                  <a:schemeClr val="tx1"/>
                </a:solidFill>
                <a:latin typeface="Times New Roman" pitchFamily="18" charset="0"/>
              </a:defRPr>
            </a:lvl8pPr>
            <a:lvl9pPr marL="5847565" indent="-343974" eaLnBrk="0" fontAlgn="base" hangingPunct="0">
              <a:spcBef>
                <a:spcPct val="30000"/>
              </a:spcBef>
              <a:spcAft>
                <a:spcPct val="0"/>
              </a:spcAft>
              <a:defRPr sz="1800">
                <a:solidFill>
                  <a:schemeClr val="tx1"/>
                </a:solidFill>
                <a:latin typeface="Times New Roman" pitchFamily="18" charset="0"/>
              </a:defRPr>
            </a:lvl9pPr>
          </a:lstStyle>
          <a:p>
            <a:pPr eaLnBrk="1" hangingPunct="1">
              <a:spcBef>
                <a:spcPct val="0"/>
              </a:spcBef>
            </a:pPr>
            <a:fld id="{E58B83E7-75C6-40A5-AC82-F251F9C5A2B9}" type="slidenum">
              <a:rPr lang="en-US" altLang="en-US" smtClean="0"/>
              <a:pPr eaLnBrk="1" hangingPunct="1">
                <a:spcBef>
                  <a:spcPct val="0"/>
                </a:spcBef>
              </a:pPr>
              <a:t>15</a:t>
            </a:fld>
            <a:endParaRPr lang="en-US" altLang="en-US" smtClean="0"/>
          </a:p>
        </p:txBody>
      </p:sp>
      <p:sp>
        <p:nvSpPr>
          <p:cNvPr id="64515" name="Rectangle 2"/>
          <p:cNvSpPr>
            <a:spLocks noGrp="1" noRot="1" noChangeAspect="1" noChangeArrowheads="1" noTextEdit="1"/>
          </p:cNvSpPr>
          <p:nvPr>
            <p:ph type="sldImg"/>
          </p:nvPr>
        </p:nvSpPr>
        <p:spPr>
          <a:xfrm>
            <a:off x="-277813" y="1108075"/>
            <a:ext cx="9852026" cy="5543550"/>
          </a:xfrm>
          <a:ln/>
        </p:spPr>
      </p:sp>
      <p:sp>
        <p:nvSpPr>
          <p:cNvPr id="645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spcBef>
                <a:spcPct val="30000"/>
              </a:spcBef>
              <a:defRPr sz="1800">
                <a:solidFill>
                  <a:schemeClr val="tx1"/>
                </a:solidFill>
                <a:latin typeface="Times New Roman" pitchFamily="18" charset="0"/>
              </a:defRPr>
            </a:lvl1pPr>
            <a:lvl2pPr marL="1117917" indent="-429968" eaLnBrk="0" hangingPunct="0">
              <a:spcBef>
                <a:spcPct val="30000"/>
              </a:spcBef>
              <a:defRPr sz="1800">
                <a:solidFill>
                  <a:schemeClr val="tx1"/>
                </a:solidFill>
                <a:latin typeface="Times New Roman" pitchFamily="18" charset="0"/>
              </a:defRPr>
            </a:lvl2pPr>
            <a:lvl3pPr marL="1719872" indent="-343974" eaLnBrk="0" hangingPunct="0">
              <a:spcBef>
                <a:spcPct val="30000"/>
              </a:spcBef>
              <a:defRPr sz="1800">
                <a:solidFill>
                  <a:schemeClr val="tx1"/>
                </a:solidFill>
                <a:latin typeface="Times New Roman" pitchFamily="18" charset="0"/>
              </a:defRPr>
            </a:lvl3pPr>
            <a:lvl4pPr marL="2407821" indent="-343974" eaLnBrk="0" hangingPunct="0">
              <a:spcBef>
                <a:spcPct val="30000"/>
              </a:spcBef>
              <a:defRPr sz="1800">
                <a:solidFill>
                  <a:schemeClr val="tx1"/>
                </a:solidFill>
                <a:latin typeface="Times New Roman" pitchFamily="18" charset="0"/>
              </a:defRPr>
            </a:lvl4pPr>
            <a:lvl5pPr marL="3095770" indent="-343974" eaLnBrk="0" hangingPunct="0">
              <a:spcBef>
                <a:spcPct val="30000"/>
              </a:spcBef>
              <a:defRPr sz="1800">
                <a:solidFill>
                  <a:schemeClr val="tx1"/>
                </a:solidFill>
                <a:latin typeface="Times New Roman" pitchFamily="18" charset="0"/>
              </a:defRPr>
            </a:lvl5pPr>
            <a:lvl6pPr marL="3783719" indent="-343974" eaLnBrk="0" fontAlgn="base" hangingPunct="0">
              <a:spcBef>
                <a:spcPct val="30000"/>
              </a:spcBef>
              <a:spcAft>
                <a:spcPct val="0"/>
              </a:spcAft>
              <a:defRPr sz="1800">
                <a:solidFill>
                  <a:schemeClr val="tx1"/>
                </a:solidFill>
                <a:latin typeface="Times New Roman" pitchFamily="18" charset="0"/>
              </a:defRPr>
            </a:lvl6pPr>
            <a:lvl7pPr marL="4471667" indent="-343974" eaLnBrk="0" fontAlgn="base" hangingPunct="0">
              <a:spcBef>
                <a:spcPct val="30000"/>
              </a:spcBef>
              <a:spcAft>
                <a:spcPct val="0"/>
              </a:spcAft>
              <a:defRPr sz="1800">
                <a:solidFill>
                  <a:schemeClr val="tx1"/>
                </a:solidFill>
                <a:latin typeface="Times New Roman" pitchFamily="18" charset="0"/>
              </a:defRPr>
            </a:lvl7pPr>
            <a:lvl8pPr marL="5159616" indent="-343974" eaLnBrk="0" fontAlgn="base" hangingPunct="0">
              <a:spcBef>
                <a:spcPct val="30000"/>
              </a:spcBef>
              <a:spcAft>
                <a:spcPct val="0"/>
              </a:spcAft>
              <a:defRPr sz="1800">
                <a:solidFill>
                  <a:schemeClr val="tx1"/>
                </a:solidFill>
                <a:latin typeface="Times New Roman" pitchFamily="18" charset="0"/>
              </a:defRPr>
            </a:lvl8pPr>
            <a:lvl9pPr marL="5847565" indent="-343974" eaLnBrk="0" fontAlgn="base" hangingPunct="0">
              <a:spcBef>
                <a:spcPct val="30000"/>
              </a:spcBef>
              <a:spcAft>
                <a:spcPct val="0"/>
              </a:spcAft>
              <a:defRPr sz="1800">
                <a:solidFill>
                  <a:schemeClr val="tx1"/>
                </a:solidFill>
                <a:latin typeface="Times New Roman" pitchFamily="18" charset="0"/>
              </a:defRPr>
            </a:lvl9pPr>
          </a:lstStyle>
          <a:p>
            <a:pPr eaLnBrk="1" hangingPunct="1">
              <a:spcBef>
                <a:spcPct val="0"/>
              </a:spcBef>
            </a:pPr>
            <a:fld id="{F97AE200-5E2A-4F2F-BF01-51205EB08C65}" type="slidenum">
              <a:rPr lang="en-US" altLang="en-US" smtClean="0"/>
              <a:pPr eaLnBrk="1" hangingPunct="1">
                <a:spcBef>
                  <a:spcPct val="0"/>
                </a:spcBef>
              </a:pPr>
              <a:t>16</a:t>
            </a:fld>
            <a:endParaRPr lang="en-US" altLang="en-US" smtClean="0"/>
          </a:p>
        </p:txBody>
      </p:sp>
      <p:sp>
        <p:nvSpPr>
          <p:cNvPr id="65539" name="Rectangle 2"/>
          <p:cNvSpPr>
            <a:spLocks noGrp="1" noRot="1" noChangeAspect="1" noChangeArrowheads="1" noTextEdit="1"/>
          </p:cNvSpPr>
          <p:nvPr>
            <p:ph type="sldImg"/>
          </p:nvPr>
        </p:nvSpPr>
        <p:spPr>
          <a:xfrm>
            <a:off x="-277813" y="1108075"/>
            <a:ext cx="9852026" cy="5543550"/>
          </a:xfrm>
          <a:ln/>
        </p:spPr>
      </p:sp>
      <p:sp>
        <p:nvSpPr>
          <p:cNvPr id="655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17</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18</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19</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20</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21</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22</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23</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24</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25</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279400" y="1108075"/>
            <a:ext cx="9855200" cy="5545138"/>
          </a:xfrm>
          <a:ln/>
        </p:spPr>
      </p:sp>
      <p:sp>
        <p:nvSpPr>
          <p:cNvPr id="163843" name="Notes Placeholder 2"/>
          <p:cNvSpPr>
            <a:spLocks noGrp="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p:txBody>
      </p:sp>
      <p:sp>
        <p:nvSpPr>
          <p:cNvPr id="163844" name="Slide Number Placeholder 3"/>
          <p:cNvSpPr>
            <a:spLocks noGrp="1"/>
          </p:cNvSpPr>
          <p:nvPr>
            <p:ph type="sldNum" sz="quarter" idx="5"/>
          </p:nvPr>
        </p:nvSpPr>
        <p:spPr>
          <a:noFill/>
        </p:spPr>
        <p:txBody>
          <a:bodyPr/>
          <a:lstStyle>
            <a:lvl1pPr defTabSz="1339968">
              <a:defRPr sz="3500">
                <a:solidFill>
                  <a:schemeClr val="tx1"/>
                </a:solidFill>
                <a:latin typeface="Times" pitchFamily="18" charset="0"/>
              </a:defRPr>
            </a:lvl1pPr>
            <a:lvl2pPr marL="1077500" indent="-414423" defTabSz="1339968">
              <a:defRPr sz="3500">
                <a:solidFill>
                  <a:schemeClr val="tx1"/>
                </a:solidFill>
                <a:latin typeface="Times" pitchFamily="18" charset="0"/>
              </a:defRPr>
            </a:lvl2pPr>
            <a:lvl3pPr marL="1657693" indent="-331539" defTabSz="1339968">
              <a:defRPr sz="3500">
                <a:solidFill>
                  <a:schemeClr val="tx1"/>
                </a:solidFill>
                <a:latin typeface="Times" pitchFamily="18" charset="0"/>
              </a:defRPr>
            </a:lvl3pPr>
            <a:lvl4pPr marL="2320770" indent="-331539" defTabSz="1339968">
              <a:defRPr sz="3500">
                <a:solidFill>
                  <a:schemeClr val="tx1"/>
                </a:solidFill>
                <a:latin typeface="Times" pitchFamily="18" charset="0"/>
              </a:defRPr>
            </a:lvl4pPr>
            <a:lvl5pPr marL="2983847" indent="-331539" defTabSz="1339968">
              <a:defRPr sz="3500">
                <a:solidFill>
                  <a:schemeClr val="tx1"/>
                </a:solidFill>
                <a:latin typeface="Times" pitchFamily="18" charset="0"/>
              </a:defRPr>
            </a:lvl5pPr>
            <a:lvl6pPr marL="3646924" indent="-331539" defTabSz="1339968" eaLnBrk="0" fontAlgn="base" hangingPunct="0">
              <a:spcBef>
                <a:spcPct val="0"/>
              </a:spcBef>
              <a:spcAft>
                <a:spcPct val="0"/>
              </a:spcAft>
              <a:defRPr sz="3500">
                <a:solidFill>
                  <a:schemeClr val="tx1"/>
                </a:solidFill>
                <a:latin typeface="Times" pitchFamily="18" charset="0"/>
              </a:defRPr>
            </a:lvl6pPr>
            <a:lvl7pPr marL="4310002" indent="-331539" defTabSz="1339968" eaLnBrk="0" fontAlgn="base" hangingPunct="0">
              <a:spcBef>
                <a:spcPct val="0"/>
              </a:spcBef>
              <a:spcAft>
                <a:spcPct val="0"/>
              </a:spcAft>
              <a:defRPr sz="3500">
                <a:solidFill>
                  <a:schemeClr val="tx1"/>
                </a:solidFill>
                <a:latin typeface="Times" pitchFamily="18" charset="0"/>
              </a:defRPr>
            </a:lvl7pPr>
            <a:lvl8pPr marL="4973079" indent="-331539" defTabSz="1339968" eaLnBrk="0" fontAlgn="base" hangingPunct="0">
              <a:spcBef>
                <a:spcPct val="0"/>
              </a:spcBef>
              <a:spcAft>
                <a:spcPct val="0"/>
              </a:spcAft>
              <a:defRPr sz="3500">
                <a:solidFill>
                  <a:schemeClr val="tx1"/>
                </a:solidFill>
                <a:latin typeface="Times" pitchFamily="18" charset="0"/>
              </a:defRPr>
            </a:lvl8pPr>
            <a:lvl9pPr marL="5636156" indent="-331539" defTabSz="1339968" eaLnBrk="0" fontAlgn="base" hangingPunct="0">
              <a:spcBef>
                <a:spcPct val="0"/>
              </a:spcBef>
              <a:spcAft>
                <a:spcPct val="0"/>
              </a:spcAft>
              <a:defRPr sz="3500">
                <a:solidFill>
                  <a:schemeClr val="tx1"/>
                </a:solidFill>
                <a:latin typeface="Times" pitchFamily="18" charset="0"/>
              </a:defRPr>
            </a:lvl9pPr>
          </a:lstStyle>
          <a:p>
            <a:fld id="{FFD1ACAB-5C74-41D9-A6DD-FD3E25FB9FEF}" type="slidenum">
              <a:rPr lang="en-US" altLang="en-US" sz="1700"/>
              <a:pPr/>
              <a:t>26</a:t>
            </a:fld>
            <a:endParaRPr lang="en-US" altLang="en-US" sz="1700"/>
          </a:p>
        </p:txBody>
      </p:sp>
    </p:spTree>
    <p:extLst>
      <p:ext uri="{BB962C8B-B14F-4D97-AF65-F5344CB8AC3E}">
        <p14:creationId xmlns="" xmlns:p14="http://schemas.microsoft.com/office/powerpoint/2010/main" val="26424862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D6E05C-A291-4386-9F7E-59BDFB976B7E}" type="slidenum">
              <a:rPr lang="en-US" altLang="en-US"/>
              <a:pPr/>
              <a:t>27</a:t>
            </a:fld>
            <a:endParaRPr lang="en-US" altLang="en-US" dirty="0"/>
          </a:p>
        </p:txBody>
      </p:sp>
      <p:sp>
        <p:nvSpPr>
          <p:cNvPr id="362498" name="Rectangle 2"/>
          <p:cNvSpPr>
            <a:spLocks noGrp="1" noChangeArrowheads="1"/>
          </p:cNvSpPr>
          <p:nvPr>
            <p:ph type="body" idx="1"/>
          </p:nvPr>
        </p:nvSpPr>
        <p:spPr>
          <a:xfrm>
            <a:off x="1239520" y="7030415"/>
            <a:ext cx="6817360" cy="6217560"/>
          </a:xfrm>
          <a:ln/>
        </p:spPr>
        <p:txBody>
          <a:bodyPr lIns="138541" tIns="69272" rIns="138541" bIns="69272"/>
          <a:lstStyle/>
          <a:p>
            <a:endParaRPr lang="en-US" altLang="en-US" dirty="0"/>
          </a:p>
        </p:txBody>
      </p:sp>
      <p:sp>
        <p:nvSpPr>
          <p:cNvPr id="362499" name="Rectangle 3"/>
          <p:cNvSpPr>
            <a:spLocks noGrp="1" noRot="1" noChangeAspect="1" noChangeArrowheads="1" noTextEdit="1"/>
          </p:cNvSpPr>
          <p:nvPr>
            <p:ph type="sldImg"/>
          </p:nvPr>
        </p:nvSpPr>
        <p:spPr>
          <a:xfrm>
            <a:off x="36513" y="1284288"/>
            <a:ext cx="9224962" cy="5191125"/>
          </a:xfrm>
          <a:ln w="12700" cap="flat">
            <a:solidFill>
              <a:schemeClr val="tx1"/>
            </a:solidFill>
          </a:ln>
          <a:extLst>
            <a:ext uri="{909E8E84-426E-40DD-AFC4-6F175D3DCCD1}">
              <a14:hiddenFill xmlns="" xmlns:a14="http://schemas.microsoft.com/office/drawing/2010/main">
                <a:noFill/>
              </a14:hiddenFill>
            </a:ext>
          </a:extLst>
        </p:spPr>
      </p:sp>
    </p:spTree>
    <p:extLst>
      <p:ext uri="{BB962C8B-B14F-4D97-AF65-F5344CB8AC3E}">
        <p14:creationId xmlns="" xmlns:p14="http://schemas.microsoft.com/office/powerpoint/2010/main" val="4141820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spcBef>
                <a:spcPct val="30000"/>
              </a:spcBef>
              <a:defRPr sz="1800">
                <a:solidFill>
                  <a:schemeClr val="tx1"/>
                </a:solidFill>
                <a:latin typeface="Times New Roman" pitchFamily="18" charset="0"/>
              </a:defRPr>
            </a:lvl1pPr>
            <a:lvl2pPr marL="1117917" indent="-429968" eaLnBrk="0" hangingPunct="0">
              <a:spcBef>
                <a:spcPct val="30000"/>
              </a:spcBef>
              <a:defRPr sz="1800">
                <a:solidFill>
                  <a:schemeClr val="tx1"/>
                </a:solidFill>
                <a:latin typeface="Times New Roman" pitchFamily="18" charset="0"/>
              </a:defRPr>
            </a:lvl2pPr>
            <a:lvl3pPr marL="1719872" indent="-343974" eaLnBrk="0" hangingPunct="0">
              <a:spcBef>
                <a:spcPct val="30000"/>
              </a:spcBef>
              <a:defRPr sz="1800">
                <a:solidFill>
                  <a:schemeClr val="tx1"/>
                </a:solidFill>
                <a:latin typeface="Times New Roman" pitchFamily="18" charset="0"/>
              </a:defRPr>
            </a:lvl3pPr>
            <a:lvl4pPr marL="2407821" indent="-343974" eaLnBrk="0" hangingPunct="0">
              <a:spcBef>
                <a:spcPct val="30000"/>
              </a:spcBef>
              <a:defRPr sz="1800">
                <a:solidFill>
                  <a:schemeClr val="tx1"/>
                </a:solidFill>
                <a:latin typeface="Times New Roman" pitchFamily="18" charset="0"/>
              </a:defRPr>
            </a:lvl4pPr>
            <a:lvl5pPr marL="3095770" indent="-343974" eaLnBrk="0" hangingPunct="0">
              <a:spcBef>
                <a:spcPct val="30000"/>
              </a:spcBef>
              <a:defRPr sz="1800">
                <a:solidFill>
                  <a:schemeClr val="tx1"/>
                </a:solidFill>
                <a:latin typeface="Times New Roman" pitchFamily="18" charset="0"/>
              </a:defRPr>
            </a:lvl5pPr>
            <a:lvl6pPr marL="3783719" indent="-343974" eaLnBrk="0" fontAlgn="base" hangingPunct="0">
              <a:spcBef>
                <a:spcPct val="30000"/>
              </a:spcBef>
              <a:spcAft>
                <a:spcPct val="0"/>
              </a:spcAft>
              <a:defRPr sz="1800">
                <a:solidFill>
                  <a:schemeClr val="tx1"/>
                </a:solidFill>
                <a:latin typeface="Times New Roman" pitchFamily="18" charset="0"/>
              </a:defRPr>
            </a:lvl6pPr>
            <a:lvl7pPr marL="4471667" indent="-343974" eaLnBrk="0" fontAlgn="base" hangingPunct="0">
              <a:spcBef>
                <a:spcPct val="30000"/>
              </a:spcBef>
              <a:spcAft>
                <a:spcPct val="0"/>
              </a:spcAft>
              <a:defRPr sz="1800">
                <a:solidFill>
                  <a:schemeClr val="tx1"/>
                </a:solidFill>
                <a:latin typeface="Times New Roman" pitchFamily="18" charset="0"/>
              </a:defRPr>
            </a:lvl7pPr>
            <a:lvl8pPr marL="5159616" indent="-343974" eaLnBrk="0" fontAlgn="base" hangingPunct="0">
              <a:spcBef>
                <a:spcPct val="30000"/>
              </a:spcBef>
              <a:spcAft>
                <a:spcPct val="0"/>
              </a:spcAft>
              <a:defRPr sz="1800">
                <a:solidFill>
                  <a:schemeClr val="tx1"/>
                </a:solidFill>
                <a:latin typeface="Times New Roman" pitchFamily="18" charset="0"/>
              </a:defRPr>
            </a:lvl8pPr>
            <a:lvl9pPr marL="5847565" indent="-343974" eaLnBrk="0" fontAlgn="base" hangingPunct="0">
              <a:spcBef>
                <a:spcPct val="30000"/>
              </a:spcBef>
              <a:spcAft>
                <a:spcPct val="0"/>
              </a:spcAft>
              <a:defRPr sz="1800">
                <a:solidFill>
                  <a:schemeClr val="tx1"/>
                </a:solidFill>
                <a:latin typeface="Times New Roman" pitchFamily="18" charset="0"/>
              </a:defRPr>
            </a:lvl9pPr>
          </a:lstStyle>
          <a:p>
            <a:pPr eaLnBrk="1" hangingPunct="1">
              <a:spcBef>
                <a:spcPct val="0"/>
              </a:spcBef>
            </a:pPr>
            <a:fld id="{E58B83E7-75C6-40A5-AC82-F251F9C5A2B9}" type="slidenum">
              <a:rPr lang="en-US" altLang="en-US" smtClean="0"/>
              <a:pPr eaLnBrk="1" hangingPunct="1">
                <a:spcBef>
                  <a:spcPct val="0"/>
                </a:spcBef>
              </a:pPr>
              <a:t>28</a:t>
            </a:fld>
            <a:endParaRPr lang="en-US" altLang="en-US" smtClean="0"/>
          </a:p>
        </p:txBody>
      </p:sp>
      <p:sp>
        <p:nvSpPr>
          <p:cNvPr id="64515" name="Rectangle 2"/>
          <p:cNvSpPr>
            <a:spLocks noGrp="1" noRot="1" noChangeAspect="1" noChangeArrowheads="1" noTextEdit="1"/>
          </p:cNvSpPr>
          <p:nvPr>
            <p:ph type="sldImg"/>
          </p:nvPr>
        </p:nvSpPr>
        <p:spPr>
          <a:xfrm>
            <a:off x="-277813" y="1108075"/>
            <a:ext cx="9852026" cy="5543550"/>
          </a:xfrm>
          <a:ln/>
        </p:spPr>
      </p:sp>
      <p:sp>
        <p:nvSpPr>
          <p:cNvPr id="645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spcBef>
                <a:spcPct val="30000"/>
              </a:spcBef>
              <a:defRPr sz="1800">
                <a:solidFill>
                  <a:schemeClr val="tx1"/>
                </a:solidFill>
                <a:latin typeface="Times New Roman" pitchFamily="18" charset="0"/>
              </a:defRPr>
            </a:lvl1pPr>
            <a:lvl2pPr marL="1117917" indent="-429968" eaLnBrk="0" hangingPunct="0">
              <a:spcBef>
                <a:spcPct val="30000"/>
              </a:spcBef>
              <a:defRPr sz="1800">
                <a:solidFill>
                  <a:schemeClr val="tx1"/>
                </a:solidFill>
                <a:latin typeface="Times New Roman" pitchFamily="18" charset="0"/>
              </a:defRPr>
            </a:lvl2pPr>
            <a:lvl3pPr marL="1719872" indent="-343974" eaLnBrk="0" hangingPunct="0">
              <a:spcBef>
                <a:spcPct val="30000"/>
              </a:spcBef>
              <a:defRPr sz="1800">
                <a:solidFill>
                  <a:schemeClr val="tx1"/>
                </a:solidFill>
                <a:latin typeface="Times New Roman" pitchFamily="18" charset="0"/>
              </a:defRPr>
            </a:lvl3pPr>
            <a:lvl4pPr marL="2407821" indent="-343974" eaLnBrk="0" hangingPunct="0">
              <a:spcBef>
                <a:spcPct val="30000"/>
              </a:spcBef>
              <a:defRPr sz="1800">
                <a:solidFill>
                  <a:schemeClr val="tx1"/>
                </a:solidFill>
                <a:latin typeface="Times New Roman" pitchFamily="18" charset="0"/>
              </a:defRPr>
            </a:lvl4pPr>
            <a:lvl5pPr marL="3095770" indent="-343974" eaLnBrk="0" hangingPunct="0">
              <a:spcBef>
                <a:spcPct val="30000"/>
              </a:spcBef>
              <a:defRPr sz="1800">
                <a:solidFill>
                  <a:schemeClr val="tx1"/>
                </a:solidFill>
                <a:latin typeface="Times New Roman" pitchFamily="18" charset="0"/>
              </a:defRPr>
            </a:lvl5pPr>
            <a:lvl6pPr marL="3783719" indent="-343974" eaLnBrk="0" fontAlgn="base" hangingPunct="0">
              <a:spcBef>
                <a:spcPct val="30000"/>
              </a:spcBef>
              <a:spcAft>
                <a:spcPct val="0"/>
              </a:spcAft>
              <a:defRPr sz="1800">
                <a:solidFill>
                  <a:schemeClr val="tx1"/>
                </a:solidFill>
                <a:latin typeface="Times New Roman" pitchFamily="18" charset="0"/>
              </a:defRPr>
            </a:lvl6pPr>
            <a:lvl7pPr marL="4471667" indent="-343974" eaLnBrk="0" fontAlgn="base" hangingPunct="0">
              <a:spcBef>
                <a:spcPct val="30000"/>
              </a:spcBef>
              <a:spcAft>
                <a:spcPct val="0"/>
              </a:spcAft>
              <a:defRPr sz="1800">
                <a:solidFill>
                  <a:schemeClr val="tx1"/>
                </a:solidFill>
                <a:latin typeface="Times New Roman" pitchFamily="18" charset="0"/>
              </a:defRPr>
            </a:lvl7pPr>
            <a:lvl8pPr marL="5159616" indent="-343974" eaLnBrk="0" fontAlgn="base" hangingPunct="0">
              <a:spcBef>
                <a:spcPct val="30000"/>
              </a:spcBef>
              <a:spcAft>
                <a:spcPct val="0"/>
              </a:spcAft>
              <a:defRPr sz="1800">
                <a:solidFill>
                  <a:schemeClr val="tx1"/>
                </a:solidFill>
                <a:latin typeface="Times New Roman" pitchFamily="18" charset="0"/>
              </a:defRPr>
            </a:lvl8pPr>
            <a:lvl9pPr marL="5847565" indent="-343974" eaLnBrk="0" fontAlgn="base" hangingPunct="0">
              <a:spcBef>
                <a:spcPct val="30000"/>
              </a:spcBef>
              <a:spcAft>
                <a:spcPct val="0"/>
              </a:spcAft>
              <a:defRPr sz="1800">
                <a:solidFill>
                  <a:schemeClr val="tx1"/>
                </a:solidFill>
                <a:latin typeface="Times New Roman" pitchFamily="18" charset="0"/>
              </a:defRPr>
            </a:lvl9pPr>
          </a:lstStyle>
          <a:p>
            <a:pPr eaLnBrk="1" hangingPunct="1">
              <a:spcBef>
                <a:spcPct val="0"/>
              </a:spcBef>
            </a:pPr>
            <a:fld id="{F97AE200-5E2A-4F2F-BF01-51205EB08C65}" type="slidenum">
              <a:rPr lang="en-US" altLang="en-US" smtClean="0"/>
              <a:pPr eaLnBrk="1" hangingPunct="1">
                <a:spcBef>
                  <a:spcPct val="0"/>
                </a:spcBef>
              </a:pPr>
              <a:t>29</a:t>
            </a:fld>
            <a:endParaRPr lang="en-US" altLang="en-US" smtClean="0"/>
          </a:p>
        </p:txBody>
      </p:sp>
      <p:sp>
        <p:nvSpPr>
          <p:cNvPr id="65539" name="Rectangle 2"/>
          <p:cNvSpPr>
            <a:spLocks noGrp="1" noRot="1" noChangeAspect="1" noChangeArrowheads="1" noTextEdit="1"/>
          </p:cNvSpPr>
          <p:nvPr>
            <p:ph type="sldImg"/>
          </p:nvPr>
        </p:nvSpPr>
        <p:spPr>
          <a:xfrm>
            <a:off x="-277813" y="1108075"/>
            <a:ext cx="9852026" cy="5543550"/>
          </a:xfrm>
          <a:ln/>
        </p:spPr>
      </p:sp>
      <p:sp>
        <p:nvSpPr>
          <p:cNvPr id="655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spcBef>
                <a:spcPct val="30000"/>
              </a:spcBef>
              <a:defRPr sz="1800">
                <a:solidFill>
                  <a:schemeClr val="tx1"/>
                </a:solidFill>
                <a:latin typeface="Times New Roman" pitchFamily="18" charset="0"/>
              </a:defRPr>
            </a:lvl1pPr>
            <a:lvl2pPr marL="1117917" indent="-429968" eaLnBrk="0" hangingPunct="0">
              <a:spcBef>
                <a:spcPct val="30000"/>
              </a:spcBef>
              <a:defRPr sz="1800">
                <a:solidFill>
                  <a:schemeClr val="tx1"/>
                </a:solidFill>
                <a:latin typeface="Times New Roman" pitchFamily="18" charset="0"/>
              </a:defRPr>
            </a:lvl2pPr>
            <a:lvl3pPr marL="1719872" indent="-343974" eaLnBrk="0" hangingPunct="0">
              <a:spcBef>
                <a:spcPct val="30000"/>
              </a:spcBef>
              <a:defRPr sz="1800">
                <a:solidFill>
                  <a:schemeClr val="tx1"/>
                </a:solidFill>
                <a:latin typeface="Times New Roman" pitchFamily="18" charset="0"/>
              </a:defRPr>
            </a:lvl3pPr>
            <a:lvl4pPr marL="2407821" indent="-343974" eaLnBrk="0" hangingPunct="0">
              <a:spcBef>
                <a:spcPct val="30000"/>
              </a:spcBef>
              <a:defRPr sz="1800">
                <a:solidFill>
                  <a:schemeClr val="tx1"/>
                </a:solidFill>
                <a:latin typeface="Times New Roman" pitchFamily="18" charset="0"/>
              </a:defRPr>
            </a:lvl4pPr>
            <a:lvl5pPr marL="3095770" indent="-343974" eaLnBrk="0" hangingPunct="0">
              <a:spcBef>
                <a:spcPct val="30000"/>
              </a:spcBef>
              <a:defRPr sz="1800">
                <a:solidFill>
                  <a:schemeClr val="tx1"/>
                </a:solidFill>
                <a:latin typeface="Times New Roman" pitchFamily="18" charset="0"/>
              </a:defRPr>
            </a:lvl5pPr>
            <a:lvl6pPr marL="3783719" indent="-343974" eaLnBrk="0" fontAlgn="base" hangingPunct="0">
              <a:spcBef>
                <a:spcPct val="30000"/>
              </a:spcBef>
              <a:spcAft>
                <a:spcPct val="0"/>
              </a:spcAft>
              <a:defRPr sz="1800">
                <a:solidFill>
                  <a:schemeClr val="tx1"/>
                </a:solidFill>
                <a:latin typeface="Times New Roman" pitchFamily="18" charset="0"/>
              </a:defRPr>
            </a:lvl6pPr>
            <a:lvl7pPr marL="4471667" indent="-343974" eaLnBrk="0" fontAlgn="base" hangingPunct="0">
              <a:spcBef>
                <a:spcPct val="30000"/>
              </a:spcBef>
              <a:spcAft>
                <a:spcPct val="0"/>
              </a:spcAft>
              <a:defRPr sz="1800">
                <a:solidFill>
                  <a:schemeClr val="tx1"/>
                </a:solidFill>
                <a:latin typeface="Times New Roman" pitchFamily="18" charset="0"/>
              </a:defRPr>
            </a:lvl7pPr>
            <a:lvl8pPr marL="5159616" indent="-343974" eaLnBrk="0" fontAlgn="base" hangingPunct="0">
              <a:spcBef>
                <a:spcPct val="30000"/>
              </a:spcBef>
              <a:spcAft>
                <a:spcPct val="0"/>
              </a:spcAft>
              <a:defRPr sz="1800">
                <a:solidFill>
                  <a:schemeClr val="tx1"/>
                </a:solidFill>
                <a:latin typeface="Times New Roman" pitchFamily="18" charset="0"/>
              </a:defRPr>
            </a:lvl8pPr>
            <a:lvl9pPr marL="5847565" indent="-343974" eaLnBrk="0" fontAlgn="base" hangingPunct="0">
              <a:spcBef>
                <a:spcPct val="30000"/>
              </a:spcBef>
              <a:spcAft>
                <a:spcPct val="0"/>
              </a:spcAft>
              <a:defRPr sz="1800">
                <a:solidFill>
                  <a:schemeClr val="tx1"/>
                </a:solidFill>
                <a:latin typeface="Times New Roman" pitchFamily="18" charset="0"/>
              </a:defRPr>
            </a:lvl9pPr>
          </a:lstStyle>
          <a:p>
            <a:pPr eaLnBrk="1" hangingPunct="1">
              <a:spcBef>
                <a:spcPct val="0"/>
              </a:spcBef>
            </a:pPr>
            <a:fld id="{8007BBD0-22C3-47F6-9C45-8D8B4823892D}" type="slidenum">
              <a:rPr lang="en-US" altLang="en-US" smtClean="0"/>
              <a:pPr eaLnBrk="1" hangingPunct="1">
                <a:spcBef>
                  <a:spcPct val="0"/>
                </a:spcBef>
              </a:pPr>
              <a:t>30</a:t>
            </a:fld>
            <a:endParaRPr lang="en-US" altLang="en-US" smtClean="0"/>
          </a:p>
        </p:txBody>
      </p:sp>
      <p:sp>
        <p:nvSpPr>
          <p:cNvPr id="66563" name="Rectangle 2"/>
          <p:cNvSpPr>
            <a:spLocks noGrp="1" noRot="1" noChangeAspect="1" noChangeArrowheads="1" noTextEdit="1"/>
          </p:cNvSpPr>
          <p:nvPr>
            <p:ph type="sldImg"/>
          </p:nvPr>
        </p:nvSpPr>
        <p:spPr>
          <a:xfrm>
            <a:off x="-277813" y="1108075"/>
            <a:ext cx="9852026" cy="5543550"/>
          </a:xfrm>
          <a:ln/>
        </p:spPr>
      </p:sp>
      <p:sp>
        <p:nvSpPr>
          <p:cNvPr id="665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spcBef>
                <a:spcPct val="30000"/>
              </a:spcBef>
              <a:defRPr sz="1800">
                <a:solidFill>
                  <a:schemeClr val="tx1"/>
                </a:solidFill>
                <a:latin typeface="Times New Roman" pitchFamily="18" charset="0"/>
              </a:defRPr>
            </a:lvl1pPr>
            <a:lvl2pPr marL="1117917" indent="-429968" eaLnBrk="0" hangingPunct="0">
              <a:spcBef>
                <a:spcPct val="30000"/>
              </a:spcBef>
              <a:defRPr sz="1800">
                <a:solidFill>
                  <a:schemeClr val="tx1"/>
                </a:solidFill>
                <a:latin typeface="Times New Roman" pitchFamily="18" charset="0"/>
              </a:defRPr>
            </a:lvl2pPr>
            <a:lvl3pPr marL="1719872" indent="-343974" eaLnBrk="0" hangingPunct="0">
              <a:spcBef>
                <a:spcPct val="30000"/>
              </a:spcBef>
              <a:defRPr sz="1800">
                <a:solidFill>
                  <a:schemeClr val="tx1"/>
                </a:solidFill>
                <a:latin typeface="Times New Roman" pitchFamily="18" charset="0"/>
              </a:defRPr>
            </a:lvl3pPr>
            <a:lvl4pPr marL="2407821" indent="-343974" eaLnBrk="0" hangingPunct="0">
              <a:spcBef>
                <a:spcPct val="30000"/>
              </a:spcBef>
              <a:defRPr sz="1800">
                <a:solidFill>
                  <a:schemeClr val="tx1"/>
                </a:solidFill>
                <a:latin typeface="Times New Roman" pitchFamily="18" charset="0"/>
              </a:defRPr>
            </a:lvl4pPr>
            <a:lvl5pPr marL="3095770" indent="-343974" eaLnBrk="0" hangingPunct="0">
              <a:spcBef>
                <a:spcPct val="30000"/>
              </a:spcBef>
              <a:defRPr sz="1800">
                <a:solidFill>
                  <a:schemeClr val="tx1"/>
                </a:solidFill>
                <a:latin typeface="Times New Roman" pitchFamily="18" charset="0"/>
              </a:defRPr>
            </a:lvl5pPr>
            <a:lvl6pPr marL="3783719" indent="-343974" eaLnBrk="0" fontAlgn="base" hangingPunct="0">
              <a:spcBef>
                <a:spcPct val="30000"/>
              </a:spcBef>
              <a:spcAft>
                <a:spcPct val="0"/>
              </a:spcAft>
              <a:defRPr sz="1800">
                <a:solidFill>
                  <a:schemeClr val="tx1"/>
                </a:solidFill>
                <a:latin typeface="Times New Roman" pitchFamily="18" charset="0"/>
              </a:defRPr>
            </a:lvl6pPr>
            <a:lvl7pPr marL="4471667" indent="-343974" eaLnBrk="0" fontAlgn="base" hangingPunct="0">
              <a:spcBef>
                <a:spcPct val="30000"/>
              </a:spcBef>
              <a:spcAft>
                <a:spcPct val="0"/>
              </a:spcAft>
              <a:defRPr sz="1800">
                <a:solidFill>
                  <a:schemeClr val="tx1"/>
                </a:solidFill>
                <a:latin typeface="Times New Roman" pitchFamily="18" charset="0"/>
              </a:defRPr>
            </a:lvl7pPr>
            <a:lvl8pPr marL="5159616" indent="-343974" eaLnBrk="0" fontAlgn="base" hangingPunct="0">
              <a:spcBef>
                <a:spcPct val="30000"/>
              </a:spcBef>
              <a:spcAft>
                <a:spcPct val="0"/>
              </a:spcAft>
              <a:defRPr sz="1800">
                <a:solidFill>
                  <a:schemeClr val="tx1"/>
                </a:solidFill>
                <a:latin typeface="Times New Roman" pitchFamily="18" charset="0"/>
              </a:defRPr>
            </a:lvl8pPr>
            <a:lvl9pPr marL="5847565" indent="-343974" eaLnBrk="0" fontAlgn="base" hangingPunct="0">
              <a:spcBef>
                <a:spcPct val="30000"/>
              </a:spcBef>
              <a:spcAft>
                <a:spcPct val="0"/>
              </a:spcAft>
              <a:defRPr sz="1800">
                <a:solidFill>
                  <a:schemeClr val="tx1"/>
                </a:solidFill>
                <a:latin typeface="Times New Roman" pitchFamily="18" charset="0"/>
              </a:defRPr>
            </a:lvl9pPr>
          </a:lstStyle>
          <a:p>
            <a:pPr eaLnBrk="1" hangingPunct="1">
              <a:spcBef>
                <a:spcPct val="0"/>
              </a:spcBef>
            </a:pPr>
            <a:fld id="{B49E8D5D-8B21-4DB5-A659-DE7412E6488D}" type="slidenum">
              <a:rPr lang="en-US" altLang="en-US" smtClean="0"/>
              <a:pPr eaLnBrk="1" hangingPunct="1">
                <a:spcBef>
                  <a:spcPct val="0"/>
                </a:spcBef>
              </a:pPr>
              <a:t>31</a:t>
            </a:fld>
            <a:endParaRPr lang="en-US" altLang="en-US" smtClean="0"/>
          </a:p>
        </p:txBody>
      </p:sp>
      <p:sp>
        <p:nvSpPr>
          <p:cNvPr id="67587" name="Rectangle 2"/>
          <p:cNvSpPr>
            <a:spLocks noGrp="1" noRot="1" noChangeAspect="1" noChangeArrowheads="1" noTextEdit="1"/>
          </p:cNvSpPr>
          <p:nvPr>
            <p:ph type="sldImg"/>
          </p:nvPr>
        </p:nvSpPr>
        <p:spPr>
          <a:xfrm>
            <a:off x="-277813" y="1108075"/>
            <a:ext cx="9852026" cy="5543550"/>
          </a:xfrm>
          <a:ln/>
        </p:spPr>
      </p:sp>
      <p:sp>
        <p:nvSpPr>
          <p:cNvPr id="67588" name="Rectangle 3"/>
          <p:cNvSpPr>
            <a:spLocks noGrp="1" noChangeArrowheads="1"/>
          </p:cNvSpPr>
          <p:nvPr>
            <p:ph type="body" idx="1"/>
          </p:nvPr>
        </p:nvSpPr>
        <p:spPr>
          <a:noFill/>
        </p:spPr>
        <p:txBody>
          <a:bodyPr/>
          <a:lstStyle/>
          <a:p>
            <a:pPr eaLnBrk="1" hangingPunct="1"/>
            <a:r>
              <a:rPr lang="en-US" altLang="en-US" smtClean="0"/>
              <a:t>Antenna peaking and x-pol adjustment is critical</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spcBef>
                <a:spcPct val="30000"/>
              </a:spcBef>
              <a:defRPr sz="1800">
                <a:solidFill>
                  <a:schemeClr val="tx1"/>
                </a:solidFill>
                <a:latin typeface="Times New Roman" pitchFamily="18" charset="0"/>
              </a:defRPr>
            </a:lvl1pPr>
            <a:lvl2pPr marL="1117917" indent="-429968" eaLnBrk="0" hangingPunct="0">
              <a:spcBef>
                <a:spcPct val="30000"/>
              </a:spcBef>
              <a:defRPr sz="1800">
                <a:solidFill>
                  <a:schemeClr val="tx1"/>
                </a:solidFill>
                <a:latin typeface="Times New Roman" pitchFamily="18" charset="0"/>
              </a:defRPr>
            </a:lvl2pPr>
            <a:lvl3pPr marL="1719872" indent="-343974" eaLnBrk="0" hangingPunct="0">
              <a:spcBef>
                <a:spcPct val="30000"/>
              </a:spcBef>
              <a:defRPr sz="1800">
                <a:solidFill>
                  <a:schemeClr val="tx1"/>
                </a:solidFill>
                <a:latin typeface="Times New Roman" pitchFamily="18" charset="0"/>
              </a:defRPr>
            </a:lvl3pPr>
            <a:lvl4pPr marL="2407821" indent="-343974" eaLnBrk="0" hangingPunct="0">
              <a:spcBef>
                <a:spcPct val="30000"/>
              </a:spcBef>
              <a:defRPr sz="1800">
                <a:solidFill>
                  <a:schemeClr val="tx1"/>
                </a:solidFill>
                <a:latin typeface="Times New Roman" pitchFamily="18" charset="0"/>
              </a:defRPr>
            </a:lvl4pPr>
            <a:lvl5pPr marL="3095770" indent="-343974" eaLnBrk="0" hangingPunct="0">
              <a:spcBef>
                <a:spcPct val="30000"/>
              </a:spcBef>
              <a:defRPr sz="1800">
                <a:solidFill>
                  <a:schemeClr val="tx1"/>
                </a:solidFill>
                <a:latin typeface="Times New Roman" pitchFamily="18" charset="0"/>
              </a:defRPr>
            </a:lvl5pPr>
            <a:lvl6pPr marL="3783719" indent="-343974" eaLnBrk="0" fontAlgn="base" hangingPunct="0">
              <a:spcBef>
                <a:spcPct val="30000"/>
              </a:spcBef>
              <a:spcAft>
                <a:spcPct val="0"/>
              </a:spcAft>
              <a:defRPr sz="1800">
                <a:solidFill>
                  <a:schemeClr val="tx1"/>
                </a:solidFill>
                <a:latin typeface="Times New Roman" pitchFamily="18" charset="0"/>
              </a:defRPr>
            </a:lvl6pPr>
            <a:lvl7pPr marL="4471667" indent="-343974" eaLnBrk="0" fontAlgn="base" hangingPunct="0">
              <a:spcBef>
                <a:spcPct val="30000"/>
              </a:spcBef>
              <a:spcAft>
                <a:spcPct val="0"/>
              </a:spcAft>
              <a:defRPr sz="1800">
                <a:solidFill>
                  <a:schemeClr val="tx1"/>
                </a:solidFill>
                <a:latin typeface="Times New Roman" pitchFamily="18" charset="0"/>
              </a:defRPr>
            </a:lvl7pPr>
            <a:lvl8pPr marL="5159616" indent="-343974" eaLnBrk="0" fontAlgn="base" hangingPunct="0">
              <a:spcBef>
                <a:spcPct val="30000"/>
              </a:spcBef>
              <a:spcAft>
                <a:spcPct val="0"/>
              </a:spcAft>
              <a:defRPr sz="1800">
                <a:solidFill>
                  <a:schemeClr val="tx1"/>
                </a:solidFill>
                <a:latin typeface="Times New Roman" pitchFamily="18" charset="0"/>
              </a:defRPr>
            </a:lvl8pPr>
            <a:lvl9pPr marL="5847565" indent="-343974" eaLnBrk="0" fontAlgn="base" hangingPunct="0">
              <a:spcBef>
                <a:spcPct val="30000"/>
              </a:spcBef>
              <a:spcAft>
                <a:spcPct val="0"/>
              </a:spcAft>
              <a:defRPr sz="1800">
                <a:solidFill>
                  <a:schemeClr val="tx1"/>
                </a:solidFill>
                <a:latin typeface="Times New Roman" pitchFamily="18" charset="0"/>
              </a:defRPr>
            </a:lvl9pPr>
          </a:lstStyle>
          <a:p>
            <a:pPr eaLnBrk="1" hangingPunct="1">
              <a:spcBef>
                <a:spcPct val="0"/>
              </a:spcBef>
            </a:pPr>
            <a:fld id="{FC83D362-85F0-4ED8-A7A0-1F051D726FEB}" type="slidenum">
              <a:rPr lang="en-US" altLang="en-US" smtClean="0"/>
              <a:pPr eaLnBrk="1" hangingPunct="1">
                <a:spcBef>
                  <a:spcPct val="0"/>
                </a:spcBef>
              </a:pPr>
              <a:t>32</a:t>
            </a:fld>
            <a:endParaRPr lang="en-US" altLang="en-US" smtClean="0"/>
          </a:p>
        </p:txBody>
      </p:sp>
      <p:sp>
        <p:nvSpPr>
          <p:cNvPr id="68611" name="Rectangle 2"/>
          <p:cNvSpPr>
            <a:spLocks noGrp="1" noRot="1" noChangeAspect="1" noChangeArrowheads="1" noTextEdit="1"/>
          </p:cNvSpPr>
          <p:nvPr>
            <p:ph type="sldImg"/>
          </p:nvPr>
        </p:nvSpPr>
        <p:spPr>
          <a:xfrm>
            <a:off x="-277813" y="1108075"/>
            <a:ext cx="9852026" cy="5543550"/>
          </a:xfrm>
          <a:ln/>
        </p:spPr>
      </p:sp>
      <p:sp>
        <p:nvSpPr>
          <p:cNvPr id="686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7813" y="1108075"/>
            <a:ext cx="9852026" cy="55435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5D1499-54B9-4487-9414-DA4AFECFA7FD}" type="slidenum">
              <a:rPr lang="en-US" altLang="en-US" smtClean="0"/>
              <a:pPr/>
              <a:t>50</a:t>
            </a:fld>
            <a:endParaRPr lang="en-US" altLang="en-US" dirty="0"/>
          </a:p>
        </p:txBody>
      </p:sp>
    </p:spTree>
    <p:extLst>
      <p:ext uri="{BB962C8B-B14F-4D97-AF65-F5344CB8AC3E}">
        <p14:creationId xmlns="" xmlns:p14="http://schemas.microsoft.com/office/powerpoint/2010/main" val="4839553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1" y="35"/>
            <a:ext cx="12188888" cy="6857964"/>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chemeClr val="bg1"/>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b" anchorCtr="0"/>
          <a:lstStyle>
            <a:lvl1pPr marL="0" indent="0" algn="l">
              <a:spcBef>
                <a:spcPts val="0"/>
              </a:spcBef>
              <a:spcAft>
                <a:spcPts val="0"/>
              </a:spcAft>
              <a:buFont typeface="Times" pitchFamily="18" charset="0"/>
              <a:buNone/>
              <a:defRPr sz="2400" b="0">
                <a:solidFill>
                  <a:schemeClr val="bg1"/>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sp>
        <p:nvSpPr>
          <p:cNvPr id="6" name="Rectangle 5"/>
          <p:cNvSpPr/>
          <p:nvPr userDrawn="1"/>
        </p:nvSpPr>
        <p:spPr>
          <a:xfrm>
            <a:off x="6094413" y="4033990"/>
            <a:ext cx="6094412" cy="140349"/>
          </a:xfrm>
          <a:prstGeom prst="rect">
            <a:avLst/>
          </a:prstGeom>
          <a:gradFill flip="none" rotWithShape="1">
            <a:gsLst>
              <a:gs pos="0">
                <a:srgbClr val="92D050"/>
              </a:gs>
              <a:gs pos="28000">
                <a:srgbClr val="92D050"/>
              </a:gs>
              <a:gs pos="100000">
                <a:srgbClr val="0087E6"/>
              </a:gs>
              <a:gs pos="100000">
                <a:srgbClr val="92D050"/>
              </a:gs>
            </a:gsLst>
            <a:path path="circle">
              <a:fillToRect l="100000" t="100000"/>
            </a:path>
            <a:tileRect r="-100000" b="-100000"/>
          </a:gradFill>
          <a:ln w="25400" cap="flat" cmpd="sng" algn="ctr">
            <a:noFill/>
            <a:prstDash val="solid"/>
          </a:ln>
          <a:effectLst/>
        </p:spPr>
        <p:txBody>
          <a:bodyPr lIns="74989" tIns="37493" rIns="74989" bIns="37493" anchor="ctr"/>
          <a:lstStyle/>
          <a:p>
            <a:pPr marL="0" marR="0" lvl="0" indent="0" algn="ctr" defTabSz="45671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ndParaRPr>
          </a:p>
        </p:txBody>
      </p:sp>
      <p:pic>
        <p:nvPicPr>
          <p:cNvPr id="8" name="Picture 7"/>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3863" y="5947872"/>
            <a:ext cx="3082122" cy="723502"/>
          </a:xfrm>
          <a:prstGeom prst="rect">
            <a:avLst/>
          </a:prstGeom>
        </p:spPr>
      </p:pic>
    </p:spTree>
  </p:cSld>
  <p:clrMapOvr>
    <a:masterClrMapping/>
  </p:clrMapOvr>
  <p:timing>
    <p:tnLst>
      <p:par>
        <p:cTn id="1" dur="indefinite" restart="never" nodeType="tmRoot"/>
      </p:par>
    </p:tnLst>
  </p:timing>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3" y="206828"/>
            <a:ext cx="10385425" cy="841248"/>
          </a:xfrm>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idx="1"/>
          </p:nvPr>
        </p:nvSpPr>
        <p:spPr>
          <a:xfrm>
            <a:off x="379413" y="1105230"/>
            <a:ext cx="11098397" cy="49905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1376293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3" y="206828"/>
            <a:ext cx="10385425" cy="852035"/>
          </a:xfrm>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idx="1"/>
          </p:nvPr>
        </p:nvSpPr>
        <p:spPr>
          <a:xfrm>
            <a:off x="379413" y="1114425"/>
            <a:ext cx="11098397" cy="49813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Box 3"/>
          <p:cNvSpPr txBox="1"/>
          <p:nvPr userDrawn="1"/>
        </p:nvSpPr>
        <p:spPr>
          <a:xfrm>
            <a:off x="203147" y="6367046"/>
            <a:ext cx="5180251" cy="338554"/>
          </a:xfrm>
          <a:prstGeom prst="rect">
            <a:avLst/>
          </a:prstGeom>
          <a:noFill/>
        </p:spPr>
        <p:txBody>
          <a:bodyPr wrap="square" rtlCol="0">
            <a:spAutoFit/>
          </a:bodyPr>
          <a:lstStyle/>
          <a:p>
            <a:r>
              <a:rPr lang="en-US" sz="1600" dirty="0" smtClean="0">
                <a:solidFill>
                  <a:srgbClr val="00798D"/>
                </a:solidFill>
                <a:latin typeface="Arial" panose="020B0604020202020204" pitchFamily="34" charset="0"/>
                <a:cs typeface="Arial" panose="020B0604020202020204" pitchFamily="34" charset="0"/>
              </a:rPr>
              <a:t>Intelsat Proprietary and Confidential</a:t>
            </a:r>
            <a:endParaRPr lang="en-US" sz="1600" dirty="0">
              <a:solidFill>
                <a:srgbClr val="00798D"/>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652781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reaker Slide - Whit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0" y="35"/>
            <a:ext cx="12188886" cy="6857962"/>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rgbClr val="00798D"/>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t" anchorCtr="0"/>
          <a:lstStyle>
            <a:lvl1pPr marL="0" indent="0" algn="l">
              <a:spcBef>
                <a:spcPts val="0"/>
              </a:spcBef>
              <a:spcAft>
                <a:spcPts val="0"/>
              </a:spcAft>
              <a:buFont typeface="Times" pitchFamily="18" charset="0"/>
              <a:buNone/>
              <a:defRPr sz="2400" b="0">
                <a:solidFill>
                  <a:srgbClr val="00798D"/>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rgbClr val="00798D"/>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rgbClr val="00798D"/>
              </a:solidFill>
              <a:effectLst/>
              <a:uLnTx/>
              <a:uFillTx/>
              <a:latin typeface="Calibri" charset="0"/>
              <a:ea typeface="ＭＳ Ｐゴシック" charset="0"/>
            </a:endParaRPr>
          </a:p>
        </p:txBody>
      </p:sp>
      <p:sp>
        <p:nvSpPr>
          <p:cNvPr id="5" name="TextBox 4"/>
          <p:cNvSpPr txBox="1"/>
          <p:nvPr userDrawn="1"/>
        </p:nvSpPr>
        <p:spPr>
          <a:xfrm>
            <a:off x="6094443" y="4225721"/>
            <a:ext cx="3581369" cy="330669"/>
          </a:xfrm>
          <a:prstGeom prst="rect">
            <a:avLst/>
          </a:prstGeom>
          <a:noFill/>
        </p:spPr>
        <p:txBody>
          <a:bodyPr wrap="square" rtlCol="0">
            <a:spAutoFit/>
          </a:bodyPr>
          <a:lstStyle/>
          <a:p>
            <a:fld id="{B63D0854-336F-4F9B-A9EC-1CD9A6E31AF3}" type="datetime4">
              <a:rPr lang="en-US" sz="2000" smtClean="0">
                <a:solidFill>
                  <a:schemeClr val="bg1"/>
                </a:solidFill>
                <a:latin typeface="+mj-lt"/>
              </a:rPr>
              <a:pPr/>
              <a:t>July 18, 2017</a:t>
            </a:fld>
            <a:endParaRPr lang="en-US" sz="2000" dirty="0" err="1" smtClean="0">
              <a:solidFill>
                <a:schemeClr val="bg1"/>
              </a:solidFill>
              <a:latin typeface="+mj-lt"/>
            </a:endParaRPr>
          </a:p>
        </p:txBody>
      </p:sp>
      <p:pic>
        <p:nvPicPr>
          <p:cNvPr id="9" name="Picture 8"/>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4178" y="5947230"/>
            <a:ext cx="3071561" cy="678544"/>
          </a:xfrm>
          <a:prstGeom prst="rect">
            <a:avLst/>
          </a:prstGeom>
        </p:spPr>
      </p:pic>
    </p:spTree>
    <p:extLst>
      <p:ext uri="{BB962C8B-B14F-4D97-AF65-F5344CB8AC3E}">
        <p14:creationId xmlns="" xmlns:p14="http://schemas.microsoft.com/office/powerpoint/2010/main" val="978532233"/>
      </p:ext>
    </p:extLst>
  </p:cSld>
  <p:clrMapOvr>
    <a:masterClrMapping/>
  </p:clrMapOvr>
  <p:timing>
    <p:tnLst>
      <p:par>
        <p:cTn id="1" dur="indefinite" restart="never" nodeType="tmRoot"/>
      </p:par>
    </p:tnLst>
  </p:timing>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reaker Slide - Teal">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1" y="35"/>
            <a:ext cx="12188888" cy="6857963"/>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chemeClr val="bg1"/>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t" anchorCtr="0"/>
          <a:lstStyle>
            <a:lvl1pPr marL="0" indent="0" algn="l">
              <a:spcBef>
                <a:spcPts val="0"/>
              </a:spcBef>
              <a:spcAft>
                <a:spcPts val="0"/>
              </a:spcAft>
              <a:buFont typeface="Times" pitchFamily="18" charset="0"/>
              <a:buNone/>
              <a:defRPr sz="2400" b="0">
                <a:solidFill>
                  <a:schemeClr val="bg1"/>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pic>
        <p:nvPicPr>
          <p:cNvPr id="8" name="Picture 7"/>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3863" y="5947872"/>
            <a:ext cx="3082122" cy="723502"/>
          </a:xfrm>
          <a:prstGeom prst="rect">
            <a:avLst/>
          </a:prstGeom>
        </p:spPr>
      </p:pic>
    </p:spTree>
    <p:extLst>
      <p:ext uri="{BB962C8B-B14F-4D97-AF65-F5344CB8AC3E}">
        <p14:creationId xmlns="" xmlns:p14="http://schemas.microsoft.com/office/powerpoint/2010/main" val="1818722574"/>
      </p:ext>
    </p:extLst>
  </p:cSld>
  <p:clrMapOvr>
    <a:masterClrMapping/>
  </p:clrMapOvr>
  <p:timing>
    <p:tnLst>
      <p:par>
        <p:cTn id="1" dur="indefinite" restart="never" nodeType="tmRoot"/>
      </p:par>
    </p:tnLst>
  </p:timing>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reaker Slide - Green">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0" y="35"/>
            <a:ext cx="12188886" cy="6857963"/>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chemeClr val="bg1"/>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t" anchorCtr="0"/>
          <a:lstStyle>
            <a:lvl1pPr marL="0" indent="0" algn="l">
              <a:spcBef>
                <a:spcPts val="0"/>
              </a:spcBef>
              <a:spcAft>
                <a:spcPts val="0"/>
              </a:spcAft>
              <a:buFont typeface="Times" pitchFamily="18" charset="0"/>
              <a:buNone/>
              <a:defRPr sz="2400" b="0">
                <a:solidFill>
                  <a:schemeClr val="bg1"/>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pic>
        <p:nvPicPr>
          <p:cNvPr id="8" name="Picture 7"/>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3863" y="5947872"/>
            <a:ext cx="3082122" cy="723502"/>
          </a:xfrm>
          <a:prstGeom prst="rect">
            <a:avLst/>
          </a:prstGeom>
        </p:spPr>
      </p:pic>
    </p:spTree>
    <p:extLst>
      <p:ext uri="{BB962C8B-B14F-4D97-AF65-F5344CB8AC3E}">
        <p14:creationId xmlns="" xmlns:p14="http://schemas.microsoft.com/office/powerpoint/2010/main" val="2599676459"/>
      </p:ext>
    </p:extLst>
  </p:cSld>
  <p:clrMapOvr>
    <a:masterClrMapping/>
  </p:clrMapOvr>
  <p:timing>
    <p:tnLst>
      <p:par>
        <p:cTn id="1" dur="indefinite" restart="never" nodeType="tmRoot"/>
      </p:par>
    </p:tnLst>
  </p:timing>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 Slide - Lt. Blu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0" y="35"/>
            <a:ext cx="12188886" cy="6857962"/>
          </a:xfrm>
          <a:prstGeom prst="rect">
            <a:avLst/>
          </a:prstGeom>
        </p:spPr>
      </p:pic>
      <p:sp>
        <p:nvSpPr>
          <p:cNvPr id="19459" name="Rectangle 3"/>
          <p:cNvSpPr>
            <a:spLocks noGrp="1" noChangeArrowheads="1"/>
          </p:cNvSpPr>
          <p:nvPr>
            <p:ph type="ctrTitle" hasCustomPrompt="1"/>
          </p:nvPr>
        </p:nvSpPr>
        <p:spPr>
          <a:xfrm>
            <a:off x="6094412" y="2133600"/>
            <a:ext cx="5867400" cy="1295400"/>
          </a:xfrm>
        </p:spPr>
        <p:txBody>
          <a:bodyPr anchor="b" anchorCtr="0"/>
          <a:lstStyle>
            <a:lvl1pPr algn="l">
              <a:defRPr sz="3200">
                <a:solidFill>
                  <a:schemeClr val="bg1"/>
                </a:solidFill>
              </a:defRPr>
            </a:lvl1pPr>
          </a:lstStyle>
          <a:p>
            <a:pPr lvl="0"/>
            <a:r>
              <a:rPr lang="en-US" altLang="en-US" noProof="0" dirty="0" smtClean="0"/>
              <a:t>Presentation Title</a:t>
            </a:r>
          </a:p>
        </p:txBody>
      </p:sp>
      <p:sp>
        <p:nvSpPr>
          <p:cNvPr id="19470" name="Rectangle 14"/>
          <p:cNvSpPr>
            <a:spLocks noGrp="1" noChangeArrowheads="1"/>
          </p:cNvSpPr>
          <p:nvPr>
            <p:ph type="subTitle" idx="1"/>
          </p:nvPr>
        </p:nvSpPr>
        <p:spPr>
          <a:xfrm>
            <a:off x="6094412" y="3505200"/>
            <a:ext cx="5867400" cy="477994"/>
          </a:xfrm>
        </p:spPr>
        <p:txBody>
          <a:bodyPr anchor="t" anchorCtr="0"/>
          <a:lstStyle>
            <a:lvl1pPr marL="0" indent="0" algn="l">
              <a:spcBef>
                <a:spcPts val="0"/>
              </a:spcBef>
              <a:spcAft>
                <a:spcPts val="0"/>
              </a:spcAft>
              <a:buFont typeface="Times" pitchFamily="18" charset="0"/>
              <a:buNone/>
              <a:defRPr sz="2400" b="0">
                <a:solidFill>
                  <a:schemeClr val="bg1"/>
                </a:solidFill>
              </a:defRPr>
            </a:lvl1pPr>
          </a:lstStyle>
          <a:p>
            <a:pPr lvl="0"/>
            <a:r>
              <a:rPr lang="en-US" altLang="en-US" noProof="0" smtClean="0"/>
              <a:t>Click to edit Master subtitle style</a:t>
            </a:r>
            <a:endParaRPr lang="en-US" altLang="en-US" noProof="0" dirty="0" smtClean="0"/>
          </a:p>
        </p:txBody>
      </p:sp>
      <p:sp>
        <p:nvSpPr>
          <p:cNvPr id="14" name="Slide Number Placeholder 5"/>
          <p:cNvSpPr txBox="1">
            <a:spLocks/>
          </p:cNvSpPr>
          <p:nvPr userDrawn="1"/>
        </p:nvSpPr>
        <p:spPr>
          <a:xfrm>
            <a:off x="8734658" y="6553200"/>
            <a:ext cx="3364433"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pic>
        <p:nvPicPr>
          <p:cNvPr id="8" name="Picture 7"/>
          <p:cNvPicPr>
            <a:picLocks noChangeAspect="1"/>
          </p:cNvPicPr>
          <p:nvPr userDrawn="1"/>
        </p:nvPicPr>
        <p:blipFill>
          <a:blip r:embed="rId3" cstate="screen">
            <a:extLst>
              <a:ext uri="{28A0092B-C50C-407E-A947-70E740481C1C}">
                <a14:useLocalDpi xmlns="" xmlns:a14="http://schemas.microsoft.com/office/drawing/2010/main"/>
              </a:ext>
            </a:extLst>
          </a:blip>
          <a:stretch>
            <a:fillRect/>
          </a:stretch>
        </p:blipFill>
        <p:spPr>
          <a:xfrm>
            <a:off x="8733863" y="5947872"/>
            <a:ext cx="3082122" cy="723502"/>
          </a:xfrm>
          <a:prstGeom prst="rect">
            <a:avLst/>
          </a:prstGeom>
        </p:spPr>
      </p:pic>
    </p:spTree>
    <p:extLst>
      <p:ext uri="{BB962C8B-B14F-4D97-AF65-F5344CB8AC3E}">
        <p14:creationId xmlns="" xmlns:p14="http://schemas.microsoft.com/office/powerpoint/2010/main" val="7447142"/>
      </p:ext>
    </p:extLst>
  </p:cSld>
  <p:clrMapOvr>
    <a:masterClrMapping/>
  </p:clrMapOvr>
  <p:timing>
    <p:tnLst>
      <p:par>
        <p:cTn id="1" dur="indefinite" restart="never" nodeType="tmRoot"/>
      </p:par>
    </p:tnLst>
  </p:timing>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2833" y="2209801"/>
            <a:ext cx="10360501" cy="1362075"/>
          </a:xfrm>
        </p:spPr>
        <p:txBody>
          <a:bodyPr anchor="b" anchorCtr="0"/>
          <a:lstStyle>
            <a:lvl1pPr algn="l">
              <a:defRPr sz="4000" b="1"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962833" y="3581401"/>
            <a:ext cx="10360501" cy="1500187"/>
          </a:xfrm>
        </p:spPr>
        <p:txBody>
          <a:bodyPr anchor="t" anchorCtr="0"/>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103386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411" y="1114425"/>
            <a:ext cx="5607731" cy="4981575"/>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5986" y="1114425"/>
            <a:ext cx="5605272" cy="4981575"/>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4060846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9413" y="1111138"/>
            <a:ext cx="56186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79413" y="1753168"/>
            <a:ext cx="5618616" cy="378823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111138"/>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753168"/>
            <a:ext cx="5387630" cy="378823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1"/>
          <p:cNvSpPr>
            <a:spLocks noGrp="1"/>
          </p:cNvSpPr>
          <p:nvPr>
            <p:ph type="title" hasCustomPrompt="1"/>
          </p:nvPr>
        </p:nvSpPr>
        <p:spPr>
          <a:xfrm>
            <a:off x="379412" y="215900"/>
            <a:ext cx="11125200" cy="838200"/>
          </a:xfrm>
        </p:spPr>
        <p:txBody>
          <a:bodyPr/>
          <a:lstStyle>
            <a:lvl1pPr>
              <a:defRPr/>
            </a:lvl1pPr>
          </a:lstStyle>
          <a:p>
            <a:r>
              <a:rPr lang="en-US" dirty="0" smtClean="0"/>
              <a:t>Click to Edit Master Title Style</a:t>
            </a:r>
            <a:endParaRPr lang="en-US" dirty="0"/>
          </a:p>
        </p:txBody>
      </p:sp>
    </p:spTree>
    <p:extLst>
      <p:ext uri="{BB962C8B-B14F-4D97-AF65-F5344CB8AC3E}">
        <p14:creationId xmlns="" xmlns:p14="http://schemas.microsoft.com/office/powerpoint/2010/main" val="2375527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Tree>
    <p:extLst>
      <p:ext uri="{BB962C8B-B14F-4D97-AF65-F5344CB8AC3E}">
        <p14:creationId xmlns="" xmlns:p14="http://schemas.microsoft.com/office/powerpoint/2010/main" val="1966665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692216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2116" y="4535657"/>
            <a:ext cx="7313295" cy="566738"/>
          </a:xfrm>
        </p:spPr>
        <p:txBody>
          <a:bodyPr/>
          <a:lstStyle>
            <a:lvl1pPr algn="ctr">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2432116" y="347832"/>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432116" y="5102395"/>
            <a:ext cx="7313295" cy="804862"/>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054166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68094" y="6702885"/>
            <a:ext cx="12256920" cy="155115"/>
          </a:xfrm>
          <a:prstGeom prst="rect">
            <a:avLst/>
          </a:prstGeom>
          <a:gradFill flip="none" rotWithShape="1">
            <a:gsLst>
              <a:gs pos="0">
                <a:srgbClr val="92D050"/>
              </a:gs>
              <a:gs pos="28000">
                <a:srgbClr val="92D050"/>
              </a:gs>
              <a:gs pos="100000">
                <a:srgbClr val="0087E6"/>
              </a:gs>
              <a:gs pos="100000">
                <a:srgbClr val="92D050"/>
              </a:gs>
            </a:gsLst>
            <a:path path="circle">
              <a:fillToRect l="100000" t="100000"/>
            </a:path>
            <a:tileRect r="-100000" b="-100000"/>
          </a:gradFill>
          <a:ln w="25400" cap="flat" cmpd="sng" algn="ctr">
            <a:noFill/>
            <a:prstDash val="solid"/>
          </a:ln>
          <a:effectLst/>
        </p:spPr>
        <p:txBody>
          <a:bodyPr lIns="74989" tIns="37493" rIns="74989" bIns="37493" anchor="ctr"/>
          <a:lstStyle/>
          <a:p>
            <a:pPr marL="0" marR="0" lvl="0" indent="0" algn="ctr" defTabSz="45671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ndParaRPr>
          </a:p>
        </p:txBody>
      </p:sp>
      <p:sp>
        <p:nvSpPr>
          <p:cNvPr id="1026" name="Rectangle 2"/>
          <p:cNvSpPr>
            <a:spLocks noGrp="1" noChangeArrowheads="1"/>
          </p:cNvSpPr>
          <p:nvPr>
            <p:ph type="title"/>
          </p:nvPr>
        </p:nvSpPr>
        <p:spPr bwMode="auto">
          <a:xfrm>
            <a:off x="379412" y="215900"/>
            <a:ext cx="11125200" cy="83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379413" y="1114425"/>
            <a:ext cx="11098398" cy="48506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Slide Number Placeholder 5"/>
          <p:cNvSpPr txBox="1">
            <a:spLocks/>
          </p:cNvSpPr>
          <p:nvPr/>
        </p:nvSpPr>
        <p:spPr>
          <a:xfrm>
            <a:off x="9532640" y="6655490"/>
            <a:ext cx="2523982" cy="278710"/>
          </a:xfrm>
          <a:prstGeom prst="rect">
            <a:avLst/>
          </a:prstGeom>
        </p:spPr>
        <p:txBody>
          <a:bodyPr vert="horz" lIns="74989" tIns="37493" rIns="74989" bIns="37493" rtlCol="0" anchor="ctr"/>
          <a:lstStyle>
            <a:defPPr>
              <a:defRPr lang="en-US"/>
            </a:defPPr>
            <a:lvl1pPr algn="r" defTabSz="455571" rtl="0" fontAlgn="base">
              <a:spcBef>
                <a:spcPct val="0"/>
              </a:spcBef>
              <a:spcAft>
                <a:spcPct val="0"/>
              </a:spcAft>
              <a:defRPr sz="1000" kern="1200">
                <a:solidFill>
                  <a:schemeClr val="tx1">
                    <a:tint val="75000"/>
                  </a:schemeClr>
                </a:solidFill>
                <a:latin typeface="Calibri" charset="0"/>
                <a:ea typeface="ＭＳ Ｐゴシック" charset="0"/>
                <a:cs typeface="ＭＳ Ｐゴシック" charset="0"/>
              </a:defRPr>
            </a:lvl1pPr>
            <a:lvl2pPr marL="455571" indent="-8070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2444" indent="-162703"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69317" indent="-244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6191" indent="-326710" algn="l" defTabSz="455571"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874348" algn="l" defTabSz="374869" rtl="0" eaLnBrk="1" latinLnBrk="0" hangingPunct="1">
              <a:defRPr sz="1800" kern="1200">
                <a:solidFill>
                  <a:schemeClr val="tx1"/>
                </a:solidFill>
                <a:latin typeface="Calibri" charset="0"/>
                <a:ea typeface="ＭＳ Ｐゴシック" charset="0"/>
                <a:cs typeface="ＭＳ Ｐゴシック" charset="0"/>
              </a:defRPr>
            </a:lvl6pPr>
            <a:lvl7pPr marL="2249219" algn="l" defTabSz="374869" rtl="0" eaLnBrk="1" latinLnBrk="0" hangingPunct="1">
              <a:defRPr sz="1800" kern="1200">
                <a:solidFill>
                  <a:schemeClr val="tx1"/>
                </a:solidFill>
                <a:latin typeface="Calibri" charset="0"/>
                <a:ea typeface="ＭＳ Ｐゴシック" charset="0"/>
                <a:cs typeface="ＭＳ Ｐゴシック" charset="0"/>
              </a:defRPr>
            </a:lvl7pPr>
            <a:lvl8pPr marL="2624088" algn="l" defTabSz="374869" rtl="0" eaLnBrk="1" latinLnBrk="0" hangingPunct="1">
              <a:defRPr sz="1800" kern="1200">
                <a:solidFill>
                  <a:schemeClr val="tx1"/>
                </a:solidFill>
                <a:latin typeface="Calibri" charset="0"/>
                <a:ea typeface="ＭＳ Ｐゴシック" charset="0"/>
                <a:cs typeface="ＭＳ Ｐゴシック" charset="0"/>
              </a:defRPr>
            </a:lvl8pPr>
            <a:lvl9pPr marL="2998958" algn="l" defTabSz="374869"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r" defTabSz="455571" rtl="0" eaLnBrk="1" fontAlgn="base" latinLnBrk="0" hangingPunct="1">
              <a:lnSpc>
                <a:spcPct val="100000"/>
              </a:lnSpc>
              <a:spcBef>
                <a:spcPct val="0"/>
              </a:spcBef>
              <a:spcAft>
                <a:spcPct val="0"/>
              </a:spcAft>
              <a:buClrTx/>
              <a:buSzTx/>
              <a:buFontTx/>
              <a:buNone/>
              <a:tabLst/>
              <a:defRPr/>
            </a:pPr>
            <a:fld id="{1B18286E-5DD1-3944-83BC-AD1147DD8DDF}" type="slidenum">
              <a:rPr kumimoji="0" lang="en-US" sz="1000" b="0" i="0" u="none" strike="noStrike" kern="1200" cap="none" spc="0" normalizeH="0" baseline="0" noProof="0" smtClean="0">
                <a:ln>
                  <a:noFill/>
                </a:ln>
                <a:solidFill>
                  <a:schemeClr val="bg1"/>
                </a:solidFill>
                <a:effectLst/>
                <a:uLnTx/>
                <a:uFillTx/>
                <a:latin typeface="Calibri" charset="0"/>
                <a:ea typeface="ＭＳ Ｐゴシック" charset="0"/>
              </a:rPr>
              <a:pPr marL="0" marR="0" lvl="0" indent="0" algn="r" defTabSz="455571"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Calibri" charset="0"/>
              <a:ea typeface="ＭＳ Ｐゴシック" charset="0"/>
            </a:endParaRPr>
          </a:p>
        </p:txBody>
      </p:sp>
      <p:sp>
        <p:nvSpPr>
          <p:cNvPr id="7" name="Rectangle 6"/>
          <p:cNvSpPr/>
          <p:nvPr/>
        </p:nvSpPr>
        <p:spPr>
          <a:xfrm rot="10800000">
            <a:off x="-56090" y="-3844"/>
            <a:ext cx="12290399" cy="148817"/>
          </a:xfrm>
          <a:prstGeom prst="rect">
            <a:avLst/>
          </a:prstGeom>
          <a:gradFill flip="none" rotWithShape="1">
            <a:gsLst>
              <a:gs pos="0">
                <a:srgbClr val="92D050"/>
              </a:gs>
              <a:gs pos="28000">
                <a:srgbClr val="92D050"/>
              </a:gs>
              <a:gs pos="100000">
                <a:srgbClr val="0087E6"/>
              </a:gs>
              <a:gs pos="100000">
                <a:srgbClr val="92D050"/>
              </a:gs>
            </a:gsLst>
            <a:path path="circle">
              <a:fillToRect l="100000" t="100000"/>
            </a:path>
            <a:tileRect r="-100000" b="-100000"/>
          </a:gradFill>
          <a:ln w="25400" cap="flat" cmpd="sng" algn="ctr">
            <a:noFill/>
            <a:prstDash val="solid"/>
          </a:ln>
          <a:effectLst/>
        </p:spPr>
        <p:txBody>
          <a:bodyPr lIns="74989" tIns="37493" rIns="74989" bIns="37493" anchor="ctr"/>
          <a:lstStyle/>
          <a:p>
            <a:pPr marL="0" marR="0" lvl="0" indent="0" algn="ctr" defTabSz="45671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ndParaRPr>
          </a:p>
        </p:txBody>
      </p:sp>
      <p:pic>
        <p:nvPicPr>
          <p:cNvPr id="2" name="Picture 1"/>
          <p:cNvPicPr>
            <a:picLocks noChangeAspect="1"/>
          </p:cNvPicPr>
          <p:nvPr/>
        </p:nvPicPr>
        <p:blipFill>
          <a:blip r:embed="rId15" cstate="screen">
            <a:extLst>
              <a:ext uri="{28A0092B-C50C-407E-A947-70E740481C1C}">
                <a14:useLocalDpi xmlns="" xmlns:a14="http://schemas.microsoft.com/office/drawing/2010/main"/>
              </a:ext>
            </a:extLst>
          </a:blip>
          <a:stretch>
            <a:fillRect/>
          </a:stretch>
        </p:blipFill>
        <p:spPr>
          <a:xfrm>
            <a:off x="10056812" y="6162674"/>
            <a:ext cx="1829311" cy="4928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62" r:id="rId4"/>
    <p:sldLayoutId id="2147483659" r:id="rId5"/>
    <p:sldLayoutId id="2147483660" r:id="rId6"/>
    <p:sldLayoutId id="2147483661" r:id="rId7"/>
    <p:sldLayoutId id="2147483651" r:id="rId8"/>
    <p:sldLayoutId id="2147483652" r:id="rId9"/>
    <p:sldLayoutId id="2147483653" r:id="rId10"/>
    <p:sldLayoutId id="2147483654" r:id="rId11"/>
    <p:sldLayoutId id="2147483655" r:id="rId12"/>
    <p:sldLayoutId id="2147483657" r:id="rId13"/>
  </p:sldLayoutIdLst>
  <p:timing>
    <p:tnLst>
      <p:par>
        <p:cTn id="1" dur="indefinite" restart="never" nodeType="tmRoot"/>
      </p:par>
    </p:tnLst>
  </p:timing>
  <p:txStyles>
    <p:titleStyle>
      <a:lvl1pPr algn="l" defTabSz="374942" rtl="0" eaLnBrk="1" fontAlgn="base" latinLnBrk="0" hangingPunct="1">
        <a:spcBef>
          <a:spcPct val="0"/>
        </a:spcBef>
        <a:spcAft>
          <a:spcPct val="0"/>
        </a:spcAft>
        <a:buNone/>
        <a:defRPr lang="en-US" altLang="en-US" sz="2800" b="0" kern="1200" dirty="0" smtClean="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p:titleStyle>
    <p:body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14.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14.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p:txBody>
          <a:bodyPr/>
          <a:lstStyle/>
          <a:p>
            <a:r>
              <a:rPr lang="en-US" altLang="en-US" dirty="0" smtClean="0"/>
              <a:t>ITSO - </a:t>
            </a:r>
            <a:r>
              <a:rPr lang="en-US" altLang="en-US" b="1" dirty="0"/>
              <a:t>Basics of Satellite Communications </a:t>
            </a:r>
            <a:endParaRPr lang="en-US" altLang="en-US" dirty="0"/>
          </a:p>
        </p:txBody>
      </p:sp>
      <p:sp>
        <p:nvSpPr>
          <p:cNvPr id="20485" name="Rectangle 5"/>
          <p:cNvSpPr>
            <a:spLocks noGrp="1" noChangeArrowheads="1"/>
          </p:cNvSpPr>
          <p:nvPr>
            <p:ph type="subTitle" idx="1"/>
          </p:nvPr>
        </p:nvSpPr>
        <p:spPr/>
        <p:txBody>
          <a:bodyPr/>
          <a:lstStyle/>
          <a:p>
            <a:r>
              <a:rPr lang="en-US" altLang="en-US" sz="1800" dirty="0" smtClean="0"/>
              <a:t>Nishaal Goure Sunkurh</a:t>
            </a:r>
            <a:endParaRPr lang="en-US" altLang="en-US" sz="1800" dirty="0"/>
          </a:p>
        </p:txBody>
      </p:sp>
      <p:sp>
        <p:nvSpPr>
          <p:cNvPr id="5" name="Rectangle 5"/>
          <p:cNvSpPr txBox="1">
            <a:spLocks noChangeArrowheads="1"/>
          </p:cNvSpPr>
          <p:nvPr/>
        </p:nvSpPr>
        <p:spPr bwMode="auto">
          <a:xfrm>
            <a:off x="6094412" y="4192452"/>
            <a:ext cx="4648200" cy="4754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marL="0" indent="0" algn="l" rtl="0" eaLnBrk="1" fontAlgn="base" hangingPunct="1">
              <a:spcBef>
                <a:spcPts val="0"/>
              </a:spcBef>
              <a:spcAft>
                <a:spcPts val="0"/>
              </a:spcAft>
              <a:buClr>
                <a:srgbClr val="00798D"/>
              </a:buClr>
              <a:buFont typeface="Times" pitchFamily="18" charset="0"/>
              <a:buNone/>
              <a:defRPr sz="1800" b="0">
                <a:solidFill>
                  <a:schemeClr val="bg1"/>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1997075" indent="-16827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altLang="en-US" kern="0" dirty="0" smtClean="0"/>
              <a:t>17 July 2017</a:t>
            </a:r>
            <a:endParaRPr lang="en-US" altLang="en-US" kern="0" dirty="0"/>
          </a:p>
        </p:txBody>
      </p:sp>
    </p:spTree>
    <p:extLst>
      <p:ext uri="{BB962C8B-B14F-4D97-AF65-F5344CB8AC3E}">
        <p14:creationId xmlns="" xmlns:p14="http://schemas.microsoft.com/office/powerpoint/2010/main" val="916034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p:txBody>
          <a:bodyPr/>
          <a:lstStyle/>
          <a:p>
            <a:pPr lvl="0"/>
            <a:r>
              <a:rPr lang="en-US" dirty="0"/>
              <a:t>Satellite </a:t>
            </a:r>
            <a:r>
              <a:rPr lang="en-US" altLang="en-US" dirty="0" smtClean="0"/>
              <a:t>Earth Station Equipment</a:t>
            </a:r>
            <a:endParaRPr lang="en-ZA" altLang="en-US" dirty="0"/>
          </a:p>
        </p:txBody>
      </p:sp>
    </p:spTree>
    <p:extLst>
      <p:ext uri="{BB962C8B-B14F-4D97-AF65-F5344CB8AC3E}">
        <p14:creationId xmlns="" xmlns:p14="http://schemas.microsoft.com/office/powerpoint/2010/main" val="957794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Satellite Earth Station Equipment</a:t>
            </a:r>
          </a:p>
        </p:txBody>
      </p:sp>
      <p:sp>
        <p:nvSpPr>
          <p:cNvPr id="8" name="Content Placeholder 2"/>
          <p:cNvSpPr txBox="1">
            <a:spLocks/>
          </p:cNvSpPr>
          <p:nvPr/>
        </p:nvSpPr>
        <p:spPr bwMode="auto">
          <a:xfrm>
            <a:off x="699488" y="685800"/>
            <a:ext cx="11173090" cy="6096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a:t>
            </a:r>
          </a:p>
          <a:p>
            <a:pPr lvl="1"/>
            <a:r>
              <a:rPr lang="en-US" kern="0" dirty="0" smtClean="0"/>
              <a:t>Types</a:t>
            </a:r>
          </a:p>
          <a:p>
            <a:pPr lvl="1"/>
            <a:r>
              <a:rPr lang="en-US" kern="0" dirty="0" smtClean="0"/>
              <a:t>Parameters</a:t>
            </a:r>
          </a:p>
          <a:p>
            <a:r>
              <a:rPr lang="en-US" kern="0" dirty="0" smtClean="0"/>
              <a:t>Uplink</a:t>
            </a:r>
          </a:p>
          <a:p>
            <a:pPr lvl="1"/>
            <a:r>
              <a:rPr lang="en-US" kern="0" dirty="0" smtClean="0"/>
              <a:t>Modulation</a:t>
            </a:r>
          </a:p>
          <a:p>
            <a:pPr lvl="1"/>
            <a:r>
              <a:rPr lang="en-US" kern="0" dirty="0" smtClean="0"/>
              <a:t>Up-Converters</a:t>
            </a:r>
          </a:p>
          <a:p>
            <a:pPr lvl="1"/>
            <a:r>
              <a:rPr lang="en-US" kern="0" dirty="0" smtClean="0"/>
              <a:t>Transmitters</a:t>
            </a:r>
          </a:p>
          <a:p>
            <a:pPr lvl="1"/>
            <a:r>
              <a:rPr lang="en-US" kern="0" dirty="0" smtClean="0"/>
              <a:t>Inter Facilities Link</a:t>
            </a:r>
          </a:p>
          <a:p>
            <a:r>
              <a:rPr lang="en-US" kern="0" dirty="0" smtClean="0"/>
              <a:t>RF Downlink</a:t>
            </a:r>
          </a:p>
          <a:p>
            <a:pPr lvl="1"/>
            <a:r>
              <a:rPr lang="en-US" kern="0" dirty="0" smtClean="0"/>
              <a:t>LNA / LNB</a:t>
            </a:r>
          </a:p>
          <a:p>
            <a:pPr lvl="1"/>
            <a:r>
              <a:rPr lang="en-US" kern="0" dirty="0" smtClean="0"/>
              <a:t>Down-</a:t>
            </a:r>
            <a:r>
              <a:rPr lang="en-US" kern="0" dirty="0" err="1" smtClean="0"/>
              <a:t>convetors</a:t>
            </a:r>
            <a:endParaRPr lang="en-US" kern="0" dirty="0"/>
          </a:p>
          <a:p>
            <a:pPr lvl="1"/>
            <a:r>
              <a:rPr lang="en-US" kern="0" dirty="0" smtClean="0"/>
              <a:t>Demodulation</a:t>
            </a:r>
          </a:p>
          <a:p>
            <a:pPr lvl="1"/>
            <a:r>
              <a:rPr lang="en-US" kern="0" dirty="0" smtClean="0"/>
              <a:t>Inter Facilities Link</a:t>
            </a:r>
            <a:endParaRPr lang="en-US" kern="0" dirty="0"/>
          </a:p>
        </p:txBody>
      </p:sp>
    </p:spTree>
    <p:extLst>
      <p:ext uri="{BB962C8B-B14F-4D97-AF65-F5344CB8AC3E}">
        <p14:creationId xmlns="" xmlns:p14="http://schemas.microsoft.com/office/powerpoint/2010/main" val="3434042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Antenna</a:t>
            </a:r>
            <a:endParaRPr lang="en-ZA" dirty="0"/>
          </a:p>
        </p:txBody>
      </p:sp>
      <p:sp>
        <p:nvSpPr>
          <p:cNvPr id="3" name="Content Placeholder 2"/>
          <p:cNvSpPr txBox="1">
            <a:spLocks/>
          </p:cNvSpPr>
          <p:nvPr/>
        </p:nvSpPr>
        <p:spPr bwMode="auto">
          <a:xfrm>
            <a:off x="699488" y="685800"/>
            <a:ext cx="11173090" cy="6096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2800" kern="0" dirty="0" smtClean="0"/>
              <a:t>What is an antenna</a:t>
            </a:r>
          </a:p>
          <a:p>
            <a:pPr lvl="1"/>
            <a:r>
              <a:rPr lang="en-US" sz="2400" kern="0" dirty="0"/>
              <a:t>An antenna is a metallic structure that captures and/or transmits radio electromagnetic waves. Antennas come in all shapes and sizes from little ones that can be found on your roof to watch TV to really big ones that capture signals from satellites millions of miles away.</a:t>
            </a:r>
          </a:p>
          <a:p>
            <a:pPr lvl="1"/>
            <a:r>
              <a:rPr lang="en-US" sz="2400" kern="0" dirty="0"/>
              <a:t>The antennas that Satellite Communications use are special bowl shaped that focuses signals at a single point called a parabolic antenna. The bowl shape is what allows the antennas to both capture and transmit electromagnetic waves. These antennas move horizontally (measured in hour angle/declination) and vertically (measured in azimuth/elevation) in order to capture and transmit the signal.</a:t>
            </a:r>
          </a:p>
          <a:p>
            <a:endParaRPr lang="en-US" sz="2800" kern="0" dirty="0" smtClean="0"/>
          </a:p>
        </p:txBody>
      </p:sp>
    </p:spTree>
    <p:extLst>
      <p:ext uri="{BB962C8B-B14F-4D97-AF65-F5344CB8AC3E}">
        <p14:creationId xmlns="" xmlns:p14="http://schemas.microsoft.com/office/powerpoint/2010/main" val="9412965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699488" y="685800"/>
            <a:ext cx="11173090" cy="1905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 Satellite Earth Station Antenna</a:t>
            </a:r>
          </a:p>
          <a:p>
            <a:pPr lvl="1"/>
            <a:r>
              <a:rPr lang="en-US" kern="0" dirty="0" smtClean="0"/>
              <a:t>An effective interface between the uplink equipment and free space</a:t>
            </a:r>
          </a:p>
          <a:p>
            <a:pPr lvl="1"/>
            <a:r>
              <a:rPr lang="en-US" kern="0" dirty="0" smtClean="0"/>
              <a:t>Must be directional to beam and RF signal to the satellite</a:t>
            </a:r>
          </a:p>
          <a:p>
            <a:pPr lvl="1"/>
            <a:r>
              <a:rPr lang="en-US" kern="0" dirty="0" smtClean="0"/>
              <a:t>Requires a clear line of sight between the antenna and the satellite</a:t>
            </a:r>
          </a:p>
          <a:p>
            <a:pPr lvl="1"/>
            <a:endParaRPr lang="en-US" kern="0" dirty="0" smtClean="0"/>
          </a:p>
        </p:txBody>
      </p:sp>
      <p:sp>
        <p:nvSpPr>
          <p:cNvPr id="3" name="TextBox 2"/>
          <p:cNvSpPr txBox="1"/>
          <p:nvPr/>
        </p:nvSpPr>
        <p:spPr>
          <a:xfrm>
            <a:off x="666495" y="3906686"/>
            <a:ext cx="1066364" cy="461665"/>
          </a:xfrm>
          <a:prstGeom prst="rect">
            <a:avLst/>
          </a:prstGeom>
          <a:noFill/>
          <a:ln>
            <a:solidFill>
              <a:srgbClr val="000000"/>
            </a:solidFill>
          </a:ln>
        </p:spPr>
        <p:txBody>
          <a:bodyPr wrap="square" rtlCol="0">
            <a:spAutoFit/>
          </a:bodyPr>
          <a:lstStyle/>
          <a:p>
            <a:pPr algn="ctr"/>
            <a:r>
              <a:rPr lang="en-US" dirty="0" smtClean="0">
                <a:latin typeface="+mj-lt"/>
              </a:rPr>
              <a:t>HPA</a:t>
            </a:r>
            <a:endParaRPr lang="en-ZA" dirty="0" err="1" smtClean="0">
              <a:latin typeface="+mj-lt"/>
            </a:endParaRPr>
          </a:p>
        </p:txBody>
      </p:sp>
      <p:sp>
        <p:nvSpPr>
          <p:cNvPr id="6" name="TextBox 5"/>
          <p:cNvSpPr txBox="1"/>
          <p:nvPr/>
        </p:nvSpPr>
        <p:spPr>
          <a:xfrm>
            <a:off x="681335" y="4724400"/>
            <a:ext cx="1051524" cy="461665"/>
          </a:xfrm>
          <a:prstGeom prst="rect">
            <a:avLst/>
          </a:prstGeom>
          <a:noFill/>
          <a:ln>
            <a:solidFill>
              <a:srgbClr val="000000"/>
            </a:solidFill>
          </a:ln>
        </p:spPr>
        <p:txBody>
          <a:bodyPr wrap="square" rtlCol="0">
            <a:spAutoFit/>
          </a:bodyPr>
          <a:lstStyle/>
          <a:p>
            <a:pPr algn="ctr"/>
            <a:r>
              <a:rPr lang="en-US" dirty="0" smtClean="0">
                <a:latin typeface="+mj-lt"/>
              </a:rPr>
              <a:t>HPA</a:t>
            </a:r>
            <a:endParaRPr lang="en-ZA" dirty="0" err="1" smtClean="0">
              <a:latin typeface="+mj-lt"/>
            </a:endParaRPr>
          </a:p>
        </p:txBody>
      </p:sp>
      <p:cxnSp>
        <p:nvCxnSpPr>
          <p:cNvPr id="40" name="Straight Arrow Connector 39"/>
          <p:cNvCxnSpPr/>
          <p:nvPr/>
        </p:nvCxnSpPr>
        <p:spPr bwMode="auto">
          <a:xfrm flipH="1" flipV="1">
            <a:off x="1732860" y="4992996"/>
            <a:ext cx="2930420" cy="874404"/>
          </a:xfrm>
          <a:prstGeom prst="straightConnector1">
            <a:avLst/>
          </a:prstGeom>
          <a:solidFill>
            <a:schemeClr val="accent1"/>
          </a:solidFill>
          <a:ln w="2857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 name="Straight Arrow Connector 36"/>
          <p:cNvCxnSpPr>
            <a:endCxn id="3" idx="3"/>
          </p:cNvCxnSpPr>
          <p:nvPr/>
        </p:nvCxnSpPr>
        <p:spPr bwMode="auto">
          <a:xfrm flipH="1">
            <a:off x="1732859" y="3434443"/>
            <a:ext cx="2989953" cy="703076"/>
          </a:xfrm>
          <a:prstGeom prst="straightConnector1">
            <a:avLst/>
          </a:prstGeom>
          <a:solidFill>
            <a:schemeClr val="accent1"/>
          </a:solidFill>
          <a:ln w="2857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5" name="Down Arrow 24"/>
          <p:cNvSpPr/>
          <p:nvPr/>
        </p:nvSpPr>
        <p:spPr bwMode="auto">
          <a:xfrm rot="3292571">
            <a:off x="4438938" y="5853324"/>
            <a:ext cx="60852" cy="431368"/>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ZA"/>
          </a:p>
        </p:txBody>
      </p:sp>
      <p:grpSp>
        <p:nvGrpSpPr>
          <p:cNvPr id="2" name="Group 18"/>
          <p:cNvGrpSpPr/>
          <p:nvPr/>
        </p:nvGrpSpPr>
        <p:grpSpPr>
          <a:xfrm>
            <a:off x="3762590" y="2548650"/>
            <a:ext cx="1837201" cy="1762049"/>
            <a:chOff x="3762590" y="2548650"/>
            <a:chExt cx="1837201" cy="1762049"/>
          </a:xfrm>
        </p:grpSpPr>
        <p:sp>
          <p:nvSpPr>
            <p:cNvPr id="18" name="Quad Arrow 17"/>
            <p:cNvSpPr/>
            <p:nvPr/>
          </p:nvSpPr>
          <p:spPr bwMode="auto">
            <a:xfrm rot="2461598">
              <a:off x="3772953" y="2554201"/>
              <a:ext cx="1826838" cy="1756498"/>
            </a:xfrm>
            <a:prstGeom prst="quadArrow">
              <a:avLst>
                <a:gd name="adj1" fmla="val 1934"/>
                <a:gd name="adj2" fmla="val 5618"/>
                <a:gd name="adj3" fmla="val 4354"/>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grpSp>
          <p:nvGrpSpPr>
            <p:cNvPr id="7" name="Group 10"/>
            <p:cNvGrpSpPr/>
            <p:nvPr/>
          </p:nvGrpSpPr>
          <p:grpSpPr>
            <a:xfrm>
              <a:off x="3762590" y="2548650"/>
              <a:ext cx="1826838" cy="1756498"/>
              <a:chOff x="4570412" y="3238066"/>
              <a:chExt cx="2514600" cy="2172134"/>
            </a:xfrm>
          </p:grpSpPr>
          <p:sp>
            <p:nvSpPr>
              <p:cNvPr id="4" name="Quad Arrow 3"/>
              <p:cNvSpPr/>
              <p:nvPr/>
            </p:nvSpPr>
            <p:spPr bwMode="auto">
              <a:xfrm>
                <a:off x="4570412" y="3238066"/>
                <a:ext cx="2514600" cy="2172134"/>
              </a:xfrm>
              <a:prstGeom prst="quadArrow">
                <a:avLst>
                  <a:gd name="adj1" fmla="val 1934"/>
                  <a:gd name="adj2" fmla="val 5618"/>
                  <a:gd name="adj3" fmla="val 4354"/>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sp>
            <p:nvSpPr>
              <p:cNvPr id="10" name="Oval 9"/>
              <p:cNvSpPr/>
              <p:nvPr/>
            </p:nvSpPr>
            <p:spPr bwMode="auto">
              <a:xfrm>
                <a:off x="5607395" y="4104861"/>
                <a:ext cx="457200" cy="4572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grpSp>
      </p:grpSp>
      <p:grpSp>
        <p:nvGrpSpPr>
          <p:cNvPr id="9" name="Group 23"/>
          <p:cNvGrpSpPr/>
          <p:nvPr/>
        </p:nvGrpSpPr>
        <p:grpSpPr>
          <a:xfrm>
            <a:off x="4113870" y="5174034"/>
            <a:ext cx="1394153" cy="1214833"/>
            <a:chOff x="4113870" y="5174034"/>
            <a:chExt cx="1394153" cy="1214833"/>
          </a:xfrm>
        </p:grpSpPr>
        <p:sp>
          <p:nvSpPr>
            <p:cNvPr id="17" name="Left-Right-Up Arrow 16"/>
            <p:cNvSpPr/>
            <p:nvPr/>
          </p:nvSpPr>
          <p:spPr bwMode="auto">
            <a:xfrm>
              <a:off x="4113870" y="5315264"/>
              <a:ext cx="1145005" cy="615085"/>
            </a:xfrm>
            <a:prstGeom prst="leftRightUpArrow">
              <a:avLst>
                <a:gd name="adj1" fmla="val 4013"/>
                <a:gd name="adj2" fmla="val 5936"/>
                <a:gd name="adj3" fmla="val 7943"/>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sp>
          <p:nvSpPr>
            <p:cNvPr id="20" name="Left-Right-Up Arrow 19"/>
            <p:cNvSpPr/>
            <p:nvPr/>
          </p:nvSpPr>
          <p:spPr bwMode="auto">
            <a:xfrm rot="2875925">
              <a:off x="4582593" y="5108864"/>
              <a:ext cx="860259" cy="990600"/>
            </a:xfrm>
            <a:prstGeom prst="leftRightUpArrow">
              <a:avLst>
                <a:gd name="adj1" fmla="val 4013"/>
                <a:gd name="adj2" fmla="val 5936"/>
                <a:gd name="adj3" fmla="val 7943"/>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sp>
          <p:nvSpPr>
            <p:cNvPr id="22" name="Down Arrow 21"/>
            <p:cNvSpPr/>
            <p:nvPr/>
          </p:nvSpPr>
          <p:spPr bwMode="auto">
            <a:xfrm>
              <a:off x="4653539" y="5867400"/>
              <a:ext cx="69273" cy="521467"/>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sp>
          <p:nvSpPr>
            <p:cNvPr id="23" name="Oval 22"/>
            <p:cNvSpPr/>
            <p:nvPr/>
          </p:nvSpPr>
          <p:spPr bwMode="auto">
            <a:xfrm>
              <a:off x="4529898" y="5715000"/>
              <a:ext cx="332152" cy="369715"/>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grpSp>
      <p:sp>
        <p:nvSpPr>
          <p:cNvPr id="26" name="TextBox 25"/>
          <p:cNvSpPr txBox="1"/>
          <p:nvPr/>
        </p:nvSpPr>
        <p:spPr>
          <a:xfrm>
            <a:off x="5302032" y="2548649"/>
            <a:ext cx="2362200" cy="584775"/>
          </a:xfrm>
          <a:prstGeom prst="rect">
            <a:avLst/>
          </a:prstGeom>
          <a:noFill/>
          <a:ln>
            <a:noFill/>
          </a:ln>
        </p:spPr>
        <p:txBody>
          <a:bodyPr wrap="square" rtlCol="0">
            <a:spAutoFit/>
          </a:bodyPr>
          <a:lstStyle/>
          <a:p>
            <a:pPr algn="ctr"/>
            <a:r>
              <a:rPr lang="en-US" sz="1600" dirty="0" smtClean="0">
                <a:latin typeface="+mj-lt"/>
              </a:rPr>
              <a:t>Omnidirectional Antenna</a:t>
            </a:r>
            <a:endParaRPr lang="en-ZA" sz="1600" dirty="0" err="1" smtClean="0">
              <a:latin typeface="+mj-lt"/>
            </a:endParaRPr>
          </a:p>
        </p:txBody>
      </p:sp>
      <p:sp>
        <p:nvSpPr>
          <p:cNvPr id="27" name="TextBox 26"/>
          <p:cNvSpPr txBox="1"/>
          <p:nvPr/>
        </p:nvSpPr>
        <p:spPr>
          <a:xfrm>
            <a:off x="5336887" y="6045102"/>
            <a:ext cx="2362200" cy="338554"/>
          </a:xfrm>
          <a:prstGeom prst="rect">
            <a:avLst/>
          </a:prstGeom>
          <a:noFill/>
          <a:ln>
            <a:noFill/>
          </a:ln>
        </p:spPr>
        <p:txBody>
          <a:bodyPr wrap="square" rtlCol="0">
            <a:spAutoFit/>
          </a:bodyPr>
          <a:lstStyle/>
          <a:p>
            <a:pPr algn="ctr"/>
            <a:r>
              <a:rPr lang="en-US" sz="1600" dirty="0" smtClean="0">
                <a:latin typeface="+mj-lt"/>
              </a:rPr>
              <a:t>Isotropic Antenna</a:t>
            </a:r>
            <a:endParaRPr lang="en-ZA" sz="1600" dirty="0" err="1" smtClean="0">
              <a:latin typeface="+mj-lt"/>
            </a:endParaRPr>
          </a:p>
        </p:txBody>
      </p:sp>
      <p:cxnSp>
        <p:nvCxnSpPr>
          <p:cNvPr id="29" name="Straight Arrow Connector 28"/>
          <p:cNvCxnSpPr/>
          <p:nvPr/>
        </p:nvCxnSpPr>
        <p:spPr bwMode="auto">
          <a:xfrm flipH="1" flipV="1">
            <a:off x="4862051" y="6045102"/>
            <a:ext cx="827968" cy="210226"/>
          </a:xfrm>
          <a:prstGeom prst="straightConnector1">
            <a:avLst/>
          </a:prstGeom>
          <a:solidFill>
            <a:schemeClr val="accent1"/>
          </a:solidFill>
          <a:ln w="28575" cap="flat" cmpd="sng" algn="ctr">
            <a:solidFill>
              <a:srgbClr val="FF00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0" name="Straight Arrow Connector 29"/>
          <p:cNvCxnSpPr>
            <a:endCxn id="10" idx="7"/>
          </p:cNvCxnSpPr>
          <p:nvPr/>
        </p:nvCxnSpPr>
        <p:spPr bwMode="auto">
          <a:xfrm flipH="1">
            <a:off x="4799459" y="2895600"/>
            <a:ext cx="1218753" cy="408129"/>
          </a:xfrm>
          <a:prstGeom prst="straightConnector1">
            <a:avLst/>
          </a:prstGeom>
          <a:solidFill>
            <a:schemeClr val="accent1"/>
          </a:solidFill>
          <a:ln w="28575" cap="flat" cmpd="sng" algn="ctr">
            <a:solidFill>
              <a:srgbClr val="FF00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80612" y="3825956"/>
            <a:ext cx="1627187" cy="6524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1" name="Group 49"/>
          <p:cNvGrpSpPr/>
          <p:nvPr/>
        </p:nvGrpSpPr>
        <p:grpSpPr>
          <a:xfrm>
            <a:off x="5589428" y="3683948"/>
            <a:ext cx="4162584" cy="1825130"/>
            <a:chOff x="5589428" y="3683948"/>
            <a:chExt cx="4162584" cy="1825130"/>
          </a:xfrm>
        </p:grpSpPr>
        <p:cxnSp>
          <p:nvCxnSpPr>
            <p:cNvPr id="45" name="Straight Arrow Connector 44"/>
            <p:cNvCxnSpPr/>
            <p:nvPr/>
          </p:nvCxnSpPr>
          <p:spPr bwMode="auto">
            <a:xfrm>
              <a:off x="5589428" y="3683948"/>
              <a:ext cx="4162584" cy="621200"/>
            </a:xfrm>
            <a:prstGeom prst="straightConnector1">
              <a:avLst/>
            </a:prstGeom>
            <a:solidFill>
              <a:schemeClr val="accent1"/>
            </a:solidFill>
            <a:ln w="28575" cap="flat" cmpd="sng" algn="ctr">
              <a:solidFill>
                <a:schemeClr val="accent3">
                  <a:lumMod val="75000"/>
                </a:schemeClr>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8" name="Straight Arrow Connector 47"/>
            <p:cNvCxnSpPr/>
            <p:nvPr/>
          </p:nvCxnSpPr>
          <p:spPr bwMode="auto">
            <a:xfrm flipV="1">
              <a:off x="5589428" y="4476914"/>
              <a:ext cx="4162584" cy="1032164"/>
            </a:xfrm>
            <a:prstGeom prst="straightConnector1">
              <a:avLst/>
            </a:prstGeom>
            <a:solidFill>
              <a:schemeClr val="accent1"/>
            </a:solidFill>
            <a:ln w="28575" cap="flat" cmpd="sng" algn="ctr">
              <a:solidFill>
                <a:schemeClr val="accent3">
                  <a:lumMod val="75000"/>
                </a:schemeClr>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52" name="TextBox 51"/>
          <p:cNvSpPr txBox="1"/>
          <p:nvPr/>
        </p:nvSpPr>
        <p:spPr>
          <a:xfrm>
            <a:off x="6969124" y="4191000"/>
            <a:ext cx="2362200" cy="584775"/>
          </a:xfrm>
          <a:prstGeom prst="rect">
            <a:avLst/>
          </a:prstGeom>
          <a:noFill/>
          <a:ln>
            <a:noFill/>
          </a:ln>
        </p:spPr>
        <p:txBody>
          <a:bodyPr wrap="square" rtlCol="0">
            <a:spAutoFit/>
          </a:bodyPr>
          <a:lstStyle/>
          <a:p>
            <a:pPr algn="ctr"/>
            <a:r>
              <a:rPr lang="en-US" sz="1600" dirty="0" smtClean="0">
                <a:latin typeface="+mj-lt"/>
              </a:rPr>
              <a:t>Clear line of Site to Satellite</a:t>
            </a:r>
            <a:endParaRPr lang="en-ZA" sz="1600" dirty="0" err="1" smtClean="0">
              <a:latin typeface="+mj-lt"/>
            </a:endParaRPr>
          </a:p>
        </p:txBody>
      </p:sp>
      <p:sp>
        <p:nvSpPr>
          <p:cNvPr id="53" name="TextBox 52"/>
          <p:cNvSpPr txBox="1"/>
          <p:nvPr/>
        </p:nvSpPr>
        <p:spPr>
          <a:xfrm>
            <a:off x="1598612" y="4305148"/>
            <a:ext cx="2736505" cy="584775"/>
          </a:xfrm>
          <a:prstGeom prst="rect">
            <a:avLst/>
          </a:prstGeom>
          <a:noFill/>
          <a:ln>
            <a:noFill/>
          </a:ln>
        </p:spPr>
        <p:txBody>
          <a:bodyPr wrap="square" rtlCol="0">
            <a:spAutoFit/>
          </a:bodyPr>
          <a:lstStyle/>
          <a:p>
            <a:pPr algn="ctr"/>
            <a:r>
              <a:rPr lang="en-US" sz="1600" dirty="0" smtClean="0">
                <a:latin typeface="+mj-lt"/>
              </a:rPr>
              <a:t>Interface and free space to antenna</a:t>
            </a:r>
            <a:endParaRPr lang="en-ZA" sz="1600" dirty="0" err="1" smtClean="0">
              <a:latin typeface="+mj-lt"/>
            </a:endParaRPr>
          </a:p>
        </p:txBody>
      </p:sp>
    </p:spTree>
    <p:extLst>
      <p:ext uri="{BB962C8B-B14F-4D97-AF65-F5344CB8AC3E}">
        <p14:creationId xmlns="" xmlns:p14="http://schemas.microsoft.com/office/powerpoint/2010/main" val="35825819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699488" y="685800"/>
            <a:ext cx="11173090" cy="6096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 Parameters</a:t>
            </a:r>
          </a:p>
          <a:p>
            <a:pPr lvl="1"/>
            <a:r>
              <a:rPr lang="en-US" kern="0" dirty="0" smtClean="0"/>
              <a:t>Gain</a:t>
            </a:r>
          </a:p>
          <a:p>
            <a:pPr lvl="1"/>
            <a:r>
              <a:rPr lang="en-US" kern="0" dirty="0" smtClean="0"/>
              <a:t>G(</a:t>
            </a:r>
            <a:r>
              <a:rPr lang="en-US" kern="0" dirty="0" err="1" smtClean="0"/>
              <a:t>dBi</a:t>
            </a:r>
            <a:r>
              <a:rPr lang="en-US" kern="0" dirty="0" smtClean="0"/>
              <a:t>) = 20.4 + 20 Log f + 20 Log D + 10 Log h</a:t>
            </a:r>
          </a:p>
          <a:p>
            <a:pPr lvl="2"/>
            <a:r>
              <a:rPr lang="en-US" kern="0" dirty="0" smtClean="0"/>
              <a:t>f 	= frequency in GHz,</a:t>
            </a:r>
          </a:p>
          <a:p>
            <a:pPr lvl="2"/>
            <a:r>
              <a:rPr lang="en-US" kern="0" dirty="0" smtClean="0"/>
              <a:t>D 	= Diameter in meters,</a:t>
            </a:r>
          </a:p>
          <a:p>
            <a:pPr lvl="2"/>
            <a:r>
              <a:rPr lang="en-US" kern="0" dirty="0" smtClean="0"/>
              <a:t>h 	= Antenna Efficiency in Decimal format</a:t>
            </a:r>
          </a:p>
          <a:p>
            <a:pPr lvl="1"/>
            <a:endParaRPr lang="en-US" kern="0" dirty="0"/>
          </a:p>
          <a:p>
            <a:pPr lvl="1"/>
            <a:r>
              <a:rPr lang="en-US" kern="0" dirty="0" smtClean="0"/>
              <a:t>What should the be the gain of a </a:t>
            </a:r>
            <a:r>
              <a:rPr lang="en-US" b="1" kern="0" dirty="0" smtClean="0">
                <a:solidFill>
                  <a:srgbClr val="FF0000"/>
                </a:solidFill>
              </a:rPr>
              <a:t>9.3</a:t>
            </a:r>
            <a:r>
              <a:rPr lang="en-US" kern="0" dirty="0" smtClean="0"/>
              <a:t>m C-band antenna at </a:t>
            </a:r>
            <a:r>
              <a:rPr lang="en-US" b="1" kern="0" dirty="0" smtClean="0">
                <a:solidFill>
                  <a:schemeClr val="accent2"/>
                </a:solidFill>
              </a:rPr>
              <a:t>6.4</a:t>
            </a:r>
            <a:r>
              <a:rPr lang="en-US" kern="0" dirty="0" smtClean="0"/>
              <a:t> GHz that is at </a:t>
            </a:r>
            <a:r>
              <a:rPr lang="en-US" b="1" kern="0" dirty="0" smtClean="0">
                <a:solidFill>
                  <a:srgbClr val="00B050"/>
                </a:solidFill>
              </a:rPr>
              <a:t>62% </a:t>
            </a:r>
            <a:r>
              <a:rPr lang="en-US" kern="0" dirty="0" smtClean="0"/>
              <a:t>efficiency?</a:t>
            </a:r>
          </a:p>
          <a:p>
            <a:pPr lvl="2"/>
            <a:r>
              <a:rPr lang="en-US" kern="0" dirty="0" smtClean="0"/>
              <a:t>G = 20.4 + 20 Log </a:t>
            </a:r>
            <a:r>
              <a:rPr lang="en-US" b="1" kern="0" dirty="0" smtClean="0">
                <a:solidFill>
                  <a:schemeClr val="accent2"/>
                </a:solidFill>
              </a:rPr>
              <a:t>6.4 </a:t>
            </a:r>
            <a:r>
              <a:rPr lang="en-US" kern="0" dirty="0" smtClean="0"/>
              <a:t>		+ 20 Log </a:t>
            </a:r>
            <a:r>
              <a:rPr lang="en-US" b="1" kern="0" dirty="0" smtClean="0">
                <a:solidFill>
                  <a:srgbClr val="FF0000"/>
                </a:solidFill>
              </a:rPr>
              <a:t>9.3</a:t>
            </a:r>
            <a:r>
              <a:rPr lang="en-US" kern="0" dirty="0" smtClean="0"/>
              <a:t> 	+ 10 Log </a:t>
            </a:r>
            <a:r>
              <a:rPr lang="en-US" b="1" kern="0" dirty="0" smtClean="0">
                <a:solidFill>
                  <a:srgbClr val="00B050"/>
                </a:solidFill>
              </a:rPr>
              <a:t>0.62</a:t>
            </a:r>
          </a:p>
          <a:p>
            <a:pPr lvl="2"/>
            <a:r>
              <a:rPr lang="en-US" kern="0" dirty="0" smtClean="0"/>
              <a:t>G = </a:t>
            </a:r>
            <a:r>
              <a:rPr lang="en-US" kern="0" dirty="0"/>
              <a:t>20.4 + 20 </a:t>
            </a:r>
            <a:r>
              <a:rPr lang="en-US" kern="0" dirty="0" smtClean="0"/>
              <a:t>(0.806179)		+ </a:t>
            </a:r>
            <a:r>
              <a:rPr lang="en-US" kern="0" dirty="0"/>
              <a:t>20 </a:t>
            </a:r>
            <a:r>
              <a:rPr lang="en-US" kern="0" dirty="0" smtClean="0"/>
              <a:t>(0.968482) 	+ </a:t>
            </a:r>
            <a:r>
              <a:rPr lang="en-US" kern="0" dirty="0"/>
              <a:t>10 </a:t>
            </a:r>
            <a:r>
              <a:rPr lang="en-US" kern="0" dirty="0" smtClean="0"/>
              <a:t>(-0.2076)</a:t>
            </a:r>
          </a:p>
          <a:p>
            <a:pPr lvl="2"/>
            <a:r>
              <a:rPr lang="en-US" kern="0" dirty="0" smtClean="0"/>
              <a:t>G = 20.4 + 16.12 		+ 19.37		+ -2.08</a:t>
            </a:r>
            <a:endParaRPr lang="en-US" kern="0" dirty="0"/>
          </a:p>
          <a:p>
            <a:pPr lvl="2"/>
            <a:r>
              <a:rPr lang="en-US" kern="0" dirty="0" smtClean="0"/>
              <a:t>G = 53.81 </a:t>
            </a:r>
            <a:r>
              <a:rPr lang="en-US" kern="0" dirty="0" err="1" smtClean="0"/>
              <a:t>dBi</a:t>
            </a:r>
            <a:endParaRPr lang="en-US" kern="0" dirty="0" smtClean="0"/>
          </a:p>
        </p:txBody>
      </p:sp>
    </p:spTree>
    <p:extLst>
      <p:ext uri="{BB962C8B-B14F-4D97-AF65-F5344CB8AC3E}">
        <p14:creationId xmlns="" xmlns:p14="http://schemas.microsoft.com/office/powerpoint/2010/main" val="3854421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mc:AlternateContent xmlns:mc="http://schemas.openxmlformats.org/markup-compatibility/2006">
        <mc:Choice xmlns="" xmlns:a14="http://schemas.microsoft.com/office/drawing/2010/main" Requires="a14">
          <p:sp>
            <p:nvSpPr>
              <p:cNvPr id="8" name="Content Placeholder 2"/>
              <p:cNvSpPr txBox="1">
                <a:spLocks/>
              </p:cNvSpPr>
              <p:nvPr/>
            </p:nvSpPr>
            <p:spPr bwMode="auto">
              <a:xfrm>
                <a:off x="699488" y="685800"/>
                <a:ext cx="11173090" cy="60960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 </a:t>
                </a:r>
                <a:r>
                  <a:rPr lang="en-US" kern="0" dirty="0" err="1" smtClean="0"/>
                  <a:t>Beamwidth</a:t>
                </a:r>
                <a:r>
                  <a:rPr lang="en-US" kern="0" dirty="0" smtClean="0"/>
                  <a:t>:</a:t>
                </a:r>
              </a:p>
              <a:p>
                <a:pPr lvl="1"/>
                <a:r>
                  <a:rPr lang="en-US" kern="0" dirty="0" smtClean="0"/>
                  <a:t>For a given antenna, the higher the frequency the narrower the 3dB </a:t>
                </a:r>
                <a:r>
                  <a:rPr lang="en-US" kern="0" dirty="0" err="1" smtClean="0"/>
                  <a:t>beamwidth</a:t>
                </a:r>
                <a:r>
                  <a:rPr lang="en-US" kern="0" dirty="0" smtClean="0"/>
                  <a:t>. Therefore the receive band will be broader than the transmit.</a:t>
                </a:r>
              </a:p>
              <a:p>
                <a:pPr lvl="1"/>
                <a:r>
                  <a:rPr lang="en-US" kern="0" dirty="0" smtClean="0"/>
                  <a:t>For a given frequency band, the larger the antenna aperture the smaller or narrow the </a:t>
                </a:r>
                <a:r>
                  <a:rPr lang="en-US" kern="0" dirty="0" err="1" smtClean="0"/>
                  <a:t>beamwidth</a:t>
                </a:r>
                <a:r>
                  <a:rPr lang="en-US" kern="0" dirty="0"/>
                  <a:t>.</a:t>
                </a:r>
                <a:r>
                  <a:rPr lang="en-US" kern="0" dirty="0" smtClean="0"/>
                  <a:t> </a:t>
                </a:r>
              </a:p>
              <a:p>
                <a:pPr lvl="1"/>
                <a:endParaRPr lang="en-US" kern="0" dirty="0"/>
              </a:p>
              <a:p>
                <a:pPr lvl="1"/>
                <a14:m>
                  <m:oMath xmlns:m="http://schemas.openxmlformats.org/officeDocument/2006/math">
                    <m:r>
                      <a:rPr lang="en-US" sz="3200" i="1" kern="0" smtClean="0">
                        <a:latin typeface="Cambria Math"/>
                        <a:ea typeface="Cambria Math"/>
                      </a:rPr>
                      <m:t>𝜃</m:t>
                    </m:r>
                    <m:r>
                      <a:rPr lang="en-US" sz="3200" b="0" i="1" kern="0" smtClean="0">
                        <a:latin typeface="Cambria Math"/>
                        <a:ea typeface="Cambria Math"/>
                      </a:rPr>
                      <m:t> (</m:t>
                    </m:r>
                    <m:r>
                      <a:rPr lang="en-US" sz="3200" b="0" i="1" kern="0" smtClean="0">
                        <a:latin typeface="Cambria Math"/>
                        <a:ea typeface="Cambria Math"/>
                      </a:rPr>
                      <m:t>𝑑𝑒𝑔</m:t>
                    </m:r>
                    <m:r>
                      <a:rPr lang="en-US" sz="3200" b="0" i="1" kern="0" smtClean="0">
                        <a:latin typeface="Cambria Math"/>
                        <a:ea typeface="Cambria Math"/>
                      </a:rPr>
                      <m:t>.)=</m:t>
                    </m:r>
                    <m:f>
                      <m:fPr>
                        <m:ctrlPr>
                          <a:rPr lang="en-US" sz="3200" i="1" kern="0" smtClean="0">
                            <a:latin typeface="Cambria Math"/>
                          </a:rPr>
                        </m:ctrlPr>
                      </m:fPr>
                      <m:num>
                        <m:r>
                          <a:rPr lang="en-US" sz="3200" b="0" i="1" kern="0" smtClean="0">
                            <a:latin typeface="Cambria Math"/>
                          </a:rPr>
                          <m:t>21</m:t>
                        </m:r>
                      </m:num>
                      <m:den>
                        <m:r>
                          <a:rPr lang="en-US" sz="3200" b="0" i="1" kern="0" smtClean="0">
                            <a:latin typeface="Cambria Math"/>
                          </a:rPr>
                          <m:t>𝑓𝐷</m:t>
                        </m:r>
                      </m:den>
                    </m:f>
                  </m:oMath>
                </a14:m>
                <a:endParaRPr lang="en-US" kern="0" dirty="0" smtClean="0"/>
              </a:p>
              <a:p>
                <a:pPr lvl="2"/>
                <a:r>
                  <a:rPr lang="en-US" kern="0" dirty="0"/>
                  <a:t>f 	= frequency in GHz,</a:t>
                </a:r>
              </a:p>
              <a:p>
                <a:pPr lvl="2"/>
                <a:r>
                  <a:rPr lang="en-US" kern="0" dirty="0"/>
                  <a:t>D 	= Diameter in meters</a:t>
                </a:r>
                <a:r>
                  <a:rPr lang="en-US" kern="0" dirty="0" smtClean="0"/>
                  <a:t>,</a:t>
                </a:r>
              </a:p>
            </p:txBody>
          </p:sp>
        </mc:Choice>
        <mc:Fallback>
          <p:sp>
            <p:nvSpPr>
              <p:cNvPr id="8" name="Content Placeholder 2"/>
              <p:cNvSpPr txBox="1">
                <a:spLocks noRot="1" noChangeAspect="1" noMove="1" noResize="1" noEditPoints="1" noAdjustHandles="1" noChangeArrowheads="1" noChangeShapeType="1" noTextEdit="1"/>
              </p:cNvSpPr>
              <p:nvPr/>
            </p:nvSpPr>
            <p:spPr bwMode="auto">
              <a:xfrm>
                <a:off x="699488" y="685800"/>
                <a:ext cx="11173090" cy="6096000"/>
              </a:xfrm>
              <a:prstGeom prst="rect">
                <a:avLst/>
              </a:prstGeom>
              <a:blipFill rotWithShape="1">
                <a:blip r:embed="rId3" cstate="print"/>
                <a:stretch>
                  <a:fillRect l="-764" t="-700"/>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ZA">
                    <a:noFill/>
                  </a:rPr>
                  <a:t> </a:t>
                </a:r>
              </a:p>
            </p:txBody>
          </p:sp>
        </mc:Fallback>
      </mc:AlternateContent>
    </p:spTree>
    <p:extLst>
      <p:ext uri="{BB962C8B-B14F-4D97-AF65-F5344CB8AC3E}">
        <p14:creationId xmlns="" xmlns:p14="http://schemas.microsoft.com/office/powerpoint/2010/main" val="11660035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699488" y="685800"/>
            <a:ext cx="1117309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 </a:t>
            </a:r>
            <a:r>
              <a:rPr lang="en-US" kern="0" dirty="0" err="1" smtClean="0"/>
              <a:t>Beamwidth</a:t>
            </a:r>
            <a:endParaRPr lang="en-US" kern="0" dirty="0" smtClean="0"/>
          </a:p>
          <a:p>
            <a:pPr marL="0" indent="0">
              <a:buNone/>
            </a:pPr>
            <a:endParaRPr lang="en-US" kern="0" dirty="0" smtClean="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60946" y="4463859"/>
            <a:ext cx="1008111" cy="1120719"/>
          </a:xfrm>
          <a:prstGeom prst="rect">
            <a:avLst/>
          </a:prstGeom>
          <a:ln w="28575">
            <a:noFill/>
          </a:ln>
        </p:spPr>
      </p:pic>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flipH="1">
            <a:off x="9500232" y="4864498"/>
            <a:ext cx="647727" cy="720080"/>
          </a:xfrm>
          <a:prstGeom prst="rect">
            <a:avLst/>
          </a:prstGeom>
          <a:ln w="28575">
            <a:noFill/>
          </a:ln>
        </p:spPr>
      </p:pic>
      <p:sp>
        <p:nvSpPr>
          <p:cNvPr id="7" name="TextBox 6"/>
          <p:cNvSpPr txBox="1"/>
          <p:nvPr/>
        </p:nvSpPr>
        <p:spPr>
          <a:xfrm>
            <a:off x="333772" y="5713511"/>
            <a:ext cx="1987564" cy="307777"/>
          </a:xfrm>
          <a:prstGeom prst="rect">
            <a:avLst/>
          </a:prstGeom>
          <a:noFill/>
        </p:spPr>
        <p:txBody>
          <a:bodyPr wrap="square" rtlCol="0">
            <a:spAutoFit/>
          </a:bodyPr>
          <a:lstStyle/>
          <a:p>
            <a:pPr algn="ctr"/>
            <a:r>
              <a:rPr lang="en-GB" altLang="en-US" sz="1400" dirty="0" smtClean="0">
                <a:solidFill>
                  <a:srgbClr val="00798D"/>
                </a:solidFill>
                <a:latin typeface="Arial" panose="020B0604020202020204" pitchFamily="34" charset="0"/>
                <a:ea typeface="+mj-ea"/>
                <a:cs typeface="Arial" panose="020B0604020202020204" pitchFamily="34" charset="0"/>
              </a:rPr>
              <a:t>32m Antenna</a:t>
            </a:r>
            <a:endParaRPr lang="en-US" altLang="en-US" sz="1400" dirty="0">
              <a:solidFill>
                <a:srgbClr val="00798D"/>
              </a:solidFill>
              <a:latin typeface="Arial" panose="020B0604020202020204" pitchFamily="34" charset="0"/>
              <a:ea typeface="+mj-ea"/>
              <a:cs typeface="Arial" panose="020B0604020202020204" pitchFamily="34" charset="0"/>
            </a:endParaRPr>
          </a:p>
        </p:txBody>
      </p:sp>
      <p:sp>
        <p:nvSpPr>
          <p:cNvPr id="10" name="TextBox 9"/>
          <p:cNvSpPr txBox="1"/>
          <p:nvPr/>
        </p:nvSpPr>
        <p:spPr>
          <a:xfrm>
            <a:off x="9303668" y="5713511"/>
            <a:ext cx="1987564" cy="307777"/>
          </a:xfrm>
          <a:prstGeom prst="rect">
            <a:avLst/>
          </a:prstGeom>
          <a:noFill/>
        </p:spPr>
        <p:txBody>
          <a:bodyPr wrap="square" rtlCol="0">
            <a:spAutoFit/>
          </a:bodyPr>
          <a:lstStyle/>
          <a:p>
            <a:pPr algn="ctr"/>
            <a:r>
              <a:rPr lang="en-US" altLang="en-US" sz="1400" dirty="0" smtClean="0">
                <a:solidFill>
                  <a:srgbClr val="00798D"/>
                </a:solidFill>
                <a:latin typeface="Arial" panose="020B0604020202020204" pitchFamily="34" charset="0"/>
                <a:ea typeface="+mj-ea"/>
                <a:cs typeface="Arial" panose="020B0604020202020204" pitchFamily="34" charset="0"/>
              </a:rPr>
              <a:t>4.5m Antenna</a:t>
            </a:r>
            <a:endParaRPr lang="en-US" altLang="en-US" sz="1400" dirty="0">
              <a:solidFill>
                <a:srgbClr val="00798D"/>
              </a:solidFill>
              <a:latin typeface="Arial" panose="020B0604020202020204" pitchFamily="34" charset="0"/>
              <a:ea typeface="+mj-ea"/>
              <a:cs typeface="Arial" panose="020B0604020202020204" pitchFamily="34" charset="0"/>
            </a:endParaRPr>
          </a:p>
        </p:txBody>
      </p:sp>
      <p:sp>
        <p:nvSpPr>
          <p:cNvPr id="11" name="Trapezoid 10"/>
          <p:cNvSpPr/>
          <p:nvPr/>
        </p:nvSpPr>
        <p:spPr bwMode="auto">
          <a:xfrm rot="7529508">
            <a:off x="5529637" y="101798"/>
            <a:ext cx="3067869" cy="6100867"/>
          </a:xfrm>
          <a:prstGeom prst="trapezoid">
            <a:avLst>
              <a:gd name="adj" fmla="val 68138"/>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w="76200">
                <a:solidFill>
                  <a:schemeClr val="tx1"/>
                </a:solidFill>
              </a:ln>
              <a:solidFill>
                <a:schemeClr val="tx1"/>
              </a:solidFill>
              <a:effectLst/>
              <a:latin typeface="Times" pitchFamily="18" charset="0"/>
            </a:endParaRPr>
          </a:p>
        </p:txBody>
      </p:sp>
      <p:sp>
        <p:nvSpPr>
          <p:cNvPr id="12" name="Oval 11"/>
          <p:cNvSpPr/>
          <p:nvPr/>
        </p:nvSpPr>
        <p:spPr bwMode="auto">
          <a:xfrm rot="18523300">
            <a:off x="3246682" y="1225236"/>
            <a:ext cx="3002937" cy="623455"/>
          </a:xfrm>
          <a:prstGeom prst="ellipse">
            <a:avLst/>
          </a:prstGeom>
          <a:solidFill>
            <a:srgbClr val="FF0000"/>
          </a:solid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sp>
        <p:nvSpPr>
          <p:cNvPr id="13" name="Oval 12"/>
          <p:cNvSpPr/>
          <p:nvPr/>
        </p:nvSpPr>
        <p:spPr bwMode="auto">
          <a:xfrm rot="2902353">
            <a:off x="6577526" y="342974"/>
            <a:ext cx="729434" cy="370354"/>
          </a:xfrm>
          <a:prstGeom prst="ellipse">
            <a:avLst/>
          </a:prstGeom>
          <a:solidFill>
            <a:srgbClr val="00B050"/>
          </a:solidFill>
          <a:ln w="9525" cap="flat" cmpd="sng" algn="ctr">
            <a:solidFill>
              <a:srgbClr val="00B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sp>
        <p:nvSpPr>
          <p:cNvPr id="14" name="Cube 13"/>
          <p:cNvSpPr/>
          <p:nvPr/>
        </p:nvSpPr>
        <p:spPr bwMode="auto">
          <a:xfrm>
            <a:off x="4646612" y="1613163"/>
            <a:ext cx="1533939" cy="749037"/>
          </a:xfrm>
          <a:prstGeom prst="cube">
            <a:avLst/>
          </a:prstGeom>
          <a:noFill/>
          <a:ln w="38100" cap="flat" cmpd="sng" algn="ctr">
            <a:solidFill>
              <a:schemeClr val="tx2">
                <a:lumMod val="95000"/>
                <a:lumOff val="5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sp>
        <p:nvSpPr>
          <p:cNvPr id="16" name="TextBox 15"/>
          <p:cNvSpPr txBox="1"/>
          <p:nvPr/>
        </p:nvSpPr>
        <p:spPr>
          <a:xfrm>
            <a:off x="2258624" y="4605853"/>
            <a:ext cx="6096000" cy="1569660"/>
          </a:xfrm>
          <a:prstGeom prst="rect">
            <a:avLst/>
          </a:prstGeom>
          <a:noFill/>
        </p:spPr>
        <p:txBody>
          <a:bodyPr wrap="square" rtlCol="0">
            <a:spAutoFit/>
          </a:bodyPr>
          <a:lstStyle/>
          <a:p>
            <a:r>
              <a:rPr lang="en-US" dirty="0" smtClean="0">
                <a:latin typeface="+mj-lt"/>
              </a:rPr>
              <a:t>The rectangular box shows the positional limits for a satellite in geostationary orbit, in relation to beams from a 32m antenna and 4.5 antenna</a:t>
            </a:r>
            <a:endParaRPr lang="en-ZA" dirty="0" err="1" smtClean="0">
              <a:latin typeface="+mj-lt"/>
            </a:endParaRPr>
          </a:p>
        </p:txBody>
      </p:sp>
      <p:sp>
        <p:nvSpPr>
          <p:cNvPr id="2" name="Trapezoid 1"/>
          <p:cNvSpPr/>
          <p:nvPr/>
        </p:nvSpPr>
        <p:spPr bwMode="auto">
          <a:xfrm rot="13923109">
            <a:off x="4047619" y="-872783"/>
            <a:ext cx="717471" cy="6754884"/>
          </a:xfrm>
          <a:prstGeom prst="trapezoid">
            <a:avLst>
              <a:gd name="adj" fmla="val 68138"/>
            </a:avLst>
          </a:prstGeom>
          <a:noFill/>
          <a:ln w="9525" cap="flat" cmpd="sng" algn="ctr">
            <a:solidFill>
              <a:srgbClr val="00B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w="76200">
                <a:solidFill>
                  <a:schemeClr val="tx1"/>
                </a:solidFill>
              </a:ln>
              <a:solidFill>
                <a:schemeClr val="tx1"/>
              </a:solidFill>
              <a:effectLst/>
              <a:latin typeface="Times" pitchFamily="18" charset="0"/>
            </a:endParaRPr>
          </a:p>
        </p:txBody>
      </p:sp>
    </p:spTree>
    <p:extLst>
      <p:ext uri="{BB962C8B-B14F-4D97-AF65-F5344CB8AC3E}">
        <p14:creationId xmlns="" xmlns:p14="http://schemas.microsoft.com/office/powerpoint/2010/main" val="207631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303212" y="685800"/>
            <a:ext cx="6233124"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 Types</a:t>
            </a:r>
          </a:p>
          <a:p>
            <a:pPr lvl="2"/>
            <a:endParaRPr lang="en-US" kern="0" dirty="0" smtClean="0">
              <a:latin typeface="Calibri"/>
            </a:endParaRPr>
          </a:p>
          <a:p>
            <a:pPr lvl="2"/>
            <a:endParaRPr lang="en-US" kern="0" dirty="0" smtClean="0"/>
          </a:p>
        </p:txBody>
      </p:sp>
      <p:sp>
        <p:nvSpPr>
          <p:cNvPr id="4" name="Content Placeholder 2"/>
          <p:cNvSpPr txBox="1">
            <a:spLocks/>
          </p:cNvSpPr>
          <p:nvPr/>
        </p:nvSpPr>
        <p:spPr bwMode="auto">
          <a:xfrm>
            <a:off x="303212" y="4234071"/>
            <a:ext cx="6233124" cy="1981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pPr lvl="1"/>
            <a:r>
              <a:rPr lang="en-US" kern="0" dirty="0" smtClean="0"/>
              <a:t>Fixed</a:t>
            </a:r>
            <a:endParaRPr lang="en-US" kern="0" dirty="0"/>
          </a:p>
          <a:p>
            <a:pPr lvl="2"/>
            <a:r>
              <a:rPr lang="en-US" kern="0" dirty="0" smtClean="0"/>
              <a:t>Manual Movement</a:t>
            </a:r>
            <a:endParaRPr lang="en-US" kern="0" dirty="0"/>
          </a:p>
          <a:p>
            <a:pPr lvl="2"/>
            <a:r>
              <a:rPr lang="en-US" kern="0" dirty="0" smtClean="0">
                <a:latin typeface="Calibri"/>
              </a:rPr>
              <a:t>Provides coverage of the entire satellite arc</a:t>
            </a:r>
          </a:p>
          <a:p>
            <a:pPr lvl="2"/>
            <a:r>
              <a:rPr lang="en-US" kern="0" dirty="0" smtClean="0">
                <a:latin typeface="Calibri"/>
              </a:rPr>
              <a:t>Peaked on satellite with no further adjustments</a:t>
            </a:r>
            <a:endParaRPr lang="en-US" kern="0" dirty="0" smtClean="0"/>
          </a:p>
        </p:txBody>
      </p:sp>
      <p:sp>
        <p:nvSpPr>
          <p:cNvPr id="6" name="Content Placeholder 2"/>
          <p:cNvSpPr txBox="1">
            <a:spLocks/>
          </p:cNvSpPr>
          <p:nvPr/>
        </p:nvSpPr>
        <p:spPr bwMode="auto">
          <a:xfrm>
            <a:off x="6033488" y="2252870"/>
            <a:ext cx="6233124" cy="2776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pPr lvl="1"/>
            <a:r>
              <a:rPr lang="en-US" kern="0" dirty="0"/>
              <a:t>Limited Motion</a:t>
            </a:r>
          </a:p>
          <a:p>
            <a:pPr lvl="2"/>
            <a:r>
              <a:rPr lang="en-US" kern="0" dirty="0"/>
              <a:t>Typically Motorized</a:t>
            </a:r>
          </a:p>
          <a:p>
            <a:pPr lvl="2"/>
            <a:r>
              <a:rPr lang="en-US" kern="0" dirty="0"/>
              <a:t>Azimuth ± 60</a:t>
            </a:r>
            <a:r>
              <a:rPr lang="en-US" kern="0" dirty="0">
                <a:latin typeface="Calibri"/>
              </a:rPr>
              <a:t>˚ from antenna center line (C</a:t>
            </a:r>
            <a:r>
              <a:rPr lang="en-US" sz="2800" kern="0" baseline="-25000" dirty="0">
                <a:latin typeface="Calibri"/>
              </a:rPr>
              <a:t>L</a:t>
            </a:r>
            <a:r>
              <a:rPr lang="en-US" kern="0" dirty="0">
                <a:latin typeface="Calibri"/>
              </a:rPr>
              <a:t>)</a:t>
            </a:r>
          </a:p>
          <a:p>
            <a:pPr lvl="2"/>
            <a:r>
              <a:rPr lang="en-US" kern="0" dirty="0">
                <a:latin typeface="Calibri"/>
              </a:rPr>
              <a:t>Elevation: 5˚ to 90˚</a:t>
            </a:r>
          </a:p>
          <a:p>
            <a:pPr lvl="2"/>
            <a:r>
              <a:rPr lang="en-US" kern="0" dirty="0">
                <a:latin typeface="Calibri"/>
              </a:rPr>
              <a:t>Ability to track satellites Incline orbit satellites</a:t>
            </a:r>
          </a:p>
          <a:p>
            <a:pPr lvl="2"/>
            <a:r>
              <a:rPr lang="en-US" kern="0" dirty="0">
                <a:latin typeface="Calibri"/>
              </a:rPr>
              <a:t>Ability to change to different satellite orbital location</a:t>
            </a:r>
          </a:p>
        </p:txBody>
      </p:sp>
      <p:sp>
        <p:nvSpPr>
          <p:cNvPr id="7" name="Content Placeholder 2"/>
          <p:cNvSpPr txBox="1">
            <a:spLocks/>
          </p:cNvSpPr>
          <p:nvPr/>
        </p:nvSpPr>
        <p:spPr bwMode="auto">
          <a:xfrm>
            <a:off x="303212" y="1219200"/>
            <a:ext cx="6233124" cy="1981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pPr lvl="1"/>
            <a:r>
              <a:rPr lang="en-US" kern="0" dirty="0"/>
              <a:t>Full Motion</a:t>
            </a:r>
          </a:p>
          <a:p>
            <a:pPr lvl="2"/>
            <a:r>
              <a:rPr lang="en-US" kern="0" dirty="0"/>
              <a:t>Motorized</a:t>
            </a:r>
          </a:p>
          <a:p>
            <a:pPr lvl="2"/>
            <a:r>
              <a:rPr lang="en-US" kern="0" dirty="0"/>
              <a:t>Azimuth ± 180</a:t>
            </a:r>
            <a:r>
              <a:rPr lang="en-US" kern="0" dirty="0">
                <a:latin typeface="Calibri"/>
              </a:rPr>
              <a:t>˚ from antenna center line (C</a:t>
            </a:r>
            <a:r>
              <a:rPr lang="en-US" sz="2800" kern="0" baseline="-25000" dirty="0">
                <a:latin typeface="Calibri"/>
              </a:rPr>
              <a:t>L</a:t>
            </a:r>
            <a:r>
              <a:rPr lang="en-US" kern="0" dirty="0">
                <a:latin typeface="Calibri"/>
              </a:rPr>
              <a:t>)</a:t>
            </a:r>
          </a:p>
          <a:p>
            <a:pPr lvl="2"/>
            <a:r>
              <a:rPr lang="en-US" kern="0" dirty="0">
                <a:latin typeface="Calibri"/>
              </a:rPr>
              <a:t>Elevation: 5˚ to 90˚</a:t>
            </a:r>
          </a:p>
          <a:p>
            <a:pPr lvl="2"/>
            <a:r>
              <a:rPr lang="en-US" kern="0" dirty="0">
                <a:latin typeface="Calibri"/>
              </a:rPr>
              <a:t>Ability to track satellites in transfer orbit</a:t>
            </a:r>
          </a:p>
        </p:txBody>
      </p:sp>
    </p:spTree>
    <p:extLst>
      <p:ext uri="{BB962C8B-B14F-4D97-AF65-F5344CB8AC3E}">
        <p14:creationId xmlns="" xmlns:p14="http://schemas.microsoft.com/office/powerpoint/2010/main" val="882836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55612" y="1219200"/>
            <a:ext cx="11506200" cy="25245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 Position Controllers (APC)</a:t>
            </a:r>
          </a:p>
          <a:p>
            <a:pPr lvl="1"/>
            <a:r>
              <a:rPr lang="en-US" kern="0" dirty="0" smtClean="0"/>
              <a:t>Installed at base of the antenna (“Jog Controller”)</a:t>
            </a:r>
          </a:p>
          <a:p>
            <a:pPr lvl="1"/>
            <a:r>
              <a:rPr lang="en-US" kern="0" dirty="0" smtClean="0"/>
              <a:t>Toggle switches for AZ (CW/CCW), EL (Up/Down) and Polarizer</a:t>
            </a:r>
          </a:p>
          <a:p>
            <a:pPr lvl="1"/>
            <a:r>
              <a:rPr lang="en-US" kern="0" dirty="0" smtClean="0"/>
              <a:t>Serial data link for remote control with a computer</a:t>
            </a:r>
          </a:p>
          <a:p>
            <a:pPr lvl="1"/>
            <a:r>
              <a:rPr lang="en-US" kern="0" dirty="0" smtClean="0"/>
              <a:t>Transducers provide AZ &amp; EL and Polarizer angle readouts</a:t>
            </a:r>
          </a:p>
        </p:txBody>
      </p:sp>
    </p:spTree>
    <p:extLst>
      <p:ext uri="{BB962C8B-B14F-4D97-AF65-F5344CB8AC3E}">
        <p14:creationId xmlns="" xmlns:p14="http://schemas.microsoft.com/office/powerpoint/2010/main" val="11483562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9" name="Content Placeholder 2"/>
          <p:cNvSpPr txBox="1">
            <a:spLocks/>
          </p:cNvSpPr>
          <p:nvPr/>
        </p:nvSpPr>
        <p:spPr bwMode="auto">
          <a:xfrm>
            <a:off x="379412" y="914400"/>
            <a:ext cx="11506200" cy="5715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1800" kern="0" dirty="0" smtClean="0"/>
              <a:t>Antenna Control Unit (ACU)</a:t>
            </a:r>
          </a:p>
          <a:p>
            <a:pPr lvl="1"/>
            <a:r>
              <a:rPr lang="en-US" sz="1600" kern="0" dirty="0" smtClean="0"/>
              <a:t>Manually position and polarize the antenna </a:t>
            </a:r>
          </a:p>
          <a:p>
            <a:pPr lvl="1"/>
            <a:r>
              <a:rPr lang="en-US" sz="1600" kern="0" dirty="0" smtClean="0"/>
              <a:t>Preset satellite locations stored in memory</a:t>
            </a:r>
          </a:p>
          <a:p>
            <a:pPr lvl="1"/>
            <a:r>
              <a:rPr lang="en-US" sz="1600" kern="0" dirty="0" smtClean="0"/>
              <a:t>Step Track</a:t>
            </a:r>
          </a:p>
          <a:p>
            <a:pPr lvl="2"/>
            <a:r>
              <a:rPr lang="en-US" sz="1400" kern="0" dirty="0" smtClean="0"/>
              <a:t>Requires a suitable receiver to provide signal ACU</a:t>
            </a:r>
          </a:p>
          <a:p>
            <a:pPr lvl="2"/>
            <a:r>
              <a:rPr lang="en-US" sz="1400" kern="0" dirty="0" smtClean="0"/>
              <a:t>Back and forth movement in AZ and EL to ensure peak signal level</a:t>
            </a:r>
          </a:p>
          <a:p>
            <a:pPr lvl="1"/>
            <a:r>
              <a:rPr lang="en-US" sz="1600" kern="0" dirty="0" smtClean="0"/>
              <a:t>Memory Track</a:t>
            </a:r>
          </a:p>
          <a:p>
            <a:pPr lvl="2"/>
            <a:r>
              <a:rPr lang="en-US" sz="1400" kern="0" dirty="0" smtClean="0"/>
              <a:t>Creates a model of satellite motion for twenty-four hour period</a:t>
            </a:r>
          </a:p>
          <a:p>
            <a:pPr lvl="2"/>
            <a:r>
              <a:rPr lang="en-US" sz="1400" kern="0" dirty="0" smtClean="0"/>
              <a:t>Uses this model to track the satellite</a:t>
            </a:r>
          </a:p>
          <a:p>
            <a:pPr lvl="1"/>
            <a:r>
              <a:rPr lang="en-US" sz="1600" kern="0" dirty="0" smtClean="0"/>
              <a:t>Computer Track</a:t>
            </a:r>
          </a:p>
          <a:p>
            <a:pPr lvl="2"/>
            <a:r>
              <a:rPr lang="en-US" sz="1400" kern="0" dirty="0" smtClean="0"/>
              <a:t>Predict data from computer controls antenna movement</a:t>
            </a:r>
          </a:p>
          <a:p>
            <a:pPr lvl="1"/>
            <a:r>
              <a:rPr lang="en-US" sz="1600" kern="0" dirty="0" smtClean="0"/>
              <a:t>Mono Pulse</a:t>
            </a:r>
          </a:p>
          <a:p>
            <a:pPr lvl="2"/>
            <a:r>
              <a:rPr lang="en-US" sz="1400" kern="0" dirty="0" smtClean="0"/>
              <a:t>Relative signal phase and the sharp slope of a tracking null is used to determine peak position</a:t>
            </a:r>
          </a:p>
          <a:p>
            <a:pPr lvl="2"/>
            <a:r>
              <a:rPr lang="en-US" sz="1400" kern="0" dirty="0" smtClean="0"/>
              <a:t>It is not necessary to step the antenna to determine satellite orientation</a:t>
            </a:r>
          </a:p>
          <a:p>
            <a:pPr lvl="2"/>
            <a:r>
              <a:rPr lang="en-US" sz="1400" kern="0" dirty="0" smtClean="0"/>
              <a:t>Responds more accurately and faster to satellite dynamics</a:t>
            </a:r>
          </a:p>
          <a:p>
            <a:pPr lvl="2"/>
            <a:r>
              <a:rPr lang="en-US" sz="1400" kern="0" dirty="0" smtClean="0"/>
              <a:t>Primary use is for tracking transfer orbits</a:t>
            </a:r>
          </a:p>
          <a:p>
            <a:pPr lvl="1"/>
            <a:endParaRPr lang="en-US" sz="1600" kern="0" dirty="0" smtClean="0"/>
          </a:p>
        </p:txBody>
      </p:sp>
    </p:spTree>
    <p:extLst>
      <p:ext uri="{BB962C8B-B14F-4D97-AF65-F5344CB8AC3E}">
        <p14:creationId xmlns="" xmlns:p14="http://schemas.microsoft.com/office/powerpoint/2010/main" val="2116370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755374"/>
            <a:ext cx="10948809" cy="59502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2000" kern="0" dirty="0" smtClean="0"/>
              <a:t>Antenna Feed System</a:t>
            </a:r>
          </a:p>
          <a:p>
            <a:pPr lvl="1"/>
            <a:r>
              <a:rPr lang="en-US" sz="1800" kern="0" dirty="0" smtClean="0"/>
              <a:t>1 Port</a:t>
            </a:r>
          </a:p>
          <a:p>
            <a:pPr lvl="2"/>
            <a:r>
              <a:rPr lang="en-US" sz="1600" kern="0" dirty="0" smtClean="0"/>
              <a:t>Receive Only</a:t>
            </a:r>
          </a:p>
          <a:p>
            <a:pPr lvl="1"/>
            <a:r>
              <a:rPr lang="en-US" sz="1800" kern="0" dirty="0"/>
              <a:t>2 </a:t>
            </a:r>
            <a:r>
              <a:rPr lang="en-US" sz="1800" kern="0" dirty="0" smtClean="0"/>
              <a:t>Port</a:t>
            </a:r>
          </a:p>
          <a:p>
            <a:pPr lvl="2"/>
            <a:r>
              <a:rPr lang="en-US" sz="1600" kern="0" dirty="0" smtClean="0"/>
              <a:t>Can Receive Two signals or </a:t>
            </a:r>
          </a:p>
          <a:p>
            <a:pPr lvl="2"/>
            <a:r>
              <a:rPr lang="en-US" sz="1600" kern="0" dirty="0" smtClean="0"/>
              <a:t>Transmit One and </a:t>
            </a:r>
            <a:r>
              <a:rPr lang="en-US" sz="1600" kern="0" dirty="0"/>
              <a:t>R</a:t>
            </a:r>
            <a:r>
              <a:rPr lang="en-US" sz="1600" kern="0" dirty="0" smtClean="0"/>
              <a:t>eceive One</a:t>
            </a:r>
          </a:p>
          <a:p>
            <a:pPr lvl="1"/>
            <a:r>
              <a:rPr lang="en-US" sz="1800" kern="0" dirty="0" smtClean="0"/>
              <a:t>3 Port</a:t>
            </a:r>
          </a:p>
          <a:p>
            <a:pPr lvl="2"/>
            <a:r>
              <a:rPr lang="en-US" sz="1600" kern="0" dirty="0" smtClean="0"/>
              <a:t>One Transmit and Two Receive</a:t>
            </a:r>
          </a:p>
          <a:p>
            <a:pPr lvl="1"/>
            <a:r>
              <a:rPr lang="en-US" sz="1800" kern="0" dirty="0" smtClean="0"/>
              <a:t>4 Port</a:t>
            </a:r>
          </a:p>
          <a:p>
            <a:pPr lvl="2"/>
            <a:r>
              <a:rPr lang="en-US" sz="1600" kern="0" dirty="0" smtClean="0"/>
              <a:t>Two Transmit and Two Receive</a:t>
            </a:r>
          </a:p>
          <a:p>
            <a:pPr lvl="1"/>
            <a:r>
              <a:rPr lang="en-US" sz="1800" kern="0" dirty="0" smtClean="0"/>
              <a:t>Polarization adjustment</a:t>
            </a:r>
          </a:p>
          <a:p>
            <a:pPr lvl="2"/>
            <a:r>
              <a:rPr lang="en-US" sz="1600" kern="0" dirty="0" smtClean="0"/>
              <a:t>Single plane: transmit and receive are fixed and both rotate</a:t>
            </a:r>
          </a:p>
          <a:p>
            <a:pPr lvl="2"/>
            <a:r>
              <a:rPr lang="en-US" sz="1600" kern="0" dirty="0" smtClean="0"/>
              <a:t>Dual plane: transmit and receive rotate separately</a:t>
            </a:r>
          </a:p>
          <a:p>
            <a:pPr marL="457200" lvl="1" indent="0">
              <a:buNone/>
            </a:pPr>
            <a:endParaRPr lang="en-US" kern="0" dirty="0" smtClean="0"/>
          </a:p>
        </p:txBody>
      </p:sp>
    </p:spTree>
    <p:extLst>
      <p:ext uri="{BB962C8B-B14F-4D97-AF65-F5344CB8AC3E}">
        <p14:creationId xmlns="" xmlns:p14="http://schemas.microsoft.com/office/powerpoint/2010/main" val="1512558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755374"/>
            <a:ext cx="10948809" cy="59502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2000" kern="0" dirty="0" smtClean="0"/>
              <a:t>OMT and TRF</a:t>
            </a:r>
          </a:p>
          <a:p>
            <a:pPr lvl="1"/>
            <a:r>
              <a:rPr lang="en-US" sz="1800" kern="0" dirty="0" smtClean="0"/>
              <a:t>Ortho Mode Transducer (OMT)</a:t>
            </a:r>
          </a:p>
          <a:p>
            <a:pPr lvl="2"/>
            <a:r>
              <a:rPr lang="en-US" sz="1600" kern="0" dirty="0" smtClean="0"/>
              <a:t>Changes feeds circular Wave Guide to two rectangular Wave Guides</a:t>
            </a:r>
          </a:p>
          <a:p>
            <a:pPr lvl="2"/>
            <a:r>
              <a:rPr lang="en-US" sz="1600" kern="0" dirty="0" smtClean="0"/>
              <a:t>Separates and directs signals of two different polarities</a:t>
            </a:r>
          </a:p>
          <a:p>
            <a:pPr lvl="2"/>
            <a:r>
              <a:rPr lang="en-US" sz="1600" kern="0" dirty="0" smtClean="0"/>
              <a:t>Determines isolation for Circular Polarization</a:t>
            </a:r>
          </a:p>
          <a:p>
            <a:pPr lvl="1"/>
            <a:endParaRPr lang="en-US" sz="1800" kern="0" dirty="0" smtClean="0"/>
          </a:p>
          <a:p>
            <a:pPr lvl="1"/>
            <a:endParaRPr lang="en-US" sz="1800" kern="0" dirty="0"/>
          </a:p>
          <a:p>
            <a:pPr lvl="1"/>
            <a:endParaRPr lang="en-US" sz="1800" kern="0" dirty="0" smtClean="0"/>
          </a:p>
          <a:p>
            <a:pPr lvl="1"/>
            <a:endParaRPr lang="en-US" sz="1800" kern="0" dirty="0"/>
          </a:p>
          <a:p>
            <a:pPr lvl="1"/>
            <a:endParaRPr lang="en-US" sz="1800" kern="0" dirty="0" smtClean="0"/>
          </a:p>
          <a:p>
            <a:pPr lvl="1"/>
            <a:endParaRPr lang="en-US" sz="1800" kern="0" dirty="0"/>
          </a:p>
          <a:p>
            <a:pPr lvl="1"/>
            <a:r>
              <a:rPr lang="en-US" sz="1800" kern="0" dirty="0" smtClean="0"/>
              <a:t>Transmit Reject Filter (TRF)</a:t>
            </a:r>
          </a:p>
          <a:p>
            <a:pPr lvl="2"/>
            <a:r>
              <a:rPr lang="en-US" sz="1600" kern="0" dirty="0" smtClean="0"/>
              <a:t>Blocks transmit power from Low Noise Amplifier</a:t>
            </a:r>
            <a:endParaRPr lang="en-US" sz="1600" kern="0" dirty="0"/>
          </a:p>
          <a:p>
            <a:pPr lvl="1"/>
            <a:r>
              <a:rPr lang="en-US" sz="1800" kern="0" dirty="0" smtClean="0"/>
              <a:t>4 Port feed will have an OMT and TRF for each polarity</a:t>
            </a:r>
          </a:p>
          <a:p>
            <a:pPr marL="457200" lvl="1" indent="0">
              <a:buNone/>
            </a:pPr>
            <a:endParaRPr lang="en-US" kern="0" dirty="0" smtClean="0"/>
          </a:p>
        </p:txBody>
      </p:sp>
      <p:grpSp>
        <p:nvGrpSpPr>
          <p:cNvPr id="3" name="Group 27"/>
          <p:cNvGrpSpPr/>
          <p:nvPr/>
        </p:nvGrpSpPr>
        <p:grpSpPr>
          <a:xfrm>
            <a:off x="6246812" y="2343150"/>
            <a:ext cx="5715000" cy="3448050"/>
            <a:chOff x="6246812" y="2343150"/>
            <a:chExt cx="5715000" cy="3448050"/>
          </a:xfrm>
        </p:grpSpPr>
        <p:grpSp>
          <p:nvGrpSpPr>
            <p:cNvPr id="7" name="Group 14"/>
            <p:cNvGrpSpPr/>
            <p:nvPr/>
          </p:nvGrpSpPr>
          <p:grpSpPr>
            <a:xfrm>
              <a:off x="6246812" y="2343150"/>
              <a:ext cx="5715000" cy="3448050"/>
              <a:chOff x="6246812" y="2343150"/>
              <a:chExt cx="5715000" cy="344805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46812" y="2343150"/>
                <a:ext cx="5715000" cy="34480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nvGrpSpPr>
              <p:cNvPr id="9" name="Group 8"/>
              <p:cNvGrpSpPr/>
              <p:nvPr/>
            </p:nvGrpSpPr>
            <p:grpSpPr>
              <a:xfrm>
                <a:off x="6265544" y="2438400"/>
                <a:ext cx="2044099" cy="1463012"/>
                <a:chOff x="6265544" y="2438400"/>
                <a:chExt cx="2044099" cy="1463012"/>
              </a:xfrm>
            </p:grpSpPr>
            <p:sp>
              <p:nvSpPr>
                <p:cNvPr id="2" name="TextBox 1"/>
                <p:cNvSpPr txBox="1"/>
                <p:nvPr/>
              </p:nvSpPr>
              <p:spPr>
                <a:xfrm>
                  <a:off x="6265544" y="2438400"/>
                  <a:ext cx="1752600" cy="523220"/>
                </a:xfrm>
                <a:prstGeom prst="rect">
                  <a:avLst/>
                </a:prstGeom>
                <a:noFill/>
              </p:spPr>
              <p:txBody>
                <a:bodyPr wrap="square" rtlCol="0">
                  <a:spAutoFit/>
                </a:bodyPr>
                <a:lstStyle/>
                <a:p>
                  <a:pPr algn="ctr"/>
                  <a:r>
                    <a:rPr lang="en-US" sz="2800" dirty="0" smtClean="0">
                      <a:solidFill>
                        <a:srgbClr val="00FF00"/>
                      </a:solidFill>
                      <a:latin typeface="+mj-lt"/>
                    </a:rPr>
                    <a:t>OMT</a:t>
                  </a:r>
                  <a:endParaRPr lang="en-ZA" sz="2800" dirty="0" err="1" smtClean="0">
                    <a:solidFill>
                      <a:srgbClr val="00FF00"/>
                    </a:solidFill>
                    <a:latin typeface="+mj-lt"/>
                  </a:endParaRPr>
                </a:p>
              </p:txBody>
            </p:sp>
            <p:cxnSp>
              <p:nvCxnSpPr>
                <p:cNvPr id="4" name="Straight Arrow Connector 3"/>
                <p:cNvCxnSpPr/>
                <p:nvPr/>
              </p:nvCxnSpPr>
              <p:spPr bwMode="auto">
                <a:xfrm>
                  <a:off x="7466012" y="2961620"/>
                  <a:ext cx="427396" cy="695980"/>
                </a:xfrm>
                <a:prstGeom prst="straightConnector1">
                  <a:avLst/>
                </a:prstGeom>
                <a:solidFill>
                  <a:schemeClr val="accent1"/>
                </a:solidFill>
                <a:ln w="57150" cap="flat" cmpd="sng" algn="ctr">
                  <a:solidFill>
                    <a:srgbClr val="00FF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6" name="Right Brace 5"/>
                <p:cNvSpPr/>
                <p:nvPr/>
              </p:nvSpPr>
              <p:spPr bwMode="auto">
                <a:xfrm rot="14407517">
                  <a:off x="7688796" y="3280564"/>
                  <a:ext cx="461010" cy="780685"/>
                </a:xfrm>
                <a:prstGeom prst="rightBrace">
                  <a:avLst/>
                </a:prstGeom>
                <a:noFill/>
                <a:ln w="38100" cap="flat" cmpd="sng" algn="ctr">
                  <a:solidFill>
                    <a:srgbClr val="00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grpSp>
          <p:grpSp>
            <p:nvGrpSpPr>
              <p:cNvPr id="10" name="Group 13"/>
              <p:cNvGrpSpPr/>
              <p:nvPr/>
            </p:nvGrpSpPr>
            <p:grpSpPr>
              <a:xfrm>
                <a:off x="9104312" y="3657600"/>
                <a:ext cx="2552700" cy="1447780"/>
                <a:chOff x="9104312" y="3657600"/>
                <a:chExt cx="2552700" cy="1447780"/>
              </a:xfrm>
            </p:grpSpPr>
            <p:sp>
              <p:nvSpPr>
                <p:cNvPr id="11" name="TextBox 10"/>
                <p:cNvSpPr txBox="1"/>
                <p:nvPr/>
              </p:nvSpPr>
              <p:spPr>
                <a:xfrm>
                  <a:off x="9904412" y="4582160"/>
                  <a:ext cx="1752600" cy="523220"/>
                </a:xfrm>
                <a:prstGeom prst="rect">
                  <a:avLst/>
                </a:prstGeom>
                <a:noFill/>
              </p:spPr>
              <p:txBody>
                <a:bodyPr wrap="square" rtlCol="0">
                  <a:spAutoFit/>
                </a:bodyPr>
                <a:lstStyle/>
                <a:p>
                  <a:pPr algn="ctr"/>
                  <a:r>
                    <a:rPr lang="en-US" sz="2800" dirty="0" smtClean="0">
                      <a:solidFill>
                        <a:srgbClr val="00FF00"/>
                      </a:solidFill>
                      <a:latin typeface="+mj-lt"/>
                    </a:rPr>
                    <a:t>TRF</a:t>
                  </a:r>
                  <a:endParaRPr lang="en-ZA" sz="2800" dirty="0" err="1" smtClean="0">
                    <a:solidFill>
                      <a:srgbClr val="00FF00"/>
                    </a:solidFill>
                    <a:latin typeface="+mj-lt"/>
                  </a:endParaRPr>
                </a:p>
              </p:txBody>
            </p:sp>
            <p:cxnSp>
              <p:nvCxnSpPr>
                <p:cNvPr id="12" name="Straight Arrow Connector 11"/>
                <p:cNvCxnSpPr/>
                <p:nvPr/>
              </p:nvCxnSpPr>
              <p:spPr bwMode="auto">
                <a:xfrm flipH="1" flipV="1">
                  <a:off x="9104312" y="3657600"/>
                  <a:ext cx="1676400" cy="924560"/>
                </a:xfrm>
                <a:prstGeom prst="straightConnector1">
                  <a:avLst/>
                </a:prstGeom>
                <a:solidFill>
                  <a:schemeClr val="accent1"/>
                </a:solidFill>
                <a:ln w="57150" cap="flat" cmpd="sng" algn="ctr">
                  <a:solidFill>
                    <a:srgbClr val="00FF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grpSp>
          <p:nvGrpSpPr>
            <p:cNvPr id="13" name="Group 23"/>
            <p:cNvGrpSpPr/>
            <p:nvPr/>
          </p:nvGrpSpPr>
          <p:grpSpPr>
            <a:xfrm>
              <a:off x="8837612" y="3309610"/>
              <a:ext cx="2933700" cy="810270"/>
              <a:chOff x="8837612" y="3309610"/>
              <a:chExt cx="2933700" cy="810270"/>
            </a:xfrm>
          </p:grpSpPr>
          <p:cxnSp>
            <p:nvCxnSpPr>
              <p:cNvPr id="22" name="Straight Arrow Connector 21"/>
              <p:cNvCxnSpPr/>
              <p:nvPr/>
            </p:nvCxnSpPr>
            <p:spPr bwMode="auto">
              <a:xfrm flipH="1">
                <a:off x="8837612" y="3309610"/>
                <a:ext cx="1979454" cy="810270"/>
              </a:xfrm>
              <a:prstGeom prst="straightConnector1">
                <a:avLst/>
              </a:prstGeom>
              <a:solidFill>
                <a:schemeClr val="accent1"/>
              </a:solidFill>
              <a:ln w="57150" cap="flat" cmpd="sng" algn="ctr">
                <a:solidFill>
                  <a:srgbClr val="FFFF00"/>
                </a:solidFill>
                <a:prstDash val="solid"/>
                <a:round/>
                <a:headEnd type="arrow"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3" name="TextBox 22"/>
              <p:cNvSpPr txBox="1"/>
              <p:nvPr/>
            </p:nvSpPr>
            <p:spPr>
              <a:xfrm>
                <a:off x="10018712" y="3428980"/>
                <a:ext cx="1752600" cy="523220"/>
              </a:xfrm>
              <a:prstGeom prst="rect">
                <a:avLst/>
              </a:prstGeom>
              <a:noFill/>
              <a:ln>
                <a:noFill/>
              </a:ln>
            </p:spPr>
            <p:txBody>
              <a:bodyPr wrap="square" rtlCol="0">
                <a:spAutoFit/>
              </a:bodyPr>
              <a:lstStyle/>
              <a:p>
                <a:pPr algn="ctr"/>
                <a:r>
                  <a:rPr lang="en-US" sz="2800" dirty="0" err="1">
                    <a:solidFill>
                      <a:srgbClr val="FFFF00"/>
                    </a:solidFill>
                    <a:latin typeface="+mj-lt"/>
                  </a:rPr>
                  <a:t>T</a:t>
                </a:r>
                <a:r>
                  <a:rPr lang="en-US" sz="2800" dirty="0" err="1" smtClean="0">
                    <a:solidFill>
                      <a:srgbClr val="FFFF00"/>
                    </a:solidFill>
                    <a:latin typeface="+mj-lt"/>
                  </a:rPr>
                  <a:t>x</a:t>
                </a:r>
                <a:endParaRPr lang="en-ZA" sz="2800" dirty="0" err="1" smtClean="0">
                  <a:solidFill>
                    <a:srgbClr val="FFFF00"/>
                  </a:solidFill>
                  <a:latin typeface="+mj-lt"/>
                </a:endParaRPr>
              </a:p>
            </p:txBody>
          </p:sp>
        </p:grpSp>
        <p:grpSp>
          <p:nvGrpSpPr>
            <p:cNvPr id="14" name="Group 26"/>
            <p:cNvGrpSpPr/>
            <p:nvPr/>
          </p:nvGrpSpPr>
          <p:grpSpPr>
            <a:xfrm>
              <a:off x="8836739" y="2590800"/>
              <a:ext cx="2595165" cy="1227426"/>
              <a:chOff x="8836739" y="2590800"/>
              <a:chExt cx="2595165" cy="1227426"/>
            </a:xfrm>
          </p:grpSpPr>
          <p:grpSp>
            <p:nvGrpSpPr>
              <p:cNvPr id="15" name="Group 17"/>
              <p:cNvGrpSpPr/>
              <p:nvPr/>
            </p:nvGrpSpPr>
            <p:grpSpPr>
              <a:xfrm>
                <a:off x="9523412" y="2590800"/>
                <a:ext cx="1908492" cy="533400"/>
                <a:chOff x="9523412" y="2590800"/>
                <a:chExt cx="1908492" cy="533400"/>
              </a:xfrm>
            </p:grpSpPr>
            <p:cxnSp>
              <p:nvCxnSpPr>
                <p:cNvPr id="17" name="Straight Arrow Connector 16"/>
                <p:cNvCxnSpPr/>
                <p:nvPr/>
              </p:nvCxnSpPr>
              <p:spPr bwMode="auto">
                <a:xfrm flipH="1">
                  <a:off x="9523412" y="2590800"/>
                  <a:ext cx="990600" cy="294640"/>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9" name="TextBox 18"/>
                <p:cNvSpPr txBox="1"/>
                <p:nvPr/>
              </p:nvSpPr>
              <p:spPr>
                <a:xfrm>
                  <a:off x="9679304" y="2600980"/>
                  <a:ext cx="1752600" cy="523220"/>
                </a:xfrm>
                <a:prstGeom prst="rect">
                  <a:avLst/>
                </a:prstGeom>
                <a:noFill/>
                <a:ln>
                  <a:noFill/>
                </a:ln>
              </p:spPr>
              <p:txBody>
                <a:bodyPr wrap="square" rtlCol="0">
                  <a:spAutoFit/>
                </a:bodyPr>
                <a:lstStyle/>
                <a:p>
                  <a:pPr algn="ctr"/>
                  <a:r>
                    <a:rPr lang="en-US" sz="2800" dirty="0" smtClean="0">
                      <a:solidFill>
                        <a:srgbClr val="FF0000"/>
                      </a:solidFill>
                      <a:latin typeface="+mj-lt"/>
                    </a:rPr>
                    <a:t>Rx</a:t>
                  </a:r>
                  <a:endParaRPr lang="en-ZA" sz="2800" dirty="0" err="1" smtClean="0">
                    <a:solidFill>
                      <a:srgbClr val="FF0000"/>
                    </a:solidFill>
                    <a:latin typeface="+mj-lt"/>
                  </a:endParaRPr>
                </a:p>
              </p:txBody>
            </p:sp>
          </p:grpSp>
          <p:cxnSp>
            <p:nvCxnSpPr>
              <p:cNvPr id="26" name="Straight Arrow Connector 25"/>
              <p:cNvCxnSpPr/>
              <p:nvPr/>
            </p:nvCxnSpPr>
            <p:spPr bwMode="auto">
              <a:xfrm flipH="1">
                <a:off x="8836739" y="2961620"/>
                <a:ext cx="610473" cy="856606"/>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 xmlns:p14="http://schemas.microsoft.com/office/powerpoint/2010/main" val="3853801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p:nvPr/>
        </p:nvGrpSpPr>
        <p:grpSpPr>
          <a:xfrm>
            <a:off x="2133045" y="838200"/>
            <a:ext cx="8951168" cy="2009775"/>
            <a:chOff x="1143000" y="3533775"/>
            <a:chExt cx="6715125" cy="2009775"/>
          </a:xfrm>
        </p:grpSpPr>
        <p:pic>
          <p:nvPicPr>
            <p:cNvPr id="6" name="Picture 4"/>
            <p:cNvPicPr>
              <a:picLocks noChangeAspect="1" noChangeArrowheads="1"/>
            </p:cNvPicPr>
            <p:nvPr/>
          </p:nvPicPr>
          <p:blipFill>
            <a:blip r:embed="rId3" cstate="print">
              <a:extLst>
                <a:ext uri="{28A0092B-C50C-407E-A947-70E740481C1C}">
                  <a14:useLocalDpi xmlns="" xmlns:a14="http://schemas.microsoft.com/office/drawing/2010/main"/>
                </a:ext>
              </a:extLst>
            </a:blip>
            <a:srcRect/>
            <a:stretch>
              <a:fillRect/>
            </a:stretch>
          </p:blipFill>
          <p:spPr bwMode="auto">
            <a:xfrm>
              <a:off x="1143000" y="3581400"/>
              <a:ext cx="6715125" cy="19621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7" name="Straight Connector 6"/>
            <p:cNvCxnSpPr/>
            <p:nvPr/>
          </p:nvCxnSpPr>
          <p:spPr bwMode="auto">
            <a:xfrm>
              <a:off x="1143000" y="3533775"/>
              <a:ext cx="6710362"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2" name="Title 1"/>
          <p:cNvSpPr>
            <a:spLocks noGrp="1"/>
          </p:cNvSpPr>
          <p:nvPr>
            <p:ph type="title"/>
          </p:nvPr>
        </p:nvSpPr>
        <p:spPr>
          <a:xfrm>
            <a:off x="711015" y="228600"/>
            <a:ext cx="9649486" cy="892884"/>
          </a:xfrm>
        </p:spPr>
        <p:txBody>
          <a:bodyPr/>
          <a:lstStyle/>
          <a:p>
            <a:r>
              <a:rPr lang="en-US" altLang="en-US" dirty="0"/>
              <a:t>3D Antenna Radiation Pattern</a:t>
            </a:r>
            <a:endParaRPr lang="en-US" dirty="0"/>
          </a:p>
        </p:txBody>
      </p:sp>
      <p:pic>
        <p:nvPicPr>
          <p:cNvPr id="361475" name="Picture 3"/>
          <p:cNvPicPr>
            <a:picLocks noGrp="1" noChangeArrowheads="1"/>
          </p:cNvPicPr>
          <p:nvPr>
            <p:ph idx="4294967295"/>
          </p:nvPr>
        </p:nvPicPr>
        <p:blipFill>
          <a:blip r:embed="rId4" cstate="email">
            <a:extLst>
              <a:ext uri="{28A0092B-C50C-407E-A947-70E740481C1C}">
                <a14:useLocalDpi xmlns="" xmlns:a14="http://schemas.microsoft.com/office/drawing/2010/main"/>
              </a:ext>
            </a:extLst>
          </a:blip>
          <a:srcRect/>
          <a:stretch>
            <a:fillRect/>
          </a:stretch>
        </p:blipFill>
        <p:spPr>
          <a:xfrm>
            <a:off x="1117310" y="2057400"/>
            <a:ext cx="9698158" cy="4699000"/>
          </a:xfrm>
          <a:prstGeom prst="rect">
            <a:avLst/>
          </a:prstGeom>
          <a:noFill/>
          <a:ln/>
        </p:spPr>
      </p:pic>
      <p:sp>
        <p:nvSpPr>
          <p:cNvPr id="361476" name="Rectangle 4"/>
          <p:cNvSpPr>
            <a:spLocks noChangeArrowheads="1"/>
          </p:cNvSpPr>
          <p:nvPr/>
        </p:nvSpPr>
        <p:spPr bwMode="white">
          <a:xfrm>
            <a:off x="442269" y="1111250"/>
            <a:ext cx="9046393" cy="546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defRPr sz="2800" b="1">
                <a:solidFill>
                  <a:schemeClr val="accent2"/>
                </a:solidFill>
                <a:latin typeface="Arial" charset="0"/>
              </a:defRPr>
            </a:lvl1pPr>
            <a:lvl2pPr>
              <a:defRPr sz="2800" b="1">
                <a:solidFill>
                  <a:schemeClr val="accent2"/>
                </a:solidFill>
                <a:latin typeface="Arial" charset="0"/>
              </a:defRPr>
            </a:lvl2pPr>
            <a:lvl3pPr>
              <a:defRPr sz="2800" b="1">
                <a:solidFill>
                  <a:schemeClr val="accent2"/>
                </a:solidFill>
                <a:latin typeface="Arial" charset="0"/>
              </a:defRPr>
            </a:lvl3pPr>
            <a:lvl4pPr>
              <a:defRPr sz="2800" b="1">
                <a:solidFill>
                  <a:schemeClr val="accent2"/>
                </a:solidFill>
                <a:latin typeface="Arial" charset="0"/>
              </a:defRPr>
            </a:lvl4pPr>
            <a:lvl5pPr>
              <a:defRPr sz="2800" b="1">
                <a:solidFill>
                  <a:schemeClr val="accent2"/>
                </a:solidFill>
                <a:latin typeface="Arial" charset="0"/>
              </a:defRPr>
            </a:lvl5pPr>
            <a:lvl6pPr marL="457200" fontAlgn="base">
              <a:spcBef>
                <a:spcPct val="0"/>
              </a:spcBef>
              <a:spcAft>
                <a:spcPct val="0"/>
              </a:spcAft>
              <a:defRPr sz="2800" b="1">
                <a:solidFill>
                  <a:schemeClr val="accent2"/>
                </a:solidFill>
                <a:latin typeface="Arial" charset="0"/>
              </a:defRPr>
            </a:lvl6pPr>
            <a:lvl7pPr marL="914400" fontAlgn="base">
              <a:spcBef>
                <a:spcPct val="0"/>
              </a:spcBef>
              <a:spcAft>
                <a:spcPct val="0"/>
              </a:spcAft>
              <a:defRPr sz="2800" b="1">
                <a:solidFill>
                  <a:schemeClr val="accent2"/>
                </a:solidFill>
                <a:latin typeface="Arial" charset="0"/>
              </a:defRPr>
            </a:lvl7pPr>
            <a:lvl8pPr marL="1371600" fontAlgn="base">
              <a:spcBef>
                <a:spcPct val="0"/>
              </a:spcBef>
              <a:spcAft>
                <a:spcPct val="0"/>
              </a:spcAft>
              <a:defRPr sz="2800" b="1">
                <a:solidFill>
                  <a:schemeClr val="accent2"/>
                </a:solidFill>
                <a:latin typeface="Arial" charset="0"/>
              </a:defRPr>
            </a:lvl8pPr>
            <a:lvl9pPr marL="1828800" fontAlgn="base">
              <a:spcBef>
                <a:spcPct val="0"/>
              </a:spcBef>
              <a:spcAft>
                <a:spcPct val="0"/>
              </a:spcAft>
              <a:defRPr sz="2800" b="1">
                <a:solidFill>
                  <a:schemeClr val="accent2"/>
                </a:solidFill>
                <a:latin typeface="Arial" charset="0"/>
              </a:defRPr>
            </a:lvl9pPr>
          </a:lstStyle>
          <a:p>
            <a:pPr eaLnBrk="1" hangingPunct="1"/>
            <a:endParaRPr lang="en-US" altLang="en-US" dirty="0">
              <a:solidFill>
                <a:schemeClr val="bg2"/>
              </a:solidFill>
            </a:endParaRPr>
          </a:p>
        </p:txBody>
      </p:sp>
    </p:spTree>
    <p:extLst>
      <p:ext uri="{BB962C8B-B14F-4D97-AF65-F5344CB8AC3E}">
        <p14:creationId xmlns="" xmlns:p14="http://schemas.microsoft.com/office/powerpoint/2010/main" val="393020950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09984" y="288925"/>
            <a:ext cx="9046393" cy="400050"/>
          </a:xfr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en-US" sz="3200" dirty="0"/>
              <a:t>Polarization</a:t>
            </a:r>
            <a:endParaRPr lang="en-US" altLang="en-US" dirty="0"/>
          </a:p>
        </p:txBody>
      </p:sp>
      <p:sp>
        <p:nvSpPr>
          <p:cNvPr id="103427" name="Rectangle 3"/>
          <p:cNvSpPr>
            <a:spLocks noChangeArrowheads="1"/>
          </p:cNvSpPr>
          <p:nvPr/>
        </p:nvSpPr>
        <p:spPr bwMode="auto">
          <a:xfrm>
            <a:off x="416560" y="1117600"/>
            <a:ext cx="12188825" cy="1155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176213" indent="-176213" eaLnBrk="1" hangingPunct="1">
              <a:spcBef>
                <a:spcPct val="20000"/>
              </a:spcBef>
              <a:spcAft>
                <a:spcPts val="700"/>
              </a:spcAft>
              <a:buClr>
                <a:srgbClr val="00798D"/>
              </a:buClr>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Provides increased satellite capacity 	(Allows frequency reuse) </a:t>
            </a:r>
          </a:p>
          <a:p>
            <a:pPr marL="176213" indent="-176213" eaLnBrk="1" hangingPunct="1">
              <a:spcBef>
                <a:spcPct val="20000"/>
              </a:spcBef>
              <a:spcAft>
                <a:spcPts val="700"/>
              </a:spcAft>
              <a:buClr>
                <a:srgbClr val="00798D"/>
              </a:buClr>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The directional aspects of the electrical field of a radio signal</a:t>
            </a:r>
          </a:p>
        </p:txBody>
      </p:sp>
      <p:grpSp>
        <p:nvGrpSpPr>
          <p:cNvPr id="2" name="Group 4"/>
          <p:cNvGrpSpPr>
            <a:grpSpLocks/>
          </p:cNvGrpSpPr>
          <p:nvPr/>
        </p:nvGrpSpPr>
        <p:grpSpPr bwMode="auto">
          <a:xfrm>
            <a:off x="0" y="2387600"/>
            <a:ext cx="12491430" cy="1993900"/>
            <a:chOff x="0" y="1432"/>
            <a:chExt cx="5903" cy="1256"/>
          </a:xfrm>
        </p:grpSpPr>
        <p:sp>
          <p:nvSpPr>
            <p:cNvPr id="29702" name="Rectangle 5"/>
            <p:cNvSpPr>
              <a:spLocks noChangeArrowheads="1"/>
            </p:cNvSpPr>
            <p:nvPr/>
          </p:nvSpPr>
          <p:spPr bwMode="auto">
            <a:xfrm>
              <a:off x="143" y="1432"/>
              <a:ext cx="5760" cy="3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176213" indent="-176213" eaLnBrk="1" hangingPunct="1">
                <a:spcBef>
                  <a:spcPct val="20000"/>
                </a:spcBef>
                <a:spcAft>
                  <a:spcPts val="700"/>
                </a:spcAft>
                <a:buClr>
                  <a:srgbClr val="00798D"/>
                </a:buClr>
                <a:buFont typeface="Arial" panose="020B0604020202020204" pitchFamily="34" charset="0"/>
                <a:buChar char="•"/>
              </a:pPr>
              <a:r>
                <a:rPr lang="en-US" altLang="en-US" b="1" kern="0" dirty="0">
                  <a:solidFill>
                    <a:srgbClr val="000000"/>
                  </a:solidFill>
                  <a:latin typeface="Arial" panose="020B0604020202020204" pitchFamily="34" charset="0"/>
                  <a:cs typeface="Arial" panose="020B0604020202020204" pitchFamily="34" charset="0"/>
                </a:rPr>
                <a:t>Linear (90o Out of Phase)</a:t>
              </a:r>
            </a:p>
          </p:txBody>
        </p:sp>
        <p:sp>
          <p:nvSpPr>
            <p:cNvPr id="29703" name="Rectangle 6"/>
            <p:cNvSpPr>
              <a:spLocks noChangeArrowheads="1"/>
            </p:cNvSpPr>
            <p:nvPr/>
          </p:nvSpPr>
          <p:spPr bwMode="auto">
            <a:xfrm>
              <a:off x="0" y="1776"/>
              <a:ext cx="5760" cy="9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800100" lvl="1" indent="-342900">
                <a:buFont typeface="Arial" panose="020B0604020202020204" pitchFamily="34" charset="0"/>
                <a:buChar char="•"/>
              </a:pPr>
              <a:r>
                <a:rPr lang="en-US" altLang="en-US" dirty="0"/>
                <a:t> Horizo</a:t>
              </a:r>
              <a:r>
                <a:rPr lang="en-US" altLang="en-US" sz="2000" kern="0" dirty="0">
                  <a:solidFill>
                    <a:srgbClr val="000000"/>
                  </a:solidFill>
                  <a:latin typeface="Arial" panose="020B0604020202020204" pitchFamily="34" charset="0"/>
                  <a:cs typeface="Arial" panose="020B0604020202020204" pitchFamily="34" charset="0"/>
                </a:rPr>
                <a:t>ntal (H)</a:t>
              </a:r>
            </a:p>
            <a:p>
              <a:pPr marL="800100" lvl="1" indent="-342900">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 Vertical (V)</a:t>
              </a:r>
            </a:p>
            <a:p>
              <a:pPr marL="800100" lvl="1" indent="-342900">
                <a:buFont typeface="Arial" panose="020B0604020202020204" pitchFamily="34" charset="0"/>
                <a:buChar char="•"/>
              </a:pPr>
              <a:r>
                <a:rPr lang="en-US" altLang="en-US" dirty="0"/>
                <a:t> </a:t>
              </a:r>
              <a:r>
                <a:rPr lang="en-US" altLang="en-US" sz="2000" kern="0" dirty="0">
                  <a:solidFill>
                    <a:srgbClr val="000000"/>
                  </a:solidFill>
                  <a:latin typeface="Arial" panose="020B0604020202020204" pitchFamily="34" charset="0"/>
                  <a:cs typeface="Arial" panose="020B0604020202020204" pitchFamily="34" charset="0"/>
                </a:rPr>
                <a:t>All Ku-Band satellites are Linear</a:t>
              </a:r>
            </a:p>
          </p:txBody>
        </p:sp>
      </p:grpSp>
      <p:sp>
        <p:nvSpPr>
          <p:cNvPr id="103431" name="Rectangle 7"/>
          <p:cNvSpPr>
            <a:spLocks noChangeArrowheads="1"/>
          </p:cNvSpPr>
          <p:nvPr/>
        </p:nvSpPr>
        <p:spPr bwMode="auto">
          <a:xfrm>
            <a:off x="416560" y="4510088"/>
            <a:ext cx="12188825" cy="2017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176213" indent="-176213" eaLnBrk="1" hangingPunct="1">
              <a:spcBef>
                <a:spcPct val="20000"/>
              </a:spcBef>
              <a:spcAft>
                <a:spcPts val="700"/>
              </a:spcAft>
              <a:buClr>
                <a:srgbClr val="00798D"/>
              </a:buClr>
              <a:buFont typeface="Arial" panose="020B0604020202020204" pitchFamily="34" charset="0"/>
              <a:buChar char="•"/>
            </a:pPr>
            <a:r>
              <a:rPr lang="en-US" altLang="en-US" b="1" kern="0" dirty="0">
                <a:solidFill>
                  <a:srgbClr val="000000"/>
                </a:solidFill>
                <a:latin typeface="Arial" panose="020B0604020202020204" pitchFamily="34" charset="0"/>
                <a:cs typeface="Arial" panose="020B0604020202020204" pitchFamily="34" charset="0"/>
              </a:rPr>
              <a:t>Circular (180 o Out of Phase)</a:t>
            </a:r>
          </a:p>
          <a:p>
            <a:pPr marL="800100" lvl="1" indent="-342900">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Right Hand Circular (RHCP) </a:t>
            </a:r>
          </a:p>
          <a:p>
            <a:pPr marL="800100" lvl="1" indent="-342900">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Left  Hand Circular (LHCP)</a:t>
            </a:r>
          </a:p>
          <a:p>
            <a:pPr lvl="1"/>
            <a:endParaRPr lang="en-US" altLang="en-US" dirty="0"/>
          </a:p>
        </p:txBody>
      </p:sp>
    </p:spTree>
    <p:extLst>
      <p:ext uri="{BB962C8B-B14F-4D97-AF65-F5344CB8AC3E}">
        <p14:creationId xmlns="" xmlns:p14="http://schemas.microsoft.com/office/powerpoint/2010/main" val="237095827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3427"/>
                                        </p:tgtEl>
                                        <p:attrNameLst>
                                          <p:attrName>style.visibility</p:attrName>
                                        </p:attrNameLst>
                                      </p:cBhvr>
                                      <p:to>
                                        <p:strVal val="visible"/>
                                      </p:to>
                                    </p:set>
                                    <p:anim calcmode="lin" valueType="num">
                                      <p:cBhvr>
                                        <p:cTn id="7" dur="500" fill="hold"/>
                                        <p:tgtEl>
                                          <p:spTgt spid="103427"/>
                                        </p:tgtEl>
                                        <p:attrNameLst>
                                          <p:attrName>ppt_w</p:attrName>
                                        </p:attrNameLst>
                                      </p:cBhvr>
                                      <p:tavLst>
                                        <p:tav tm="0">
                                          <p:val>
                                            <p:fltVal val="0"/>
                                          </p:val>
                                        </p:tav>
                                        <p:tav tm="100000">
                                          <p:val>
                                            <p:strVal val="#ppt_w"/>
                                          </p:val>
                                        </p:tav>
                                      </p:tavLst>
                                    </p:anim>
                                    <p:anim calcmode="lin" valueType="num">
                                      <p:cBhvr>
                                        <p:cTn id="8" dur="500" fill="hold"/>
                                        <p:tgtEl>
                                          <p:spTgt spid="103427"/>
                                        </p:tgtEl>
                                        <p:attrNameLst>
                                          <p:attrName>ppt_h</p:attrName>
                                        </p:attrNameLst>
                                      </p:cBhvr>
                                      <p:tavLst>
                                        <p:tav tm="0">
                                          <p:val>
                                            <p:fltVal val="0"/>
                                          </p:val>
                                        </p:tav>
                                        <p:tav tm="100000">
                                          <p:val>
                                            <p:strVal val="#ppt_h"/>
                                          </p:val>
                                        </p:tav>
                                      </p:tavLst>
                                    </p:anim>
                                    <p:animEffect transition="in" filter="fade">
                                      <p:cBhvr>
                                        <p:cTn id="9" dur="500"/>
                                        <p:tgtEl>
                                          <p:spTgt spid="10342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3431"/>
                                        </p:tgtEl>
                                        <p:attrNameLst>
                                          <p:attrName>style.visibility</p:attrName>
                                        </p:attrNameLst>
                                      </p:cBhvr>
                                      <p:to>
                                        <p:strVal val="visible"/>
                                      </p:to>
                                    </p:set>
                                    <p:anim calcmode="lin" valueType="num">
                                      <p:cBhvr>
                                        <p:cTn id="21" dur="500" fill="hold"/>
                                        <p:tgtEl>
                                          <p:spTgt spid="103431"/>
                                        </p:tgtEl>
                                        <p:attrNameLst>
                                          <p:attrName>ppt_w</p:attrName>
                                        </p:attrNameLst>
                                      </p:cBhvr>
                                      <p:tavLst>
                                        <p:tav tm="0">
                                          <p:val>
                                            <p:fltVal val="0"/>
                                          </p:val>
                                        </p:tav>
                                        <p:tav tm="100000">
                                          <p:val>
                                            <p:strVal val="#ppt_w"/>
                                          </p:val>
                                        </p:tav>
                                      </p:tavLst>
                                    </p:anim>
                                    <p:anim calcmode="lin" valueType="num">
                                      <p:cBhvr>
                                        <p:cTn id="22" dur="500" fill="hold"/>
                                        <p:tgtEl>
                                          <p:spTgt spid="103431"/>
                                        </p:tgtEl>
                                        <p:attrNameLst>
                                          <p:attrName>ppt_h</p:attrName>
                                        </p:attrNameLst>
                                      </p:cBhvr>
                                      <p:tavLst>
                                        <p:tav tm="0">
                                          <p:val>
                                            <p:fltVal val="0"/>
                                          </p:val>
                                        </p:tav>
                                        <p:tav tm="100000">
                                          <p:val>
                                            <p:strVal val="#ppt_h"/>
                                          </p:val>
                                        </p:tav>
                                      </p:tavLst>
                                    </p:anim>
                                    <p:animEffect transition="in" filter="fade">
                                      <p:cBhvr>
                                        <p:cTn id="23" dur="500"/>
                                        <p:tgtEl>
                                          <p:spTgt spid="103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autoUpdateAnimBg="0"/>
      <p:bldP spid="1034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en-US" sz="3200" dirty="0"/>
              <a:t>Linear Polarization</a:t>
            </a:r>
          </a:p>
        </p:txBody>
      </p:sp>
      <p:sp>
        <p:nvSpPr>
          <p:cNvPr id="105475" name="Rectangle 3"/>
          <p:cNvSpPr>
            <a:spLocks noGrp="1" noChangeArrowheads="1"/>
          </p:cNvSpPr>
          <p:nvPr>
            <p:ph type="body" idx="1"/>
          </p:nvPr>
        </p:nvSpPr>
        <p:spPr>
          <a:xfrm>
            <a:off x="0" y="4637088"/>
            <a:ext cx="5281824" cy="1689100"/>
          </a:xfrm>
        </p:spPr>
        <p:txBody>
          <a:bodyPr/>
          <a:lstStyle/>
          <a:p>
            <a:pPr eaLnBrk="1" hangingPunct="1"/>
            <a:r>
              <a:rPr lang="en-US" altLang="en-US" sz="2400" dirty="0" smtClean="0">
                <a:latin typeface="+mn-lt"/>
              </a:rPr>
              <a:t>Vertical </a:t>
            </a:r>
          </a:p>
          <a:p>
            <a:pPr lvl="1" eaLnBrk="1" hangingPunct="1"/>
            <a:r>
              <a:rPr lang="en-US" altLang="en-US" sz="2000" b="0" dirty="0" smtClean="0">
                <a:latin typeface="+mn-lt"/>
              </a:rPr>
              <a:t>Field lies in a plane  perpendicular to the earth’s surface.</a:t>
            </a:r>
          </a:p>
          <a:p>
            <a:pPr eaLnBrk="1" hangingPunct="1"/>
            <a:endParaRPr lang="en-US" altLang="en-US" dirty="0" smtClean="0">
              <a:latin typeface="+mn-lt"/>
            </a:endParaRPr>
          </a:p>
        </p:txBody>
      </p:sp>
      <p:pic>
        <p:nvPicPr>
          <p:cNvPr id="105476" name="Picture 4" descr="LINEARPOL"/>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15738" y="1704976"/>
            <a:ext cx="7273088" cy="3578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25" name="Rectangle 5"/>
          <p:cNvSpPr>
            <a:spLocks noChangeArrowheads="1"/>
          </p:cNvSpPr>
          <p:nvPr/>
        </p:nvSpPr>
        <p:spPr bwMode="auto">
          <a:xfrm>
            <a:off x="0" y="904875"/>
            <a:ext cx="5281824" cy="1949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90513" indent="-290513" eaLnBrk="0" hangingPunct="0">
              <a:spcBef>
                <a:spcPct val="20000"/>
              </a:spcBef>
              <a:buClr>
                <a:srgbClr val="005079"/>
              </a:buClr>
              <a:buFont typeface="Wingdings" pitchFamily="2" charset="2"/>
              <a:buChar char="§"/>
              <a:defRPr sz="2000" b="1">
                <a:solidFill>
                  <a:schemeClr val="bg2"/>
                </a:solidFill>
                <a:latin typeface="Arial" charset="0"/>
              </a:defRPr>
            </a:lvl1pPr>
            <a:lvl2pPr marL="690563" indent="-285750" eaLnBrk="0" hangingPunct="0">
              <a:spcBef>
                <a:spcPct val="20000"/>
              </a:spcBef>
              <a:buClr>
                <a:srgbClr val="005079"/>
              </a:buClr>
              <a:buChar char="–"/>
              <a:defRPr b="1">
                <a:solidFill>
                  <a:schemeClr val="bg2"/>
                </a:solidFill>
                <a:latin typeface="Arial" charset="0"/>
              </a:defRPr>
            </a:lvl2pPr>
            <a:lvl3pPr marL="1143000" indent="-228600" eaLnBrk="0" hangingPunct="0">
              <a:spcBef>
                <a:spcPct val="20000"/>
              </a:spcBef>
              <a:buClr>
                <a:srgbClr val="005079"/>
              </a:buClr>
              <a:buChar char="•"/>
              <a:defRPr sz="1600" b="1">
                <a:solidFill>
                  <a:schemeClr val="bg2"/>
                </a:solidFill>
                <a:latin typeface="Arial" charset="0"/>
              </a:defRPr>
            </a:lvl3pPr>
            <a:lvl4pPr marL="1600200" indent="-228600" eaLnBrk="0" hangingPunct="0">
              <a:spcBef>
                <a:spcPct val="20000"/>
              </a:spcBef>
              <a:buClr>
                <a:srgbClr val="005079"/>
              </a:buClr>
              <a:buChar char="–"/>
              <a:defRPr sz="1400" b="1">
                <a:solidFill>
                  <a:schemeClr val="bg2"/>
                </a:solidFill>
                <a:latin typeface="Arial" charset="0"/>
              </a:defRPr>
            </a:lvl4pPr>
            <a:lvl5pPr marL="2057400" indent="-228600" eaLnBrk="0" hangingPunct="0">
              <a:spcBef>
                <a:spcPct val="20000"/>
              </a:spcBef>
              <a:buClr>
                <a:srgbClr val="005079"/>
              </a:buClr>
              <a:buChar char="»"/>
              <a:defRPr sz="1400" b="1">
                <a:solidFill>
                  <a:schemeClr val="bg2"/>
                </a:solidFill>
                <a:latin typeface="Arial" charset="0"/>
              </a:defRPr>
            </a:lvl5pPr>
            <a:lvl6pPr marL="2514600" indent="-228600" eaLnBrk="0" fontAlgn="base" hangingPunct="0">
              <a:spcBef>
                <a:spcPct val="20000"/>
              </a:spcBef>
              <a:spcAft>
                <a:spcPct val="0"/>
              </a:spcAft>
              <a:buClr>
                <a:srgbClr val="005079"/>
              </a:buClr>
              <a:buChar char="»"/>
              <a:defRPr sz="1400" b="1">
                <a:solidFill>
                  <a:schemeClr val="bg2"/>
                </a:solidFill>
                <a:latin typeface="Arial" charset="0"/>
              </a:defRPr>
            </a:lvl6pPr>
            <a:lvl7pPr marL="2971800" indent="-228600" eaLnBrk="0" fontAlgn="base" hangingPunct="0">
              <a:spcBef>
                <a:spcPct val="20000"/>
              </a:spcBef>
              <a:spcAft>
                <a:spcPct val="0"/>
              </a:spcAft>
              <a:buClr>
                <a:srgbClr val="005079"/>
              </a:buClr>
              <a:buChar char="»"/>
              <a:defRPr sz="1400" b="1">
                <a:solidFill>
                  <a:schemeClr val="bg2"/>
                </a:solidFill>
                <a:latin typeface="Arial" charset="0"/>
              </a:defRPr>
            </a:lvl7pPr>
            <a:lvl8pPr marL="3429000" indent="-228600" eaLnBrk="0" fontAlgn="base" hangingPunct="0">
              <a:spcBef>
                <a:spcPct val="20000"/>
              </a:spcBef>
              <a:spcAft>
                <a:spcPct val="0"/>
              </a:spcAft>
              <a:buClr>
                <a:srgbClr val="005079"/>
              </a:buClr>
              <a:buChar char="»"/>
              <a:defRPr sz="1400" b="1">
                <a:solidFill>
                  <a:schemeClr val="bg2"/>
                </a:solidFill>
                <a:latin typeface="Arial" charset="0"/>
              </a:defRPr>
            </a:lvl8pPr>
            <a:lvl9pPr marL="3886200" indent="-228600" eaLnBrk="0" fontAlgn="base" hangingPunct="0">
              <a:spcBef>
                <a:spcPct val="20000"/>
              </a:spcBef>
              <a:spcAft>
                <a:spcPct val="0"/>
              </a:spcAft>
              <a:buClr>
                <a:srgbClr val="005079"/>
              </a:buClr>
              <a:buChar char="»"/>
              <a:defRPr sz="1400" b="1">
                <a:solidFill>
                  <a:schemeClr val="bg2"/>
                </a:solidFill>
                <a:latin typeface="Arial" charset="0"/>
              </a:defRPr>
            </a:lvl9pPr>
          </a:lstStyle>
          <a:p>
            <a:pPr eaLnBrk="1" hangingPunct="1"/>
            <a:r>
              <a:rPr lang="en-US" altLang="en-US" sz="2400" dirty="0">
                <a:solidFill>
                  <a:srgbClr val="000000"/>
                </a:solidFill>
                <a:latin typeface="+mn-lt"/>
              </a:rPr>
              <a:t>Linear Polarization</a:t>
            </a:r>
          </a:p>
          <a:p>
            <a:pPr lvl="1" eaLnBrk="1" hangingPunct="1"/>
            <a:r>
              <a:rPr lang="en-US" altLang="en-US" sz="2000" b="0" dirty="0">
                <a:solidFill>
                  <a:srgbClr val="000000"/>
                </a:solidFill>
                <a:latin typeface="+mn-lt"/>
              </a:rPr>
              <a:t>The electrical field is wholly in one plane containing the direction of propagation</a:t>
            </a:r>
          </a:p>
        </p:txBody>
      </p:sp>
      <p:sp>
        <p:nvSpPr>
          <p:cNvPr id="105478" name="Rectangle 6"/>
          <p:cNvSpPr>
            <a:spLocks noChangeArrowheads="1"/>
          </p:cNvSpPr>
          <p:nvPr/>
        </p:nvSpPr>
        <p:spPr bwMode="auto">
          <a:xfrm>
            <a:off x="0" y="2778125"/>
            <a:ext cx="5281824" cy="1587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90513" indent="-290513" eaLnBrk="0" hangingPunct="0">
              <a:spcBef>
                <a:spcPct val="20000"/>
              </a:spcBef>
              <a:buClr>
                <a:srgbClr val="005079"/>
              </a:buClr>
              <a:buFont typeface="Wingdings" pitchFamily="2" charset="2"/>
              <a:buChar char="§"/>
              <a:defRPr sz="2000" b="1">
                <a:solidFill>
                  <a:schemeClr val="bg2"/>
                </a:solidFill>
                <a:latin typeface="Arial" charset="0"/>
              </a:defRPr>
            </a:lvl1pPr>
            <a:lvl2pPr marL="690563" indent="-285750" eaLnBrk="0" hangingPunct="0">
              <a:spcBef>
                <a:spcPct val="20000"/>
              </a:spcBef>
              <a:buClr>
                <a:srgbClr val="005079"/>
              </a:buClr>
              <a:buChar char="–"/>
              <a:defRPr b="1">
                <a:solidFill>
                  <a:schemeClr val="bg2"/>
                </a:solidFill>
                <a:latin typeface="Arial" charset="0"/>
              </a:defRPr>
            </a:lvl2pPr>
            <a:lvl3pPr marL="1143000" indent="-228600" eaLnBrk="0" hangingPunct="0">
              <a:spcBef>
                <a:spcPct val="20000"/>
              </a:spcBef>
              <a:buClr>
                <a:srgbClr val="005079"/>
              </a:buClr>
              <a:buChar char="•"/>
              <a:defRPr sz="1600" b="1">
                <a:solidFill>
                  <a:schemeClr val="bg2"/>
                </a:solidFill>
                <a:latin typeface="Arial" charset="0"/>
              </a:defRPr>
            </a:lvl3pPr>
            <a:lvl4pPr marL="1600200" indent="-228600" eaLnBrk="0" hangingPunct="0">
              <a:spcBef>
                <a:spcPct val="20000"/>
              </a:spcBef>
              <a:buClr>
                <a:srgbClr val="005079"/>
              </a:buClr>
              <a:buChar char="–"/>
              <a:defRPr sz="1400" b="1">
                <a:solidFill>
                  <a:schemeClr val="bg2"/>
                </a:solidFill>
                <a:latin typeface="Arial" charset="0"/>
              </a:defRPr>
            </a:lvl4pPr>
            <a:lvl5pPr marL="2057400" indent="-228600" eaLnBrk="0" hangingPunct="0">
              <a:spcBef>
                <a:spcPct val="20000"/>
              </a:spcBef>
              <a:buClr>
                <a:srgbClr val="005079"/>
              </a:buClr>
              <a:buChar char="»"/>
              <a:defRPr sz="1400" b="1">
                <a:solidFill>
                  <a:schemeClr val="bg2"/>
                </a:solidFill>
                <a:latin typeface="Arial" charset="0"/>
              </a:defRPr>
            </a:lvl5pPr>
            <a:lvl6pPr marL="2514600" indent="-228600" eaLnBrk="0" fontAlgn="base" hangingPunct="0">
              <a:spcBef>
                <a:spcPct val="20000"/>
              </a:spcBef>
              <a:spcAft>
                <a:spcPct val="0"/>
              </a:spcAft>
              <a:buClr>
                <a:srgbClr val="005079"/>
              </a:buClr>
              <a:buChar char="»"/>
              <a:defRPr sz="1400" b="1">
                <a:solidFill>
                  <a:schemeClr val="bg2"/>
                </a:solidFill>
                <a:latin typeface="Arial" charset="0"/>
              </a:defRPr>
            </a:lvl6pPr>
            <a:lvl7pPr marL="2971800" indent="-228600" eaLnBrk="0" fontAlgn="base" hangingPunct="0">
              <a:spcBef>
                <a:spcPct val="20000"/>
              </a:spcBef>
              <a:spcAft>
                <a:spcPct val="0"/>
              </a:spcAft>
              <a:buClr>
                <a:srgbClr val="005079"/>
              </a:buClr>
              <a:buChar char="»"/>
              <a:defRPr sz="1400" b="1">
                <a:solidFill>
                  <a:schemeClr val="bg2"/>
                </a:solidFill>
                <a:latin typeface="Arial" charset="0"/>
              </a:defRPr>
            </a:lvl7pPr>
            <a:lvl8pPr marL="3429000" indent="-228600" eaLnBrk="0" fontAlgn="base" hangingPunct="0">
              <a:spcBef>
                <a:spcPct val="20000"/>
              </a:spcBef>
              <a:spcAft>
                <a:spcPct val="0"/>
              </a:spcAft>
              <a:buClr>
                <a:srgbClr val="005079"/>
              </a:buClr>
              <a:buChar char="»"/>
              <a:defRPr sz="1400" b="1">
                <a:solidFill>
                  <a:schemeClr val="bg2"/>
                </a:solidFill>
                <a:latin typeface="Arial" charset="0"/>
              </a:defRPr>
            </a:lvl8pPr>
            <a:lvl9pPr marL="3886200" indent="-228600" eaLnBrk="0" fontAlgn="base" hangingPunct="0">
              <a:spcBef>
                <a:spcPct val="20000"/>
              </a:spcBef>
              <a:spcAft>
                <a:spcPct val="0"/>
              </a:spcAft>
              <a:buClr>
                <a:srgbClr val="005079"/>
              </a:buClr>
              <a:buChar char="»"/>
              <a:defRPr sz="1400" b="1">
                <a:solidFill>
                  <a:schemeClr val="bg2"/>
                </a:solidFill>
                <a:latin typeface="Arial" charset="0"/>
              </a:defRPr>
            </a:lvl9pPr>
          </a:lstStyle>
          <a:p>
            <a:pPr eaLnBrk="1" hangingPunct="1"/>
            <a:r>
              <a:rPr lang="en-US" altLang="en-US" sz="2400" dirty="0">
                <a:solidFill>
                  <a:srgbClr val="000000"/>
                </a:solidFill>
                <a:latin typeface="+mn-lt"/>
              </a:rPr>
              <a:t>Horizonta</a:t>
            </a:r>
            <a:r>
              <a:rPr lang="en-US" altLang="en-US" dirty="0">
                <a:solidFill>
                  <a:srgbClr val="000000"/>
                </a:solidFill>
                <a:latin typeface="+mn-lt"/>
              </a:rPr>
              <a:t>l</a:t>
            </a:r>
          </a:p>
          <a:p>
            <a:pPr lvl="1" eaLnBrk="1" hangingPunct="1"/>
            <a:r>
              <a:rPr lang="en-US" altLang="en-US" sz="2000" b="0" dirty="0">
                <a:solidFill>
                  <a:srgbClr val="000000"/>
                </a:solidFill>
                <a:latin typeface="+mn-lt"/>
              </a:rPr>
              <a:t>Field lies in a plane parallel to the earth’s surface.</a:t>
            </a:r>
          </a:p>
        </p:txBody>
      </p:sp>
    </p:spTree>
    <p:extLst>
      <p:ext uri="{BB962C8B-B14F-4D97-AF65-F5344CB8AC3E}">
        <p14:creationId xmlns="" xmlns:p14="http://schemas.microsoft.com/office/powerpoint/2010/main" val="9300588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5478"/>
                                        </p:tgtEl>
                                        <p:attrNameLst>
                                          <p:attrName>style.visibility</p:attrName>
                                        </p:attrNameLst>
                                      </p:cBhvr>
                                      <p:to>
                                        <p:strVal val="visible"/>
                                      </p:to>
                                    </p:set>
                                    <p:anim calcmode="lin" valueType="num">
                                      <p:cBhvr>
                                        <p:cTn id="7" dur="500" fill="hold"/>
                                        <p:tgtEl>
                                          <p:spTgt spid="105478"/>
                                        </p:tgtEl>
                                        <p:attrNameLst>
                                          <p:attrName>ppt_w</p:attrName>
                                        </p:attrNameLst>
                                      </p:cBhvr>
                                      <p:tavLst>
                                        <p:tav tm="0">
                                          <p:val>
                                            <p:fltVal val="0"/>
                                          </p:val>
                                        </p:tav>
                                        <p:tav tm="100000">
                                          <p:val>
                                            <p:strVal val="#ppt_w"/>
                                          </p:val>
                                        </p:tav>
                                      </p:tavLst>
                                    </p:anim>
                                    <p:anim calcmode="lin" valueType="num">
                                      <p:cBhvr>
                                        <p:cTn id="8" dur="500" fill="hold"/>
                                        <p:tgtEl>
                                          <p:spTgt spid="105478"/>
                                        </p:tgtEl>
                                        <p:attrNameLst>
                                          <p:attrName>ppt_h</p:attrName>
                                        </p:attrNameLst>
                                      </p:cBhvr>
                                      <p:tavLst>
                                        <p:tav tm="0">
                                          <p:val>
                                            <p:fltVal val="0"/>
                                          </p:val>
                                        </p:tav>
                                        <p:tav tm="100000">
                                          <p:val>
                                            <p:strVal val="#ppt_h"/>
                                          </p:val>
                                        </p:tav>
                                      </p:tavLst>
                                    </p:anim>
                                    <p:animEffect transition="in" filter="fade">
                                      <p:cBhvr>
                                        <p:cTn id="9" dur="500"/>
                                        <p:tgtEl>
                                          <p:spTgt spid="10547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5475">
                                            <p:txEl>
                                              <p:pRg st="0" end="0"/>
                                            </p:txEl>
                                          </p:spTgt>
                                        </p:tgtEl>
                                        <p:attrNameLst>
                                          <p:attrName>style.visibility</p:attrName>
                                        </p:attrNameLst>
                                      </p:cBhvr>
                                      <p:to>
                                        <p:strVal val="visible"/>
                                      </p:to>
                                    </p:set>
                                    <p:anim calcmode="lin" valueType="num">
                                      <p:cBhvr>
                                        <p:cTn id="14" dur="500" fill="hold"/>
                                        <p:tgtEl>
                                          <p:spTgt spid="10547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0547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05475">
                                            <p:txEl>
                                              <p:pRg st="0" end="0"/>
                                            </p:txEl>
                                          </p:spTgt>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105475">
                                            <p:txEl>
                                              <p:pRg st="1" end="1"/>
                                            </p:txEl>
                                          </p:spTgt>
                                        </p:tgtEl>
                                        <p:attrNameLst>
                                          <p:attrName>style.visibility</p:attrName>
                                        </p:attrNameLst>
                                      </p:cBhvr>
                                      <p:to>
                                        <p:strVal val="visible"/>
                                      </p:to>
                                    </p:set>
                                    <p:anim calcmode="lin" valueType="num">
                                      <p:cBhvr>
                                        <p:cTn id="19" dur="500" fill="hold"/>
                                        <p:tgtEl>
                                          <p:spTgt spid="10547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05475">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105475">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0" fill="hold" nodeType="clickEffect">
                                  <p:stCondLst>
                                    <p:cond delay="0"/>
                                  </p:stCondLst>
                                  <p:childTnLst>
                                    <p:set>
                                      <p:cBhvr>
                                        <p:cTn id="25" dur="1" fill="hold">
                                          <p:stCondLst>
                                            <p:cond delay="0"/>
                                          </p:stCondLst>
                                        </p:cTn>
                                        <p:tgtEl>
                                          <p:spTgt spid="105476"/>
                                        </p:tgtEl>
                                        <p:attrNameLst>
                                          <p:attrName>style.visibility</p:attrName>
                                        </p:attrNameLst>
                                      </p:cBhvr>
                                      <p:to>
                                        <p:strVal val="visible"/>
                                      </p:to>
                                    </p:set>
                                    <p:anim calcmode="lin" valueType="num">
                                      <p:cBhvr>
                                        <p:cTn id="26" dur="500" fill="hold"/>
                                        <p:tgtEl>
                                          <p:spTgt spid="105476"/>
                                        </p:tgtEl>
                                        <p:attrNameLst>
                                          <p:attrName>ppt_w</p:attrName>
                                        </p:attrNameLst>
                                      </p:cBhvr>
                                      <p:tavLst>
                                        <p:tav tm="0">
                                          <p:val>
                                            <p:fltVal val="0"/>
                                          </p:val>
                                        </p:tav>
                                        <p:tav tm="100000">
                                          <p:val>
                                            <p:strVal val="#ppt_w"/>
                                          </p:val>
                                        </p:tav>
                                      </p:tavLst>
                                    </p:anim>
                                    <p:anim calcmode="lin" valueType="num">
                                      <p:cBhvr>
                                        <p:cTn id="27" dur="500" fill="hold"/>
                                        <p:tgtEl>
                                          <p:spTgt spid="105476"/>
                                        </p:tgtEl>
                                        <p:attrNameLst>
                                          <p:attrName>ppt_h</p:attrName>
                                        </p:attrNameLst>
                                      </p:cBhvr>
                                      <p:tavLst>
                                        <p:tav tm="0">
                                          <p:val>
                                            <p:fltVal val="0"/>
                                          </p:val>
                                        </p:tav>
                                        <p:tav tm="100000">
                                          <p:val>
                                            <p:strVal val="#ppt_h"/>
                                          </p:val>
                                        </p:tav>
                                      </p:tavLst>
                                    </p:anim>
                                    <p:animEffect transition="in" filter="fade">
                                      <p:cBhvr>
                                        <p:cTn id="28" dur="500"/>
                                        <p:tgtEl>
                                          <p:spTgt spid="105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p:bldP spid="10547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831574"/>
            <a:ext cx="11506200" cy="54930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 Types</a:t>
            </a:r>
          </a:p>
          <a:p>
            <a:pPr lvl="1"/>
            <a:r>
              <a:rPr lang="en-US" kern="0" dirty="0" smtClean="0"/>
              <a:t>Parabolic reflector Gregorian</a:t>
            </a:r>
          </a:p>
          <a:p>
            <a:pPr lvl="2"/>
            <a:r>
              <a:rPr lang="en-US" kern="0" dirty="0" smtClean="0"/>
              <a:t>Typically use 5m or larger</a:t>
            </a:r>
          </a:p>
          <a:p>
            <a:pPr lvl="2"/>
            <a:r>
              <a:rPr lang="en-US" kern="0" dirty="0" smtClean="0"/>
              <a:t>Parabolic main reflector</a:t>
            </a:r>
          </a:p>
          <a:p>
            <a:pPr lvl="2"/>
            <a:r>
              <a:rPr lang="en-US" kern="0" dirty="0" smtClean="0"/>
              <a:t>Ellipse </a:t>
            </a:r>
            <a:r>
              <a:rPr lang="en-US" kern="0" dirty="0" err="1" smtClean="0"/>
              <a:t>subreflector</a:t>
            </a:r>
            <a:r>
              <a:rPr lang="en-US" kern="0" dirty="0" smtClean="0"/>
              <a:t> </a:t>
            </a:r>
          </a:p>
          <a:p>
            <a:pPr lvl="2"/>
            <a:r>
              <a:rPr lang="en-US" kern="0" dirty="0" err="1" smtClean="0"/>
              <a:t>Subreflector</a:t>
            </a:r>
            <a:r>
              <a:rPr lang="en-US" kern="0" dirty="0" smtClean="0"/>
              <a:t> and strut blockage small</a:t>
            </a:r>
          </a:p>
          <a:p>
            <a:pPr lvl="2"/>
            <a:r>
              <a:rPr lang="en-US" kern="0" dirty="0" smtClean="0"/>
              <a:t>Small feed line loss</a:t>
            </a:r>
          </a:p>
          <a:p>
            <a:pPr lvl="2"/>
            <a:r>
              <a:rPr lang="en-US" kern="0" dirty="0" smtClean="0"/>
              <a:t>Good G/T</a:t>
            </a:r>
          </a:p>
        </p:txBody>
      </p:sp>
      <p:grpSp>
        <p:nvGrpSpPr>
          <p:cNvPr id="9" name="Group 8"/>
          <p:cNvGrpSpPr/>
          <p:nvPr/>
        </p:nvGrpSpPr>
        <p:grpSpPr>
          <a:xfrm>
            <a:off x="6035040" y="325120"/>
            <a:ext cx="6085841" cy="5852831"/>
            <a:chOff x="7786932" y="1219200"/>
            <a:chExt cx="3703672" cy="4016088"/>
          </a:xfrm>
        </p:grpSpPr>
        <p:pic>
          <p:nvPicPr>
            <p:cNvPr id="7" name="Picture 6" descr="Screen Clipping"/>
            <p:cNvPicPr>
              <a:picLocks noChangeAspect="1"/>
            </p:cNvPicPr>
            <p:nvPr/>
          </p:nvPicPr>
          <p:blipFill rotWithShape="1">
            <a:blip r:embed="rId3" cstate="print">
              <a:extLst>
                <a:ext uri="{28A0092B-C50C-407E-A947-70E740481C1C}">
                  <a14:useLocalDpi xmlns="" xmlns:a14="http://schemas.microsoft.com/office/drawing/2010/main" val="0"/>
                </a:ext>
              </a:extLst>
            </a:blip>
            <a:srcRect l="28339"/>
            <a:stretch/>
          </p:blipFill>
          <p:spPr>
            <a:xfrm>
              <a:off x="7786932" y="2773832"/>
              <a:ext cx="1081291" cy="2263336"/>
            </a:xfrm>
            <a:prstGeom prst="rect">
              <a:avLst/>
            </a:prstGeom>
          </p:spPr>
        </p:pic>
        <p:pic>
          <p:nvPicPr>
            <p:cNvPr id="6" name="Picture 5" descr="Screen Clipping"/>
            <p:cNvPicPr>
              <a:picLocks noChangeAspect="1"/>
            </p:cNvPicPr>
            <p:nvPr/>
          </p:nvPicPr>
          <p:blipFill rotWithShape="1">
            <a:blip r:embed="rId4" cstate="print">
              <a:extLst>
                <a:ext uri="{28A0092B-C50C-407E-A947-70E740481C1C}">
                  <a14:useLocalDpi xmlns="" xmlns:a14="http://schemas.microsoft.com/office/drawing/2010/main" val="0"/>
                </a:ext>
              </a:extLst>
            </a:blip>
            <a:srcRect r="6178"/>
            <a:stretch/>
          </p:blipFill>
          <p:spPr>
            <a:xfrm>
              <a:off x="8380413" y="1219200"/>
              <a:ext cx="3110191" cy="4016088"/>
            </a:xfrm>
            <a:prstGeom prst="rect">
              <a:avLst/>
            </a:prstGeom>
          </p:spPr>
        </p:pic>
      </p:grpSp>
    </p:spTree>
    <p:extLst>
      <p:ext uri="{BB962C8B-B14F-4D97-AF65-F5344CB8AC3E}">
        <p14:creationId xmlns="" xmlns:p14="http://schemas.microsoft.com/office/powerpoint/2010/main" val="2282241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027612" y="831574"/>
            <a:ext cx="7066267" cy="5006642"/>
          </a:xfrm>
          <a:prstGeom prst="rect">
            <a:avLst/>
          </a:prstGeom>
        </p:spPr>
      </p:pic>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831574"/>
            <a:ext cx="11506200" cy="54930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 Types</a:t>
            </a:r>
          </a:p>
          <a:p>
            <a:pPr lvl="1"/>
            <a:r>
              <a:rPr lang="en-US" kern="0" dirty="0" smtClean="0"/>
              <a:t>Parabolic reflector offset feed</a:t>
            </a:r>
          </a:p>
          <a:p>
            <a:pPr lvl="2"/>
            <a:r>
              <a:rPr lang="en-US" kern="0" dirty="0" smtClean="0"/>
              <a:t>Typically 3.7m and smaller</a:t>
            </a:r>
          </a:p>
          <a:p>
            <a:pPr lvl="2"/>
            <a:r>
              <a:rPr lang="en-US" kern="0" dirty="0" smtClean="0"/>
              <a:t>Parabolic main reflector</a:t>
            </a:r>
          </a:p>
          <a:p>
            <a:pPr lvl="2"/>
            <a:r>
              <a:rPr lang="en-US" kern="0" dirty="0" smtClean="0"/>
              <a:t>Ellipse </a:t>
            </a:r>
            <a:r>
              <a:rPr lang="en-US" kern="0" dirty="0" err="1" smtClean="0"/>
              <a:t>subreflector</a:t>
            </a:r>
            <a:r>
              <a:rPr lang="en-US" kern="0" dirty="0" smtClean="0"/>
              <a:t> </a:t>
            </a:r>
          </a:p>
          <a:p>
            <a:pPr lvl="2"/>
            <a:r>
              <a:rPr lang="en-US" kern="0" dirty="0" err="1" smtClean="0"/>
              <a:t>Subreflector</a:t>
            </a:r>
            <a:r>
              <a:rPr lang="en-US" kern="0" dirty="0" smtClean="0"/>
              <a:t> and strut blockage small</a:t>
            </a:r>
          </a:p>
          <a:p>
            <a:pPr lvl="2"/>
            <a:r>
              <a:rPr lang="en-US" kern="0" dirty="0" smtClean="0"/>
              <a:t>Small feed line loss</a:t>
            </a:r>
          </a:p>
          <a:p>
            <a:pPr lvl="2"/>
            <a:r>
              <a:rPr lang="en-US" kern="0" dirty="0" smtClean="0"/>
              <a:t>Good G/T</a:t>
            </a:r>
          </a:p>
        </p:txBody>
      </p:sp>
    </p:spTree>
    <p:extLst>
      <p:ext uri="{BB962C8B-B14F-4D97-AF65-F5344CB8AC3E}">
        <p14:creationId xmlns="" xmlns:p14="http://schemas.microsoft.com/office/powerpoint/2010/main" val="41649775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grpSp>
        <p:nvGrpSpPr>
          <p:cNvPr id="4" name="Group 3"/>
          <p:cNvGrpSpPr/>
          <p:nvPr/>
        </p:nvGrpSpPr>
        <p:grpSpPr>
          <a:xfrm>
            <a:off x="5677647" y="586414"/>
            <a:ext cx="6360365" cy="5433386"/>
            <a:chOff x="8021023" y="2133600"/>
            <a:chExt cx="3963192" cy="3756986"/>
          </a:xfrm>
        </p:grpSpPr>
        <p:pic>
          <p:nvPicPr>
            <p:cNvPr id="3" name="Picture 2" descr="Screen Clippi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021023" y="2552044"/>
              <a:ext cx="1295512" cy="701101"/>
            </a:xfrm>
            <a:prstGeom prst="rect">
              <a:avLst/>
            </a:prstGeom>
          </p:spPr>
        </p:pic>
        <p:pic>
          <p:nvPicPr>
            <p:cNvPr id="2" name="Picture 1" descr="Screen Clippi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501573" y="2133600"/>
              <a:ext cx="3482642" cy="3756986"/>
            </a:xfrm>
            <a:prstGeom prst="rect">
              <a:avLst/>
            </a:prstGeom>
          </p:spPr>
        </p:pic>
      </p:grpSp>
      <p:sp>
        <p:nvSpPr>
          <p:cNvPr id="8" name="Content Placeholder 2"/>
          <p:cNvSpPr txBox="1">
            <a:spLocks/>
          </p:cNvSpPr>
          <p:nvPr/>
        </p:nvSpPr>
        <p:spPr bwMode="auto">
          <a:xfrm>
            <a:off x="479603" y="831574"/>
            <a:ext cx="5538609" cy="54930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 Types</a:t>
            </a:r>
          </a:p>
          <a:p>
            <a:pPr lvl="1"/>
            <a:r>
              <a:rPr lang="en-US" kern="0" dirty="0" smtClean="0"/>
              <a:t>Parabolic offset dual reflector </a:t>
            </a:r>
            <a:r>
              <a:rPr lang="en-US" kern="0" dirty="0" err="1" smtClean="0"/>
              <a:t>gregorian</a:t>
            </a:r>
            <a:endParaRPr lang="en-US" kern="0" dirty="0" smtClean="0"/>
          </a:p>
          <a:p>
            <a:pPr lvl="2"/>
            <a:r>
              <a:rPr lang="en-US" kern="0" dirty="0" smtClean="0"/>
              <a:t>Offset dual reflector system</a:t>
            </a:r>
          </a:p>
          <a:p>
            <a:pPr lvl="2"/>
            <a:r>
              <a:rPr lang="en-US" kern="0" dirty="0" smtClean="0"/>
              <a:t>Main reflector parabolic</a:t>
            </a:r>
          </a:p>
          <a:p>
            <a:pPr lvl="2"/>
            <a:r>
              <a:rPr lang="en-US" kern="0" dirty="0" err="1" smtClean="0"/>
              <a:t>Subreflector</a:t>
            </a:r>
            <a:r>
              <a:rPr lang="en-US" kern="0" dirty="0" smtClean="0"/>
              <a:t> elliptical </a:t>
            </a:r>
          </a:p>
          <a:p>
            <a:pPr lvl="2"/>
            <a:r>
              <a:rPr lang="en-US" kern="0" dirty="0" smtClean="0"/>
              <a:t>No Feed / Reflector blocking</a:t>
            </a:r>
          </a:p>
          <a:p>
            <a:pPr lvl="2"/>
            <a:r>
              <a:rPr lang="en-US" kern="0" dirty="0" smtClean="0"/>
              <a:t>Small feed line losses</a:t>
            </a:r>
          </a:p>
          <a:p>
            <a:pPr lvl="2"/>
            <a:r>
              <a:rPr lang="en-US" kern="0" dirty="0" smtClean="0"/>
              <a:t>Excellent C/I and cross pol purity</a:t>
            </a:r>
          </a:p>
          <a:p>
            <a:pPr lvl="1"/>
            <a:r>
              <a:rPr lang="en-US" kern="0" dirty="0" smtClean="0"/>
              <a:t>Used on satellites</a:t>
            </a:r>
          </a:p>
        </p:txBody>
      </p:sp>
    </p:spTree>
    <p:extLst>
      <p:ext uri="{BB962C8B-B14F-4D97-AF65-F5344CB8AC3E}">
        <p14:creationId xmlns="" xmlns:p14="http://schemas.microsoft.com/office/powerpoint/2010/main" val="35406513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831574"/>
            <a:ext cx="10948809" cy="34356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kern="0" dirty="0" smtClean="0"/>
              <a:t>Antenna Types</a:t>
            </a:r>
          </a:p>
          <a:p>
            <a:pPr lvl="1"/>
            <a:r>
              <a:rPr lang="en-US" kern="0" dirty="0" err="1" smtClean="0"/>
              <a:t>Simulsat</a:t>
            </a:r>
            <a:endParaRPr lang="en-US" kern="0" dirty="0" smtClean="0"/>
          </a:p>
          <a:p>
            <a:pPr lvl="2"/>
            <a:r>
              <a:rPr lang="en-US" kern="0" dirty="0" smtClean="0"/>
              <a:t>Receive Only</a:t>
            </a:r>
          </a:p>
          <a:p>
            <a:pPr lvl="2"/>
            <a:r>
              <a:rPr lang="en-US" kern="0" dirty="0" smtClean="0"/>
              <a:t>Captures signals across a 70</a:t>
            </a:r>
            <a:r>
              <a:rPr lang="en-US" kern="0" dirty="0" smtClean="0">
                <a:latin typeface="Calibri"/>
              </a:rPr>
              <a:t>˚ view arc</a:t>
            </a:r>
          </a:p>
          <a:p>
            <a:pPr lvl="2"/>
            <a:r>
              <a:rPr lang="en-US" kern="0" dirty="0" err="1" smtClean="0"/>
              <a:t>Upto</a:t>
            </a:r>
            <a:r>
              <a:rPr lang="en-US" kern="0" dirty="0" smtClean="0"/>
              <a:t> 35 satellites are received with uniform performance</a:t>
            </a:r>
          </a:p>
          <a:p>
            <a:pPr lvl="2"/>
            <a:r>
              <a:rPr lang="en-US" kern="0" dirty="0" smtClean="0"/>
              <a:t>Each satellite illuminates a specific area</a:t>
            </a:r>
          </a:p>
          <a:p>
            <a:pPr lvl="2"/>
            <a:r>
              <a:rPr lang="en-US" kern="0" dirty="0" smtClean="0"/>
              <a:t>Signals reflect to their corresponding C-Band or Ku-Band feed</a:t>
            </a:r>
          </a:p>
          <a:p>
            <a:pPr lvl="2"/>
            <a:r>
              <a:rPr lang="en-US" kern="0" dirty="0" smtClean="0"/>
              <a:t>Feeds are adjusted, no antenna movement</a:t>
            </a:r>
          </a:p>
        </p:txBody>
      </p:sp>
      <p:pic>
        <p:nvPicPr>
          <p:cNvPr id="6" name="Picture 5" descr="Screen Clipping"/>
          <p:cNvPicPr>
            <a:picLocks noChangeAspect="1"/>
          </p:cNvPicPr>
          <p:nvPr/>
        </p:nvPicPr>
        <p:blipFill rotWithShape="1">
          <a:blip r:embed="rId3" cstate="print">
            <a:extLst>
              <a:ext uri="{28A0092B-C50C-407E-A947-70E740481C1C}">
                <a14:useLocalDpi xmlns="" xmlns:a14="http://schemas.microsoft.com/office/drawing/2010/main" val="0"/>
              </a:ext>
            </a:extLst>
          </a:blip>
          <a:srcRect/>
          <a:stretch/>
        </p:blipFill>
        <p:spPr>
          <a:xfrm>
            <a:off x="1446212" y="4297680"/>
            <a:ext cx="8291279" cy="2324302"/>
          </a:xfrm>
          <a:prstGeom prst="rect">
            <a:avLst/>
          </a:prstGeom>
        </p:spPr>
      </p:pic>
    </p:spTree>
    <p:extLst>
      <p:ext uri="{BB962C8B-B14F-4D97-AF65-F5344CB8AC3E}">
        <p14:creationId xmlns="" xmlns:p14="http://schemas.microsoft.com/office/powerpoint/2010/main" val="29057200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755374"/>
            <a:ext cx="10948809" cy="59502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2000" kern="0" dirty="0" smtClean="0"/>
              <a:t>Antenna </a:t>
            </a:r>
            <a:r>
              <a:rPr lang="en-US" sz="2000" kern="0" dirty="0" err="1" smtClean="0"/>
              <a:t>Subreflector</a:t>
            </a:r>
            <a:endParaRPr lang="en-US" sz="2000" kern="0" dirty="0" smtClean="0"/>
          </a:p>
          <a:p>
            <a:pPr lvl="1"/>
            <a:r>
              <a:rPr lang="en-US" sz="1800" kern="0" dirty="0" smtClean="0"/>
              <a:t>In a direct feed reflector, the feed horn is located at the focus or may be offset to one side of the focus</a:t>
            </a:r>
          </a:p>
          <a:p>
            <a:pPr lvl="1"/>
            <a:r>
              <a:rPr lang="en-US" sz="1800" kern="0" dirty="0" smtClean="0"/>
              <a:t>Large earth station antennas have a </a:t>
            </a:r>
            <a:r>
              <a:rPr lang="en-US" sz="1800" kern="0" dirty="0" err="1" smtClean="0"/>
              <a:t>subreflector</a:t>
            </a:r>
            <a:r>
              <a:rPr lang="en-US" sz="1800" kern="0" dirty="0" smtClean="0"/>
              <a:t> at the focus</a:t>
            </a:r>
          </a:p>
          <a:p>
            <a:pPr lvl="2"/>
            <a:r>
              <a:rPr lang="en-US" sz="1600" kern="0" dirty="0" smtClean="0"/>
              <a:t>The </a:t>
            </a:r>
            <a:r>
              <a:rPr lang="en-US" sz="1600" kern="0" dirty="0" err="1" smtClean="0"/>
              <a:t>subreflector</a:t>
            </a:r>
            <a:r>
              <a:rPr lang="en-US" sz="1600" kern="0" dirty="0" smtClean="0"/>
              <a:t> permits the antenna optics to be located near the base of the antenna</a:t>
            </a:r>
          </a:p>
          <a:p>
            <a:pPr lvl="2"/>
            <a:r>
              <a:rPr lang="en-US" sz="1600" kern="0" dirty="0" smtClean="0"/>
              <a:t>Reduces losses because the length of the waveguide between the transmitter or receiver and the antenna feed is reduced.</a:t>
            </a:r>
          </a:p>
          <a:p>
            <a:pPr lvl="2"/>
            <a:r>
              <a:rPr lang="en-US" sz="1600" kern="0" dirty="0" smtClean="0"/>
              <a:t>The system noise temperature is also reduced because the receiver looks at the cold sky instead of the warm earth</a:t>
            </a:r>
          </a:p>
          <a:p>
            <a:pPr lvl="1"/>
            <a:r>
              <a:rPr lang="en-US" sz="1800" kern="0" dirty="0" err="1" smtClean="0"/>
              <a:t>Cassegrain</a:t>
            </a:r>
            <a:endParaRPr lang="en-US" sz="1800" kern="0" dirty="0" smtClean="0"/>
          </a:p>
          <a:p>
            <a:pPr lvl="2"/>
            <a:r>
              <a:rPr lang="en-US" sz="1600" kern="0" dirty="0" smtClean="0"/>
              <a:t>The </a:t>
            </a:r>
            <a:r>
              <a:rPr lang="en-US" sz="1600" kern="0" dirty="0" err="1" smtClean="0"/>
              <a:t>subreflector</a:t>
            </a:r>
            <a:r>
              <a:rPr lang="en-US" sz="1600" kern="0" dirty="0" smtClean="0"/>
              <a:t> is convex with an </a:t>
            </a:r>
            <a:r>
              <a:rPr lang="en-US" sz="1600" kern="0" dirty="0" err="1" smtClean="0"/>
              <a:t>hyperboloidal</a:t>
            </a:r>
            <a:r>
              <a:rPr lang="en-US" sz="1600" kern="0" dirty="0" smtClean="0"/>
              <a:t> surface</a:t>
            </a:r>
          </a:p>
          <a:p>
            <a:pPr lvl="2"/>
            <a:r>
              <a:rPr lang="en-US" sz="1600" kern="0" dirty="0" err="1" smtClean="0"/>
              <a:t>Hyperboloidal</a:t>
            </a:r>
            <a:r>
              <a:rPr lang="en-US" sz="1600" kern="0" dirty="0" smtClean="0"/>
              <a:t>? A mathematical surface whose sections parallel to one coordinate plane form ellipses and those parallel to the other two coordinate planes form hyperbolas</a:t>
            </a:r>
          </a:p>
          <a:p>
            <a:pPr lvl="1"/>
            <a:r>
              <a:rPr lang="en-US" sz="1800" kern="0" dirty="0" smtClean="0"/>
              <a:t>Gregorian</a:t>
            </a:r>
          </a:p>
          <a:p>
            <a:pPr lvl="2"/>
            <a:r>
              <a:rPr lang="en-US" sz="1600" kern="0" dirty="0" smtClean="0"/>
              <a:t>The </a:t>
            </a:r>
            <a:r>
              <a:rPr lang="en-US" sz="1600" kern="0" dirty="0" err="1" smtClean="0"/>
              <a:t>subreflector</a:t>
            </a:r>
            <a:r>
              <a:rPr lang="en-US" sz="1600" kern="0" dirty="0" smtClean="0"/>
              <a:t> is concave with an ellipsoidal surface</a:t>
            </a:r>
          </a:p>
          <a:p>
            <a:pPr lvl="2"/>
            <a:r>
              <a:rPr lang="en-US" sz="1600" kern="0" dirty="0" smtClean="0"/>
              <a:t>Ellipsoidal? A geometric surface or a solid figure shaped like an oval. Any section through an ellipsoid is either an ellipse or a circle.</a:t>
            </a:r>
          </a:p>
        </p:txBody>
      </p:sp>
    </p:spTree>
    <p:extLst>
      <p:ext uri="{BB962C8B-B14F-4D97-AF65-F5344CB8AC3E}">
        <p14:creationId xmlns="" xmlns:p14="http://schemas.microsoft.com/office/powerpoint/2010/main" val="26135159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755374"/>
            <a:ext cx="10948809" cy="15306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2000" kern="0" dirty="0" smtClean="0"/>
              <a:t>Antenna Focal Distance (f/d)</a:t>
            </a:r>
          </a:p>
          <a:p>
            <a:pPr lvl="1"/>
            <a:r>
              <a:rPr lang="en-US" sz="1600" kern="0" dirty="0"/>
              <a:t>f</a:t>
            </a:r>
            <a:r>
              <a:rPr lang="en-US" sz="1600" kern="0" dirty="0" smtClean="0"/>
              <a:t>ocal distance formula: f/d = D</a:t>
            </a:r>
            <a:r>
              <a:rPr lang="en-US" sz="1600" kern="0" baseline="30000" dirty="0" smtClean="0"/>
              <a:t>2</a:t>
            </a:r>
            <a:r>
              <a:rPr lang="en-US" sz="1600" kern="0" dirty="0" smtClean="0"/>
              <a:t> / 16d</a:t>
            </a:r>
          </a:p>
          <a:p>
            <a:pPr lvl="2"/>
            <a:r>
              <a:rPr lang="en-US" sz="1400" kern="0" dirty="0" smtClean="0"/>
              <a:t>D = Antenna Diameter</a:t>
            </a:r>
          </a:p>
          <a:p>
            <a:pPr lvl="2"/>
            <a:r>
              <a:rPr lang="en-US" sz="1400" kern="0" dirty="0" smtClean="0"/>
              <a:t>D = depth of Parabola</a:t>
            </a:r>
          </a:p>
        </p:txBody>
      </p:sp>
      <p:grpSp>
        <p:nvGrpSpPr>
          <p:cNvPr id="38" name="Group 37"/>
          <p:cNvGrpSpPr/>
          <p:nvPr/>
        </p:nvGrpSpPr>
        <p:grpSpPr>
          <a:xfrm>
            <a:off x="452529" y="2286000"/>
            <a:ext cx="5485858" cy="3052203"/>
            <a:chOff x="241380" y="2199640"/>
            <a:chExt cx="7758032" cy="3667760"/>
          </a:xfrm>
        </p:grpSpPr>
        <p:grpSp>
          <p:nvGrpSpPr>
            <p:cNvPr id="10" name="Group 9"/>
            <p:cNvGrpSpPr/>
            <p:nvPr/>
          </p:nvGrpSpPr>
          <p:grpSpPr>
            <a:xfrm>
              <a:off x="303212" y="3352800"/>
              <a:ext cx="5867400" cy="1676400"/>
              <a:chOff x="684211" y="3581400"/>
              <a:chExt cx="5867400" cy="1676400"/>
            </a:xfrm>
          </p:grpSpPr>
          <p:sp>
            <p:nvSpPr>
              <p:cNvPr id="4" name="Arc 3"/>
              <p:cNvSpPr/>
              <p:nvPr/>
            </p:nvSpPr>
            <p:spPr bwMode="auto">
              <a:xfrm rot="10800000">
                <a:off x="684211" y="3581400"/>
                <a:ext cx="5867400" cy="1676400"/>
              </a:xfrm>
              <a:prstGeom prst="arc">
                <a:avLst>
                  <a:gd name="adj1" fmla="val 10797229"/>
                  <a:gd name="adj2" fmla="val 0"/>
                </a:avLst>
              </a:prstGeom>
              <a:solidFill>
                <a:schemeClr val="bg1">
                  <a:lumMod val="9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1400" b="0" i="0" u="none" strike="noStrike" cap="none" normalizeH="0" baseline="0" smtClean="0">
                  <a:ln>
                    <a:noFill/>
                  </a:ln>
                  <a:solidFill>
                    <a:schemeClr val="tx1"/>
                  </a:solidFill>
                  <a:effectLst/>
                  <a:latin typeface="Times" pitchFamily="18" charset="0"/>
                </a:endParaRPr>
              </a:p>
            </p:txBody>
          </p:sp>
          <p:cxnSp>
            <p:nvCxnSpPr>
              <p:cNvPr id="7" name="Straight Connector 6"/>
              <p:cNvCxnSpPr>
                <a:stCxn id="4" idx="2"/>
              </p:cNvCxnSpPr>
              <p:nvPr/>
            </p:nvCxnSpPr>
            <p:spPr bwMode="auto">
              <a:xfrm>
                <a:off x="684211" y="4419600"/>
                <a:ext cx="58674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cxnSp>
          <p:nvCxnSpPr>
            <p:cNvPr id="11" name="Straight Connector 10"/>
            <p:cNvCxnSpPr>
              <a:stCxn id="4" idx="2"/>
            </p:cNvCxnSpPr>
            <p:nvPr/>
          </p:nvCxnSpPr>
          <p:spPr bwMode="auto">
            <a:xfrm flipV="1">
              <a:off x="303212" y="2199640"/>
              <a:ext cx="2933700" cy="199136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flipH="1" flipV="1">
              <a:off x="3236912" y="2199640"/>
              <a:ext cx="2933700" cy="199136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6" name="Straight Connector 15"/>
            <p:cNvCxnSpPr/>
            <p:nvPr/>
          </p:nvCxnSpPr>
          <p:spPr bwMode="auto">
            <a:xfrm flipV="1">
              <a:off x="3236912" y="2199640"/>
              <a:ext cx="0" cy="2834640"/>
            </a:xfrm>
            <a:prstGeom prst="line">
              <a:avLst/>
            </a:prstGeom>
            <a:solidFill>
              <a:schemeClr val="accent1"/>
            </a:solidFill>
            <a:ln w="38100" cap="flat" cmpd="sng" algn="ctr">
              <a:solidFill>
                <a:schemeClr val="tx1"/>
              </a:solidFill>
              <a:prstDash val="solid"/>
              <a:round/>
              <a:headEnd type="arrow" w="med" len="med"/>
              <a:tailEnd type="arrow"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2746693" y="3352800"/>
              <a:ext cx="914400" cy="369848"/>
            </a:xfrm>
            <a:prstGeom prst="rect">
              <a:avLst/>
            </a:prstGeom>
            <a:noFill/>
          </p:spPr>
          <p:txBody>
            <a:bodyPr wrap="square" rtlCol="0">
              <a:spAutoFit/>
            </a:bodyPr>
            <a:lstStyle/>
            <a:p>
              <a:r>
                <a:rPr lang="en-US" sz="1400" dirty="0" smtClean="0">
                  <a:latin typeface="+mj-lt"/>
                </a:rPr>
                <a:t>f/d</a:t>
              </a:r>
              <a:endParaRPr lang="en-ZA" sz="1400" dirty="0" err="1" smtClean="0">
                <a:latin typeface="+mj-lt"/>
              </a:endParaRPr>
            </a:p>
          </p:txBody>
        </p:sp>
        <p:cxnSp>
          <p:nvCxnSpPr>
            <p:cNvPr id="25" name="Straight Connector 24"/>
            <p:cNvCxnSpPr/>
            <p:nvPr/>
          </p:nvCxnSpPr>
          <p:spPr bwMode="auto">
            <a:xfrm>
              <a:off x="379412" y="5486400"/>
              <a:ext cx="5791200" cy="0"/>
            </a:xfrm>
            <a:prstGeom prst="line">
              <a:avLst/>
            </a:prstGeom>
            <a:solidFill>
              <a:schemeClr val="accent1"/>
            </a:solidFill>
            <a:ln w="28575" cap="flat" cmpd="sng" algn="ctr">
              <a:solidFill>
                <a:schemeClr val="tx1"/>
              </a:solidFill>
              <a:prstDash val="solid"/>
              <a:round/>
              <a:headEnd type="arrow" w="med" len="med"/>
              <a:tailEnd type="arrow"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9" name="Straight Connector 28"/>
            <p:cNvCxnSpPr/>
            <p:nvPr/>
          </p:nvCxnSpPr>
          <p:spPr bwMode="auto">
            <a:xfrm flipV="1">
              <a:off x="241380" y="4191000"/>
              <a:ext cx="0" cy="1674168"/>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1" name="Straight Connector 30"/>
            <p:cNvCxnSpPr/>
            <p:nvPr/>
          </p:nvCxnSpPr>
          <p:spPr bwMode="auto">
            <a:xfrm flipV="1">
              <a:off x="6246812" y="4193232"/>
              <a:ext cx="0" cy="1674168"/>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2" name="Straight Connector 31"/>
            <p:cNvCxnSpPr/>
            <p:nvPr/>
          </p:nvCxnSpPr>
          <p:spPr bwMode="auto">
            <a:xfrm>
              <a:off x="3260533" y="5085080"/>
              <a:ext cx="3595879" cy="0"/>
            </a:xfrm>
            <a:prstGeom prst="line">
              <a:avLst/>
            </a:prstGeom>
            <a:solidFill>
              <a:schemeClr val="accent1"/>
            </a:solidFill>
            <a:ln w="9525" cap="flat" cmpd="sng" algn="ctr">
              <a:solidFill>
                <a:srgbClr val="000000"/>
              </a:solidFill>
              <a:prstDash val="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33" name="TextBox 32"/>
            <p:cNvSpPr txBox="1"/>
            <p:nvPr/>
          </p:nvSpPr>
          <p:spPr>
            <a:xfrm>
              <a:off x="2396172" y="5460385"/>
              <a:ext cx="1676400" cy="369848"/>
            </a:xfrm>
            <a:prstGeom prst="rect">
              <a:avLst/>
            </a:prstGeom>
            <a:noFill/>
          </p:spPr>
          <p:txBody>
            <a:bodyPr wrap="square" rtlCol="0">
              <a:spAutoFit/>
            </a:bodyPr>
            <a:lstStyle/>
            <a:p>
              <a:pPr algn="ctr"/>
              <a:r>
                <a:rPr lang="en-US" sz="1400" dirty="0" smtClean="0">
                  <a:latin typeface="+mj-lt"/>
                </a:rPr>
                <a:t>D = 3.8m</a:t>
              </a:r>
            </a:p>
          </p:txBody>
        </p:sp>
        <p:sp>
          <p:nvSpPr>
            <p:cNvPr id="34" name="TextBox 33"/>
            <p:cNvSpPr txBox="1"/>
            <p:nvPr/>
          </p:nvSpPr>
          <p:spPr>
            <a:xfrm>
              <a:off x="6323011" y="4393688"/>
              <a:ext cx="1676401" cy="369848"/>
            </a:xfrm>
            <a:prstGeom prst="rect">
              <a:avLst/>
            </a:prstGeom>
            <a:noFill/>
          </p:spPr>
          <p:txBody>
            <a:bodyPr wrap="square" rtlCol="0">
              <a:spAutoFit/>
            </a:bodyPr>
            <a:lstStyle/>
            <a:p>
              <a:pPr algn="ctr"/>
              <a:r>
                <a:rPr lang="en-US" sz="1400" dirty="0">
                  <a:latin typeface="+mj-lt"/>
                </a:rPr>
                <a:t>d</a:t>
              </a:r>
              <a:r>
                <a:rPr lang="en-US" sz="1400" dirty="0" smtClean="0">
                  <a:latin typeface="+mj-lt"/>
                </a:rPr>
                <a:t> = 0.6m</a:t>
              </a:r>
            </a:p>
          </p:txBody>
        </p:sp>
        <p:cxnSp>
          <p:nvCxnSpPr>
            <p:cNvPr id="35" name="Straight Connector 34"/>
            <p:cNvCxnSpPr/>
            <p:nvPr/>
          </p:nvCxnSpPr>
          <p:spPr bwMode="auto">
            <a:xfrm flipV="1">
              <a:off x="6465252" y="4191000"/>
              <a:ext cx="0" cy="903203"/>
            </a:xfrm>
            <a:prstGeom prst="line">
              <a:avLst/>
            </a:prstGeom>
            <a:solidFill>
              <a:schemeClr val="accent1"/>
            </a:solidFill>
            <a:ln w="38100" cap="flat" cmpd="sng" algn="ctr">
              <a:solidFill>
                <a:schemeClr val="tx1"/>
              </a:solidFill>
              <a:prstDash val="solid"/>
              <a:round/>
              <a:headEnd type="arrow" w="med" len="med"/>
              <a:tailEnd type="arrow"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 name="Straight Connector 35"/>
            <p:cNvCxnSpPr/>
            <p:nvPr/>
          </p:nvCxnSpPr>
          <p:spPr bwMode="auto">
            <a:xfrm>
              <a:off x="3263050" y="4191000"/>
              <a:ext cx="3595879" cy="0"/>
            </a:xfrm>
            <a:prstGeom prst="line">
              <a:avLst/>
            </a:prstGeom>
            <a:solidFill>
              <a:schemeClr val="accent1"/>
            </a:solidFill>
            <a:ln w="9525" cap="flat" cmpd="sng" algn="ctr">
              <a:solidFill>
                <a:srgbClr val="000000"/>
              </a:solidFill>
              <a:prstDash val="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40" name="Group 39"/>
          <p:cNvGrpSpPr/>
          <p:nvPr/>
        </p:nvGrpSpPr>
        <p:grpSpPr>
          <a:xfrm>
            <a:off x="6713127" y="2684625"/>
            <a:ext cx="5475698" cy="2496974"/>
            <a:chOff x="255748" y="3075355"/>
            <a:chExt cx="7743664" cy="3000556"/>
          </a:xfrm>
        </p:grpSpPr>
        <p:grpSp>
          <p:nvGrpSpPr>
            <p:cNvPr id="41" name="Group 40"/>
            <p:cNvGrpSpPr/>
            <p:nvPr/>
          </p:nvGrpSpPr>
          <p:grpSpPr>
            <a:xfrm>
              <a:off x="303212" y="3075355"/>
              <a:ext cx="5867400" cy="2231287"/>
              <a:chOff x="684211" y="3303955"/>
              <a:chExt cx="5867400" cy="2231287"/>
            </a:xfrm>
          </p:grpSpPr>
          <p:sp>
            <p:nvSpPr>
              <p:cNvPr id="54" name="Arc 53"/>
              <p:cNvSpPr/>
              <p:nvPr/>
            </p:nvSpPr>
            <p:spPr bwMode="auto">
              <a:xfrm rot="10800000">
                <a:off x="684211" y="3303955"/>
                <a:ext cx="5867400" cy="2231287"/>
              </a:xfrm>
              <a:prstGeom prst="arc">
                <a:avLst>
                  <a:gd name="adj1" fmla="val 10797229"/>
                  <a:gd name="adj2" fmla="val 0"/>
                </a:avLst>
              </a:prstGeom>
              <a:solidFill>
                <a:schemeClr val="bg1">
                  <a:lumMod val="9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1400" b="0" i="0" u="none" strike="noStrike" cap="none" normalizeH="0" baseline="0" smtClean="0">
                  <a:ln>
                    <a:noFill/>
                  </a:ln>
                  <a:solidFill>
                    <a:schemeClr val="tx1"/>
                  </a:solidFill>
                  <a:effectLst/>
                  <a:latin typeface="Times" pitchFamily="18" charset="0"/>
                </a:endParaRPr>
              </a:p>
            </p:txBody>
          </p:sp>
          <p:cxnSp>
            <p:nvCxnSpPr>
              <p:cNvPr id="55" name="Straight Connector 54"/>
              <p:cNvCxnSpPr>
                <a:stCxn id="54" idx="2"/>
              </p:cNvCxnSpPr>
              <p:nvPr/>
            </p:nvCxnSpPr>
            <p:spPr bwMode="auto">
              <a:xfrm>
                <a:off x="684211" y="4419599"/>
                <a:ext cx="5867400" cy="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cxnSp>
          <p:nvCxnSpPr>
            <p:cNvPr id="42" name="Straight Connector 41"/>
            <p:cNvCxnSpPr>
              <a:stCxn id="54" idx="2"/>
            </p:cNvCxnSpPr>
            <p:nvPr/>
          </p:nvCxnSpPr>
          <p:spPr bwMode="auto">
            <a:xfrm flipV="1">
              <a:off x="303213" y="3122091"/>
              <a:ext cx="2957321" cy="106890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3" name="Straight Connector 42"/>
            <p:cNvCxnSpPr/>
            <p:nvPr/>
          </p:nvCxnSpPr>
          <p:spPr bwMode="auto">
            <a:xfrm flipH="1" flipV="1">
              <a:off x="3234372" y="3122091"/>
              <a:ext cx="2936242" cy="106891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4" name="Straight Connector 43"/>
            <p:cNvCxnSpPr/>
            <p:nvPr/>
          </p:nvCxnSpPr>
          <p:spPr bwMode="auto">
            <a:xfrm flipH="1" flipV="1">
              <a:off x="3236752" y="3097576"/>
              <a:ext cx="21620" cy="2221275"/>
            </a:xfrm>
            <a:prstGeom prst="line">
              <a:avLst/>
            </a:prstGeom>
            <a:solidFill>
              <a:schemeClr val="accent1"/>
            </a:solidFill>
            <a:ln w="38100" cap="flat" cmpd="sng" algn="ctr">
              <a:solidFill>
                <a:schemeClr val="tx1"/>
              </a:solidFill>
              <a:prstDash val="solid"/>
              <a:round/>
              <a:headEnd type="arrow" w="med" len="med"/>
              <a:tailEnd type="arrow"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45" name="TextBox 44"/>
            <p:cNvSpPr txBox="1"/>
            <p:nvPr/>
          </p:nvSpPr>
          <p:spPr>
            <a:xfrm>
              <a:off x="2746693" y="3752714"/>
              <a:ext cx="914400" cy="369848"/>
            </a:xfrm>
            <a:prstGeom prst="rect">
              <a:avLst/>
            </a:prstGeom>
            <a:noFill/>
          </p:spPr>
          <p:txBody>
            <a:bodyPr wrap="square" rtlCol="0">
              <a:spAutoFit/>
            </a:bodyPr>
            <a:lstStyle/>
            <a:p>
              <a:r>
                <a:rPr lang="en-US" sz="1400" dirty="0" smtClean="0">
                  <a:latin typeface="+mj-lt"/>
                </a:rPr>
                <a:t>f/d</a:t>
              </a:r>
              <a:endParaRPr lang="en-ZA" sz="1400" dirty="0" err="1" smtClean="0">
                <a:latin typeface="+mj-lt"/>
              </a:endParaRPr>
            </a:p>
          </p:txBody>
        </p:sp>
        <p:cxnSp>
          <p:nvCxnSpPr>
            <p:cNvPr id="46" name="Straight Connector 45"/>
            <p:cNvCxnSpPr/>
            <p:nvPr/>
          </p:nvCxnSpPr>
          <p:spPr bwMode="auto">
            <a:xfrm>
              <a:off x="379412" y="5618073"/>
              <a:ext cx="5791200" cy="0"/>
            </a:xfrm>
            <a:prstGeom prst="line">
              <a:avLst/>
            </a:prstGeom>
            <a:solidFill>
              <a:schemeClr val="accent1"/>
            </a:solidFill>
            <a:ln w="28575" cap="flat" cmpd="sng" algn="ctr">
              <a:solidFill>
                <a:schemeClr val="tx1"/>
              </a:solidFill>
              <a:prstDash val="solid"/>
              <a:round/>
              <a:headEnd type="arrow" w="med" len="med"/>
              <a:tailEnd type="arrow"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7" name="Straight Connector 46"/>
            <p:cNvCxnSpPr/>
            <p:nvPr/>
          </p:nvCxnSpPr>
          <p:spPr bwMode="auto">
            <a:xfrm flipV="1">
              <a:off x="255748" y="4191000"/>
              <a:ext cx="0" cy="1674169"/>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8" name="Straight Connector 47"/>
            <p:cNvCxnSpPr/>
            <p:nvPr/>
          </p:nvCxnSpPr>
          <p:spPr bwMode="auto">
            <a:xfrm flipV="1">
              <a:off x="6246812" y="4193232"/>
              <a:ext cx="0" cy="1674168"/>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9" name="Straight Connector 48"/>
            <p:cNvCxnSpPr/>
            <p:nvPr/>
          </p:nvCxnSpPr>
          <p:spPr bwMode="auto">
            <a:xfrm>
              <a:off x="3260533" y="5343367"/>
              <a:ext cx="3595879" cy="0"/>
            </a:xfrm>
            <a:prstGeom prst="line">
              <a:avLst/>
            </a:prstGeom>
            <a:solidFill>
              <a:schemeClr val="accent1"/>
            </a:solidFill>
            <a:ln w="9525" cap="flat" cmpd="sng" algn="ctr">
              <a:solidFill>
                <a:srgbClr val="000000"/>
              </a:solidFill>
              <a:prstDash val="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50" name="TextBox 49"/>
            <p:cNvSpPr txBox="1"/>
            <p:nvPr/>
          </p:nvSpPr>
          <p:spPr>
            <a:xfrm>
              <a:off x="2396172" y="5706063"/>
              <a:ext cx="1676401" cy="369848"/>
            </a:xfrm>
            <a:prstGeom prst="rect">
              <a:avLst/>
            </a:prstGeom>
            <a:noFill/>
          </p:spPr>
          <p:txBody>
            <a:bodyPr wrap="square" rtlCol="0">
              <a:spAutoFit/>
            </a:bodyPr>
            <a:lstStyle/>
            <a:p>
              <a:pPr algn="ctr"/>
              <a:r>
                <a:rPr lang="en-US" sz="1400" dirty="0" smtClean="0">
                  <a:latin typeface="+mj-lt"/>
                </a:rPr>
                <a:t>D = 3.8m</a:t>
              </a:r>
            </a:p>
          </p:txBody>
        </p:sp>
        <p:sp>
          <p:nvSpPr>
            <p:cNvPr id="51" name="TextBox 50"/>
            <p:cNvSpPr txBox="1"/>
            <p:nvPr/>
          </p:nvSpPr>
          <p:spPr>
            <a:xfrm>
              <a:off x="6323012" y="4607248"/>
              <a:ext cx="1676400" cy="369848"/>
            </a:xfrm>
            <a:prstGeom prst="rect">
              <a:avLst/>
            </a:prstGeom>
            <a:noFill/>
          </p:spPr>
          <p:txBody>
            <a:bodyPr wrap="square" rtlCol="0">
              <a:spAutoFit/>
            </a:bodyPr>
            <a:lstStyle/>
            <a:p>
              <a:pPr algn="ctr"/>
              <a:r>
                <a:rPr lang="en-US" sz="1400" dirty="0">
                  <a:latin typeface="+mj-lt"/>
                </a:rPr>
                <a:t>d</a:t>
              </a:r>
              <a:r>
                <a:rPr lang="en-US" sz="1400" dirty="0" smtClean="0">
                  <a:latin typeface="+mj-lt"/>
                </a:rPr>
                <a:t> = 0.8m</a:t>
              </a:r>
            </a:p>
          </p:txBody>
        </p:sp>
        <p:cxnSp>
          <p:nvCxnSpPr>
            <p:cNvPr id="52" name="Straight Connector 51"/>
            <p:cNvCxnSpPr/>
            <p:nvPr/>
          </p:nvCxnSpPr>
          <p:spPr bwMode="auto">
            <a:xfrm flipV="1">
              <a:off x="6465252" y="4206045"/>
              <a:ext cx="0" cy="1092875"/>
            </a:xfrm>
            <a:prstGeom prst="line">
              <a:avLst/>
            </a:prstGeom>
            <a:solidFill>
              <a:schemeClr val="accent1"/>
            </a:solidFill>
            <a:ln w="38100" cap="flat" cmpd="sng" algn="ctr">
              <a:solidFill>
                <a:schemeClr val="tx1"/>
              </a:solidFill>
              <a:prstDash val="solid"/>
              <a:round/>
              <a:headEnd type="arrow" w="med" len="med"/>
              <a:tailEnd type="arrow"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3" name="Straight Connector 52"/>
            <p:cNvCxnSpPr/>
            <p:nvPr/>
          </p:nvCxnSpPr>
          <p:spPr bwMode="auto">
            <a:xfrm>
              <a:off x="3260168" y="4191000"/>
              <a:ext cx="3595879" cy="0"/>
            </a:xfrm>
            <a:prstGeom prst="line">
              <a:avLst/>
            </a:prstGeom>
            <a:solidFill>
              <a:schemeClr val="accent1"/>
            </a:solidFill>
            <a:ln w="9525" cap="flat" cmpd="sng" algn="ctr">
              <a:solidFill>
                <a:srgbClr val="000000"/>
              </a:solidFill>
              <a:prstDash val="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aphicFrame>
        <p:nvGraphicFramePr>
          <p:cNvPr id="5127" name="Table 5126"/>
          <p:cNvGraphicFramePr>
            <a:graphicFrameLocks noGrp="1"/>
          </p:cNvGraphicFramePr>
          <p:nvPr>
            <p:extLst>
              <p:ext uri="{D42A27DB-BD31-4B8C-83A1-F6EECF244321}">
                <p14:modId xmlns="" xmlns:p14="http://schemas.microsoft.com/office/powerpoint/2010/main" val="1557082830"/>
              </p:ext>
            </p:extLst>
          </p:nvPr>
        </p:nvGraphicFramePr>
        <p:xfrm>
          <a:off x="1294979" y="5410200"/>
          <a:ext cx="2286000" cy="1219200"/>
        </p:xfrm>
        <a:graphic>
          <a:graphicData uri="http://schemas.openxmlformats.org/drawingml/2006/table">
            <a:tbl>
              <a:tblPr firstRow="1" bandRow="1">
                <a:tableStyleId>{69CF1AB2-1976-4502-BF36-3FF5EA218861}</a:tableStyleId>
              </a:tblPr>
              <a:tblGrid>
                <a:gridCol w="2286000"/>
              </a:tblGrid>
              <a:tr h="232410">
                <a:tc>
                  <a:txBody>
                    <a:bodyPr/>
                    <a:lstStyle/>
                    <a:p>
                      <a:pPr lvl="1" algn="ctr"/>
                      <a:r>
                        <a:rPr lang="en-US" sz="1400" kern="0" dirty="0" smtClean="0"/>
                        <a:t>f/d = D</a:t>
                      </a:r>
                      <a:r>
                        <a:rPr lang="en-US" sz="1400" kern="0" baseline="30000" dirty="0" smtClean="0"/>
                        <a:t>2</a:t>
                      </a:r>
                      <a:r>
                        <a:rPr lang="en-US" sz="1400" kern="0" dirty="0" smtClean="0"/>
                        <a:t> / 16d</a:t>
                      </a:r>
                    </a:p>
                  </a:txBody>
                  <a:tcPr/>
                </a:tc>
              </a:tr>
              <a:tr h="232410">
                <a:tc>
                  <a:txBody>
                    <a:bodyPr/>
                    <a:lstStyle/>
                    <a:p>
                      <a:pPr algn="ctr"/>
                      <a:r>
                        <a:rPr lang="en-US" sz="1400" dirty="0" smtClean="0"/>
                        <a:t>D</a:t>
                      </a:r>
                      <a:r>
                        <a:rPr lang="en-US" sz="1400" baseline="0" dirty="0" smtClean="0"/>
                        <a:t> = 3.8 m</a:t>
                      </a:r>
                      <a:endParaRPr lang="en-ZA" sz="1400" dirty="0"/>
                    </a:p>
                  </a:txBody>
                  <a:tcPr/>
                </a:tc>
              </a:tr>
              <a:tr h="232410">
                <a:tc>
                  <a:txBody>
                    <a:bodyPr/>
                    <a:lstStyle/>
                    <a:p>
                      <a:pPr algn="ctr"/>
                      <a:r>
                        <a:rPr lang="en-US" sz="1400" dirty="0" smtClean="0"/>
                        <a:t>d = 0.6 m</a:t>
                      </a:r>
                      <a:endParaRPr lang="en-ZA" sz="1400" dirty="0"/>
                    </a:p>
                  </a:txBody>
                  <a:tcPr/>
                </a:tc>
              </a:tr>
              <a:tr h="232410">
                <a:tc>
                  <a:txBody>
                    <a:bodyPr/>
                    <a:lstStyle/>
                    <a:p>
                      <a:pPr algn="ctr"/>
                      <a:r>
                        <a:rPr lang="en-US" sz="1400" dirty="0" smtClean="0"/>
                        <a:t>f/d = 1.504 m</a:t>
                      </a:r>
                      <a:endParaRPr lang="en-ZA" sz="1400" dirty="0"/>
                    </a:p>
                  </a:txBody>
                  <a:tcPr/>
                </a:tc>
              </a:tr>
            </a:tbl>
          </a:graphicData>
        </a:graphic>
      </p:graphicFrame>
      <p:graphicFrame>
        <p:nvGraphicFramePr>
          <p:cNvPr id="72" name="Table 71"/>
          <p:cNvGraphicFramePr>
            <a:graphicFrameLocks noGrp="1"/>
          </p:cNvGraphicFramePr>
          <p:nvPr>
            <p:extLst>
              <p:ext uri="{D42A27DB-BD31-4B8C-83A1-F6EECF244321}">
                <p14:modId xmlns="" xmlns:p14="http://schemas.microsoft.com/office/powerpoint/2010/main" val="1998164926"/>
              </p:ext>
            </p:extLst>
          </p:nvPr>
        </p:nvGraphicFramePr>
        <p:xfrm>
          <a:off x="7654818" y="5338203"/>
          <a:ext cx="2286000" cy="1219200"/>
        </p:xfrm>
        <a:graphic>
          <a:graphicData uri="http://schemas.openxmlformats.org/drawingml/2006/table">
            <a:tbl>
              <a:tblPr firstRow="1" bandRow="1">
                <a:tableStyleId>{69CF1AB2-1976-4502-BF36-3FF5EA218861}</a:tableStyleId>
              </a:tblPr>
              <a:tblGrid>
                <a:gridCol w="2286000"/>
              </a:tblGrid>
              <a:tr h="232410">
                <a:tc>
                  <a:txBody>
                    <a:bodyPr/>
                    <a:lstStyle/>
                    <a:p>
                      <a:pPr lvl="1" algn="ctr"/>
                      <a:r>
                        <a:rPr lang="en-US" sz="1400" kern="0" dirty="0" smtClean="0"/>
                        <a:t>f/d = D</a:t>
                      </a:r>
                      <a:r>
                        <a:rPr lang="en-US" sz="1400" kern="0" baseline="30000" dirty="0" smtClean="0"/>
                        <a:t>2</a:t>
                      </a:r>
                      <a:r>
                        <a:rPr lang="en-US" sz="1400" kern="0" dirty="0" smtClean="0"/>
                        <a:t> / 16d</a:t>
                      </a:r>
                    </a:p>
                  </a:txBody>
                  <a:tcPr/>
                </a:tc>
              </a:tr>
              <a:tr h="232410">
                <a:tc>
                  <a:txBody>
                    <a:bodyPr/>
                    <a:lstStyle/>
                    <a:p>
                      <a:pPr algn="ctr"/>
                      <a:r>
                        <a:rPr lang="en-US" sz="1400" dirty="0" smtClean="0"/>
                        <a:t>D</a:t>
                      </a:r>
                      <a:r>
                        <a:rPr lang="en-US" sz="1400" baseline="0" dirty="0" smtClean="0"/>
                        <a:t> = 3.8 m</a:t>
                      </a:r>
                      <a:endParaRPr lang="en-ZA" sz="1400" dirty="0"/>
                    </a:p>
                  </a:txBody>
                  <a:tcPr/>
                </a:tc>
              </a:tr>
              <a:tr h="232410">
                <a:tc>
                  <a:txBody>
                    <a:bodyPr/>
                    <a:lstStyle/>
                    <a:p>
                      <a:pPr algn="ctr"/>
                      <a:r>
                        <a:rPr lang="en-US" sz="1400" dirty="0" smtClean="0"/>
                        <a:t>d = 0.8 m</a:t>
                      </a:r>
                      <a:endParaRPr lang="en-ZA" sz="1400" dirty="0"/>
                    </a:p>
                  </a:txBody>
                  <a:tcPr/>
                </a:tc>
              </a:tr>
              <a:tr h="232410">
                <a:tc>
                  <a:txBody>
                    <a:bodyPr/>
                    <a:lstStyle/>
                    <a:p>
                      <a:pPr algn="ctr"/>
                      <a:r>
                        <a:rPr lang="en-US" sz="1400" dirty="0" smtClean="0"/>
                        <a:t>f/d = 1.128 m</a:t>
                      </a:r>
                      <a:endParaRPr lang="en-ZA" sz="1400" dirty="0"/>
                    </a:p>
                  </a:txBody>
                  <a:tcPr/>
                </a:tc>
              </a:tr>
            </a:tbl>
          </a:graphicData>
        </a:graphic>
      </p:graphicFrame>
    </p:spTree>
    <p:extLst>
      <p:ext uri="{BB962C8B-B14F-4D97-AF65-F5344CB8AC3E}">
        <p14:creationId xmlns="" xmlns:p14="http://schemas.microsoft.com/office/powerpoint/2010/main" val="8339011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755374"/>
            <a:ext cx="10948809" cy="59502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2000" kern="0" dirty="0" smtClean="0"/>
              <a:t>Antenna Focal Distance (f/d)</a:t>
            </a:r>
          </a:p>
          <a:p>
            <a:pPr lvl="1"/>
            <a:r>
              <a:rPr lang="en-US" sz="1800" kern="0" dirty="0" smtClean="0"/>
              <a:t>Shallow dish antenna</a:t>
            </a:r>
          </a:p>
          <a:p>
            <a:pPr lvl="2"/>
            <a:r>
              <a:rPr lang="en-US" sz="1600" kern="0" dirty="0" smtClean="0"/>
              <a:t>Long focal length increases the </a:t>
            </a:r>
            <a:r>
              <a:rPr lang="en-US" sz="1600" kern="0" dirty="0" err="1" smtClean="0"/>
              <a:t>feedhorn’s</a:t>
            </a:r>
            <a:r>
              <a:rPr lang="en-US" sz="1600" kern="0" dirty="0" smtClean="0"/>
              <a:t> ability to illuminate the entire reflector area providing good gain</a:t>
            </a:r>
          </a:p>
          <a:p>
            <a:pPr lvl="2"/>
            <a:r>
              <a:rPr lang="en-US" sz="1600" kern="0" dirty="0" smtClean="0"/>
              <a:t>More susceptible to:</a:t>
            </a:r>
          </a:p>
          <a:p>
            <a:pPr lvl="3"/>
            <a:r>
              <a:rPr lang="en-US" sz="1400" kern="0" dirty="0" smtClean="0"/>
              <a:t>Earth noise at low elevation angles</a:t>
            </a:r>
          </a:p>
          <a:p>
            <a:pPr lvl="3"/>
            <a:r>
              <a:rPr lang="en-US" sz="1400" kern="0" dirty="0" smtClean="0"/>
              <a:t>Terrestrial Interference</a:t>
            </a:r>
          </a:p>
          <a:p>
            <a:pPr lvl="2"/>
            <a:r>
              <a:rPr lang="en-US" sz="1600" kern="0" dirty="0" smtClean="0"/>
              <a:t>Affects antenna noise temperature</a:t>
            </a:r>
          </a:p>
          <a:p>
            <a:pPr lvl="1"/>
            <a:r>
              <a:rPr lang="en-US" sz="1800" kern="0" dirty="0" smtClean="0"/>
              <a:t>Deep dish antenna</a:t>
            </a:r>
          </a:p>
          <a:p>
            <a:pPr lvl="2"/>
            <a:r>
              <a:rPr lang="en-US" sz="1600" kern="0" dirty="0" smtClean="0"/>
              <a:t>Short focal length decreases the </a:t>
            </a:r>
            <a:r>
              <a:rPr lang="en-US" sz="1600" kern="0" dirty="0" err="1" smtClean="0"/>
              <a:t>feedhorn’s</a:t>
            </a:r>
            <a:r>
              <a:rPr lang="en-US" sz="1600" kern="0" dirty="0" smtClean="0"/>
              <a:t> ability to illuminate the entire reflector area providing less gain</a:t>
            </a:r>
          </a:p>
          <a:p>
            <a:pPr lvl="2"/>
            <a:r>
              <a:rPr lang="en-US" sz="1600" kern="0" dirty="0" smtClean="0"/>
              <a:t>Can provide advantages</a:t>
            </a:r>
          </a:p>
          <a:p>
            <a:pPr lvl="3"/>
            <a:r>
              <a:rPr lang="en-US" sz="1400" kern="0" dirty="0" smtClean="0"/>
              <a:t>Low elevation angles</a:t>
            </a:r>
          </a:p>
          <a:p>
            <a:pPr lvl="3"/>
            <a:r>
              <a:rPr lang="en-US" sz="1400" kern="0" dirty="0" smtClean="0"/>
              <a:t>Terrestrial interference</a:t>
            </a:r>
          </a:p>
          <a:p>
            <a:pPr lvl="2"/>
            <a:r>
              <a:rPr lang="en-US" sz="1600" kern="0" dirty="0" smtClean="0"/>
              <a:t>Better antenna noise temperature</a:t>
            </a:r>
          </a:p>
          <a:p>
            <a:pPr lvl="1"/>
            <a:endParaRPr lang="en-US" sz="1600" kern="0" dirty="0" smtClean="0"/>
          </a:p>
        </p:txBody>
      </p:sp>
    </p:spTree>
    <p:extLst>
      <p:ext uri="{BB962C8B-B14F-4D97-AF65-F5344CB8AC3E}">
        <p14:creationId xmlns="" xmlns:p14="http://schemas.microsoft.com/office/powerpoint/2010/main" val="28845780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755374"/>
            <a:ext cx="10948809" cy="59502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2000" kern="0" dirty="0" smtClean="0"/>
              <a:t>Antenna De-Ice</a:t>
            </a:r>
          </a:p>
          <a:p>
            <a:pPr lvl="1"/>
            <a:r>
              <a:rPr lang="en-US" sz="1800" kern="0" dirty="0" smtClean="0"/>
              <a:t>Freezing precipitation will impact antenna performanc</a:t>
            </a:r>
            <a:r>
              <a:rPr lang="en-US" sz="1800" kern="0" dirty="0"/>
              <a:t>e</a:t>
            </a:r>
            <a:endParaRPr lang="en-US" sz="1800" kern="0" dirty="0" smtClean="0"/>
          </a:p>
          <a:p>
            <a:pPr lvl="2"/>
            <a:r>
              <a:rPr lang="en-US" sz="1400" kern="0" dirty="0" smtClean="0"/>
              <a:t>Snow or ice on the reflector surface </a:t>
            </a:r>
          </a:p>
          <a:p>
            <a:pPr lvl="3"/>
            <a:r>
              <a:rPr lang="en-US" sz="1200" kern="0" dirty="0" smtClean="0"/>
              <a:t>Attenuates the signal</a:t>
            </a:r>
          </a:p>
          <a:p>
            <a:pPr lvl="3"/>
            <a:r>
              <a:rPr lang="en-US" sz="1200" kern="0" dirty="0" smtClean="0"/>
              <a:t>De-focuses the antenna</a:t>
            </a:r>
          </a:p>
          <a:p>
            <a:pPr lvl="1"/>
            <a:r>
              <a:rPr lang="en-US" sz="1800" kern="0" dirty="0" smtClean="0"/>
              <a:t>Areas with freezing precipitation requires antenna de-icing infrastructure</a:t>
            </a:r>
          </a:p>
          <a:p>
            <a:pPr lvl="1"/>
            <a:r>
              <a:rPr lang="en-US" sz="1800" kern="0" dirty="0" smtClean="0"/>
              <a:t>Types of de-icing:</a:t>
            </a:r>
          </a:p>
          <a:p>
            <a:pPr lvl="2"/>
            <a:r>
              <a:rPr lang="en-US" sz="1600" kern="0" dirty="0" smtClean="0"/>
              <a:t>Electric</a:t>
            </a:r>
          </a:p>
          <a:p>
            <a:pPr lvl="3"/>
            <a:r>
              <a:rPr lang="en-US" sz="1400" kern="0" dirty="0" smtClean="0"/>
              <a:t>Blankets Glued to the back of the reflector</a:t>
            </a:r>
          </a:p>
          <a:p>
            <a:pPr lvl="3"/>
            <a:r>
              <a:rPr lang="en-US" sz="1400" kern="0" dirty="0" smtClean="0"/>
              <a:t>Forced hot air with the back structure enclosed</a:t>
            </a:r>
          </a:p>
          <a:p>
            <a:pPr lvl="2"/>
            <a:r>
              <a:rPr lang="en-US" sz="1600" kern="0" dirty="0" smtClean="0"/>
              <a:t>Natural Gas</a:t>
            </a:r>
          </a:p>
          <a:p>
            <a:pPr lvl="3"/>
            <a:r>
              <a:rPr lang="en-US" sz="1400" kern="0" dirty="0" smtClean="0"/>
              <a:t>Forced hot air with the back structure enclosed</a:t>
            </a:r>
          </a:p>
          <a:p>
            <a:pPr lvl="2"/>
            <a:r>
              <a:rPr lang="en-US" sz="1600" kern="0" dirty="0" smtClean="0"/>
              <a:t>Fabric Cover</a:t>
            </a:r>
          </a:p>
          <a:p>
            <a:pPr lvl="3"/>
            <a:r>
              <a:rPr lang="en-US" sz="1400" kern="0" dirty="0" smtClean="0"/>
              <a:t>Prevent snow / ice accumulation in the dish</a:t>
            </a:r>
          </a:p>
          <a:p>
            <a:pPr lvl="2"/>
            <a:r>
              <a:rPr lang="en-US" sz="1600" kern="0" dirty="0" smtClean="0"/>
              <a:t>Rain Blower</a:t>
            </a:r>
          </a:p>
          <a:p>
            <a:pPr lvl="3"/>
            <a:r>
              <a:rPr lang="en-US" sz="1400" kern="0" dirty="0" smtClean="0"/>
              <a:t>Blows air across feed input to prevent water buildup</a:t>
            </a:r>
          </a:p>
        </p:txBody>
      </p:sp>
    </p:spTree>
    <p:extLst>
      <p:ext uri="{BB962C8B-B14F-4D97-AF65-F5344CB8AC3E}">
        <p14:creationId xmlns="" xmlns:p14="http://schemas.microsoft.com/office/powerpoint/2010/main" val="41119741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755374"/>
            <a:ext cx="10948809" cy="59502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2000" kern="0" dirty="0" smtClean="0"/>
              <a:t>Antenna Feed System</a:t>
            </a:r>
          </a:p>
          <a:p>
            <a:pPr lvl="1"/>
            <a:r>
              <a:rPr lang="en-US" sz="1800" kern="0" dirty="0" smtClean="0"/>
              <a:t>1 Port</a:t>
            </a:r>
          </a:p>
          <a:p>
            <a:pPr lvl="2"/>
            <a:r>
              <a:rPr lang="en-US" sz="1600" kern="0" dirty="0" smtClean="0"/>
              <a:t>Receive Only</a:t>
            </a:r>
          </a:p>
          <a:p>
            <a:pPr lvl="1"/>
            <a:r>
              <a:rPr lang="en-US" sz="1800" kern="0" dirty="0"/>
              <a:t>2 </a:t>
            </a:r>
            <a:r>
              <a:rPr lang="en-US" sz="1800" kern="0" dirty="0" smtClean="0"/>
              <a:t>Port</a:t>
            </a:r>
          </a:p>
          <a:p>
            <a:pPr lvl="2"/>
            <a:r>
              <a:rPr lang="en-US" sz="1600" kern="0" dirty="0" smtClean="0"/>
              <a:t>Can Receive Two signals or </a:t>
            </a:r>
          </a:p>
          <a:p>
            <a:pPr lvl="2"/>
            <a:r>
              <a:rPr lang="en-US" sz="1600" kern="0" dirty="0" smtClean="0"/>
              <a:t>Transmit One and </a:t>
            </a:r>
            <a:r>
              <a:rPr lang="en-US" sz="1600" kern="0" dirty="0"/>
              <a:t>R</a:t>
            </a:r>
            <a:r>
              <a:rPr lang="en-US" sz="1600" kern="0" dirty="0" smtClean="0"/>
              <a:t>eceive One</a:t>
            </a:r>
          </a:p>
          <a:p>
            <a:pPr lvl="1"/>
            <a:r>
              <a:rPr lang="en-US" sz="1800" kern="0" dirty="0" smtClean="0"/>
              <a:t>3 Port</a:t>
            </a:r>
          </a:p>
          <a:p>
            <a:pPr lvl="2"/>
            <a:r>
              <a:rPr lang="en-US" sz="1600" kern="0" dirty="0" smtClean="0"/>
              <a:t>One Transmit and Two Receive</a:t>
            </a:r>
          </a:p>
          <a:p>
            <a:pPr lvl="1"/>
            <a:r>
              <a:rPr lang="en-US" sz="1800" kern="0" dirty="0" smtClean="0"/>
              <a:t>4 Port</a:t>
            </a:r>
          </a:p>
          <a:p>
            <a:pPr lvl="2"/>
            <a:r>
              <a:rPr lang="en-US" sz="1600" kern="0" dirty="0" smtClean="0"/>
              <a:t>Two Transmit and Two Receive</a:t>
            </a:r>
          </a:p>
          <a:p>
            <a:pPr lvl="1"/>
            <a:r>
              <a:rPr lang="en-US" sz="1800" kern="0" dirty="0" smtClean="0"/>
              <a:t>Polarization adjustment</a:t>
            </a:r>
          </a:p>
          <a:p>
            <a:pPr lvl="2"/>
            <a:r>
              <a:rPr lang="en-US" sz="1600" kern="0" dirty="0" smtClean="0"/>
              <a:t>Single plane: transmit and receive are fixed and both rotate</a:t>
            </a:r>
          </a:p>
          <a:p>
            <a:pPr lvl="2"/>
            <a:r>
              <a:rPr lang="en-US" sz="1600" kern="0" dirty="0" smtClean="0"/>
              <a:t>Dual plane: transmit and receive rotate separately</a:t>
            </a:r>
          </a:p>
          <a:p>
            <a:pPr marL="457200" lvl="1" indent="0">
              <a:buNone/>
            </a:pPr>
            <a:endParaRPr lang="en-US" kern="0" dirty="0" smtClean="0"/>
          </a:p>
        </p:txBody>
      </p:sp>
    </p:spTree>
    <p:extLst>
      <p:ext uri="{BB962C8B-B14F-4D97-AF65-F5344CB8AC3E}">
        <p14:creationId xmlns="" xmlns:p14="http://schemas.microsoft.com/office/powerpoint/2010/main" val="15125581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type="title"/>
          </p:nvPr>
        </p:nvSpPr>
        <p:spPr>
          <a:xfrm>
            <a:off x="711015" y="207084"/>
            <a:ext cx="11173090" cy="1143000"/>
          </a:xfrm>
        </p:spPr>
        <p:txBody>
          <a:bodyPr/>
          <a:lstStyle/>
          <a:p>
            <a:r>
              <a:rPr lang="en-US" altLang="en-US" dirty="0" smtClean="0"/>
              <a:t>Antenna</a:t>
            </a:r>
          </a:p>
        </p:txBody>
      </p:sp>
      <p:sp>
        <p:nvSpPr>
          <p:cNvPr id="8" name="Content Placeholder 2"/>
          <p:cNvSpPr txBox="1">
            <a:spLocks/>
          </p:cNvSpPr>
          <p:nvPr/>
        </p:nvSpPr>
        <p:spPr bwMode="auto">
          <a:xfrm>
            <a:off x="479603" y="755374"/>
            <a:ext cx="10948809" cy="59502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r>
              <a:rPr lang="en-US" sz="2000" kern="0" dirty="0" smtClean="0"/>
              <a:t>OMT and TRF</a:t>
            </a:r>
          </a:p>
          <a:p>
            <a:pPr lvl="1"/>
            <a:r>
              <a:rPr lang="en-US" sz="1800" kern="0" dirty="0" smtClean="0"/>
              <a:t>Ortho Mode Transducer (OMT)</a:t>
            </a:r>
          </a:p>
          <a:p>
            <a:pPr lvl="2"/>
            <a:r>
              <a:rPr lang="en-US" sz="1600" kern="0" dirty="0" smtClean="0"/>
              <a:t>Changes feeds circular Wave Guide to two rectangular Wave Guides</a:t>
            </a:r>
          </a:p>
          <a:p>
            <a:pPr lvl="2"/>
            <a:r>
              <a:rPr lang="en-US" sz="1600" kern="0" dirty="0" smtClean="0"/>
              <a:t>Separates and directs signals of two different polarities</a:t>
            </a:r>
          </a:p>
          <a:p>
            <a:pPr lvl="2"/>
            <a:r>
              <a:rPr lang="en-US" sz="1600" kern="0" dirty="0" smtClean="0"/>
              <a:t>Determines isolation for Circular Polarization</a:t>
            </a:r>
          </a:p>
          <a:p>
            <a:pPr lvl="1"/>
            <a:endParaRPr lang="en-US" sz="1800" kern="0" dirty="0" smtClean="0"/>
          </a:p>
          <a:p>
            <a:pPr lvl="1"/>
            <a:endParaRPr lang="en-US" sz="1800" kern="0" dirty="0"/>
          </a:p>
          <a:p>
            <a:pPr lvl="1"/>
            <a:endParaRPr lang="en-US" sz="1800" kern="0" dirty="0" smtClean="0"/>
          </a:p>
          <a:p>
            <a:pPr lvl="1"/>
            <a:endParaRPr lang="en-US" sz="1800" kern="0" dirty="0"/>
          </a:p>
          <a:p>
            <a:pPr lvl="1"/>
            <a:endParaRPr lang="en-US" sz="1800" kern="0" dirty="0" smtClean="0"/>
          </a:p>
          <a:p>
            <a:pPr lvl="1"/>
            <a:endParaRPr lang="en-US" sz="1800" kern="0" dirty="0"/>
          </a:p>
          <a:p>
            <a:pPr lvl="1"/>
            <a:r>
              <a:rPr lang="en-US" sz="1800" kern="0" dirty="0" smtClean="0"/>
              <a:t>Transmit Reject Filter (TRF)</a:t>
            </a:r>
          </a:p>
          <a:p>
            <a:pPr lvl="2"/>
            <a:r>
              <a:rPr lang="en-US" sz="1600" kern="0" dirty="0" smtClean="0"/>
              <a:t>Blocks transmit power from Low Noise Amplifier</a:t>
            </a:r>
            <a:endParaRPr lang="en-US" sz="1600" kern="0" dirty="0"/>
          </a:p>
          <a:p>
            <a:pPr lvl="1"/>
            <a:r>
              <a:rPr lang="en-US" sz="1800" kern="0" dirty="0" smtClean="0"/>
              <a:t>4 Port feed will have an OMT and TRF for each polarity</a:t>
            </a:r>
          </a:p>
          <a:p>
            <a:pPr marL="457200" lvl="1" indent="0">
              <a:buNone/>
            </a:pPr>
            <a:endParaRPr lang="en-US" kern="0" dirty="0" smtClean="0"/>
          </a:p>
        </p:txBody>
      </p:sp>
      <p:grpSp>
        <p:nvGrpSpPr>
          <p:cNvPr id="28" name="Group 27"/>
          <p:cNvGrpSpPr/>
          <p:nvPr/>
        </p:nvGrpSpPr>
        <p:grpSpPr>
          <a:xfrm>
            <a:off x="6246812" y="2343150"/>
            <a:ext cx="5715000" cy="3448050"/>
            <a:chOff x="6246812" y="2343150"/>
            <a:chExt cx="5715000" cy="3448050"/>
          </a:xfrm>
        </p:grpSpPr>
        <p:grpSp>
          <p:nvGrpSpPr>
            <p:cNvPr id="15" name="Group 14"/>
            <p:cNvGrpSpPr/>
            <p:nvPr/>
          </p:nvGrpSpPr>
          <p:grpSpPr>
            <a:xfrm>
              <a:off x="6246812" y="2343150"/>
              <a:ext cx="5715000" cy="3448050"/>
              <a:chOff x="6246812" y="2343150"/>
              <a:chExt cx="5715000" cy="344805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46812" y="2343150"/>
                <a:ext cx="5715000" cy="34480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nvGrpSpPr>
              <p:cNvPr id="9" name="Group 8"/>
              <p:cNvGrpSpPr/>
              <p:nvPr/>
            </p:nvGrpSpPr>
            <p:grpSpPr>
              <a:xfrm>
                <a:off x="6265544" y="2438400"/>
                <a:ext cx="2044099" cy="1463012"/>
                <a:chOff x="6265544" y="2438400"/>
                <a:chExt cx="2044099" cy="1463012"/>
              </a:xfrm>
            </p:grpSpPr>
            <p:sp>
              <p:nvSpPr>
                <p:cNvPr id="2" name="TextBox 1"/>
                <p:cNvSpPr txBox="1"/>
                <p:nvPr/>
              </p:nvSpPr>
              <p:spPr>
                <a:xfrm>
                  <a:off x="6265544" y="2438400"/>
                  <a:ext cx="1752600" cy="523220"/>
                </a:xfrm>
                <a:prstGeom prst="rect">
                  <a:avLst/>
                </a:prstGeom>
                <a:noFill/>
              </p:spPr>
              <p:txBody>
                <a:bodyPr wrap="square" rtlCol="0">
                  <a:spAutoFit/>
                </a:bodyPr>
                <a:lstStyle/>
                <a:p>
                  <a:pPr algn="ctr"/>
                  <a:r>
                    <a:rPr lang="en-US" sz="2800" dirty="0" smtClean="0">
                      <a:solidFill>
                        <a:srgbClr val="00FF00"/>
                      </a:solidFill>
                      <a:latin typeface="+mj-lt"/>
                    </a:rPr>
                    <a:t>OMT</a:t>
                  </a:r>
                  <a:endParaRPr lang="en-ZA" sz="2800" dirty="0" err="1" smtClean="0">
                    <a:solidFill>
                      <a:srgbClr val="00FF00"/>
                    </a:solidFill>
                    <a:latin typeface="+mj-lt"/>
                  </a:endParaRPr>
                </a:p>
              </p:txBody>
            </p:sp>
            <p:cxnSp>
              <p:nvCxnSpPr>
                <p:cNvPr id="4" name="Straight Arrow Connector 3"/>
                <p:cNvCxnSpPr/>
                <p:nvPr/>
              </p:nvCxnSpPr>
              <p:spPr bwMode="auto">
                <a:xfrm>
                  <a:off x="7466012" y="2961620"/>
                  <a:ext cx="427396" cy="695980"/>
                </a:xfrm>
                <a:prstGeom prst="straightConnector1">
                  <a:avLst/>
                </a:prstGeom>
                <a:solidFill>
                  <a:schemeClr val="accent1"/>
                </a:solidFill>
                <a:ln w="57150" cap="flat" cmpd="sng" algn="ctr">
                  <a:solidFill>
                    <a:srgbClr val="00FF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6" name="Right Brace 5"/>
                <p:cNvSpPr/>
                <p:nvPr/>
              </p:nvSpPr>
              <p:spPr bwMode="auto">
                <a:xfrm rot="14407517">
                  <a:off x="7688796" y="3280564"/>
                  <a:ext cx="461010" cy="780685"/>
                </a:xfrm>
                <a:prstGeom prst="rightBrace">
                  <a:avLst/>
                </a:prstGeom>
                <a:noFill/>
                <a:ln w="38100" cap="flat" cmpd="sng" algn="ctr">
                  <a:solidFill>
                    <a:srgbClr val="00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smtClean="0">
                    <a:ln>
                      <a:noFill/>
                    </a:ln>
                    <a:solidFill>
                      <a:schemeClr val="tx1"/>
                    </a:solidFill>
                    <a:effectLst/>
                    <a:latin typeface="Times" pitchFamily="18" charset="0"/>
                  </a:endParaRPr>
                </a:p>
              </p:txBody>
            </p:sp>
          </p:grpSp>
          <p:grpSp>
            <p:nvGrpSpPr>
              <p:cNvPr id="14" name="Group 13"/>
              <p:cNvGrpSpPr/>
              <p:nvPr/>
            </p:nvGrpSpPr>
            <p:grpSpPr>
              <a:xfrm>
                <a:off x="9104312" y="3657600"/>
                <a:ext cx="2552700" cy="1447780"/>
                <a:chOff x="9104312" y="3657600"/>
                <a:chExt cx="2552700" cy="1447780"/>
              </a:xfrm>
            </p:grpSpPr>
            <p:sp>
              <p:nvSpPr>
                <p:cNvPr id="11" name="TextBox 10"/>
                <p:cNvSpPr txBox="1"/>
                <p:nvPr/>
              </p:nvSpPr>
              <p:spPr>
                <a:xfrm>
                  <a:off x="9904412" y="4582160"/>
                  <a:ext cx="1752600" cy="523220"/>
                </a:xfrm>
                <a:prstGeom prst="rect">
                  <a:avLst/>
                </a:prstGeom>
                <a:noFill/>
              </p:spPr>
              <p:txBody>
                <a:bodyPr wrap="square" rtlCol="0">
                  <a:spAutoFit/>
                </a:bodyPr>
                <a:lstStyle/>
                <a:p>
                  <a:pPr algn="ctr"/>
                  <a:r>
                    <a:rPr lang="en-US" sz="2800" dirty="0" smtClean="0">
                      <a:solidFill>
                        <a:srgbClr val="00FF00"/>
                      </a:solidFill>
                      <a:latin typeface="+mj-lt"/>
                    </a:rPr>
                    <a:t>TRF</a:t>
                  </a:r>
                  <a:endParaRPr lang="en-ZA" sz="2800" dirty="0" err="1" smtClean="0">
                    <a:solidFill>
                      <a:srgbClr val="00FF00"/>
                    </a:solidFill>
                    <a:latin typeface="+mj-lt"/>
                  </a:endParaRPr>
                </a:p>
              </p:txBody>
            </p:sp>
            <p:cxnSp>
              <p:nvCxnSpPr>
                <p:cNvPr id="12" name="Straight Arrow Connector 11"/>
                <p:cNvCxnSpPr/>
                <p:nvPr/>
              </p:nvCxnSpPr>
              <p:spPr bwMode="auto">
                <a:xfrm flipH="1" flipV="1">
                  <a:off x="9104312" y="3657600"/>
                  <a:ext cx="1676400" cy="924560"/>
                </a:xfrm>
                <a:prstGeom prst="straightConnector1">
                  <a:avLst/>
                </a:prstGeom>
                <a:solidFill>
                  <a:schemeClr val="accent1"/>
                </a:solidFill>
                <a:ln w="57150" cap="flat" cmpd="sng" algn="ctr">
                  <a:solidFill>
                    <a:srgbClr val="00FF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grpSp>
          <p:nvGrpSpPr>
            <p:cNvPr id="24" name="Group 23"/>
            <p:cNvGrpSpPr/>
            <p:nvPr/>
          </p:nvGrpSpPr>
          <p:grpSpPr>
            <a:xfrm>
              <a:off x="8837612" y="3309610"/>
              <a:ext cx="2933700" cy="810270"/>
              <a:chOff x="8837612" y="3309610"/>
              <a:chExt cx="2933700" cy="810270"/>
            </a:xfrm>
          </p:grpSpPr>
          <p:cxnSp>
            <p:nvCxnSpPr>
              <p:cNvPr id="22" name="Straight Arrow Connector 21"/>
              <p:cNvCxnSpPr/>
              <p:nvPr/>
            </p:nvCxnSpPr>
            <p:spPr bwMode="auto">
              <a:xfrm flipH="1">
                <a:off x="8837612" y="3309610"/>
                <a:ext cx="1979454" cy="810270"/>
              </a:xfrm>
              <a:prstGeom prst="straightConnector1">
                <a:avLst/>
              </a:prstGeom>
              <a:solidFill>
                <a:schemeClr val="accent1"/>
              </a:solidFill>
              <a:ln w="57150" cap="flat" cmpd="sng" algn="ctr">
                <a:solidFill>
                  <a:srgbClr val="FFFF00"/>
                </a:solidFill>
                <a:prstDash val="solid"/>
                <a:round/>
                <a:headEnd type="arrow"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3" name="TextBox 22"/>
              <p:cNvSpPr txBox="1"/>
              <p:nvPr/>
            </p:nvSpPr>
            <p:spPr>
              <a:xfrm>
                <a:off x="10018712" y="3428980"/>
                <a:ext cx="1752600" cy="523220"/>
              </a:xfrm>
              <a:prstGeom prst="rect">
                <a:avLst/>
              </a:prstGeom>
              <a:noFill/>
              <a:ln>
                <a:noFill/>
              </a:ln>
            </p:spPr>
            <p:txBody>
              <a:bodyPr wrap="square" rtlCol="0">
                <a:spAutoFit/>
              </a:bodyPr>
              <a:lstStyle/>
              <a:p>
                <a:pPr algn="ctr"/>
                <a:r>
                  <a:rPr lang="en-US" sz="2800" dirty="0" err="1">
                    <a:solidFill>
                      <a:srgbClr val="FFFF00"/>
                    </a:solidFill>
                    <a:latin typeface="+mj-lt"/>
                  </a:rPr>
                  <a:t>T</a:t>
                </a:r>
                <a:r>
                  <a:rPr lang="en-US" sz="2800" dirty="0" err="1" smtClean="0">
                    <a:solidFill>
                      <a:srgbClr val="FFFF00"/>
                    </a:solidFill>
                    <a:latin typeface="+mj-lt"/>
                  </a:rPr>
                  <a:t>x</a:t>
                </a:r>
                <a:endParaRPr lang="en-ZA" sz="2800" dirty="0" err="1" smtClean="0">
                  <a:solidFill>
                    <a:srgbClr val="FFFF00"/>
                  </a:solidFill>
                  <a:latin typeface="+mj-lt"/>
                </a:endParaRPr>
              </a:p>
            </p:txBody>
          </p:sp>
        </p:grpSp>
        <p:grpSp>
          <p:nvGrpSpPr>
            <p:cNvPr id="27" name="Group 26"/>
            <p:cNvGrpSpPr/>
            <p:nvPr/>
          </p:nvGrpSpPr>
          <p:grpSpPr>
            <a:xfrm>
              <a:off x="8836739" y="2590800"/>
              <a:ext cx="2595165" cy="1227426"/>
              <a:chOff x="8836739" y="2590800"/>
              <a:chExt cx="2595165" cy="1227426"/>
            </a:xfrm>
          </p:grpSpPr>
          <p:grpSp>
            <p:nvGrpSpPr>
              <p:cNvPr id="18" name="Group 17"/>
              <p:cNvGrpSpPr/>
              <p:nvPr/>
            </p:nvGrpSpPr>
            <p:grpSpPr>
              <a:xfrm>
                <a:off x="9523412" y="2590800"/>
                <a:ext cx="1908492" cy="533400"/>
                <a:chOff x="9523412" y="2590800"/>
                <a:chExt cx="1908492" cy="533400"/>
              </a:xfrm>
            </p:grpSpPr>
            <p:cxnSp>
              <p:nvCxnSpPr>
                <p:cNvPr id="17" name="Straight Arrow Connector 16"/>
                <p:cNvCxnSpPr/>
                <p:nvPr/>
              </p:nvCxnSpPr>
              <p:spPr bwMode="auto">
                <a:xfrm flipH="1">
                  <a:off x="9523412" y="2590800"/>
                  <a:ext cx="990600" cy="294640"/>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9" name="TextBox 18"/>
                <p:cNvSpPr txBox="1"/>
                <p:nvPr/>
              </p:nvSpPr>
              <p:spPr>
                <a:xfrm>
                  <a:off x="9679304" y="2600980"/>
                  <a:ext cx="1752600" cy="523220"/>
                </a:xfrm>
                <a:prstGeom prst="rect">
                  <a:avLst/>
                </a:prstGeom>
                <a:noFill/>
                <a:ln>
                  <a:noFill/>
                </a:ln>
              </p:spPr>
              <p:txBody>
                <a:bodyPr wrap="square" rtlCol="0">
                  <a:spAutoFit/>
                </a:bodyPr>
                <a:lstStyle/>
                <a:p>
                  <a:pPr algn="ctr"/>
                  <a:r>
                    <a:rPr lang="en-US" sz="2800" dirty="0" smtClean="0">
                      <a:solidFill>
                        <a:srgbClr val="FF0000"/>
                      </a:solidFill>
                      <a:latin typeface="+mj-lt"/>
                    </a:rPr>
                    <a:t>Rx</a:t>
                  </a:r>
                  <a:endParaRPr lang="en-ZA" sz="2800" dirty="0" err="1" smtClean="0">
                    <a:solidFill>
                      <a:srgbClr val="FF0000"/>
                    </a:solidFill>
                    <a:latin typeface="+mj-lt"/>
                  </a:endParaRPr>
                </a:p>
              </p:txBody>
            </p:sp>
          </p:grpSp>
          <p:cxnSp>
            <p:nvCxnSpPr>
              <p:cNvPr id="26" name="Straight Arrow Connector 25"/>
              <p:cNvCxnSpPr/>
              <p:nvPr/>
            </p:nvCxnSpPr>
            <p:spPr bwMode="auto">
              <a:xfrm flipH="1">
                <a:off x="8836739" y="2961620"/>
                <a:ext cx="610473" cy="856606"/>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 xmlns:p14="http://schemas.microsoft.com/office/powerpoint/2010/main" val="38538014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133045" y="838200"/>
            <a:ext cx="8951168" cy="2009775"/>
            <a:chOff x="1143000" y="3533775"/>
            <a:chExt cx="6715125" cy="2009775"/>
          </a:xfrm>
        </p:grpSpPr>
        <p:pic>
          <p:nvPicPr>
            <p:cNvPr id="6" name="Picture 4"/>
            <p:cNvPicPr>
              <a:picLocks noChangeAspect="1" noChangeArrowheads="1"/>
            </p:cNvPicPr>
            <p:nvPr/>
          </p:nvPicPr>
          <p:blipFill>
            <a:blip r:embed="rId3" cstate="print">
              <a:extLst>
                <a:ext uri="{28A0092B-C50C-407E-A947-70E740481C1C}">
                  <a14:useLocalDpi xmlns="" xmlns:a14="http://schemas.microsoft.com/office/drawing/2010/main"/>
                </a:ext>
              </a:extLst>
            </a:blip>
            <a:srcRect/>
            <a:stretch>
              <a:fillRect/>
            </a:stretch>
          </p:blipFill>
          <p:spPr bwMode="auto">
            <a:xfrm>
              <a:off x="1143000" y="3581400"/>
              <a:ext cx="6715125" cy="19621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7" name="Straight Connector 6"/>
            <p:cNvCxnSpPr/>
            <p:nvPr/>
          </p:nvCxnSpPr>
          <p:spPr bwMode="auto">
            <a:xfrm>
              <a:off x="1143000" y="3533775"/>
              <a:ext cx="6710362"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2" name="Title 1"/>
          <p:cNvSpPr>
            <a:spLocks noGrp="1"/>
          </p:cNvSpPr>
          <p:nvPr>
            <p:ph type="title"/>
          </p:nvPr>
        </p:nvSpPr>
        <p:spPr>
          <a:xfrm>
            <a:off x="711015" y="228600"/>
            <a:ext cx="9649486" cy="892884"/>
          </a:xfrm>
        </p:spPr>
        <p:txBody>
          <a:bodyPr/>
          <a:lstStyle/>
          <a:p>
            <a:r>
              <a:rPr lang="en-US" altLang="en-US" dirty="0"/>
              <a:t>3D Antenna Radiation Pattern</a:t>
            </a:r>
            <a:endParaRPr lang="en-US" dirty="0"/>
          </a:p>
        </p:txBody>
      </p:sp>
      <p:pic>
        <p:nvPicPr>
          <p:cNvPr id="361475" name="Picture 3"/>
          <p:cNvPicPr>
            <a:picLocks noGrp="1" noChangeArrowheads="1"/>
          </p:cNvPicPr>
          <p:nvPr>
            <p:ph idx="4294967295"/>
          </p:nvPr>
        </p:nvPicPr>
        <p:blipFill>
          <a:blip r:embed="rId4" cstate="email">
            <a:extLst>
              <a:ext uri="{28A0092B-C50C-407E-A947-70E740481C1C}">
                <a14:useLocalDpi xmlns="" xmlns:a14="http://schemas.microsoft.com/office/drawing/2010/main"/>
              </a:ext>
            </a:extLst>
          </a:blip>
          <a:srcRect/>
          <a:stretch>
            <a:fillRect/>
          </a:stretch>
        </p:blipFill>
        <p:spPr>
          <a:xfrm>
            <a:off x="1117310" y="2057400"/>
            <a:ext cx="9698158" cy="4699000"/>
          </a:xfrm>
          <a:prstGeom prst="rect">
            <a:avLst/>
          </a:prstGeom>
          <a:noFill/>
          <a:ln/>
        </p:spPr>
      </p:pic>
      <p:sp>
        <p:nvSpPr>
          <p:cNvPr id="361476" name="Rectangle 4"/>
          <p:cNvSpPr>
            <a:spLocks noChangeArrowheads="1"/>
          </p:cNvSpPr>
          <p:nvPr/>
        </p:nvSpPr>
        <p:spPr bwMode="white">
          <a:xfrm>
            <a:off x="442269" y="1111250"/>
            <a:ext cx="9046393" cy="546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defRPr sz="2800" b="1">
                <a:solidFill>
                  <a:schemeClr val="accent2"/>
                </a:solidFill>
                <a:latin typeface="Arial" charset="0"/>
              </a:defRPr>
            </a:lvl1pPr>
            <a:lvl2pPr>
              <a:defRPr sz="2800" b="1">
                <a:solidFill>
                  <a:schemeClr val="accent2"/>
                </a:solidFill>
                <a:latin typeface="Arial" charset="0"/>
              </a:defRPr>
            </a:lvl2pPr>
            <a:lvl3pPr>
              <a:defRPr sz="2800" b="1">
                <a:solidFill>
                  <a:schemeClr val="accent2"/>
                </a:solidFill>
                <a:latin typeface="Arial" charset="0"/>
              </a:defRPr>
            </a:lvl3pPr>
            <a:lvl4pPr>
              <a:defRPr sz="2800" b="1">
                <a:solidFill>
                  <a:schemeClr val="accent2"/>
                </a:solidFill>
                <a:latin typeface="Arial" charset="0"/>
              </a:defRPr>
            </a:lvl4pPr>
            <a:lvl5pPr>
              <a:defRPr sz="2800" b="1">
                <a:solidFill>
                  <a:schemeClr val="accent2"/>
                </a:solidFill>
                <a:latin typeface="Arial" charset="0"/>
              </a:defRPr>
            </a:lvl5pPr>
            <a:lvl6pPr marL="457200" fontAlgn="base">
              <a:spcBef>
                <a:spcPct val="0"/>
              </a:spcBef>
              <a:spcAft>
                <a:spcPct val="0"/>
              </a:spcAft>
              <a:defRPr sz="2800" b="1">
                <a:solidFill>
                  <a:schemeClr val="accent2"/>
                </a:solidFill>
                <a:latin typeface="Arial" charset="0"/>
              </a:defRPr>
            </a:lvl6pPr>
            <a:lvl7pPr marL="914400" fontAlgn="base">
              <a:spcBef>
                <a:spcPct val="0"/>
              </a:spcBef>
              <a:spcAft>
                <a:spcPct val="0"/>
              </a:spcAft>
              <a:defRPr sz="2800" b="1">
                <a:solidFill>
                  <a:schemeClr val="accent2"/>
                </a:solidFill>
                <a:latin typeface="Arial" charset="0"/>
              </a:defRPr>
            </a:lvl7pPr>
            <a:lvl8pPr marL="1371600" fontAlgn="base">
              <a:spcBef>
                <a:spcPct val="0"/>
              </a:spcBef>
              <a:spcAft>
                <a:spcPct val="0"/>
              </a:spcAft>
              <a:defRPr sz="2800" b="1">
                <a:solidFill>
                  <a:schemeClr val="accent2"/>
                </a:solidFill>
                <a:latin typeface="Arial" charset="0"/>
              </a:defRPr>
            </a:lvl8pPr>
            <a:lvl9pPr marL="1828800" fontAlgn="base">
              <a:spcBef>
                <a:spcPct val="0"/>
              </a:spcBef>
              <a:spcAft>
                <a:spcPct val="0"/>
              </a:spcAft>
              <a:defRPr sz="2800" b="1">
                <a:solidFill>
                  <a:schemeClr val="accent2"/>
                </a:solidFill>
                <a:latin typeface="Arial" charset="0"/>
              </a:defRPr>
            </a:lvl9pPr>
          </a:lstStyle>
          <a:p>
            <a:pPr eaLnBrk="1" hangingPunct="1"/>
            <a:endParaRPr lang="en-US" altLang="en-US" dirty="0">
              <a:solidFill>
                <a:schemeClr val="bg2"/>
              </a:solidFill>
            </a:endParaRPr>
          </a:p>
        </p:txBody>
      </p:sp>
    </p:spTree>
    <p:extLst>
      <p:ext uri="{BB962C8B-B14F-4D97-AF65-F5344CB8AC3E}">
        <p14:creationId xmlns="" xmlns:p14="http://schemas.microsoft.com/office/powerpoint/2010/main" val="393020950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09984" y="288925"/>
            <a:ext cx="9046393" cy="400050"/>
          </a:xfr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en-US" sz="3200" dirty="0"/>
              <a:t>Polarization</a:t>
            </a:r>
            <a:endParaRPr lang="en-US" altLang="en-US" dirty="0"/>
          </a:p>
        </p:txBody>
      </p:sp>
      <p:sp>
        <p:nvSpPr>
          <p:cNvPr id="103427" name="Rectangle 3"/>
          <p:cNvSpPr>
            <a:spLocks noChangeArrowheads="1"/>
          </p:cNvSpPr>
          <p:nvPr/>
        </p:nvSpPr>
        <p:spPr bwMode="auto">
          <a:xfrm>
            <a:off x="416560" y="1117600"/>
            <a:ext cx="12188825" cy="1155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176213" indent="-176213" eaLnBrk="1" hangingPunct="1">
              <a:spcBef>
                <a:spcPct val="20000"/>
              </a:spcBef>
              <a:spcAft>
                <a:spcPts val="700"/>
              </a:spcAft>
              <a:buClr>
                <a:srgbClr val="00798D"/>
              </a:buClr>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Provides increased satellite capacity 	(Allows frequency reuse) </a:t>
            </a:r>
          </a:p>
          <a:p>
            <a:pPr marL="176213" indent="-176213" eaLnBrk="1" hangingPunct="1">
              <a:spcBef>
                <a:spcPct val="20000"/>
              </a:spcBef>
              <a:spcAft>
                <a:spcPts val="700"/>
              </a:spcAft>
              <a:buClr>
                <a:srgbClr val="00798D"/>
              </a:buClr>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The directional aspects of the electrical field of a radio signal</a:t>
            </a:r>
          </a:p>
        </p:txBody>
      </p:sp>
      <p:grpSp>
        <p:nvGrpSpPr>
          <p:cNvPr id="103428" name="Group 4"/>
          <p:cNvGrpSpPr>
            <a:grpSpLocks/>
          </p:cNvGrpSpPr>
          <p:nvPr/>
        </p:nvGrpSpPr>
        <p:grpSpPr bwMode="auto">
          <a:xfrm>
            <a:off x="0" y="2387600"/>
            <a:ext cx="12491430" cy="1993900"/>
            <a:chOff x="0" y="1432"/>
            <a:chExt cx="5903" cy="1256"/>
          </a:xfrm>
        </p:grpSpPr>
        <p:sp>
          <p:nvSpPr>
            <p:cNvPr id="29702" name="Rectangle 5"/>
            <p:cNvSpPr>
              <a:spLocks noChangeArrowheads="1"/>
            </p:cNvSpPr>
            <p:nvPr/>
          </p:nvSpPr>
          <p:spPr bwMode="auto">
            <a:xfrm>
              <a:off x="143" y="1432"/>
              <a:ext cx="5760" cy="3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176213" indent="-176213" eaLnBrk="1" hangingPunct="1">
                <a:spcBef>
                  <a:spcPct val="20000"/>
                </a:spcBef>
                <a:spcAft>
                  <a:spcPts val="700"/>
                </a:spcAft>
                <a:buClr>
                  <a:srgbClr val="00798D"/>
                </a:buClr>
                <a:buFont typeface="Arial" panose="020B0604020202020204" pitchFamily="34" charset="0"/>
                <a:buChar char="•"/>
              </a:pPr>
              <a:r>
                <a:rPr lang="en-US" altLang="en-US" b="1" kern="0" dirty="0">
                  <a:solidFill>
                    <a:srgbClr val="000000"/>
                  </a:solidFill>
                  <a:latin typeface="Arial" panose="020B0604020202020204" pitchFamily="34" charset="0"/>
                  <a:cs typeface="Arial" panose="020B0604020202020204" pitchFamily="34" charset="0"/>
                </a:rPr>
                <a:t>Linear (90o Out of Phase)</a:t>
              </a:r>
            </a:p>
          </p:txBody>
        </p:sp>
        <p:sp>
          <p:nvSpPr>
            <p:cNvPr id="29703" name="Rectangle 6"/>
            <p:cNvSpPr>
              <a:spLocks noChangeArrowheads="1"/>
            </p:cNvSpPr>
            <p:nvPr/>
          </p:nvSpPr>
          <p:spPr bwMode="auto">
            <a:xfrm>
              <a:off x="0" y="1776"/>
              <a:ext cx="5760" cy="9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800100" lvl="1" indent="-342900">
                <a:buFont typeface="Arial" panose="020B0604020202020204" pitchFamily="34" charset="0"/>
                <a:buChar char="•"/>
              </a:pPr>
              <a:r>
                <a:rPr lang="en-US" altLang="en-US" dirty="0"/>
                <a:t> Horizo</a:t>
              </a:r>
              <a:r>
                <a:rPr lang="en-US" altLang="en-US" sz="2000" kern="0" dirty="0">
                  <a:solidFill>
                    <a:srgbClr val="000000"/>
                  </a:solidFill>
                  <a:latin typeface="Arial" panose="020B0604020202020204" pitchFamily="34" charset="0"/>
                  <a:cs typeface="Arial" panose="020B0604020202020204" pitchFamily="34" charset="0"/>
                </a:rPr>
                <a:t>ntal (H)</a:t>
              </a:r>
            </a:p>
            <a:p>
              <a:pPr marL="800100" lvl="1" indent="-342900">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 Vertical (V)</a:t>
              </a:r>
            </a:p>
            <a:p>
              <a:pPr marL="800100" lvl="1" indent="-342900">
                <a:buFont typeface="Arial" panose="020B0604020202020204" pitchFamily="34" charset="0"/>
                <a:buChar char="•"/>
              </a:pPr>
              <a:r>
                <a:rPr lang="en-US" altLang="en-US" dirty="0"/>
                <a:t> </a:t>
              </a:r>
              <a:r>
                <a:rPr lang="en-US" altLang="en-US" sz="2000" kern="0" dirty="0">
                  <a:solidFill>
                    <a:srgbClr val="000000"/>
                  </a:solidFill>
                  <a:latin typeface="Arial" panose="020B0604020202020204" pitchFamily="34" charset="0"/>
                  <a:cs typeface="Arial" panose="020B0604020202020204" pitchFamily="34" charset="0"/>
                </a:rPr>
                <a:t>All Ku-Band satellites are Linear</a:t>
              </a:r>
            </a:p>
          </p:txBody>
        </p:sp>
      </p:grpSp>
      <p:sp>
        <p:nvSpPr>
          <p:cNvPr id="103431" name="Rectangle 7"/>
          <p:cNvSpPr>
            <a:spLocks noChangeArrowheads="1"/>
          </p:cNvSpPr>
          <p:nvPr/>
        </p:nvSpPr>
        <p:spPr bwMode="auto">
          <a:xfrm>
            <a:off x="416560" y="4510088"/>
            <a:ext cx="12188825" cy="2017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176213" indent="-176213" eaLnBrk="1" hangingPunct="1">
              <a:spcBef>
                <a:spcPct val="20000"/>
              </a:spcBef>
              <a:spcAft>
                <a:spcPts val="700"/>
              </a:spcAft>
              <a:buClr>
                <a:srgbClr val="00798D"/>
              </a:buClr>
              <a:buFont typeface="Arial" panose="020B0604020202020204" pitchFamily="34" charset="0"/>
              <a:buChar char="•"/>
            </a:pPr>
            <a:r>
              <a:rPr lang="en-US" altLang="en-US" b="1" kern="0" dirty="0">
                <a:solidFill>
                  <a:srgbClr val="000000"/>
                </a:solidFill>
                <a:latin typeface="Arial" panose="020B0604020202020204" pitchFamily="34" charset="0"/>
                <a:cs typeface="Arial" panose="020B0604020202020204" pitchFamily="34" charset="0"/>
              </a:rPr>
              <a:t>Circular (180 o Out of Phase)</a:t>
            </a:r>
          </a:p>
          <a:p>
            <a:pPr marL="800100" lvl="1" indent="-342900">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Right Hand Circular (RHCP) </a:t>
            </a:r>
          </a:p>
          <a:p>
            <a:pPr marL="800100" lvl="1" indent="-342900">
              <a:buFont typeface="Arial" panose="020B0604020202020204" pitchFamily="34" charset="0"/>
              <a:buChar char="•"/>
            </a:pPr>
            <a:r>
              <a:rPr lang="en-US" altLang="en-US" sz="2000" kern="0" dirty="0">
                <a:solidFill>
                  <a:srgbClr val="000000"/>
                </a:solidFill>
                <a:latin typeface="Arial" panose="020B0604020202020204" pitchFamily="34" charset="0"/>
                <a:cs typeface="Arial" panose="020B0604020202020204" pitchFamily="34" charset="0"/>
              </a:rPr>
              <a:t>Left  Hand Circular (LHCP)</a:t>
            </a:r>
          </a:p>
          <a:p>
            <a:pPr lvl="1"/>
            <a:endParaRPr lang="en-US" altLang="en-US" dirty="0"/>
          </a:p>
        </p:txBody>
      </p:sp>
    </p:spTree>
    <p:extLst>
      <p:ext uri="{BB962C8B-B14F-4D97-AF65-F5344CB8AC3E}">
        <p14:creationId xmlns="" xmlns:p14="http://schemas.microsoft.com/office/powerpoint/2010/main" val="237095827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3427"/>
                                        </p:tgtEl>
                                        <p:attrNameLst>
                                          <p:attrName>style.visibility</p:attrName>
                                        </p:attrNameLst>
                                      </p:cBhvr>
                                      <p:to>
                                        <p:strVal val="visible"/>
                                      </p:to>
                                    </p:set>
                                    <p:anim calcmode="lin" valueType="num">
                                      <p:cBhvr>
                                        <p:cTn id="7" dur="500" fill="hold"/>
                                        <p:tgtEl>
                                          <p:spTgt spid="103427"/>
                                        </p:tgtEl>
                                        <p:attrNameLst>
                                          <p:attrName>ppt_w</p:attrName>
                                        </p:attrNameLst>
                                      </p:cBhvr>
                                      <p:tavLst>
                                        <p:tav tm="0">
                                          <p:val>
                                            <p:fltVal val="0"/>
                                          </p:val>
                                        </p:tav>
                                        <p:tav tm="100000">
                                          <p:val>
                                            <p:strVal val="#ppt_w"/>
                                          </p:val>
                                        </p:tav>
                                      </p:tavLst>
                                    </p:anim>
                                    <p:anim calcmode="lin" valueType="num">
                                      <p:cBhvr>
                                        <p:cTn id="8" dur="500" fill="hold"/>
                                        <p:tgtEl>
                                          <p:spTgt spid="103427"/>
                                        </p:tgtEl>
                                        <p:attrNameLst>
                                          <p:attrName>ppt_h</p:attrName>
                                        </p:attrNameLst>
                                      </p:cBhvr>
                                      <p:tavLst>
                                        <p:tav tm="0">
                                          <p:val>
                                            <p:fltVal val="0"/>
                                          </p:val>
                                        </p:tav>
                                        <p:tav tm="100000">
                                          <p:val>
                                            <p:strVal val="#ppt_h"/>
                                          </p:val>
                                        </p:tav>
                                      </p:tavLst>
                                    </p:anim>
                                    <p:animEffect transition="in" filter="fade">
                                      <p:cBhvr>
                                        <p:cTn id="9" dur="500"/>
                                        <p:tgtEl>
                                          <p:spTgt spid="10342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03428"/>
                                        </p:tgtEl>
                                        <p:attrNameLst>
                                          <p:attrName>style.visibility</p:attrName>
                                        </p:attrNameLst>
                                      </p:cBhvr>
                                      <p:to>
                                        <p:strVal val="visible"/>
                                      </p:to>
                                    </p:set>
                                    <p:anim calcmode="lin" valueType="num">
                                      <p:cBhvr>
                                        <p:cTn id="14" dur="500" fill="hold"/>
                                        <p:tgtEl>
                                          <p:spTgt spid="103428"/>
                                        </p:tgtEl>
                                        <p:attrNameLst>
                                          <p:attrName>ppt_w</p:attrName>
                                        </p:attrNameLst>
                                      </p:cBhvr>
                                      <p:tavLst>
                                        <p:tav tm="0">
                                          <p:val>
                                            <p:fltVal val="0"/>
                                          </p:val>
                                        </p:tav>
                                        <p:tav tm="100000">
                                          <p:val>
                                            <p:strVal val="#ppt_w"/>
                                          </p:val>
                                        </p:tav>
                                      </p:tavLst>
                                    </p:anim>
                                    <p:anim calcmode="lin" valueType="num">
                                      <p:cBhvr>
                                        <p:cTn id="15" dur="500" fill="hold"/>
                                        <p:tgtEl>
                                          <p:spTgt spid="103428"/>
                                        </p:tgtEl>
                                        <p:attrNameLst>
                                          <p:attrName>ppt_h</p:attrName>
                                        </p:attrNameLst>
                                      </p:cBhvr>
                                      <p:tavLst>
                                        <p:tav tm="0">
                                          <p:val>
                                            <p:fltVal val="0"/>
                                          </p:val>
                                        </p:tav>
                                        <p:tav tm="100000">
                                          <p:val>
                                            <p:strVal val="#ppt_h"/>
                                          </p:val>
                                        </p:tav>
                                      </p:tavLst>
                                    </p:anim>
                                    <p:animEffect transition="in" filter="fade">
                                      <p:cBhvr>
                                        <p:cTn id="16" dur="500"/>
                                        <p:tgtEl>
                                          <p:spTgt spid="10342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3431"/>
                                        </p:tgtEl>
                                        <p:attrNameLst>
                                          <p:attrName>style.visibility</p:attrName>
                                        </p:attrNameLst>
                                      </p:cBhvr>
                                      <p:to>
                                        <p:strVal val="visible"/>
                                      </p:to>
                                    </p:set>
                                    <p:anim calcmode="lin" valueType="num">
                                      <p:cBhvr>
                                        <p:cTn id="21" dur="500" fill="hold"/>
                                        <p:tgtEl>
                                          <p:spTgt spid="103431"/>
                                        </p:tgtEl>
                                        <p:attrNameLst>
                                          <p:attrName>ppt_w</p:attrName>
                                        </p:attrNameLst>
                                      </p:cBhvr>
                                      <p:tavLst>
                                        <p:tav tm="0">
                                          <p:val>
                                            <p:fltVal val="0"/>
                                          </p:val>
                                        </p:tav>
                                        <p:tav tm="100000">
                                          <p:val>
                                            <p:strVal val="#ppt_w"/>
                                          </p:val>
                                        </p:tav>
                                      </p:tavLst>
                                    </p:anim>
                                    <p:anim calcmode="lin" valueType="num">
                                      <p:cBhvr>
                                        <p:cTn id="22" dur="500" fill="hold"/>
                                        <p:tgtEl>
                                          <p:spTgt spid="103431"/>
                                        </p:tgtEl>
                                        <p:attrNameLst>
                                          <p:attrName>ppt_h</p:attrName>
                                        </p:attrNameLst>
                                      </p:cBhvr>
                                      <p:tavLst>
                                        <p:tav tm="0">
                                          <p:val>
                                            <p:fltVal val="0"/>
                                          </p:val>
                                        </p:tav>
                                        <p:tav tm="100000">
                                          <p:val>
                                            <p:strVal val="#ppt_h"/>
                                          </p:val>
                                        </p:tav>
                                      </p:tavLst>
                                    </p:anim>
                                    <p:animEffect transition="in" filter="fade">
                                      <p:cBhvr>
                                        <p:cTn id="23" dur="500"/>
                                        <p:tgtEl>
                                          <p:spTgt spid="103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autoUpdateAnimBg="0"/>
      <p:bldP spid="1034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en-US" sz="3200" dirty="0"/>
              <a:t>Linear Polarization</a:t>
            </a:r>
          </a:p>
        </p:txBody>
      </p:sp>
      <p:sp>
        <p:nvSpPr>
          <p:cNvPr id="105475" name="Rectangle 3"/>
          <p:cNvSpPr>
            <a:spLocks noGrp="1" noChangeArrowheads="1"/>
          </p:cNvSpPr>
          <p:nvPr>
            <p:ph type="body" idx="1"/>
          </p:nvPr>
        </p:nvSpPr>
        <p:spPr>
          <a:xfrm>
            <a:off x="0" y="4637088"/>
            <a:ext cx="5281824" cy="1689100"/>
          </a:xfrm>
        </p:spPr>
        <p:txBody>
          <a:bodyPr/>
          <a:lstStyle/>
          <a:p>
            <a:pPr eaLnBrk="1" hangingPunct="1"/>
            <a:r>
              <a:rPr lang="en-US" altLang="en-US" sz="2400" dirty="0" smtClean="0">
                <a:latin typeface="+mn-lt"/>
              </a:rPr>
              <a:t>Vertical </a:t>
            </a:r>
          </a:p>
          <a:p>
            <a:pPr lvl="1" eaLnBrk="1" hangingPunct="1"/>
            <a:r>
              <a:rPr lang="en-US" altLang="en-US" sz="2000" b="0" dirty="0" smtClean="0">
                <a:latin typeface="+mn-lt"/>
              </a:rPr>
              <a:t>Field lies in a plane  perpendicular to the earth’s surface.</a:t>
            </a:r>
          </a:p>
          <a:p>
            <a:pPr eaLnBrk="1" hangingPunct="1"/>
            <a:endParaRPr lang="en-US" altLang="en-US" dirty="0" smtClean="0">
              <a:latin typeface="+mn-lt"/>
            </a:endParaRPr>
          </a:p>
        </p:txBody>
      </p:sp>
      <p:pic>
        <p:nvPicPr>
          <p:cNvPr id="105476" name="Picture 4" descr="LINEARPOL"/>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15738" y="1704976"/>
            <a:ext cx="7273088" cy="3578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25" name="Rectangle 5"/>
          <p:cNvSpPr>
            <a:spLocks noChangeArrowheads="1"/>
          </p:cNvSpPr>
          <p:nvPr/>
        </p:nvSpPr>
        <p:spPr bwMode="auto">
          <a:xfrm>
            <a:off x="0" y="904875"/>
            <a:ext cx="5281824" cy="1949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90513" indent="-290513" eaLnBrk="0" hangingPunct="0">
              <a:spcBef>
                <a:spcPct val="20000"/>
              </a:spcBef>
              <a:buClr>
                <a:srgbClr val="005079"/>
              </a:buClr>
              <a:buFont typeface="Wingdings" pitchFamily="2" charset="2"/>
              <a:buChar char="§"/>
              <a:defRPr sz="2000" b="1">
                <a:solidFill>
                  <a:schemeClr val="bg2"/>
                </a:solidFill>
                <a:latin typeface="Arial" charset="0"/>
              </a:defRPr>
            </a:lvl1pPr>
            <a:lvl2pPr marL="690563" indent="-285750" eaLnBrk="0" hangingPunct="0">
              <a:spcBef>
                <a:spcPct val="20000"/>
              </a:spcBef>
              <a:buClr>
                <a:srgbClr val="005079"/>
              </a:buClr>
              <a:buChar char="–"/>
              <a:defRPr b="1">
                <a:solidFill>
                  <a:schemeClr val="bg2"/>
                </a:solidFill>
                <a:latin typeface="Arial" charset="0"/>
              </a:defRPr>
            </a:lvl2pPr>
            <a:lvl3pPr marL="1143000" indent="-228600" eaLnBrk="0" hangingPunct="0">
              <a:spcBef>
                <a:spcPct val="20000"/>
              </a:spcBef>
              <a:buClr>
                <a:srgbClr val="005079"/>
              </a:buClr>
              <a:buChar char="•"/>
              <a:defRPr sz="1600" b="1">
                <a:solidFill>
                  <a:schemeClr val="bg2"/>
                </a:solidFill>
                <a:latin typeface="Arial" charset="0"/>
              </a:defRPr>
            </a:lvl3pPr>
            <a:lvl4pPr marL="1600200" indent="-228600" eaLnBrk="0" hangingPunct="0">
              <a:spcBef>
                <a:spcPct val="20000"/>
              </a:spcBef>
              <a:buClr>
                <a:srgbClr val="005079"/>
              </a:buClr>
              <a:buChar char="–"/>
              <a:defRPr sz="1400" b="1">
                <a:solidFill>
                  <a:schemeClr val="bg2"/>
                </a:solidFill>
                <a:latin typeface="Arial" charset="0"/>
              </a:defRPr>
            </a:lvl4pPr>
            <a:lvl5pPr marL="2057400" indent="-228600" eaLnBrk="0" hangingPunct="0">
              <a:spcBef>
                <a:spcPct val="20000"/>
              </a:spcBef>
              <a:buClr>
                <a:srgbClr val="005079"/>
              </a:buClr>
              <a:buChar char="»"/>
              <a:defRPr sz="1400" b="1">
                <a:solidFill>
                  <a:schemeClr val="bg2"/>
                </a:solidFill>
                <a:latin typeface="Arial" charset="0"/>
              </a:defRPr>
            </a:lvl5pPr>
            <a:lvl6pPr marL="2514600" indent="-228600" eaLnBrk="0" fontAlgn="base" hangingPunct="0">
              <a:spcBef>
                <a:spcPct val="20000"/>
              </a:spcBef>
              <a:spcAft>
                <a:spcPct val="0"/>
              </a:spcAft>
              <a:buClr>
                <a:srgbClr val="005079"/>
              </a:buClr>
              <a:buChar char="»"/>
              <a:defRPr sz="1400" b="1">
                <a:solidFill>
                  <a:schemeClr val="bg2"/>
                </a:solidFill>
                <a:latin typeface="Arial" charset="0"/>
              </a:defRPr>
            </a:lvl6pPr>
            <a:lvl7pPr marL="2971800" indent="-228600" eaLnBrk="0" fontAlgn="base" hangingPunct="0">
              <a:spcBef>
                <a:spcPct val="20000"/>
              </a:spcBef>
              <a:spcAft>
                <a:spcPct val="0"/>
              </a:spcAft>
              <a:buClr>
                <a:srgbClr val="005079"/>
              </a:buClr>
              <a:buChar char="»"/>
              <a:defRPr sz="1400" b="1">
                <a:solidFill>
                  <a:schemeClr val="bg2"/>
                </a:solidFill>
                <a:latin typeface="Arial" charset="0"/>
              </a:defRPr>
            </a:lvl7pPr>
            <a:lvl8pPr marL="3429000" indent="-228600" eaLnBrk="0" fontAlgn="base" hangingPunct="0">
              <a:spcBef>
                <a:spcPct val="20000"/>
              </a:spcBef>
              <a:spcAft>
                <a:spcPct val="0"/>
              </a:spcAft>
              <a:buClr>
                <a:srgbClr val="005079"/>
              </a:buClr>
              <a:buChar char="»"/>
              <a:defRPr sz="1400" b="1">
                <a:solidFill>
                  <a:schemeClr val="bg2"/>
                </a:solidFill>
                <a:latin typeface="Arial" charset="0"/>
              </a:defRPr>
            </a:lvl8pPr>
            <a:lvl9pPr marL="3886200" indent="-228600" eaLnBrk="0" fontAlgn="base" hangingPunct="0">
              <a:spcBef>
                <a:spcPct val="20000"/>
              </a:spcBef>
              <a:spcAft>
                <a:spcPct val="0"/>
              </a:spcAft>
              <a:buClr>
                <a:srgbClr val="005079"/>
              </a:buClr>
              <a:buChar char="»"/>
              <a:defRPr sz="1400" b="1">
                <a:solidFill>
                  <a:schemeClr val="bg2"/>
                </a:solidFill>
                <a:latin typeface="Arial" charset="0"/>
              </a:defRPr>
            </a:lvl9pPr>
          </a:lstStyle>
          <a:p>
            <a:pPr eaLnBrk="1" hangingPunct="1"/>
            <a:r>
              <a:rPr lang="en-US" altLang="en-US" sz="2400" dirty="0">
                <a:solidFill>
                  <a:srgbClr val="000000"/>
                </a:solidFill>
                <a:latin typeface="+mn-lt"/>
              </a:rPr>
              <a:t>Linear Polarization</a:t>
            </a:r>
          </a:p>
          <a:p>
            <a:pPr lvl="1" eaLnBrk="1" hangingPunct="1"/>
            <a:r>
              <a:rPr lang="en-US" altLang="en-US" sz="2000" b="0" dirty="0">
                <a:solidFill>
                  <a:srgbClr val="000000"/>
                </a:solidFill>
                <a:latin typeface="+mn-lt"/>
              </a:rPr>
              <a:t>The electrical field is wholly in one plane containing the direction of propagation</a:t>
            </a:r>
          </a:p>
        </p:txBody>
      </p:sp>
      <p:sp>
        <p:nvSpPr>
          <p:cNvPr id="105478" name="Rectangle 6"/>
          <p:cNvSpPr>
            <a:spLocks noChangeArrowheads="1"/>
          </p:cNvSpPr>
          <p:nvPr/>
        </p:nvSpPr>
        <p:spPr bwMode="auto">
          <a:xfrm>
            <a:off x="0" y="2778125"/>
            <a:ext cx="5281824" cy="1587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90513" indent="-290513" eaLnBrk="0" hangingPunct="0">
              <a:spcBef>
                <a:spcPct val="20000"/>
              </a:spcBef>
              <a:buClr>
                <a:srgbClr val="005079"/>
              </a:buClr>
              <a:buFont typeface="Wingdings" pitchFamily="2" charset="2"/>
              <a:buChar char="§"/>
              <a:defRPr sz="2000" b="1">
                <a:solidFill>
                  <a:schemeClr val="bg2"/>
                </a:solidFill>
                <a:latin typeface="Arial" charset="0"/>
              </a:defRPr>
            </a:lvl1pPr>
            <a:lvl2pPr marL="690563" indent="-285750" eaLnBrk="0" hangingPunct="0">
              <a:spcBef>
                <a:spcPct val="20000"/>
              </a:spcBef>
              <a:buClr>
                <a:srgbClr val="005079"/>
              </a:buClr>
              <a:buChar char="–"/>
              <a:defRPr b="1">
                <a:solidFill>
                  <a:schemeClr val="bg2"/>
                </a:solidFill>
                <a:latin typeface="Arial" charset="0"/>
              </a:defRPr>
            </a:lvl2pPr>
            <a:lvl3pPr marL="1143000" indent="-228600" eaLnBrk="0" hangingPunct="0">
              <a:spcBef>
                <a:spcPct val="20000"/>
              </a:spcBef>
              <a:buClr>
                <a:srgbClr val="005079"/>
              </a:buClr>
              <a:buChar char="•"/>
              <a:defRPr sz="1600" b="1">
                <a:solidFill>
                  <a:schemeClr val="bg2"/>
                </a:solidFill>
                <a:latin typeface="Arial" charset="0"/>
              </a:defRPr>
            </a:lvl3pPr>
            <a:lvl4pPr marL="1600200" indent="-228600" eaLnBrk="0" hangingPunct="0">
              <a:spcBef>
                <a:spcPct val="20000"/>
              </a:spcBef>
              <a:buClr>
                <a:srgbClr val="005079"/>
              </a:buClr>
              <a:buChar char="–"/>
              <a:defRPr sz="1400" b="1">
                <a:solidFill>
                  <a:schemeClr val="bg2"/>
                </a:solidFill>
                <a:latin typeface="Arial" charset="0"/>
              </a:defRPr>
            </a:lvl4pPr>
            <a:lvl5pPr marL="2057400" indent="-228600" eaLnBrk="0" hangingPunct="0">
              <a:spcBef>
                <a:spcPct val="20000"/>
              </a:spcBef>
              <a:buClr>
                <a:srgbClr val="005079"/>
              </a:buClr>
              <a:buChar char="»"/>
              <a:defRPr sz="1400" b="1">
                <a:solidFill>
                  <a:schemeClr val="bg2"/>
                </a:solidFill>
                <a:latin typeface="Arial" charset="0"/>
              </a:defRPr>
            </a:lvl5pPr>
            <a:lvl6pPr marL="2514600" indent="-228600" eaLnBrk="0" fontAlgn="base" hangingPunct="0">
              <a:spcBef>
                <a:spcPct val="20000"/>
              </a:spcBef>
              <a:spcAft>
                <a:spcPct val="0"/>
              </a:spcAft>
              <a:buClr>
                <a:srgbClr val="005079"/>
              </a:buClr>
              <a:buChar char="»"/>
              <a:defRPr sz="1400" b="1">
                <a:solidFill>
                  <a:schemeClr val="bg2"/>
                </a:solidFill>
                <a:latin typeface="Arial" charset="0"/>
              </a:defRPr>
            </a:lvl6pPr>
            <a:lvl7pPr marL="2971800" indent="-228600" eaLnBrk="0" fontAlgn="base" hangingPunct="0">
              <a:spcBef>
                <a:spcPct val="20000"/>
              </a:spcBef>
              <a:spcAft>
                <a:spcPct val="0"/>
              </a:spcAft>
              <a:buClr>
                <a:srgbClr val="005079"/>
              </a:buClr>
              <a:buChar char="»"/>
              <a:defRPr sz="1400" b="1">
                <a:solidFill>
                  <a:schemeClr val="bg2"/>
                </a:solidFill>
                <a:latin typeface="Arial" charset="0"/>
              </a:defRPr>
            </a:lvl7pPr>
            <a:lvl8pPr marL="3429000" indent="-228600" eaLnBrk="0" fontAlgn="base" hangingPunct="0">
              <a:spcBef>
                <a:spcPct val="20000"/>
              </a:spcBef>
              <a:spcAft>
                <a:spcPct val="0"/>
              </a:spcAft>
              <a:buClr>
                <a:srgbClr val="005079"/>
              </a:buClr>
              <a:buChar char="»"/>
              <a:defRPr sz="1400" b="1">
                <a:solidFill>
                  <a:schemeClr val="bg2"/>
                </a:solidFill>
                <a:latin typeface="Arial" charset="0"/>
              </a:defRPr>
            </a:lvl8pPr>
            <a:lvl9pPr marL="3886200" indent="-228600" eaLnBrk="0" fontAlgn="base" hangingPunct="0">
              <a:spcBef>
                <a:spcPct val="20000"/>
              </a:spcBef>
              <a:spcAft>
                <a:spcPct val="0"/>
              </a:spcAft>
              <a:buClr>
                <a:srgbClr val="005079"/>
              </a:buClr>
              <a:buChar char="»"/>
              <a:defRPr sz="1400" b="1">
                <a:solidFill>
                  <a:schemeClr val="bg2"/>
                </a:solidFill>
                <a:latin typeface="Arial" charset="0"/>
              </a:defRPr>
            </a:lvl9pPr>
          </a:lstStyle>
          <a:p>
            <a:pPr eaLnBrk="1" hangingPunct="1"/>
            <a:r>
              <a:rPr lang="en-US" altLang="en-US" sz="2400" dirty="0">
                <a:solidFill>
                  <a:srgbClr val="000000"/>
                </a:solidFill>
                <a:latin typeface="+mn-lt"/>
              </a:rPr>
              <a:t>Horizonta</a:t>
            </a:r>
            <a:r>
              <a:rPr lang="en-US" altLang="en-US" dirty="0">
                <a:solidFill>
                  <a:srgbClr val="000000"/>
                </a:solidFill>
                <a:latin typeface="+mn-lt"/>
              </a:rPr>
              <a:t>l</a:t>
            </a:r>
          </a:p>
          <a:p>
            <a:pPr lvl="1" eaLnBrk="1" hangingPunct="1"/>
            <a:r>
              <a:rPr lang="en-US" altLang="en-US" sz="2000" b="0" dirty="0">
                <a:solidFill>
                  <a:srgbClr val="000000"/>
                </a:solidFill>
                <a:latin typeface="+mn-lt"/>
              </a:rPr>
              <a:t>Field lies in a plane parallel to the earth’s surface.</a:t>
            </a:r>
          </a:p>
        </p:txBody>
      </p:sp>
    </p:spTree>
    <p:extLst>
      <p:ext uri="{BB962C8B-B14F-4D97-AF65-F5344CB8AC3E}">
        <p14:creationId xmlns="" xmlns:p14="http://schemas.microsoft.com/office/powerpoint/2010/main" val="9300588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5478"/>
                                        </p:tgtEl>
                                        <p:attrNameLst>
                                          <p:attrName>style.visibility</p:attrName>
                                        </p:attrNameLst>
                                      </p:cBhvr>
                                      <p:to>
                                        <p:strVal val="visible"/>
                                      </p:to>
                                    </p:set>
                                    <p:anim calcmode="lin" valueType="num">
                                      <p:cBhvr>
                                        <p:cTn id="7" dur="500" fill="hold"/>
                                        <p:tgtEl>
                                          <p:spTgt spid="105478"/>
                                        </p:tgtEl>
                                        <p:attrNameLst>
                                          <p:attrName>ppt_w</p:attrName>
                                        </p:attrNameLst>
                                      </p:cBhvr>
                                      <p:tavLst>
                                        <p:tav tm="0">
                                          <p:val>
                                            <p:fltVal val="0"/>
                                          </p:val>
                                        </p:tav>
                                        <p:tav tm="100000">
                                          <p:val>
                                            <p:strVal val="#ppt_w"/>
                                          </p:val>
                                        </p:tav>
                                      </p:tavLst>
                                    </p:anim>
                                    <p:anim calcmode="lin" valueType="num">
                                      <p:cBhvr>
                                        <p:cTn id="8" dur="500" fill="hold"/>
                                        <p:tgtEl>
                                          <p:spTgt spid="105478"/>
                                        </p:tgtEl>
                                        <p:attrNameLst>
                                          <p:attrName>ppt_h</p:attrName>
                                        </p:attrNameLst>
                                      </p:cBhvr>
                                      <p:tavLst>
                                        <p:tav tm="0">
                                          <p:val>
                                            <p:fltVal val="0"/>
                                          </p:val>
                                        </p:tav>
                                        <p:tav tm="100000">
                                          <p:val>
                                            <p:strVal val="#ppt_h"/>
                                          </p:val>
                                        </p:tav>
                                      </p:tavLst>
                                    </p:anim>
                                    <p:animEffect transition="in" filter="fade">
                                      <p:cBhvr>
                                        <p:cTn id="9" dur="500"/>
                                        <p:tgtEl>
                                          <p:spTgt spid="10547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5475">
                                            <p:txEl>
                                              <p:pRg st="0" end="0"/>
                                            </p:txEl>
                                          </p:spTgt>
                                        </p:tgtEl>
                                        <p:attrNameLst>
                                          <p:attrName>style.visibility</p:attrName>
                                        </p:attrNameLst>
                                      </p:cBhvr>
                                      <p:to>
                                        <p:strVal val="visible"/>
                                      </p:to>
                                    </p:set>
                                    <p:anim calcmode="lin" valueType="num">
                                      <p:cBhvr>
                                        <p:cTn id="14" dur="500" fill="hold"/>
                                        <p:tgtEl>
                                          <p:spTgt spid="10547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0547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05475">
                                            <p:txEl>
                                              <p:pRg st="0" end="0"/>
                                            </p:txEl>
                                          </p:spTgt>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105475">
                                            <p:txEl>
                                              <p:pRg st="1" end="1"/>
                                            </p:txEl>
                                          </p:spTgt>
                                        </p:tgtEl>
                                        <p:attrNameLst>
                                          <p:attrName>style.visibility</p:attrName>
                                        </p:attrNameLst>
                                      </p:cBhvr>
                                      <p:to>
                                        <p:strVal val="visible"/>
                                      </p:to>
                                    </p:set>
                                    <p:anim calcmode="lin" valueType="num">
                                      <p:cBhvr>
                                        <p:cTn id="19" dur="500" fill="hold"/>
                                        <p:tgtEl>
                                          <p:spTgt spid="10547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05475">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105475">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0" fill="hold" nodeType="clickEffect">
                                  <p:stCondLst>
                                    <p:cond delay="0"/>
                                  </p:stCondLst>
                                  <p:childTnLst>
                                    <p:set>
                                      <p:cBhvr>
                                        <p:cTn id="25" dur="1" fill="hold">
                                          <p:stCondLst>
                                            <p:cond delay="0"/>
                                          </p:stCondLst>
                                        </p:cTn>
                                        <p:tgtEl>
                                          <p:spTgt spid="105476"/>
                                        </p:tgtEl>
                                        <p:attrNameLst>
                                          <p:attrName>style.visibility</p:attrName>
                                        </p:attrNameLst>
                                      </p:cBhvr>
                                      <p:to>
                                        <p:strVal val="visible"/>
                                      </p:to>
                                    </p:set>
                                    <p:anim calcmode="lin" valueType="num">
                                      <p:cBhvr>
                                        <p:cTn id="26" dur="500" fill="hold"/>
                                        <p:tgtEl>
                                          <p:spTgt spid="105476"/>
                                        </p:tgtEl>
                                        <p:attrNameLst>
                                          <p:attrName>ppt_w</p:attrName>
                                        </p:attrNameLst>
                                      </p:cBhvr>
                                      <p:tavLst>
                                        <p:tav tm="0">
                                          <p:val>
                                            <p:fltVal val="0"/>
                                          </p:val>
                                        </p:tav>
                                        <p:tav tm="100000">
                                          <p:val>
                                            <p:strVal val="#ppt_w"/>
                                          </p:val>
                                        </p:tav>
                                      </p:tavLst>
                                    </p:anim>
                                    <p:anim calcmode="lin" valueType="num">
                                      <p:cBhvr>
                                        <p:cTn id="27" dur="500" fill="hold"/>
                                        <p:tgtEl>
                                          <p:spTgt spid="105476"/>
                                        </p:tgtEl>
                                        <p:attrNameLst>
                                          <p:attrName>ppt_h</p:attrName>
                                        </p:attrNameLst>
                                      </p:cBhvr>
                                      <p:tavLst>
                                        <p:tav tm="0">
                                          <p:val>
                                            <p:fltVal val="0"/>
                                          </p:val>
                                        </p:tav>
                                        <p:tav tm="100000">
                                          <p:val>
                                            <p:strVal val="#ppt_h"/>
                                          </p:val>
                                        </p:tav>
                                      </p:tavLst>
                                    </p:anim>
                                    <p:animEffect transition="in" filter="fade">
                                      <p:cBhvr>
                                        <p:cTn id="28" dur="500"/>
                                        <p:tgtEl>
                                          <p:spTgt spid="105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p:bldP spid="10547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2" name="Rectangle 6"/>
          <p:cNvSpPr>
            <a:spLocks noChangeArrowheads="1"/>
          </p:cNvSpPr>
          <p:nvPr/>
        </p:nvSpPr>
        <p:spPr bwMode="auto">
          <a:xfrm>
            <a:off x="1692685" y="4030664"/>
            <a:ext cx="5130645" cy="23098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rgbClr val="005079"/>
              </a:buClr>
              <a:buFont typeface="Wingdings" pitchFamily="2" charset="2"/>
              <a:buChar char="§"/>
              <a:defRPr sz="2000" b="1">
                <a:solidFill>
                  <a:schemeClr val="bg2"/>
                </a:solidFill>
                <a:latin typeface="Arial" charset="0"/>
              </a:defRPr>
            </a:lvl1pPr>
            <a:lvl2pPr marL="742950" indent="-285750" eaLnBrk="0" hangingPunct="0">
              <a:spcBef>
                <a:spcPct val="20000"/>
              </a:spcBef>
              <a:buClr>
                <a:srgbClr val="005079"/>
              </a:buClr>
              <a:buChar char="–"/>
              <a:defRPr b="1">
                <a:solidFill>
                  <a:schemeClr val="bg2"/>
                </a:solidFill>
                <a:latin typeface="Arial" charset="0"/>
              </a:defRPr>
            </a:lvl2pPr>
            <a:lvl3pPr marL="1143000" indent="-228600" eaLnBrk="0" hangingPunct="0">
              <a:spcBef>
                <a:spcPct val="20000"/>
              </a:spcBef>
              <a:buClr>
                <a:srgbClr val="005079"/>
              </a:buClr>
              <a:buChar char="•"/>
              <a:defRPr sz="1600" b="1">
                <a:solidFill>
                  <a:schemeClr val="bg2"/>
                </a:solidFill>
                <a:latin typeface="Arial" charset="0"/>
              </a:defRPr>
            </a:lvl3pPr>
            <a:lvl4pPr marL="1600200" indent="-228600" eaLnBrk="0" hangingPunct="0">
              <a:spcBef>
                <a:spcPct val="20000"/>
              </a:spcBef>
              <a:buClr>
                <a:srgbClr val="005079"/>
              </a:buClr>
              <a:buChar char="–"/>
              <a:defRPr sz="1400" b="1">
                <a:solidFill>
                  <a:schemeClr val="bg2"/>
                </a:solidFill>
                <a:latin typeface="Arial" charset="0"/>
              </a:defRPr>
            </a:lvl4pPr>
            <a:lvl5pPr marL="2057400" indent="-228600" eaLnBrk="0" hangingPunct="0">
              <a:spcBef>
                <a:spcPct val="20000"/>
              </a:spcBef>
              <a:buClr>
                <a:srgbClr val="005079"/>
              </a:buClr>
              <a:buChar char="»"/>
              <a:defRPr sz="1400" b="1">
                <a:solidFill>
                  <a:schemeClr val="bg2"/>
                </a:solidFill>
                <a:latin typeface="Arial" charset="0"/>
              </a:defRPr>
            </a:lvl5pPr>
            <a:lvl6pPr marL="2514600" indent="-228600" eaLnBrk="0" fontAlgn="base" hangingPunct="0">
              <a:spcBef>
                <a:spcPct val="20000"/>
              </a:spcBef>
              <a:spcAft>
                <a:spcPct val="0"/>
              </a:spcAft>
              <a:buClr>
                <a:srgbClr val="005079"/>
              </a:buClr>
              <a:buChar char="»"/>
              <a:defRPr sz="1400" b="1">
                <a:solidFill>
                  <a:schemeClr val="bg2"/>
                </a:solidFill>
                <a:latin typeface="Arial" charset="0"/>
              </a:defRPr>
            </a:lvl6pPr>
            <a:lvl7pPr marL="2971800" indent="-228600" eaLnBrk="0" fontAlgn="base" hangingPunct="0">
              <a:spcBef>
                <a:spcPct val="20000"/>
              </a:spcBef>
              <a:spcAft>
                <a:spcPct val="0"/>
              </a:spcAft>
              <a:buClr>
                <a:srgbClr val="005079"/>
              </a:buClr>
              <a:buChar char="»"/>
              <a:defRPr sz="1400" b="1">
                <a:solidFill>
                  <a:schemeClr val="bg2"/>
                </a:solidFill>
                <a:latin typeface="Arial" charset="0"/>
              </a:defRPr>
            </a:lvl7pPr>
            <a:lvl8pPr marL="3429000" indent="-228600" eaLnBrk="0" fontAlgn="base" hangingPunct="0">
              <a:spcBef>
                <a:spcPct val="20000"/>
              </a:spcBef>
              <a:spcAft>
                <a:spcPct val="0"/>
              </a:spcAft>
              <a:buClr>
                <a:srgbClr val="005079"/>
              </a:buClr>
              <a:buChar char="»"/>
              <a:defRPr sz="1400" b="1">
                <a:solidFill>
                  <a:schemeClr val="bg2"/>
                </a:solidFill>
                <a:latin typeface="Arial" charset="0"/>
              </a:defRPr>
            </a:lvl8pPr>
            <a:lvl9pPr marL="3886200" indent="-228600" eaLnBrk="0" fontAlgn="base" hangingPunct="0">
              <a:spcBef>
                <a:spcPct val="20000"/>
              </a:spcBef>
              <a:spcAft>
                <a:spcPct val="0"/>
              </a:spcAft>
              <a:buClr>
                <a:srgbClr val="005079"/>
              </a:buClr>
              <a:buChar char="»"/>
              <a:defRPr sz="1400" b="1">
                <a:solidFill>
                  <a:schemeClr val="bg2"/>
                </a:solidFill>
                <a:latin typeface="Arial" charset="0"/>
              </a:defRPr>
            </a:lvl9pPr>
          </a:lstStyle>
          <a:p>
            <a:pPr eaLnBrk="1" hangingPunct="1">
              <a:spcBef>
                <a:spcPct val="0"/>
              </a:spcBef>
              <a:buClrTx/>
              <a:buFontTx/>
              <a:buNone/>
            </a:pPr>
            <a:endParaRPr lang="en-US" altLang="en-US" sz="2400" b="0">
              <a:solidFill>
                <a:schemeClr val="tx1"/>
              </a:solidFill>
              <a:latin typeface="+mn-lt"/>
            </a:endParaRPr>
          </a:p>
        </p:txBody>
      </p:sp>
      <p:sp>
        <p:nvSpPr>
          <p:cNvPr id="31746" name="Rectangle 2"/>
          <p:cNvSpPr>
            <a:spLocks noGrp="1" noChangeArrowheads="1"/>
          </p:cNvSpPr>
          <p:nvPr>
            <p:ph type="title"/>
          </p:nvPr>
        </p:nvSpPr>
        <p:spPr>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en-US" sz="3200" dirty="0"/>
              <a:t>Circular Polarization</a:t>
            </a:r>
          </a:p>
        </p:txBody>
      </p:sp>
      <p:sp>
        <p:nvSpPr>
          <p:cNvPr id="107523" name="Rectangle 3"/>
          <p:cNvSpPr>
            <a:spLocks noGrp="1" noChangeArrowheads="1"/>
          </p:cNvSpPr>
          <p:nvPr>
            <p:ph type="body" idx="1"/>
          </p:nvPr>
        </p:nvSpPr>
        <p:spPr>
          <a:xfrm>
            <a:off x="0" y="2879726"/>
            <a:ext cx="11636520" cy="1223963"/>
          </a:xfrm>
          <a:noFill/>
        </p:spPr>
        <p:txBody>
          <a:bodyPr/>
          <a:lstStyle/>
          <a:p>
            <a:pPr eaLnBrk="1" hangingPunct="1">
              <a:buClr>
                <a:schemeClr val="bg2"/>
              </a:buClr>
            </a:pPr>
            <a:r>
              <a:rPr lang="en-US" altLang="en-US" sz="2000" b="1" dirty="0" smtClean="0">
                <a:latin typeface="+mn-lt"/>
              </a:rPr>
              <a:t>Left Hand Circular Polarization (LHCP)</a:t>
            </a:r>
          </a:p>
          <a:p>
            <a:pPr lvl="1" eaLnBrk="1" hangingPunct="1">
              <a:spcBef>
                <a:spcPct val="50000"/>
              </a:spcBef>
              <a:buClr>
                <a:schemeClr val="bg2"/>
              </a:buClr>
            </a:pPr>
            <a:r>
              <a:rPr lang="en-US" altLang="en-US" sz="2000" b="0" dirty="0" smtClean="0">
                <a:latin typeface="+mn-lt"/>
              </a:rPr>
              <a:t>the electric field is rotating counterclockwise as seen by an observer towards whom the wave is moving</a:t>
            </a:r>
          </a:p>
        </p:txBody>
      </p:sp>
      <p:sp>
        <p:nvSpPr>
          <p:cNvPr id="31749" name="Rectangle 8"/>
          <p:cNvSpPr>
            <a:spLocks noChangeArrowheads="1"/>
          </p:cNvSpPr>
          <p:nvPr/>
        </p:nvSpPr>
        <p:spPr bwMode="auto">
          <a:xfrm>
            <a:off x="0" y="915988"/>
            <a:ext cx="11636520" cy="11096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90513" indent="-290513" eaLnBrk="0" hangingPunct="0">
              <a:spcBef>
                <a:spcPct val="20000"/>
              </a:spcBef>
              <a:buClr>
                <a:srgbClr val="005079"/>
              </a:buClr>
              <a:buFont typeface="Wingdings" pitchFamily="2" charset="2"/>
              <a:buChar char="§"/>
              <a:defRPr sz="2000" b="1">
                <a:solidFill>
                  <a:schemeClr val="bg2"/>
                </a:solidFill>
                <a:latin typeface="Arial" charset="0"/>
              </a:defRPr>
            </a:lvl1pPr>
            <a:lvl2pPr marL="742950" indent="-285750" eaLnBrk="0" hangingPunct="0">
              <a:spcBef>
                <a:spcPct val="20000"/>
              </a:spcBef>
              <a:buClr>
                <a:srgbClr val="005079"/>
              </a:buClr>
              <a:buChar char="–"/>
              <a:defRPr b="1">
                <a:solidFill>
                  <a:schemeClr val="bg2"/>
                </a:solidFill>
                <a:latin typeface="Arial" charset="0"/>
              </a:defRPr>
            </a:lvl2pPr>
            <a:lvl3pPr marL="1143000" indent="-228600" eaLnBrk="0" hangingPunct="0">
              <a:spcBef>
                <a:spcPct val="20000"/>
              </a:spcBef>
              <a:buClr>
                <a:srgbClr val="005079"/>
              </a:buClr>
              <a:buChar char="•"/>
              <a:defRPr sz="1600" b="1">
                <a:solidFill>
                  <a:schemeClr val="bg2"/>
                </a:solidFill>
                <a:latin typeface="Arial" charset="0"/>
              </a:defRPr>
            </a:lvl3pPr>
            <a:lvl4pPr marL="1600200" indent="-228600" eaLnBrk="0" hangingPunct="0">
              <a:spcBef>
                <a:spcPct val="20000"/>
              </a:spcBef>
              <a:buClr>
                <a:srgbClr val="005079"/>
              </a:buClr>
              <a:buChar char="–"/>
              <a:defRPr sz="1400" b="1">
                <a:solidFill>
                  <a:schemeClr val="bg2"/>
                </a:solidFill>
                <a:latin typeface="Arial" charset="0"/>
              </a:defRPr>
            </a:lvl4pPr>
            <a:lvl5pPr marL="2057400" indent="-228600" eaLnBrk="0" hangingPunct="0">
              <a:spcBef>
                <a:spcPct val="20000"/>
              </a:spcBef>
              <a:buClr>
                <a:srgbClr val="005079"/>
              </a:buClr>
              <a:buChar char="»"/>
              <a:defRPr sz="1400" b="1">
                <a:solidFill>
                  <a:schemeClr val="bg2"/>
                </a:solidFill>
                <a:latin typeface="Arial" charset="0"/>
              </a:defRPr>
            </a:lvl5pPr>
            <a:lvl6pPr marL="2514600" indent="-228600" eaLnBrk="0" fontAlgn="base" hangingPunct="0">
              <a:spcBef>
                <a:spcPct val="20000"/>
              </a:spcBef>
              <a:spcAft>
                <a:spcPct val="0"/>
              </a:spcAft>
              <a:buClr>
                <a:srgbClr val="005079"/>
              </a:buClr>
              <a:buChar char="»"/>
              <a:defRPr sz="1400" b="1">
                <a:solidFill>
                  <a:schemeClr val="bg2"/>
                </a:solidFill>
                <a:latin typeface="Arial" charset="0"/>
              </a:defRPr>
            </a:lvl6pPr>
            <a:lvl7pPr marL="2971800" indent="-228600" eaLnBrk="0" fontAlgn="base" hangingPunct="0">
              <a:spcBef>
                <a:spcPct val="20000"/>
              </a:spcBef>
              <a:spcAft>
                <a:spcPct val="0"/>
              </a:spcAft>
              <a:buClr>
                <a:srgbClr val="005079"/>
              </a:buClr>
              <a:buChar char="»"/>
              <a:defRPr sz="1400" b="1">
                <a:solidFill>
                  <a:schemeClr val="bg2"/>
                </a:solidFill>
                <a:latin typeface="Arial" charset="0"/>
              </a:defRPr>
            </a:lvl7pPr>
            <a:lvl8pPr marL="3429000" indent="-228600" eaLnBrk="0" fontAlgn="base" hangingPunct="0">
              <a:spcBef>
                <a:spcPct val="20000"/>
              </a:spcBef>
              <a:spcAft>
                <a:spcPct val="0"/>
              </a:spcAft>
              <a:buClr>
                <a:srgbClr val="005079"/>
              </a:buClr>
              <a:buChar char="»"/>
              <a:defRPr sz="1400" b="1">
                <a:solidFill>
                  <a:schemeClr val="bg2"/>
                </a:solidFill>
                <a:latin typeface="Arial" charset="0"/>
              </a:defRPr>
            </a:lvl8pPr>
            <a:lvl9pPr marL="3886200" indent="-228600" eaLnBrk="0" fontAlgn="base" hangingPunct="0">
              <a:spcBef>
                <a:spcPct val="20000"/>
              </a:spcBef>
              <a:spcAft>
                <a:spcPct val="0"/>
              </a:spcAft>
              <a:buClr>
                <a:srgbClr val="005079"/>
              </a:buClr>
              <a:buChar char="»"/>
              <a:defRPr sz="1400" b="1">
                <a:solidFill>
                  <a:schemeClr val="bg2"/>
                </a:solidFill>
                <a:latin typeface="Arial" charset="0"/>
              </a:defRPr>
            </a:lvl9pPr>
          </a:lstStyle>
          <a:p>
            <a:pPr eaLnBrk="1" hangingPunct="1">
              <a:buClr>
                <a:schemeClr val="bg2"/>
              </a:buClr>
            </a:pPr>
            <a:r>
              <a:rPr lang="en-US" altLang="en-US" dirty="0">
                <a:solidFill>
                  <a:srgbClr val="000000"/>
                </a:solidFill>
                <a:latin typeface="+mn-lt"/>
              </a:rPr>
              <a:t>Circular Polarization</a:t>
            </a:r>
          </a:p>
          <a:p>
            <a:pPr eaLnBrk="1" hangingPunct="1">
              <a:buClr>
                <a:schemeClr val="bg2"/>
              </a:buClr>
              <a:buFontTx/>
              <a:buChar char="–"/>
            </a:pPr>
            <a:r>
              <a:rPr lang="en-US" altLang="en-US" b="0" dirty="0">
                <a:solidFill>
                  <a:srgbClr val="000000"/>
                </a:solidFill>
                <a:latin typeface="+mn-lt"/>
              </a:rPr>
              <a:t>The electrical field radiates energy in both the horizontal and vertical planes and all planes in between</a:t>
            </a:r>
            <a:r>
              <a:rPr lang="en-US" altLang="en-US" dirty="0">
                <a:solidFill>
                  <a:srgbClr val="000000"/>
                </a:solidFill>
                <a:latin typeface="+mn-lt"/>
              </a:rPr>
              <a:t> </a:t>
            </a:r>
          </a:p>
          <a:p>
            <a:pPr eaLnBrk="1" hangingPunct="1">
              <a:buFont typeface="Wingdings" pitchFamily="2" charset="2"/>
              <a:buNone/>
            </a:pPr>
            <a:endParaRPr lang="en-US" altLang="en-US" dirty="0">
              <a:solidFill>
                <a:srgbClr val="000000"/>
              </a:solidFill>
              <a:latin typeface="+mn-lt"/>
            </a:endParaRPr>
          </a:p>
        </p:txBody>
      </p:sp>
      <p:sp>
        <p:nvSpPr>
          <p:cNvPr id="107529" name="Rectangle 9"/>
          <p:cNvSpPr>
            <a:spLocks noChangeArrowheads="1"/>
          </p:cNvSpPr>
          <p:nvPr/>
        </p:nvSpPr>
        <p:spPr bwMode="auto">
          <a:xfrm>
            <a:off x="0" y="1917701"/>
            <a:ext cx="11636520" cy="1196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90513" indent="-290513" eaLnBrk="0" hangingPunct="0">
              <a:spcBef>
                <a:spcPct val="20000"/>
              </a:spcBef>
              <a:buClr>
                <a:srgbClr val="005079"/>
              </a:buClr>
              <a:buFont typeface="Wingdings" pitchFamily="2" charset="2"/>
              <a:buChar char="§"/>
              <a:defRPr sz="2000" b="1">
                <a:solidFill>
                  <a:schemeClr val="bg2"/>
                </a:solidFill>
                <a:latin typeface="Arial" charset="0"/>
              </a:defRPr>
            </a:lvl1pPr>
            <a:lvl2pPr marL="690563" indent="-285750" eaLnBrk="0" hangingPunct="0">
              <a:spcBef>
                <a:spcPct val="20000"/>
              </a:spcBef>
              <a:buClr>
                <a:srgbClr val="005079"/>
              </a:buClr>
              <a:buChar char="–"/>
              <a:defRPr b="1">
                <a:solidFill>
                  <a:schemeClr val="bg2"/>
                </a:solidFill>
                <a:latin typeface="Arial" charset="0"/>
              </a:defRPr>
            </a:lvl2pPr>
            <a:lvl3pPr marL="1143000" indent="-228600" eaLnBrk="0" hangingPunct="0">
              <a:spcBef>
                <a:spcPct val="20000"/>
              </a:spcBef>
              <a:buClr>
                <a:srgbClr val="005079"/>
              </a:buClr>
              <a:buChar char="•"/>
              <a:defRPr sz="1600" b="1">
                <a:solidFill>
                  <a:schemeClr val="bg2"/>
                </a:solidFill>
                <a:latin typeface="Arial" charset="0"/>
              </a:defRPr>
            </a:lvl3pPr>
            <a:lvl4pPr marL="1600200" indent="-228600" eaLnBrk="0" hangingPunct="0">
              <a:spcBef>
                <a:spcPct val="20000"/>
              </a:spcBef>
              <a:buClr>
                <a:srgbClr val="005079"/>
              </a:buClr>
              <a:buChar char="–"/>
              <a:defRPr sz="1400" b="1">
                <a:solidFill>
                  <a:schemeClr val="bg2"/>
                </a:solidFill>
                <a:latin typeface="Arial" charset="0"/>
              </a:defRPr>
            </a:lvl4pPr>
            <a:lvl5pPr marL="2057400" indent="-228600" eaLnBrk="0" hangingPunct="0">
              <a:spcBef>
                <a:spcPct val="20000"/>
              </a:spcBef>
              <a:buClr>
                <a:srgbClr val="005079"/>
              </a:buClr>
              <a:buChar char="»"/>
              <a:defRPr sz="1400" b="1">
                <a:solidFill>
                  <a:schemeClr val="bg2"/>
                </a:solidFill>
                <a:latin typeface="Arial" charset="0"/>
              </a:defRPr>
            </a:lvl5pPr>
            <a:lvl6pPr marL="2514600" indent="-228600" eaLnBrk="0" fontAlgn="base" hangingPunct="0">
              <a:spcBef>
                <a:spcPct val="20000"/>
              </a:spcBef>
              <a:spcAft>
                <a:spcPct val="0"/>
              </a:spcAft>
              <a:buClr>
                <a:srgbClr val="005079"/>
              </a:buClr>
              <a:buChar char="»"/>
              <a:defRPr sz="1400" b="1">
                <a:solidFill>
                  <a:schemeClr val="bg2"/>
                </a:solidFill>
                <a:latin typeface="Arial" charset="0"/>
              </a:defRPr>
            </a:lvl6pPr>
            <a:lvl7pPr marL="2971800" indent="-228600" eaLnBrk="0" fontAlgn="base" hangingPunct="0">
              <a:spcBef>
                <a:spcPct val="20000"/>
              </a:spcBef>
              <a:spcAft>
                <a:spcPct val="0"/>
              </a:spcAft>
              <a:buClr>
                <a:srgbClr val="005079"/>
              </a:buClr>
              <a:buChar char="»"/>
              <a:defRPr sz="1400" b="1">
                <a:solidFill>
                  <a:schemeClr val="bg2"/>
                </a:solidFill>
                <a:latin typeface="Arial" charset="0"/>
              </a:defRPr>
            </a:lvl7pPr>
            <a:lvl8pPr marL="3429000" indent="-228600" eaLnBrk="0" fontAlgn="base" hangingPunct="0">
              <a:spcBef>
                <a:spcPct val="20000"/>
              </a:spcBef>
              <a:spcAft>
                <a:spcPct val="0"/>
              </a:spcAft>
              <a:buClr>
                <a:srgbClr val="005079"/>
              </a:buClr>
              <a:buChar char="»"/>
              <a:defRPr sz="1400" b="1">
                <a:solidFill>
                  <a:schemeClr val="bg2"/>
                </a:solidFill>
                <a:latin typeface="Arial" charset="0"/>
              </a:defRPr>
            </a:lvl8pPr>
            <a:lvl9pPr marL="3886200" indent="-228600" eaLnBrk="0" fontAlgn="base" hangingPunct="0">
              <a:spcBef>
                <a:spcPct val="20000"/>
              </a:spcBef>
              <a:spcAft>
                <a:spcPct val="0"/>
              </a:spcAft>
              <a:buClr>
                <a:srgbClr val="005079"/>
              </a:buClr>
              <a:buChar char="»"/>
              <a:defRPr sz="1400" b="1">
                <a:solidFill>
                  <a:schemeClr val="bg2"/>
                </a:solidFill>
                <a:latin typeface="Arial" charset="0"/>
              </a:defRPr>
            </a:lvl9pPr>
          </a:lstStyle>
          <a:p>
            <a:pPr eaLnBrk="1" hangingPunct="1">
              <a:buClr>
                <a:schemeClr val="bg2"/>
              </a:buClr>
            </a:pPr>
            <a:r>
              <a:rPr lang="en-US" altLang="en-US" dirty="0">
                <a:solidFill>
                  <a:srgbClr val="000000"/>
                </a:solidFill>
                <a:latin typeface="+mn-lt"/>
              </a:rPr>
              <a:t>Right Hand Circular Polarization (RHCP)</a:t>
            </a:r>
          </a:p>
          <a:p>
            <a:pPr lvl="1" eaLnBrk="1" hangingPunct="1">
              <a:buClr>
                <a:schemeClr val="bg2"/>
              </a:buClr>
            </a:pPr>
            <a:r>
              <a:rPr lang="en-US" altLang="en-US" sz="2000" b="0" dirty="0">
                <a:solidFill>
                  <a:srgbClr val="000000"/>
                </a:solidFill>
                <a:latin typeface="+mn-lt"/>
              </a:rPr>
              <a:t>the electric field is rotating clockwise as seen by an observer towards whom the wave is moving</a:t>
            </a:r>
            <a:endParaRPr lang="en-US" altLang="en-US" sz="1800" dirty="0">
              <a:solidFill>
                <a:srgbClr val="000000"/>
              </a:solidFill>
              <a:latin typeface="+mn-lt"/>
            </a:endParaRPr>
          </a:p>
        </p:txBody>
      </p:sp>
      <p:pic>
        <p:nvPicPr>
          <p:cNvPr id="21506"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36908"/>
          <a:stretch/>
        </p:blipFill>
        <p:spPr bwMode="auto">
          <a:xfrm>
            <a:off x="2120264" y="4030664"/>
            <a:ext cx="6414145" cy="2439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0988808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7529"/>
                                        </p:tgtEl>
                                        <p:attrNameLst>
                                          <p:attrName>style.visibility</p:attrName>
                                        </p:attrNameLst>
                                      </p:cBhvr>
                                      <p:to>
                                        <p:strVal val="visible"/>
                                      </p:to>
                                    </p:set>
                                    <p:anim calcmode="lin" valueType="num">
                                      <p:cBhvr>
                                        <p:cTn id="7" dur="500" fill="hold"/>
                                        <p:tgtEl>
                                          <p:spTgt spid="107529"/>
                                        </p:tgtEl>
                                        <p:attrNameLst>
                                          <p:attrName>ppt_w</p:attrName>
                                        </p:attrNameLst>
                                      </p:cBhvr>
                                      <p:tavLst>
                                        <p:tav tm="0">
                                          <p:val>
                                            <p:fltVal val="0"/>
                                          </p:val>
                                        </p:tav>
                                        <p:tav tm="100000">
                                          <p:val>
                                            <p:strVal val="#ppt_w"/>
                                          </p:val>
                                        </p:tav>
                                      </p:tavLst>
                                    </p:anim>
                                    <p:anim calcmode="lin" valueType="num">
                                      <p:cBhvr>
                                        <p:cTn id="8" dur="500" fill="hold"/>
                                        <p:tgtEl>
                                          <p:spTgt spid="107529"/>
                                        </p:tgtEl>
                                        <p:attrNameLst>
                                          <p:attrName>ppt_h</p:attrName>
                                        </p:attrNameLst>
                                      </p:cBhvr>
                                      <p:tavLst>
                                        <p:tav tm="0">
                                          <p:val>
                                            <p:fltVal val="0"/>
                                          </p:val>
                                        </p:tav>
                                        <p:tav tm="100000">
                                          <p:val>
                                            <p:strVal val="#ppt_h"/>
                                          </p:val>
                                        </p:tav>
                                      </p:tavLst>
                                    </p:anim>
                                    <p:animEffect transition="in" filter="fade">
                                      <p:cBhvr>
                                        <p:cTn id="9" dur="500"/>
                                        <p:tgtEl>
                                          <p:spTgt spid="10752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7523">
                                            <p:txEl>
                                              <p:pRg st="0" end="0"/>
                                            </p:txEl>
                                          </p:spTgt>
                                        </p:tgtEl>
                                        <p:attrNameLst>
                                          <p:attrName>style.visibility</p:attrName>
                                        </p:attrNameLst>
                                      </p:cBhvr>
                                      <p:to>
                                        <p:strVal val="visible"/>
                                      </p:to>
                                    </p:set>
                                    <p:anim calcmode="lin" valueType="num">
                                      <p:cBhvr>
                                        <p:cTn id="14" dur="500" fill="hold"/>
                                        <p:tgtEl>
                                          <p:spTgt spid="10752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0752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07523">
                                            <p:txEl>
                                              <p:pRg st="0" end="0"/>
                                            </p:txEl>
                                          </p:spTgt>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107523">
                                            <p:txEl>
                                              <p:pRg st="1" end="1"/>
                                            </p:txEl>
                                          </p:spTgt>
                                        </p:tgtEl>
                                        <p:attrNameLst>
                                          <p:attrName>style.visibility</p:attrName>
                                        </p:attrNameLst>
                                      </p:cBhvr>
                                      <p:to>
                                        <p:strVal val="visible"/>
                                      </p:to>
                                    </p:set>
                                    <p:anim calcmode="lin" valueType="num">
                                      <p:cBhvr>
                                        <p:cTn id="19" dur="500" fill="hold"/>
                                        <p:tgtEl>
                                          <p:spTgt spid="10752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0752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1075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p:bldP spid="107529"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09984" y="339726"/>
            <a:ext cx="9046393" cy="327025"/>
          </a:xfr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en-US" sz="3200" dirty="0"/>
              <a:t>Linear Polarization</a:t>
            </a:r>
          </a:p>
        </p:txBody>
      </p:sp>
      <p:sp>
        <p:nvSpPr>
          <p:cNvPr id="109571" name="Rectangle 3"/>
          <p:cNvSpPr>
            <a:spLocks noGrp="1" noChangeArrowheads="1"/>
          </p:cNvSpPr>
          <p:nvPr>
            <p:ph type="body" idx="1"/>
          </p:nvPr>
        </p:nvSpPr>
        <p:spPr>
          <a:xfrm>
            <a:off x="0" y="1016000"/>
            <a:ext cx="12188825" cy="2235200"/>
          </a:xfrm>
        </p:spPr>
        <p:txBody>
          <a:bodyPr/>
          <a:lstStyle/>
          <a:p>
            <a:pPr eaLnBrk="1" hangingPunct="1">
              <a:buClr>
                <a:schemeClr val="bg2"/>
              </a:buClr>
              <a:buSzPct val="125000"/>
            </a:pPr>
            <a:r>
              <a:rPr lang="en-US" altLang="en-US" sz="3200" dirty="0" smtClean="0">
                <a:latin typeface="+mn-lt"/>
              </a:rPr>
              <a:t> Advantage</a:t>
            </a:r>
          </a:p>
          <a:p>
            <a:pPr lvl="1" eaLnBrk="1" hangingPunct="1"/>
            <a:r>
              <a:rPr lang="en-US" altLang="en-US" sz="2400" b="0" dirty="0" smtClean="0">
                <a:latin typeface="+mn-lt"/>
              </a:rPr>
              <a:t>Lower Cost Antenna System</a:t>
            </a:r>
          </a:p>
          <a:p>
            <a:pPr lvl="2" eaLnBrk="1" hangingPunct="1"/>
            <a:r>
              <a:rPr lang="en-US" altLang="en-US" sz="2400" b="0" dirty="0" smtClean="0">
                <a:latin typeface="+mn-lt"/>
              </a:rPr>
              <a:t>Feed Assembly (OMT)</a:t>
            </a:r>
          </a:p>
          <a:p>
            <a:pPr lvl="1" eaLnBrk="1" hangingPunct="1"/>
            <a:r>
              <a:rPr lang="en-US" altLang="en-US" sz="2400" b="0" dirty="0" smtClean="0">
                <a:latin typeface="+mn-lt"/>
              </a:rPr>
              <a:t>Better Cross-Pol Isolation</a:t>
            </a:r>
          </a:p>
          <a:p>
            <a:pPr lvl="1" eaLnBrk="1" hangingPunct="1">
              <a:buClr>
                <a:schemeClr val="bg2"/>
              </a:buClr>
              <a:buSzPct val="125000"/>
            </a:pPr>
            <a:endParaRPr lang="en-US" altLang="en-US" sz="2400" dirty="0" smtClean="0">
              <a:latin typeface="+mn-lt"/>
            </a:endParaRPr>
          </a:p>
        </p:txBody>
      </p:sp>
      <p:sp>
        <p:nvSpPr>
          <p:cNvPr id="109572" name="Rectangle 4"/>
          <p:cNvSpPr>
            <a:spLocks noChangeArrowheads="1"/>
          </p:cNvSpPr>
          <p:nvPr/>
        </p:nvSpPr>
        <p:spPr bwMode="auto">
          <a:xfrm>
            <a:off x="0" y="3238500"/>
            <a:ext cx="12188825" cy="307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90513" indent="-290513" eaLnBrk="0" hangingPunct="0">
              <a:spcBef>
                <a:spcPct val="20000"/>
              </a:spcBef>
              <a:buClr>
                <a:srgbClr val="005079"/>
              </a:buClr>
              <a:buFont typeface="Wingdings" pitchFamily="2" charset="2"/>
              <a:buChar char="§"/>
              <a:defRPr sz="2000" b="1">
                <a:solidFill>
                  <a:schemeClr val="bg2"/>
                </a:solidFill>
                <a:latin typeface="Arial" charset="0"/>
              </a:defRPr>
            </a:lvl1pPr>
            <a:lvl2pPr marL="690563" indent="-285750" eaLnBrk="0" hangingPunct="0">
              <a:spcBef>
                <a:spcPct val="20000"/>
              </a:spcBef>
              <a:buClr>
                <a:srgbClr val="005079"/>
              </a:buClr>
              <a:buChar char="–"/>
              <a:defRPr b="1">
                <a:solidFill>
                  <a:schemeClr val="bg2"/>
                </a:solidFill>
                <a:latin typeface="Arial" charset="0"/>
              </a:defRPr>
            </a:lvl2pPr>
            <a:lvl3pPr marL="1143000" indent="-228600" eaLnBrk="0" hangingPunct="0">
              <a:spcBef>
                <a:spcPct val="20000"/>
              </a:spcBef>
              <a:buClr>
                <a:srgbClr val="005079"/>
              </a:buClr>
              <a:buChar char="•"/>
              <a:defRPr sz="1600" b="1">
                <a:solidFill>
                  <a:schemeClr val="bg2"/>
                </a:solidFill>
                <a:latin typeface="Arial" charset="0"/>
              </a:defRPr>
            </a:lvl3pPr>
            <a:lvl4pPr marL="1600200" indent="-228600" eaLnBrk="0" hangingPunct="0">
              <a:spcBef>
                <a:spcPct val="20000"/>
              </a:spcBef>
              <a:buClr>
                <a:srgbClr val="005079"/>
              </a:buClr>
              <a:buChar char="–"/>
              <a:defRPr sz="1400" b="1">
                <a:solidFill>
                  <a:schemeClr val="bg2"/>
                </a:solidFill>
                <a:latin typeface="Arial" charset="0"/>
              </a:defRPr>
            </a:lvl4pPr>
            <a:lvl5pPr marL="2057400" indent="-228600" eaLnBrk="0" hangingPunct="0">
              <a:spcBef>
                <a:spcPct val="20000"/>
              </a:spcBef>
              <a:buClr>
                <a:srgbClr val="005079"/>
              </a:buClr>
              <a:buChar char="»"/>
              <a:defRPr sz="1400" b="1">
                <a:solidFill>
                  <a:schemeClr val="bg2"/>
                </a:solidFill>
                <a:latin typeface="Arial" charset="0"/>
              </a:defRPr>
            </a:lvl5pPr>
            <a:lvl6pPr marL="2514600" indent="-228600" eaLnBrk="0" fontAlgn="base" hangingPunct="0">
              <a:spcBef>
                <a:spcPct val="20000"/>
              </a:spcBef>
              <a:spcAft>
                <a:spcPct val="0"/>
              </a:spcAft>
              <a:buClr>
                <a:srgbClr val="005079"/>
              </a:buClr>
              <a:buChar char="»"/>
              <a:defRPr sz="1400" b="1">
                <a:solidFill>
                  <a:schemeClr val="bg2"/>
                </a:solidFill>
                <a:latin typeface="Arial" charset="0"/>
              </a:defRPr>
            </a:lvl6pPr>
            <a:lvl7pPr marL="2971800" indent="-228600" eaLnBrk="0" fontAlgn="base" hangingPunct="0">
              <a:spcBef>
                <a:spcPct val="20000"/>
              </a:spcBef>
              <a:spcAft>
                <a:spcPct val="0"/>
              </a:spcAft>
              <a:buClr>
                <a:srgbClr val="005079"/>
              </a:buClr>
              <a:buChar char="»"/>
              <a:defRPr sz="1400" b="1">
                <a:solidFill>
                  <a:schemeClr val="bg2"/>
                </a:solidFill>
                <a:latin typeface="Arial" charset="0"/>
              </a:defRPr>
            </a:lvl7pPr>
            <a:lvl8pPr marL="3429000" indent="-228600" eaLnBrk="0" fontAlgn="base" hangingPunct="0">
              <a:spcBef>
                <a:spcPct val="20000"/>
              </a:spcBef>
              <a:spcAft>
                <a:spcPct val="0"/>
              </a:spcAft>
              <a:buClr>
                <a:srgbClr val="005079"/>
              </a:buClr>
              <a:buChar char="»"/>
              <a:defRPr sz="1400" b="1">
                <a:solidFill>
                  <a:schemeClr val="bg2"/>
                </a:solidFill>
                <a:latin typeface="Arial" charset="0"/>
              </a:defRPr>
            </a:lvl8pPr>
            <a:lvl9pPr marL="3886200" indent="-228600" eaLnBrk="0" fontAlgn="base" hangingPunct="0">
              <a:spcBef>
                <a:spcPct val="20000"/>
              </a:spcBef>
              <a:spcAft>
                <a:spcPct val="0"/>
              </a:spcAft>
              <a:buClr>
                <a:srgbClr val="005079"/>
              </a:buClr>
              <a:buChar char="»"/>
              <a:defRPr sz="1400" b="1">
                <a:solidFill>
                  <a:schemeClr val="bg2"/>
                </a:solidFill>
                <a:latin typeface="Arial" charset="0"/>
              </a:defRPr>
            </a:lvl9pPr>
          </a:lstStyle>
          <a:p>
            <a:pPr eaLnBrk="1" hangingPunct="1">
              <a:buClr>
                <a:schemeClr val="bg2"/>
              </a:buClr>
              <a:buSzPct val="125000"/>
            </a:pPr>
            <a:r>
              <a:rPr lang="en-US" altLang="en-US" sz="3200" dirty="0">
                <a:solidFill>
                  <a:srgbClr val="000000"/>
                </a:solidFill>
                <a:latin typeface="+mn-lt"/>
              </a:rPr>
              <a:t> Disadvantage</a:t>
            </a:r>
          </a:p>
          <a:p>
            <a:pPr lvl="1" eaLnBrk="1" hangingPunct="1"/>
            <a:r>
              <a:rPr lang="en-US" altLang="en-US" b="0" dirty="0">
                <a:solidFill>
                  <a:srgbClr val="000000"/>
                </a:solidFill>
                <a:latin typeface="+mn-lt"/>
              </a:rPr>
              <a:t>Polarization Adjustment Required</a:t>
            </a:r>
          </a:p>
          <a:p>
            <a:pPr lvl="1" eaLnBrk="1" hangingPunct="1"/>
            <a:r>
              <a:rPr lang="en-US" altLang="en-US" b="0" dirty="0">
                <a:solidFill>
                  <a:srgbClr val="000000"/>
                </a:solidFill>
                <a:latin typeface="+mn-lt"/>
              </a:rPr>
              <a:t>Polarization changes depending on Latitude and Longitude</a:t>
            </a:r>
            <a:r>
              <a:rPr lang="en-US" altLang="en-US" dirty="0">
                <a:solidFill>
                  <a:srgbClr val="000000"/>
                </a:solidFill>
                <a:latin typeface="+mn-lt"/>
              </a:rPr>
              <a:t> </a:t>
            </a:r>
          </a:p>
          <a:p>
            <a:pPr lvl="1" eaLnBrk="1" hangingPunct="1"/>
            <a:r>
              <a:rPr lang="en-US" altLang="en-US" b="0" dirty="0">
                <a:solidFill>
                  <a:srgbClr val="000000"/>
                </a:solidFill>
                <a:latin typeface="+mn-lt"/>
              </a:rPr>
              <a:t>Greater chance of problems due to cross-pol interference</a:t>
            </a:r>
          </a:p>
          <a:p>
            <a:pPr lvl="1" eaLnBrk="1" hangingPunct="1"/>
            <a:r>
              <a:rPr lang="en-US" altLang="en-US" b="0" dirty="0">
                <a:solidFill>
                  <a:srgbClr val="000000"/>
                </a:solidFill>
                <a:latin typeface="+mn-lt"/>
              </a:rPr>
              <a:t>Faraday rotation in the ionosphere</a:t>
            </a:r>
          </a:p>
          <a:p>
            <a:pPr lvl="1" eaLnBrk="1" hangingPunct="1">
              <a:spcBef>
                <a:spcPct val="0"/>
              </a:spcBef>
              <a:buClrTx/>
              <a:buFontTx/>
              <a:buNone/>
            </a:pPr>
            <a:endParaRPr lang="en-US" altLang="en-US" b="0" dirty="0">
              <a:solidFill>
                <a:srgbClr val="000000"/>
              </a:solidFill>
              <a:latin typeface="+mn-lt"/>
            </a:endParaRPr>
          </a:p>
          <a:p>
            <a:pPr lvl="1" eaLnBrk="1" hangingPunct="1">
              <a:buClr>
                <a:schemeClr val="bg2"/>
              </a:buClr>
              <a:buSzPct val="125000"/>
            </a:pPr>
            <a:endParaRPr lang="en-US" altLang="en-US" b="0" dirty="0">
              <a:solidFill>
                <a:srgbClr val="000000"/>
              </a:solidFill>
              <a:latin typeface="+mn-lt"/>
            </a:endParaRPr>
          </a:p>
        </p:txBody>
      </p:sp>
    </p:spTree>
    <p:extLst>
      <p:ext uri="{BB962C8B-B14F-4D97-AF65-F5344CB8AC3E}">
        <p14:creationId xmlns="" xmlns:p14="http://schemas.microsoft.com/office/powerpoint/2010/main" val="108092444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9571"/>
                                        </p:tgtEl>
                                        <p:attrNameLst>
                                          <p:attrName>style.visibility</p:attrName>
                                        </p:attrNameLst>
                                      </p:cBhvr>
                                      <p:to>
                                        <p:strVal val="visible"/>
                                      </p:to>
                                    </p:set>
                                    <p:anim calcmode="lin" valueType="num">
                                      <p:cBhvr>
                                        <p:cTn id="7" dur="500" fill="hold"/>
                                        <p:tgtEl>
                                          <p:spTgt spid="109571"/>
                                        </p:tgtEl>
                                        <p:attrNameLst>
                                          <p:attrName>ppt_w</p:attrName>
                                        </p:attrNameLst>
                                      </p:cBhvr>
                                      <p:tavLst>
                                        <p:tav tm="0">
                                          <p:val>
                                            <p:fltVal val="0"/>
                                          </p:val>
                                        </p:tav>
                                        <p:tav tm="100000">
                                          <p:val>
                                            <p:strVal val="#ppt_w"/>
                                          </p:val>
                                        </p:tav>
                                      </p:tavLst>
                                    </p:anim>
                                    <p:anim calcmode="lin" valueType="num">
                                      <p:cBhvr>
                                        <p:cTn id="8" dur="500" fill="hold"/>
                                        <p:tgtEl>
                                          <p:spTgt spid="109571"/>
                                        </p:tgtEl>
                                        <p:attrNameLst>
                                          <p:attrName>ppt_h</p:attrName>
                                        </p:attrNameLst>
                                      </p:cBhvr>
                                      <p:tavLst>
                                        <p:tav tm="0">
                                          <p:val>
                                            <p:fltVal val="0"/>
                                          </p:val>
                                        </p:tav>
                                        <p:tav tm="100000">
                                          <p:val>
                                            <p:strVal val="#ppt_h"/>
                                          </p:val>
                                        </p:tav>
                                      </p:tavLst>
                                    </p:anim>
                                    <p:animEffect transition="in" filter="fade">
                                      <p:cBhvr>
                                        <p:cTn id="9" dur="500"/>
                                        <p:tgtEl>
                                          <p:spTgt spid="10957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9572"/>
                                        </p:tgtEl>
                                        <p:attrNameLst>
                                          <p:attrName>style.visibility</p:attrName>
                                        </p:attrNameLst>
                                      </p:cBhvr>
                                      <p:to>
                                        <p:strVal val="visible"/>
                                      </p:to>
                                    </p:set>
                                    <p:anim calcmode="lin" valueType="num">
                                      <p:cBhvr>
                                        <p:cTn id="14" dur="500" fill="hold"/>
                                        <p:tgtEl>
                                          <p:spTgt spid="109572"/>
                                        </p:tgtEl>
                                        <p:attrNameLst>
                                          <p:attrName>ppt_w</p:attrName>
                                        </p:attrNameLst>
                                      </p:cBhvr>
                                      <p:tavLst>
                                        <p:tav tm="0">
                                          <p:val>
                                            <p:fltVal val="0"/>
                                          </p:val>
                                        </p:tav>
                                        <p:tav tm="100000">
                                          <p:val>
                                            <p:strVal val="#ppt_w"/>
                                          </p:val>
                                        </p:tav>
                                      </p:tavLst>
                                    </p:anim>
                                    <p:anim calcmode="lin" valueType="num">
                                      <p:cBhvr>
                                        <p:cTn id="15" dur="500" fill="hold"/>
                                        <p:tgtEl>
                                          <p:spTgt spid="109572"/>
                                        </p:tgtEl>
                                        <p:attrNameLst>
                                          <p:attrName>ppt_h</p:attrName>
                                        </p:attrNameLst>
                                      </p:cBhvr>
                                      <p:tavLst>
                                        <p:tav tm="0">
                                          <p:val>
                                            <p:fltVal val="0"/>
                                          </p:val>
                                        </p:tav>
                                        <p:tav tm="100000">
                                          <p:val>
                                            <p:strVal val="#ppt_h"/>
                                          </p:val>
                                        </p:tav>
                                      </p:tavLst>
                                    </p:anim>
                                    <p:animEffect transition="in" filter="fade">
                                      <p:cBhvr>
                                        <p:cTn id="16" dur="500"/>
                                        <p:tgtEl>
                                          <p:spTgt spid="109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autoUpdateAnimBg="0"/>
      <p:bldP spid="109572"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31812" y="152400"/>
            <a:ext cx="10360501" cy="700088"/>
          </a:xfr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en-US" sz="3200" dirty="0"/>
              <a:t>Circular Polarization</a:t>
            </a:r>
          </a:p>
        </p:txBody>
      </p:sp>
      <p:sp>
        <p:nvSpPr>
          <p:cNvPr id="111619" name="Rectangle 3"/>
          <p:cNvSpPr>
            <a:spLocks noGrp="1" noChangeArrowheads="1"/>
          </p:cNvSpPr>
          <p:nvPr>
            <p:ph type="body" idx="1"/>
          </p:nvPr>
        </p:nvSpPr>
        <p:spPr>
          <a:xfrm>
            <a:off x="0" y="1003300"/>
            <a:ext cx="12188825" cy="2463800"/>
          </a:xfrm>
        </p:spPr>
        <p:txBody>
          <a:bodyPr/>
          <a:lstStyle/>
          <a:p>
            <a:pPr eaLnBrk="1" hangingPunct="1">
              <a:buClr>
                <a:schemeClr val="bg2"/>
              </a:buClr>
              <a:buSzPct val="125000"/>
            </a:pPr>
            <a:r>
              <a:rPr lang="en-US" altLang="en-US" sz="3200" dirty="0" smtClean="0">
                <a:latin typeface="+mn-lt"/>
              </a:rPr>
              <a:t>Advantage</a:t>
            </a:r>
          </a:p>
          <a:p>
            <a:pPr lvl="1" eaLnBrk="1" hangingPunct="1">
              <a:buClr>
                <a:schemeClr val="bg2"/>
              </a:buClr>
              <a:buSzPct val="125000"/>
            </a:pPr>
            <a:r>
              <a:rPr lang="en-US" altLang="en-US" sz="2400" b="0" dirty="0" smtClean="0">
                <a:latin typeface="+mn-lt"/>
              </a:rPr>
              <a:t>No polarization adjustment required</a:t>
            </a:r>
          </a:p>
          <a:p>
            <a:pPr lvl="2" eaLnBrk="1" hangingPunct="1">
              <a:buClr>
                <a:schemeClr val="bg2"/>
              </a:buClr>
              <a:buSzPct val="125000"/>
            </a:pPr>
            <a:r>
              <a:rPr lang="en-US" altLang="en-US" sz="2400" b="0" dirty="0" smtClean="0">
                <a:latin typeface="+mn-lt"/>
              </a:rPr>
              <a:t> Fixed by Ortho-Mode-Transducer (OMT)</a:t>
            </a:r>
          </a:p>
          <a:p>
            <a:pPr lvl="1" eaLnBrk="1" hangingPunct="1">
              <a:buClr>
                <a:schemeClr val="bg2"/>
              </a:buClr>
              <a:buSzPct val="125000"/>
            </a:pPr>
            <a:r>
              <a:rPr lang="en-US" altLang="en-US" sz="2400" b="0" dirty="0" smtClean="0">
                <a:latin typeface="+mn-lt"/>
              </a:rPr>
              <a:t>Less chance of cross-Pol interference</a:t>
            </a:r>
            <a:endParaRPr lang="en-US" altLang="en-US" sz="4400" dirty="0" smtClean="0">
              <a:latin typeface="+mn-lt"/>
            </a:endParaRPr>
          </a:p>
        </p:txBody>
      </p:sp>
      <p:sp>
        <p:nvSpPr>
          <p:cNvPr id="111620" name="Rectangle 4"/>
          <p:cNvSpPr>
            <a:spLocks noChangeArrowheads="1"/>
          </p:cNvSpPr>
          <p:nvPr/>
        </p:nvSpPr>
        <p:spPr bwMode="auto">
          <a:xfrm>
            <a:off x="0" y="3556000"/>
            <a:ext cx="12188825" cy="2463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90513" indent="-290513" eaLnBrk="0" hangingPunct="0">
              <a:spcBef>
                <a:spcPct val="20000"/>
              </a:spcBef>
              <a:buClr>
                <a:srgbClr val="005079"/>
              </a:buClr>
              <a:buFont typeface="Wingdings" pitchFamily="2" charset="2"/>
              <a:buChar char="§"/>
              <a:defRPr sz="2000" b="1">
                <a:solidFill>
                  <a:schemeClr val="bg2"/>
                </a:solidFill>
                <a:latin typeface="Arial" charset="0"/>
              </a:defRPr>
            </a:lvl1pPr>
            <a:lvl2pPr marL="690563" indent="-285750" eaLnBrk="0" hangingPunct="0">
              <a:spcBef>
                <a:spcPct val="20000"/>
              </a:spcBef>
              <a:buClr>
                <a:srgbClr val="005079"/>
              </a:buClr>
              <a:buChar char="–"/>
              <a:defRPr b="1">
                <a:solidFill>
                  <a:schemeClr val="bg2"/>
                </a:solidFill>
                <a:latin typeface="Arial" charset="0"/>
              </a:defRPr>
            </a:lvl2pPr>
            <a:lvl3pPr marL="1089025" indent="-174625" eaLnBrk="0" hangingPunct="0">
              <a:spcBef>
                <a:spcPct val="20000"/>
              </a:spcBef>
              <a:buClr>
                <a:srgbClr val="005079"/>
              </a:buClr>
              <a:buChar char="•"/>
              <a:defRPr sz="1600" b="1">
                <a:solidFill>
                  <a:schemeClr val="bg2"/>
                </a:solidFill>
                <a:latin typeface="Arial" charset="0"/>
              </a:defRPr>
            </a:lvl3pPr>
            <a:lvl4pPr marL="1600200" indent="-228600" eaLnBrk="0" hangingPunct="0">
              <a:spcBef>
                <a:spcPct val="20000"/>
              </a:spcBef>
              <a:buClr>
                <a:srgbClr val="005079"/>
              </a:buClr>
              <a:buChar char="–"/>
              <a:defRPr sz="1400" b="1">
                <a:solidFill>
                  <a:schemeClr val="bg2"/>
                </a:solidFill>
                <a:latin typeface="Arial" charset="0"/>
              </a:defRPr>
            </a:lvl4pPr>
            <a:lvl5pPr marL="2057400" indent="-228600" eaLnBrk="0" hangingPunct="0">
              <a:spcBef>
                <a:spcPct val="20000"/>
              </a:spcBef>
              <a:buClr>
                <a:srgbClr val="005079"/>
              </a:buClr>
              <a:buChar char="»"/>
              <a:defRPr sz="1400" b="1">
                <a:solidFill>
                  <a:schemeClr val="bg2"/>
                </a:solidFill>
                <a:latin typeface="Arial" charset="0"/>
              </a:defRPr>
            </a:lvl5pPr>
            <a:lvl6pPr marL="2514600" indent="-228600" eaLnBrk="0" fontAlgn="base" hangingPunct="0">
              <a:spcBef>
                <a:spcPct val="20000"/>
              </a:spcBef>
              <a:spcAft>
                <a:spcPct val="0"/>
              </a:spcAft>
              <a:buClr>
                <a:srgbClr val="005079"/>
              </a:buClr>
              <a:buChar char="»"/>
              <a:defRPr sz="1400" b="1">
                <a:solidFill>
                  <a:schemeClr val="bg2"/>
                </a:solidFill>
                <a:latin typeface="Arial" charset="0"/>
              </a:defRPr>
            </a:lvl6pPr>
            <a:lvl7pPr marL="2971800" indent="-228600" eaLnBrk="0" fontAlgn="base" hangingPunct="0">
              <a:spcBef>
                <a:spcPct val="20000"/>
              </a:spcBef>
              <a:spcAft>
                <a:spcPct val="0"/>
              </a:spcAft>
              <a:buClr>
                <a:srgbClr val="005079"/>
              </a:buClr>
              <a:buChar char="»"/>
              <a:defRPr sz="1400" b="1">
                <a:solidFill>
                  <a:schemeClr val="bg2"/>
                </a:solidFill>
                <a:latin typeface="Arial" charset="0"/>
              </a:defRPr>
            </a:lvl7pPr>
            <a:lvl8pPr marL="3429000" indent="-228600" eaLnBrk="0" fontAlgn="base" hangingPunct="0">
              <a:spcBef>
                <a:spcPct val="20000"/>
              </a:spcBef>
              <a:spcAft>
                <a:spcPct val="0"/>
              </a:spcAft>
              <a:buClr>
                <a:srgbClr val="005079"/>
              </a:buClr>
              <a:buChar char="»"/>
              <a:defRPr sz="1400" b="1">
                <a:solidFill>
                  <a:schemeClr val="bg2"/>
                </a:solidFill>
                <a:latin typeface="Arial" charset="0"/>
              </a:defRPr>
            </a:lvl8pPr>
            <a:lvl9pPr marL="3886200" indent="-228600" eaLnBrk="0" fontAlgn="base" hangingPunct="0">
              <a:spcBef>
                <a:spcPct val="20000"/>
              </a:spcBef>
              <a:spcAft>
                <a:spcPct val="0"/>
              </a:spcAft>
              <a:buClr>
                <a:srgbClr val="005079"/>
              </a:buClr>
              <a:buChar char="»"/>
              <a:defRPr sz="1400" b="1">
                <a:solidFill>
                  <a:schemeClr val="bg2"/>
                </a:solidFill>
                <a:latin typeface="Arial" charset="0"/>
              </a:defRPr>
            </a:lvl9pPr>
          </a:lstStyle>
          <a:p>
            <a:pPr eaLnBrk="1" hangingPunct="1">
              <a:buClr>
                <a:schemeClr val="bg2"/>
              </a:buClr>
              <a:buSzPct val="125000"/>
            </a:pPr>
            <a:r>
              <a:rPr lang="en-US" altLang="en-US" sz="3200" dirty="0">
                <a:solidFill>
                  <a:srgbClr val="000000"/>
                </a:solidFill>
                <a:latin typeface="+mn-lt"/>
              </a:rPr>
              <a:t>Disadvantage</a:t>
            </a:r>
          </a:p>
          <a:p>
            <a:pPr lvl="1" eaLnBrk="1" hangingPunct="1">
              <a:buClr>
                <a:schemeClr val="bg2"/>
              </a:buClr>
              <a:buSzPct val="125000"/>
            </a:pPr>
            <a:r>
              <a:rPr lang="en-US" altLang="en-US" b="0" dirty="0">
                <a:solidFill>
                  <a:srgbClr val="000000"/>
                </a:solidFill>
                <a:latin typeface="+mn-lt"/>
              </a:rPr>
              <a:t>Higher cost antenna systems</a:t>
            </a:r>
          </a:p>
          <a:p>
            <a:pPr lvl="2" eaLnBrk="1" hangingPunct="1"/>
            <a:r>
              <a:rPr lang="en-US" altLang="en-US" sz="2400" b="0" dirty="0">
                <a:solidFill>
                  <a:srgbClr val="000000"/>
                </a:solidFill>
                <a:latin typeface="+mn-lt"/>
              </a:rPr>
              <a:t>Feed Assembly (OMT)</a:t>
            </a:r>
          </a:p>
          <a:p>
            <a:pPr lvl="1" eaLnBrk="1" hangingPunct="1"/>
            <a:r>
              <a:rPr lang="en-US" altLang="en-US" b="0" dirty="0">
                <a:solidFill>
                  <a:srgbClr val="000000"/>
                </a:solidFill>
                <a:latin typeface="+mn-lt"/>
              </a:rPr>
              <a:t>Slightly lower cross-Pol isolation</a:t>
            </a:r>
          </a:p>
          <a:p>
            <a:pPr lvl="1" eaLnBrk="1" hangingPunct="1">
              <a:buClr>
                <a:schemeClr val="bg2"/>
              </a:buClr>
              <a:buSzPct val="125000"/>
            </a:pPr>
            <a:endParaRPr lang="en-US" altLang="en-US" dirty="0">
              <a:solidFill>
                <a:srgbClr val="000000"/>
              </a:solidFill>
              <a:latin typeface="+mn-lt"/>
            </a:endParaRPr>
          </a:p>
        </p:txBody>
      </p:sp>
    </p:spTree>
    <p:extLst>
      <p:ext uri="{BB962C8B-B14F-4D97-AF65-F5344CB8AC3E}">
        <p14:creationId xmlns="" xmlns:p14="http://schemas.microsoft.com/office/powerpoint/2010/main" val="626370453"/>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1619"/>
                                        </p:tgtEl>
                                        <p:attrNameLst>
                                          <p:attrName>style.visibility</p:attrName>
                                        </p:attrNameLst>
                                      </p:cBhvr>
                                      <p:to>
                                        <p:strVal val="visible"/>
                                      </p:to>
                                    </p:set>
                                    <p:anim calcmode="lin" valueType="num">
                                      <p:cBhvr>
                                        <p:cTn id="7" dur="500" fill="hold"/>
                                        <p:tgtEl>
                                          <p:spTgt spid="111619"/>
                                        </p:tgtEl>
                                        <p:attrNameLst>
                                          <p:attrName>ppt_w</p:attrName>
                                        </p:attrNameLst>
                                      </p:cBhvr>
                                      <p:tavLst>
                                        <p:tav tm="0">
                                          <p:val>
                                            <p:fltVal val="0"/>
                                          </p:val>
                                        </p:tav>
                                        <p:tav tm="100000">
                                          <p:val>
                                            <p:strVal val="#ppt_w"/>
                                          </p:val>
                                        </p:tav>
                                      </p:tavLst>
                                    </p:anim>
                                    <p:anim calcmode="lin" valueType="num">
                                      <p:cBhvr>
                                        <p:cTn id="8" dur="500" fill="hold"/>
                                        <p:tgtEl>
                                          <p:spTgt spid="111619"/>
                                        </p:tgtEl>
                                        <p:attrNameLst>
                                          <p:attrName>ppt_h</p:attrName>
                                        </p:attrNameLst>
                                      </p:cBhvr>
                                      <p:tavLst>
                                        <p:tav tm="0">
                                          <p:val>
                                            <p:fltVal val="0"/>
                                          </p:val>
                                        </p:tav>
                                        <p:tav tm="100000">
                                          <p:val>
                                            <p:strVal val="#ppt_h"/>
                                          </p:val>
                                        </p:tav>
                                      </p:tavLst>
                                    </p:anim>
                                    <p:animEffect transition="in" filter="fade">
                                      <p:cBhvr>
                                        <p:cTn id="9" dur="500"/>
                                        <p:tgtEl>
                                          <p:spTgt spid="11161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1620"/>
                                        </p:tgtEl>
                                        <p:attrNameLst>
                                          <p:attrName>style.visibility</p:attrName>
                                        </p:attrNameLst>
                                      </p:cBhvr>
                                      <p:to>
                                        <p:strVal val="visible"/>
                                      </p:to>
                                    </p:set>
                                    <p:anim calcmode="lin" valueType="num">
                                      <p:cBhvr>
                                        <p:cTn id="14" dur="500" fill="hold"/>
                                        <p:tgtEl>
                                          <p:spTgt spid="111620"/>
                                        </p:tgtEl>
                                        <p:attrNameLst>
                                          <p:attrName>ppt_w</p:attrName>
                                        </p:attrNameLst>
                                      </p:cBhvr>
                                      <p:tavLst>
                                        <p:tav tm="0">
                                          <p:val>
                                            <p:fltVal val="0"/>
                                          </p:val>
                                        </p:tav>
                                        <p:tav tm="100000">
                                          <p:val>
                                            <p:strVal val="#ppt_w"/>
                                          </p:val>
                                        </p:tav>
                                      </p:tavLst>
                                    </p:anim>
                                    <p:anim calcmode="lin" valueType="num">
                                      <p:cBhvr>
                                        <p:cTn id="15" dur="500" fill="hold"/>
                                        <p:tgtEl>
                                          <p:spTgt spid="111620"/>
                                        </p:tgtEl>
                                        <p:attrNameLst>
                                          <p:attrName>ppt_h</p:attrName>
                                        </p:attrNameLst>
                                      </p:cBhvr>
                                      <p:tavLst>
                                        <p:tav tm="0">
                                          <p:val>
                                            <p:fltVal val="0"/>
                                          </p:val>
                                        </p:tav>
                                        <p:tav tm="100000">
                                          <p:val>
                                            <p:strVal val="#ppt_h"/>
                                          </p:val>
                                        </p:tav>
                                      </p:tavLst>
                                    </p:anim>
                                    <p:animEffect transition="in" filter="fade">
                                      <p:cBhvr>
                                        <p:cTn id="16" dur="500"/>
                                        <p:tgtEl>
                                          <p:spTgt spid="111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autoUpdateAnimBg="0"/>
      <p:bldP spid="111620"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smtClean="0"/>
              <a:t>Uplink</a:t>
            </a:r>
            <a:endParaRPr lang="en-US" altLang="en-US" dirty="0"/>
          </a:p>
        </p:txBody>
      </p:sp>
      <p:graphicFrame>
        <p:nvGraphicFramePr>
          <p:cNvPr id="4100" name="Object 4"/>
          <p:cNvGraphicFramePr>
            <a:graphicFrameLocks noChangeAspect="1"/>
          </p:cNvGraphicFramePr>
          <p:nvPr>
            <p:extLst>
              <p:ext uri="{D42A27DB-BD31-4B8C-83A1-F6EECF244321}">
                <p14:modId xmlns="" xmlns:p14="http://schemas.microsoft.com/office/powerpoint/2010/main" val="1034441095"/>
              </p:ext>
            </p:extLst>
          </p:nvPr>
        </p:nvGraphicFramePr>
        <p:xfrm>
          <a:off x="227012" y="4267200"/>
          <a:ext cx="11619591" cy="1884362"/>
        </p:xfrm>
        <a:graphic>
          <a:graphicData uri="http://schemas.openxmlformats.org/presentationml/2006/ole">
            <p:oleObj spid="_x0000_s9272" name="Visio" r:id="rId3" imgW="8829220" imgH="1912296" progId="">
              <p:embed/>
            </p:oleObj>
          </a:graphicData>
        </a:graphic>
      </p:graphicFrame>
      <p:sp>
        <p:nvSpPr>
          <p:cNvPr id="5" name="Content Placeholder 2"/>
          <p:cNvSpPr txBox="1">
            <a:spLocks/>
          </p:cNvSpPr>
          <p:nvPr/>
        </p:nvSpPr>
        <p:spPr bwMode="auto">
          <a:xfrm>
            <a:off x="912812" y="762000"/>
            <a:ext cx="7519809" cy="3505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eaLnBrk="1" fontAlgn="base" hangingPunct="1">
              <a:spcBef>
                <a:spcPct val="20000"/>
              </a:spcBef>
              <a:spcAft>
                <a:spcPts val="700"/>
              </a:spcAft>
              <a:buClr>
                <a:srgbClr val="00798D"/>
              </a:buClr>
              <a:buFont typeface="Arial" panose="020B0604020202020204" pitchFamily="34" charset="0"/>
              <a:buChar char="•"/>
              <a:defRPr sz="2400" b="0">
                <a:solidFill>
                  <a:srgbClr val="000000"/>
                </a:solidFill>
                <a:latin typeface="Arial" panose="020B0604020202020204" pitchFamily="34" charset="0"/>
                <a:ea typeface="+mn-ea"/>
                <a:cs typeface="Arial" panose="020B0604020202020204" pitchFamily="34" charset="0"/>
              </a:defRPr>
            </a:lvl1pPr>
            <a:lvl2pPr marL="628650" indent="-171450" algn="l" rtl="0" eaLnBrk="1" fontAlgn="base"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algn="l" rtl="0" eaLnBrk="1" fontAlgn="base"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algn="l" rtl="0" eaLnBrk="1" fontAlgn="base"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algn="l" rtl="0" eaLnBrk="1" fontAlgn="base"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ts val="700"/>
              </a:spcAft>
              <a:buClr>
                <a:schemeClr val="folHlink"/>
              </a:buClr>
              <a:buChar char="»"/>
              <a:defRPr sz="1200" b="1">
                <a:solidFill>
                  <a:schemeClr val="tx1"/>
                </a:solidFill>
                <a:latin typeface="+mn-lt"/>
              </a:defRPr>
            </a:lvl6pPr>
            <a:lvl7pPr marL="2971800" indent="-228600" algn="l" rtl="0" eaLnBrk="1" fontAlgn="base" hangingPunct="1">
              <a:spcBef>
                <a:spcPct val="20000"/>
              </a:spcBef>
              <a:spcAft>
                <a:spcPts val="700"/>
              </a:spcAft>
              <a:buClr>
                <a:schemeClr val="folHlink"/>
              </a:buClr>
              <a:buChar char="»"/>
              <a:defRPr sz="1200" b="1">
                <a:solidFill>
                  <a:schemeClr val="tx1"/>
                </a:solidFill>
                <a:latin typeface="+mn-lt"/>
              </a:defRPr>
            </a:lvl7pPr>
            <a:lvl8pPr marL="3429000" indent="-228600" algn="l" rtl="0" eaLnBrk="1" fontAlgn="base" hangingPunct="1">
              <a:spcBef>
                <a:spcPct val="20000"/>
              </a:spcBef>
              <a:spcAft>
                <a:spcPts val="700"/>
              </a:spcAft>
              <a:buClr>
                <a:schemeClr val="folHlink"/>
              </a:buClr>
              <a:buChar char="»"/>
              <a:defRPr sz="1200" b="1">
                <a:solidFill>
                  <a:schemeClr val="tx1"/>
                </a:solidFill>
                <a:latin typeface="+mn-lt"/>
              </a:defRPr>
            </a:lvl8pPr>
            <a:lvl9pPr marL="3886200" indent="-228600" algn="l" rtl="0" eaLnBrk="1" fontAlgn="base" hangingPunct="1">
              <a:spcBef>
                <a:spcPct val="20000"/>
              </a:spcBef>
              <a:spcAft>
                <a:spcPts val="700"/>
              </a:spcAft>
              <a:buClr>
                <a:schemeClr val="folHlink"/>
              </a:buClr>
              <a:buChar char="»"/>
              <a:defRPr sz="1200" b="1">
                <a:solidFill>
                  <a:schemeClr val="tx1"/>
                </a:solidFill>
                <a:latin typeface="+mn-lt"/>
              </a:defRPr>
            </a:lvl9pPr>
          </a:lstStyle>
          <a:p>
            <a:pPr lvl="1"/>
            <a:r>
              <a:rPr lang="en-US" kern="0" dirty="0" smtClean="0"/>
              <a:t>Uplink Block Diagram</a:t>
            </a:r>
          </a:p>
          <a:p>
            <a:pPr lvl="2"/>
            <a:r>
              <a:rPr lang="en-US" sz="1600" kern="0" dirty="0" smtClean="0"/>
              <a:t>Modulator </a:t>
            </a:r>
            <a:r>
              <a:rPr lang="en-US" sz="1600" kern="0" dirty="0"/>
              <a:t>/ Modem</a:t>
            </a:r>
          </a:p>
          <a:p>
            <a:pPr lvl="2"/>
            <a:r>
              <a:rPr lang="en-US" sz="1600" kern="0" dirty="0"/>
              <a:t>Up-Converter</a:t>
            </a:r>
          </a:p>
          <a:p>
            <a:pPr lvl="2"/>
            <a:r>
              <a:rPr lang="en-US" sz="1600" kern="0" dirty="0"/>
              <a:t>Power Amplifier</a:t>
            </a:r>
          </a:p>
          <a:p>
            <a:pPr lvl="2"/>
            <a:r>
              <a:rPr lang="en-US" sz="1600" kern="0" dirty="0"/>
              <a:t>Antenna</a:t>
            </a:r>
          </a:p>
          <a:p>
            <a:pPr lvl="2"/>
            <a:r>
              <a:rPr lang="en-US" sz="1600" kern="0" dirty="0"/>
              <a:t>Inter Facility Link (IFL)</a:t>
            </a:r>
          </a:p>
          <a:p>
            <a:pPr lvl="2"/>
            <a:r>
              <a:rPr lang="en-US" sz="1600" kern="0" dirty="0"/>
              <a:t>Fiber Optics</a:t>
            </a:r>
          </a:p>
          <a:p>
            <a:pPr lvl="2"/>
            <a:r>
              <a:rPr lang="en-US" sz="1600" kern="0" dirty="0"/>
              <a:t>Co-axial cable Combiners / Splitters</a:t>
            </a:r>
          </a:p>
          <a:p>
            <a:pPr lvl="2"/>
            <a:r>
              <a:rPr lang="en-US" sz="1600" kern="0" dirty="0"/>
              <a:t>Waveguide</a:t>
            </a:r>
          </a:p>
          <a:p>
            <a:pPr lvl="2"/>
            <a:endParaRPr lang="en-US" sz="1600" kern="0" dirty="0" smtClean="0"/>
          </a:p>
          <a:p>
            <a:pPr marL="457200" lvl="1" indent="0">
              <a:buNone/>
            </a:pPr>
            <a:endParaRPr lang="en-US" kern="0" dirty="0" smtClean="0"/>
          </a:p>
        </p:txBody>
      </p:sp>
    </p:spTree>
    <p:extLst>
      <p:ext uri="{BB962C8B-B14F-4D97-AF65-F5344CB8AC3E}">
        <p14:creationId xmlns="" xmlns:p14="http://schemas.microsoft.com/office/powerpoint/2010/main" val="21121504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a:latin typeface="Comic Sans MS" pitchFamily="66" charset="0"/>
              </a:rPr>
              <a:t>Uplink Block Diagram</a:t>
            </a:r>
          </a:p>
        </p:txBody>
      </p:sp>
      <p:sp>
        <p:nvSpPr>
          <p:cNvPr id="4099" name="Rectangle 3"/>
          <p:cNvSpPr>
            <a:spLocks noGrp="1" noChangeArrowheads="1"/>
          </p:cNvSpPr>
          <p:nvPr>
            <p:ph type="body" idx="1"/>
          </p:nvPr>
        </p:nvSpPr>
        <p:spPr>
          <a:xfrm>
            <a:off x="719216" y="1340768"/>
            <a:ext cx="10029823" cy="3562896"/>
          </a:xfrm>
        </p:spPr>
        <p:txBody>
          <a:bodyPr/>
          <a:lstStyle/>
          <a:p>
            <a:pPr lvl="1" eaLnBrk="1" hangingPunct="1"/>
            <a:r>
              <a:rPr lang="en-US" altLang="en-US" sz="2000" b="1" dirty="0" smtClean="0">
                <a:solidFill>
                  <a:srgbClr val="FF0000"/>
                </a:solidFill>
                <a:latin typeface="Comic Sans MS" pitchFamily="66" charset="0"/>
              </a:rPr>
              <a:t>Modulator / Modem</a:t>
            </a:r>
          </a:p>
          <a:p>
            <a:pPr lvl="1" eaLnBrk="1" hangingPunct="1"/>
            <a:r>
              <a:rPr lang="en-US" altLang="en-US" sz="2000" b="0" dirty="0" smtClean="0">
                <a:latin typeface="Comic Sans MS" pitchFamily="66" charset="0"/>
              </a:rPr>
              <a:t>Up-Converter</a:t>
            </a:r>
          </a:p>
          <a:p>
            <a:pPr lvl="1" eaLnBrk="1" hangingPunct="1"/>
            <a:r>
              <a:rPr lang="en-US" altLang="en-US" sz="2000" b="0" dirty="0" smtClean="0">
                <a:latin typeface="Comic Sans MS" pitchFamily="66" charset="0"/>
              </a:rPr>
              <a:t>Power Amplifier</a:t>
            </a:r>
          </a:p>
          <a:p>
            <a:pPr lvl="1" eaLnBrk="1" hangingPunct="1"/>
            <a:r>
              <a:rPr lang="en-US" altLang="en-US" sz="2000" b="0" dirty="0" smtClean="0">
                <a:latin typeface="Comic Sans MS" pitchFamily="66" charset="0"/>
              </a:rPr>
              <a:t>Antenna</a:t>
            </a:r>
          </a:p>
          <a:p>
            <a:pPr lvl="1" eaLnBrk="1" hangingPunct="1"/>
            <a:r>
              <a:rPr lang="en-US" altLang="en-US" sz="2000" b="0" dirty="0" smtClean="0">
                <a:latin typeface="Comic Sans MS" pitchFamily="66" charset="0"/>
              </a:rPr>
              <a:t>Inter Facility Link (IFL)</a:t>
            </a:r>
          </a:p>
          <a:p>
            <a:pPr lvl="2" eaLnBrk="1" hangingPunct="1"/>
            <a:r>
              <a:rPr lang="en-US" altLang="en-US" sz="2000" b="0" dirty="0" smtClean="0">
                <a:latin typeface="Comic Sans MS" pitchFamily="66" charset="0"/>
              </a:rPr>
              <a:t>Fiber Optics</a:t>
            </a:r>
          </a:p>
          <a:p>
            <a:pPr lvl="2" eaLnBrk="1" hangingPunct="1"/>
            <a:r>
              <a:rPr lang="en-US" altLang="en-US" sz="2000" b="0" dirty="0" smtClean="0">
                <a:latin typeface="Comic Sans MS" pitchFamily="66" charset="0"/>
              </a:rPr>
              <a:t>Co-axial cable Combiners / Splitters</a:t>
            </a:r>
          </a:p>
          <a:p>
            <a:pPr lvl="2" eaLnBrk="1" hangingPunct="1"/>
            <a:r>
              <a:rPr lang="en-US" altLang="en-US" sz="2000" b="0" dirty="0" smtClean="0">
                <a:latin typeface="Comic Sans MS" pitchFamily="66" charset="0"/>
              </a:rPr>
              <a:t>Waveguide</a:t>
            </a:r>
          </a:p>
        </p:txBody>
      </p:sp>
      <p:graphicFrame>
        <p:nvGraphicFramePr>
          <p:cNvPr id="4100" name="Object 4"/>
          <p:cNvGraphicFramePr>
            <a:graphicFrameLocks noChangeAspect="1"/>
          </p:cNvGraphicFramePr>
          <p:nvPr>
            <p:extLst>
              <p:ext uri="{D42A27DB-BD31-4B8C-83A1-F6EECF244321}">
                <p14:modId xmlns="" xmlns:p14="http://schemas.microsoft.com/office/powerpoint/2010/main" val="3157390063"/>
              </p:ext>
            </p:extLst>
          </p:nvPr>
        </p:nvGraphicFramePr>
        <p:xfrm>
          <a:off x="239287" y="4509120"/>
          <a:ext cx="11619591" cy="1884362"/>
        </p:xfrm>
        <a:graphic>
          <a:graphicData uri="http://schemas.openxmlformats.org/presentationml/2006/ole">
            <p:oleObj spid="_x0000_s15412" name="Visio" r:id="rId3" imgW="8829220" imgH="1912296" progId="">
              <p:embed/>
            </p:oleObj>
          </a:graphicData>
        </a:graphic>
      </p:graphicFrame>
    </p:spTree>
    <p:extLst>
      <p:ext uri="{BB962C8B-B14F-4D97-AF65-F5344CB8AC3E}">
        <p14:creationId xmlns="" xmlns:p14="http://schemas.microsoft.com/office/powerpoint/2010/main" val="22833254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Modems - Selection</a:t>
            </a:r>
            <a:endParaRPr lang="en-US" dirty="0"/>
          </a:p>
        </p:txBody>
      </p:sp>
      <p:sp>
        <p:nvSpPr>
          <p:cNvPr id="3" name="Content Placeholder 2"/>
          <p:cNvSpPr>
            <a:spLocks noGrp="1"/>
          </p:cNvSpPr>
          <p:nvPr>
            <p:ph idx="1"/>
          </p:nvPr>
        </p:nvSpPr>
        <p:spPr>
          <a:xfrm>
            <a:off x="912813" y="1066800"/>
            <a:ext cx="7467600" cy="4724400"/>
          </a:xfrm>
        </p:spPr>
        <p:txBody>
          <a:bodyPr/>
          <a:lstStyle/>
          <a:p>
            <a:r>
              <a:rPr lang="en-US" dirty="0" smtClean="0"/>
              <a:t>SCPC</a:t>
            </a:r>
          </a:p>
          <a:p>
            <a:pPr lvl="1"/>
            <a:r>
              <a:rPr lang="en-US" dirty="0" smtClean="0"/>
              <a:t>Low Throughput 64Kbps</a:t>
            </a:r>
          </a:p>
          <a:p>
            <a:pPr lvl="1"/>
            <a:r>
              <a:rPr lang="en-US" dirty="0" smtClean="0"/>
              <a:t>High Throughput &gt;300Mbps</a:t>
            </a:r>
          </a:p>
          <a:p>
            <a:pPr lvl="1"/>
            <a:r>
              <a:rPr lang="en-US" dirty="0" smtClean="0"/>
              <a:t>Carrier Cancellation</a:t>
            </a:r>
          </a:p>
          <a:p>
            <a:r>
              <a:rPr lang="en-US" dirty="0" smtClean="0"/>
              <a:t>TDM/TDMA</a:t>
            </a:r>
          </a:p>
          <a:p>
            <a:pPr lvl="1"/>
            <a:r>
              <a:rPr lang="en-US" dirty="0" smtClean="0"/>
              <a:t>Simple </a:t>
            </a:r>
            <a:r>
              <a:rPr lang="en-US" dirty="0" err="1" smtClean="0"/>
              <a:t>Hubless</a:t>
            </a:r>
            <a:r>
              <a:rPr lang="en-US" dirty="0" smtClean="0"/>
              <a:t> solution</a:t>
            </a:r>
          </a:p>
          <a:p>
            <a:pPr lvl="1"/>
            <a:r>
              <a:rPr lang="en-US" dirty="0" smtClean="0"/>
              <a:t>Star Network</a:t>
            </a:r>
          </a:p>
          <a:p>
            <a:pPr lvl="1"/>
            <a:r>
              <a:rPr lang="en-US" dirty="0" smtClean="0"/>
              <a:t>Mesh network</a:t>
            </a:r>
          </a:p>
          <a:p>
            <a:r>
              <a:rPr lang="en-US" dirty="0" smtClean="0"/>
              <a:t>Advanced features</a:t>
            </a:r>
          </a:p>
          <a:p>
            <a:pPr lvl="1"/>
            <a:r>
              <a:rPr lang="en-US" dirty="0" smtClean="0"/>
              <a:t>Roll Off</a:t>
            </a:r>
          </a:p>
          <a:p>
            <a:pPr marL="0" indent="0">
              <a:buNone/>
            </a:pPr>
            <a:endParaRPr lang="en-US" dirty="0"/>
          </a:p>
        </p:txBody>
      </p:sp>
    </p:spTree>
    <p:extLst>
      <p:ext uri="{BB962C8B-B14F-4D97-AF65-F5344CB8AC3E}">
        <p14:creationId xmlns="" xmlns:p14="http://schemas.microsoft.com/office/powerpoint/2010/main" val="27071163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Modem Interfaces</a:t>
            </a:r>
            <a:endParaRPr lang="en-US" dirty="0"/>
          </a:p>
        </p:txBody>
      </p:sp>
      <p:sp>
        <p:nvSpPr>
          <p:cNvPr id="3" name="Content Placeholder 2"/>
          <p:cNvSpPr>
            <a:spLocks noGrp="1"/>
          </p:cNvSpPr>
          <p:nvPr>
            <p:ph idx="1"/>
          </p:nvPr>
        </p:nvSpPr>
        <p:spPr>
          <a:xfrm>
            <a:off x="989012" y="1143000"/>
            <a:ext cx="5562599" cy="4990513"/>
          </a:xfrm>
        </p:spPr>
        <p:txBody>
          <a:bodyPr/>
          <a:lstStyle/>
          <a:p>
            <a:r>
              <a:rPr lang="en-US" dirty="0" smtClean="0"/>
              <a:t>RS232/RS422</a:t>
            </a:r>
          </a:p>
          <a:p>
            <a:r>
              <a:rPr lang="en-US" dirty="0" smtClean="0"/>
              <a:t>HSSI/G703/Ethernet</a:t>
            </a:r>
          </a:p>
          <a:p>
            <a:pPr lvl="1"/>
            <a:r>
              <a:rPr lang="en-US" dirty="0" smtClean="0"/>
              <a:t>D-Type connector, BNC, Ethernet</a:t>
            </a:r>
          </a:p>
          <a:p>
            <a:r>
              <a:rPr lang="en-US" dirty="0" smtClean="0"/>
              <a:t>IDR G703 E1/T1</a:t>
            </a:r>
          </a:p>
          <a:p>
            <a:r>
              <a:rPr lang="en-US" dirty="0" smtClean="0"/>
              <a:t>IBS: RS422/RS232/ITU.V35</a:t>
            </a:r>
          </a:p>
          <a:p>
            <a:r>
              <a:rPr lang="en-US" dirty="0" smtClean="0"/>
              <a:t>ASI</a:t>
            </a:r>
          </a:p>
          <a:p>
            <a:r>
              <a:rPr lang="en-US" dirty="0" smtClean="0"/>
              <a:t>Ethernet</a:t>
            </a:r>
          </a:p>
          <a:p>
            <a:r>
              <a:rPr lang="en-US" dirty="0" smtClean="0"/>
              <a:t>SDI</a:t>
            </a:r>
          </a:p>
          <a:p>
            <a:endParaRPr lang="en-US" dirty="0" smtClean="0"/>
          </a:p>
          <a:p>
            <a:endParaRPr lang="en-US" dirty="0"/>
          </a:p>
        </p:txBody>
      </p:sp>
    </p:spTree>
    <p:extLst>
      <p:ext uri="{BB962C8B-B14F-4D97-AF65-F5344CB8AC3E}">
        <p14:creationId xmlns="" xmlns:p14="http://schemas.microsoft.com/office/powerpoint/2010/main" val="31116397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932612" y="2981414"/>
            <a:ext cx="4697960" cy="325134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Common Modulation Techniques</a:t>
            </a:r>
            <a:endParaRPr lang="en-US" dirty="0"/>
          </a:p>
        </p:txBody>
      </p:sp>
      <p:sp>
        <p:nvSpPr>
          <p:cNvPr id="3" name="TextBox 2"/>
          <p:cNvSpPr txBox="1"/>
          <p:nvPr/>
        </p:nvSpPr>
        <p:spPr>
          <a:xfrm>
            <a:off x="303212" y="990600"/>
            <a:ext cx="10995837" cy="24457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eaLnBrk="1" hangingPunct="1">
              <a:spcBef>
                <a:spcPct val="20000"/>
              </a:spcBef>
              <a:spcAft>
                <a:spcPts val="700"/>
              </a:spcAft>
              <a:buClr>
                <a:srgbClr val="00798D"/>
              </a:buClr>
              <a:buFont typeface="Arial" panose="020B0604020202020204" pitchFamily="34" charset="0"/>
              <a:buChar char="•"/>
              <a:defRPr b="0">
                <a:solidFill>
                  <a:srgbClr val="000000"/>
                </a:solidFill>
                <a:latin typeface="Arial" panose="020B0604020202020204" pitchFamily="34" charset="0"/>
                <a:cs typeface="Arial" panose="020B0604020202020204" pitchFamily="34" charset="0"/>
              </a:defRPr>
            </a:lvl1pPr>
            <a:lvl2pPr marL="628650" lvl="1" indent="-171450" eaLnBrk="1" hangingPunct="1">
              <a:spcBef>
                <a:spcPct val="20000"/>
              </a:spcBef>
              <a:spcAft>
                <a:spcPts val="700"/>
              </a:spcAft>
              <a:buClr>
                <a:srgbClr val="00798D"/>
              </a:buClr>
              <a:buFont typeface="Arial" panose="020B0604020202020204" pitchFamily="34" charset="0"/>
              <a:buChar char="•"/>
              <a:defRPr sz="2000" b="0">
                <a:solidFill>
                  <a:srgbClr val="000000"/>
                </a:solidFill>
                <a:latin typeface="Arial" panose="020B0604020202020204" pitchFamily="34" charset="0"/>
                <a:cs typeface="Arial" panose="020B0604020202020204" pitchFamily="34" charset="0"/>
              </a:defRPr>
            </a:lvl2pPr>
            <a:lvl3pPr marL="1090613" indent="-176213" eaLnBrk="1" hangingPunct="1">
              <a:spcBef>
                <a:spcPct val="20000"/>
              </a:spcBef>
              <a:spcAft>
                <a:spcPts val="700"/>
              </a:spcAft>
              <a:buClr>
                <a:srgbClr val="00798D"/>
              </a:buClr>
              <a:buFont typeface="Arial" panose="020B0604020202020204" pitchFamily="34" charset="0"/>
              <a:buChar char="•"/>
              <a:defRPr sz="1800" b="0">
                <a:solidFill>
                  <a:srgbClr val="000000"/>
                </a:solidFill>
                <a:latin typeface="Arial" panose="020B0604020202020204" pitchFamily="34" charset="0"/>
                <a:cs typeface="Arial" panose="020B0604020202020204" pitchFamily="34" charset="0"/>
              </a:defRPr>
            </a:lvl3pPr>
            <a:lvl4pPr marL="1543050" indent="-171450" eaLnBrk="1" hangingPunct="1">
              <a:spcBef>
                <a:spcPct val="20000"/>
              </a:spcBef>
              <a:spcAft>
                <a:spcPts val="700"/>
              </a:spcAft>
              <a:buClr>
                <a:srgbClr val="00798D"/>
              </a:buClr>
              <a:buFont typeface="Arial" panose="020B0604020202020204" pitchFamily="34" charset="0"/>
              <a:buChar char="•"/>
              <a:defRPr sz="1600" b="0">
                <a:solidFill>
                  <a:srgbClr val="000000"/>
                </a:solidFill>
                <a:latin typeface="Arial" panose="020B0604020202020204" pitchFamily="34" charset="0"/>
                <a:cs typeface="Arial" panose="020B0604020202020204" pitchFamily="34" charset="0"/>
              </a:defRPr>
            </a:lvl4pPr>
            <a:lvl5pPr marL="2003425" indent="-174625" eaLnBrk="1" hangingPunct="1">
              <a:spcBef>
                <a:spcPct val="20000"/>
              </a:spcBef>
              <a:spcAft>
                <a:spcPts val="700"/>
              </a:spcAft>
              <a:buClr>
                <a:srgbClr val="00798D"/>
              </a:buClr>
              <a:buFont typeface="Arial" panose="020B0604020202020204" pitchFamily="34" charset="0"/>
              <a:buChar char="•"/>
              <a:defRPr sz="1400" b="0">
                <a:solidFill>
                  <a:srgbClr val="000000"/>
                </a:solidFill>
                <a:latin typeface="Arial" panose="020B0604020202020204" pitchFamily="34" charset="0"/>
                <a:cs typeface="Arial" panose="020B0604020202020204" pitchFamily="34" charset="0"/>
              </a:defRPr>
            </a:lvl5pPr>
            <a:lvl6pPr marL="2514600" indent="-228600" fontAlgn="base">
              <a:spcBef>
                <a:spcPct val="20000"/>
              </a:spcBef>
              <a:spcAft>
                <a:spcPts val="700"/>
              </a:spcAft>
              <a:buClr>
                <a:schemeClr val="folHlink"/>
              </a:buClr>
              <a:buChar char="»"/>
              <a:defRPr sz="1200" b="1">
                <a:latin typeface="+mn-lt"/>
              </a:defRPr>
            </a:lvl6pPr>
            <a:lvl7pPr marL="2971800" indent="-228600" fontAlgn="base">
              <a:spcBef>
                <a:spcPct val="20000"/>
              </a:spcBef>
              <a:spcAft>
                <a:spcPts val="700"/>
              </a:spcAft>
              <a:buClr>
                <a:schemeClr val="folHlink"/>
              </a:buClr>
              <a:buChar char="»"/>
              <a:defRPr sz="1200" b="1">
                <a:latin typeface="+mn-lt"/>
              </a:defRPr>
            </a:lvl7pPr>
            <a:lvl8pPr marL="3429000" indent="-228600" fontAlgn="base">
              <a:spcBef>
                <a:spcPct val="20000"/>
              </a:spcBef>
              <a:spcAft>
                <a:spcPts val="700"/>
              </a:spcAft>
              <a:buClr>
                <a:schemeClr val="folHlink"/>
              </a:buClr>
              <a:buChar char="»"/>
              <a:defRPr sz="1200" b="1">
                <a:latin typeface="+mn-lt"/>
              </a:defRPr>
            </a:lvl8pPr>
            <a:lvl9pPr marL="3886200" indent="-228600" fontAlgn="base">
              <a:spcBef>
                <a:spcPct val="20000"/>
              </a:spcBef>
              <a:spcAft>
                <a:spcPts val="700"/>
              </a:spcAft>
              <a:buClr>
                <a:schemeClr val="folHlink"/>
              </a:buClr>
              <a:buChar char="»"/>
              <a:defRPr sz="1200" b="1">
                <a:latin typeface="+mn-lt"/>
              </a:defRPr>
            </a:lvl9pPr>
          </a:lstStyle>
          <a:p>
            <a:r>
              <a:rPr lang="en-US" dirty="0"/>
              <a:t>Analogue Modulation</a:t>
            </a:r>
          </a:p>
          <a:p>
            <a:pPr lvl="1"/>
            <a:r>
              <a:rPr lang="en-US" dirty="0"/>
              <a:t>AM, FM, QAM, SM, SSB</a:t>
            </a:r>
          </a:p>
          <a:p>
            <a:r>
              <a:rPr lang="en-US" dirty="0"/>
              <a:t>Digital Modulation</a:t>
            </a:r>
          </a:p>
          <a:p>
            <a:pPr lvl="1"/>
            <a:r>
              <a:rPr lang="en-US" dirty="0"/>
              <a:t>ASK, APSK, CPM, FSK, MFSK, MSK, OOK,PPM,PSK, QAM, TCM</a:t>
            </a:r>
          </a:p>
          <a:p>
            <a:endParaRPr lang="en-US" dirty="0"/>
          </a:p>
        </p:txBody>
      </p:sp>
      <p:pic>
        <p:nvPicPr>
          <p:cNvPr id="296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1812" y="3124200"/>
            <a:ext cx="5943743" cy="33471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3079886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Modem – Modulation QPSK</a:t>
            </a:r>
            <a:endParaRPr lang="en-US" dirty="0"/>
          </a:p>
        </p:txBody>
      </p:sp>
      <p:pic>
        <p:nvPicPr>
          <p:cNvPr id="4096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94412" y="1981200"/>
            <a:ext cx="5481559" cy="369262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extBox 3"/>
          <p:cNvSpPr txBox="1"/>
          <p:nvPr/>
        </p:nvSpPr>
        <p:spPr>
          <a:xfrm>
            <a:off x="815201" y="1556792"/>
            <a:ext cx="5855125" cy="2308324"/>
          </a:xfrm>
          <a:prstGeom prst="rect">
            <a:avLst/>
          </a:prstGeom>
          <a:noFill/>
        </p:spPr>
        <p:txBody>
          <a:bodyPr wrap="square" rtlCol="0">
            <a:spAutoFit/>
          </a:bodyPr>
          <a:lstStyle/>
          <a:p>
            <a:r>
              <a:rPr lang="en-US" dirty="0" smtClean="0"/>
              <a:t>QPSK</a:t>
            </a:r>
          </a:p>
          <a:p>
            <a:endParaRPr lang="en-US" dirty="0" smtClean="0"/>
          </a:p>
          <a:p>
            <a:pPr marL="342900" indent="-342900">
              <a:buFont typeface="Arial" panose="020B0604020202020204" pitchFamily="34" charset="0"/>
              <a:buChar char="•"/>
            </a:pPr>
            <a:r>
              <a:rPr lang="en-US" dirty="0" smtClean="0"/>
              <a:t>One of 4 phases</a:t>
            </a:r>
          </a:p>
          <a:p>
            <a:pPr marL="342900" indent="-342900">
              <a:buFont typeface="Arial" panose="020B0604020202020204" pitchFamily="34" charset="0"/>
              <a:buChar char="•"/>
            </a:pPr>
            <a:r>
              <a:rPr lang="en-US" dirty="0" smtClean="0"/>
              <a:t>2 bits per symbol</a:t>
            </a:r>
          </a:p>
          <a:p>
            <a:pPr marL="342900" indent="-342900">
              <a:buFont typeface="Arial" panose="020B0604020202020204" pitchFamily="34" charset="0"/>
              <a:buChar char="•"/>
            </a:pPr>
            <a:r>
              <a:rPr lang="en-US" dirty="0" smtClean="0"/>
              <a:t>00, 10, 01, 11</a:t>
            </a:r>
          </a:p>
          <a:p>
            <a:endParaRPr lang="en-US" dirty="0" smtClean="0"/>
          </a:p>
        </p:txBody>
      </p:sp>
    </p:spTree>
    <p:extLst>
      <p:ext uri="{BB962C8B-B14F-4D97-AF65-F5344CB8AC3E}">
        <p14:creationId xmlns="" xmlns:p14="http://schemas.microsoft.com/office/powerpoint/2010/main" val="15304300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15201" y="3653942"/>
            <a:ext cx="8938472" cy="26098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Modem – Modulation QPSK</a:t>
            </a:r>
            <a:endParaRPr lang="en-US" dirty="0"/>
          </a:p>
        </p:txBody>
      </p:sp>
      <p:pic>
        <p:nvPicPr>
          <p:cNvPr id="4096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38213" y="1412776"/>
            <a:ext cx="3743441" cy="25217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TextBox 6"/>
          <p:cNvSpPr txBox="1"/>
          <p:nvPr/>
        </p:nvSpPr>
        <p:spPr>
          <a:xfrm>
            <a:off x="815201" y="1702707"/>
            <a:ext cx="5855125" cy="1569660"/>
          </a:xfrm>
          <a:prstGeom prst="rect">
            <a:avLst/>
          </a:prstGeom>
          <a:noFill/>
        </p:spPr>
        <p:txBody>
          <a:bodyPr wrap="square" rtlCol="0">
            <a:spAutoFit/>
          </a:bodyPr>
          <a:lstStyle/>
          <a:p>
            <a:pPr marL="342900" indent="-342900">
              <a:buFont typeface="Arial" panose="020B0604020202020204" pitchFamily="34" charset="0"/>
              <a:buChar char="•"/>
            </a:pPr>
            <a:r>
              <a:rPr lang="en-US" dirty="0" smtClean="0"/>
              <a:t>When I and Q both change at the same time then signal transitions through Zero</a:t>
            </a:r>
          </a:p>
          <a:p>
            <a:pPr marL="800100" lvl="1" indent="-342900">
              <a:buFont typeface="Arial" panose="020B0604020202020204" pitchFamily="34" charset="0"/>
              <a:buChar char="•"/>
            </a:pPr>
            <a:r>
              <a:rPr lang="en-US" dirty="0" smtClean="0"/>
              <a:t>Power changes abruptly</a:t>
            </a:r>
          </a:p>
          <a:p>
            <a:pPr marL="800100" lvl="1" indent="-342900">
              <a:buFont typeface="Arial" panose="020B0604020202020204" pitchFamily="34" charset="0"/>
              <a:buChar char="•"/>
            </a:pPr>
            <a:r>
              <a:rPr lang="en-US" dirty="0" smtClean="0"/>
              <a:t>Signal distortions</a:t>
            </a:r>
            <a:endParaRPr lang="en-US" dirty="0"/>
          </a:p>
        </p:txBody>
      </p:sp>
    </p:spTree>
    <p:extLst>
      <p:ext uri="{BB962C8B-B14F-4D97-AF65-F5344CB8AC3E}">
        <p14:creationId xmlns="" xmlns:p14="http://schemas.microsoft.com/office/powerpoint/2010/main" val="1141718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15201" y="3653942"/>
            <a:ext cx="8938472" cy="26098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Modem – Modulation QPSK</a:t>
            </a:r>
            <a:endParaRPr lang="en-US" dirty="0"/>
          </a:p>
        </p:txBody>
      </p:sp>
      <p:sp>
        <p:nvSpPr>
          <p:cNvPr id="7" name="TextBox 6"/>
          <p:cNvSpPr txBox="1"/>
          <p:nvPr/>
        </p:nvSpPr>
        <p:spPr>
          <a:xfrm>
            <a:off x="815201" y="1702707"/>
            <a:ext cx="5855125" cy="1569660"/>
          </a:xfrm>
          <a:prstGeom prst="rect">
            <a:avLst/>
          </a:prstGeom>
          <a:noFill/>
        </p:spPr>
        <p:txBody>
          <a:bodyPr wrap="square" rtlCol="0">
            <a:spAutoFit/>
          </a:bodyPr>
          <a:lstStyle/>
          <a:p>
            <a:pPr marL="342900" indent="-342900">
              <a:buFont typeface="Arial" panose="020B0604020202020204" pitchFamily="34" charset="0"/>
              <a:buChar char="•"/>
            </a:pPr>
            <a:r>
              <a:rPr lang="en-US" dirty="0" smtClean="0"/>
              <a:t>When I and Q both change at the same time then signal transitions through Zero</a:t>
            </a:r>
          </a:p>
          <a:p>
            <a:pPr marL="800100" lvl="1" indent="-342900">
              <a:buFont typeface="Arial" panose="020B0604020202020204" pitchFamily="34" charset="0"/>
              <a:buChar char="•"/>
            </a:pPr>
            <a:r>
              <a:rPr lang="en-US" dirty="0" smtClean="0"/>
              <a:t>Power changes abruptly</a:t>
            </a:r>
          </a:p>
          <a:p>
            <a:pPr marL="800100" lvl="1" indent="-342900">
              <a:buFont typeface="Arial" panose="020B0604020202020204" pitchFamily="34" charset="0"/>
              <a:buChar char="•"/>
            </a:pPr>
            <a:r>
              <a:rPr lang="en-US" dirty="0" smtClean="0"/>
              <a:t>Signal distortions</a:t>
            </a:r>
            <a:endParaRPr lang="en-US" dirty="0"/>
          </a:p>
        </p:txBody>
      </p:sp>
      <p:pic>
        <p:nvPicPr>
          <p:cNvPr id="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00706" y="1905000"/>
            <a:ext cx="5180251" cy="26479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2873921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Modems - Modulation</a:t>
            </a:r>
            <a:endParaRPr lang="en-US" dirty="0"/>
          </a:p>
        </p:txBody>
      </p:sp>
      <p:pic>
        <p:nvPicPr>
          <p:cNvPr id="4198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69719" y="1371599"/>
            <a:ext cx="7936378" cy="312420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198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0412" y="1762860"/>
            <a:ext cx="2894846" cy="2133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TextBox 2"/>
          <p:cNvSpPr txBox="1"/>
          <p:nvPr/>
        </p:nvSpPr>
        <p:spPr>
          <a:xfrm>
            <a:off x="1002850" y="4876800"/>
            <a:ext cx="10462437" cy="1569660"/>
          </a:xfrm>
          <a:prstGeom prst="rect">
            <a:avLst/>
          </a:prstGeom>
          <a:noFill/>
        </p:spPr>
        <p:txBody>
          <a:bodyPr wrap="square" rtlCol="0">
            <a:spAutoFit/>
          </a:bodyPr>
          <a:lstStyle/>
          <a:p>
            <a:pPr marL="342900" indent="-342900">
              <a:buFont typeface="Arial" panose="020B0604020202020204" pitchFamily="34" charset="0"/>
              <a:buChar char="•"/>
            </a:pPr>
            <a:r>
              <a:rPr lang="en-US" dirty="0" smtClean="0"/>
              <a:t>Q – offset</a:t>
            </a:r>
          </a:p>
          <a:p>
            <a:pPr marL="800100" lvl="1" indent="-342900">
              <a:buFont typeface="Arial" panose="020B0604020202020204" pitchFamily="34" charset="0"/>
              <a:buChar char="•"/>
            </a:pPr>
            <a:r>
              <a:rPr lang="en-US" dirty="0" smtClean="0"/>
              <a:t>Signal never goes through Zero</a:t>
            </a:r>
          </a:p>
          <a:p>
            <a:pPr marL="800100" lvl="1" indent="-342900">
              <a:buFont typeface="Arial" panose="020B0604020202020204" pitchFamily="34" charset="0"/>
              <a:buChar char="•"/>
            </a:pPr>
            <a:r>
              <a:rPr lang="en-US" dirty="0" smtClean="0"/>
              <a:t> Better performance</a:t>
            </a:r>
          </a:p>
          <a:p>
            <a:endParaRPr lang="en-US" dirty="0"/>
          </a:p>
        </p:txBody>
      </p:sp>
    </p:spTree>
    <p:extLst>
      <p:ext uri="{BB962C8B-B14F-4D97-AF65-F5344CB8AC3E}">
        <p14:creationId xmlns="" xmlns:p14="http://schemas.microsoft.com/office/powerpoint/2010/main" val="33738394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977104" y="1447801"/>
            <a:ext cx="6843441" cy="436721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Phase shift Key</a:t>
            </a:r>
            <a:endParaRPr lang="en-US" dirty="0"/>
          </a:p>
        </p:txBody>
      </p:sp>
      <p:sp>
        <p:nvSpPr>
          <p:cNvPr id="3" name="TextBox 2"/>
          <p:cNvSpPr txBox="1"/>
          <p:nvPr/>
        </p:nvSpPr>
        <p:spPr>
          <a:xfrm>
            <a:off x="431258" y="1600200"/>
            <a:ext cx="6881922" cy="1938992"/>
          </a:xfrm>
          <a:prstGeom prst="rect">
            <a:avLst/>
          </a:prstGeom>
          <a:noFill/>
        </p:spPr>
        <p:txBody>
          <a:bodyPr wrap="square" rtlCol="0">
            <a:spAutoFit/>
          </a:bodyPr>
          <a:lstStyle/>
          <a:p>
            <a:pPr marL="342900" indent="-342900">
              <a:buFont typeface="Arial" panose="020B0604020202020204" pitchFamily="34" charset="0"/>
              <a:buChar char="•"/>
            </a:pPr>
            <a:r>
              <a:rPr lang="en-US" dirty="0" smtClean="0"/>
              <a:t>QPSK – 2 bits per symbol</a:t>
            </a:r>
          </a:p>
          <a:p>
            <a:pPr marL="342900" indent="-342900">
              <a:buFont typeface="Arial" panose="020B0604020202020204" pitchFamily="34" charset="0"/>
              <a:buChar char="•"/>
            </a:pPr>
            <a:r>
              <a:rPr lang="en-US" dirty="0" smtClean="0"/>
              <a:t>8PSK – 3 bits per symbol</a:t>
            </a:r>
          </a:p>
          <a:p>
            <a:pPr marL="342900" indent="-342900">
              <a:buFont typeface="Arial" panose="020B0604020202020204" pitchFamily="34" charset="0"/>
              <a:buChar char="•"/>
            </a:pPr>
            <a:r>
              <a:rPr lang="en-US" dirty="0" smtClean="0"/>
              <a:t>16APSK – 4 bits per symbol</a:t>
            </a:r>
          </a:p>
          <a:p>
            <a:pPr marL="342900" indent="-342900">
              <a:buFont typeface="Arial" panose="020B0604020202020204" pitchFamily="34" charset="0"/>
              <a:buChar char="•"/>
            </a:pPr>
            <a:r>
              <a:rPr lang="en-US" dirty="0" smtClean="0"/>
              <a:t>32APSK – 5 bits per symbol</a:t>
            </a:r>
          </a:p>
          <a:p>
            <a:pPr marL="342900" indent="-342900">
              <a:buFont typeface="Arial" panose="020B0604020202020204" pitchFamily="34" charset="0"/>
              <a:buChar char="•"/>
            </a:pPr>
            <a:r>
              <a:rPr lang="en-US" dirty="0" err="1" smtClean="0"/>
              <a:t>etc</a:t>
            </a:r>
            <a:endParaRPr lang="en-US" dirty="0" smtClean="0"/>
          </a:p>
        </p:txBody>
      </p:sp>
    </p:spTree>
    <p:extLst>
      <p:ext uri="{BB962C8B-B14F-4D97-AF65-F5344CB8AC3E}">
        <p14:creationId xmlns="" xmlns:p14="http://schemas.microsoft.com/office/powerpoint/2010/main" val="2268614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a:t>
            </a:r>
            <a:endParaRPr lang="en-US" dirty="0"/>
          </a:p>
        </p:txBody>
      </p:sp>
      <p:pic>
        <p:nvPicPr>
          <p:cNvPr id="4403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909632" y="1700809"/>
            <a:ext cx="3682041" cy="27717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TextBox 2"/>
          <p:cNvSpPr txBox="1"/>
          <p:nvPr/>
        </p:nvSpPr>
        <p:spPr>
          <a:xfrm>
            <a:off x="815200" y="1484784"/>
            <a:ext cx="7094431" cy="1938992"/>
          </a:xfrm>
          <a:prstGeom prst="rect">
            <a:avLst/>
          </a:prstGeom>
          <a:noFill/>
        </p:spPr>
        <p:txBody>
          <a:bodyPr wrap="square" rtlCol="0">
            <a:spAutoFit/>
          </a:bodyPr>
          <a:lstStyle/>
          <a:p>
            <a:pPr marL="342900" indent="-342900">
              <a:buFont typeface="Arial" panose="020B0604020202020204" pitchFamily="34" charset="0"/>
              <a:buChar char="•"/>
            </a:pPr>
            <a:r>
              <a:rPr lang="en-US" dirty="0" smtClean="0"/>
              <a:t>Varies the </a:t>
            </a:r>
            <a:r>
              <a:rPr lang="en-US" dirty="0" err="1" smtClean="0"/>
              <a:t>vecor</a:t>
            </a:r>
            <a:r>
              <a:rPr lang="en-US" dirty="0" smtClean="0"/>
              <a:t> amplitude and phase</a:t>
            </a:r>
          </a:p>
          <a:p>
            <a:pPr marL="342900" indent="-342900">
              <a:buFont typeface="Arial" panose="020B0604020202020204" pitchFamily="34" charset="0"/>
              <a:buChar char="•"/>
            </a:pPr>
            <a:r>
              <a:rPr lang="en-US" dirty="0" smtClean="0"/>
              <a:t>Bits per symbol; same as </a:t>
            </a:r>
            <a:r>
              <a:rPr lang="en-US" dirty="0" err="1" smtClean="0"/>
              <a:t>nPSK</a:t>
            </a:r>
            <a:endParaRPr lang="en-US" dirty="0" smtClean="0"/>
          </a:p>
          <a:p>
            <a:pPr marL="342900" indent="-342900">
              <a:buFont typeface="Arial" panose="020B0604020202020204" pitchFamily="34" charset="0"/>
              <a:buChar char="•"/>
            </a:pPr>
            <a:r>
              <a:rPr lang="en-US" dirty="0" smtClean="0"/>
              <a:t>Requires linear power</a:t>
            </a:r>
          </a:p>
          <a:p>
            <a:pPr marL="342900" indent="-342900">
              <a:buFont typeface="Arial" panose="020B0604020202020204" pitchFamily="34" charset="0"/>
              <a:buChar char="•"/>
            </a:pPr>
            <a:r>
              <a:rPr lang="en-US" dirty="0" smtClean="0"/>
              <a:t>Good </a:t>
            </a:r>
            <a:r>
              <a:rPr lang="en-US" dirty="0" err="1" smtClean="0"/>
              <a:t>Eb</a:t>
            </a:r>
            <a:r>
              <a:rPr lang="en-US" dirty="0" smtClean="0"/>
              <a:t>/No performance</a:t>
            </a:r>
          </a:p>
          <a:p>
            <a:endParaRPr lang="en-US" dirty="0"/>
          </a:p>
        </p:txBody>
      </p:sp>
    </p:spTree>
    <p:extLst>
      <p:ext uri="{BB962C8B-B14F-4D97-AF65-F5344CB8AC3E}">
        <p14:creationId xmlns="" xmlns:p14="http://schemas.microsoft.com/office/powerpoint/2010/main" val="6215475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Modulation  - Spectrum</a:t>
            </a:r>
            <a:endParaRPr lang="en-US" dirty="0"/>
          </a:p>
        </p:txBody>
      </p:sp>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4212" y="780675"/>
            <a:ext cx="4293011" cy="58487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89612" y="850015"/>
            <a:ext cx="4038600" cy="568451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878965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Higher order Modulation</a:t>
            </a:r>
            <a:endParaRPr lang="en-US" dirty="0"/>
          </a:p>
        </p:txBody>
      </p:sp>
      <p:pic>
        <p:nvPicPr>
          <p:cNvPr id="3"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922003" y="1524000"/>
            <a:ext cx="6679964" cy="4495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extBox 3"/>
          <p:cNvSpPr txBox="1"/>
          <p:nvPr/>
        </p:nvSpPr>
        <p:spPr>
          <a:xfrm>
            <a:off x="914162" y="1524000"/>
            <a:ext cx="4367662" cy="1569660"/>
          </a:xfrm>
          <a:prstGeom prst="rect">
            <a:avLst/>
          </a:prstGeom>
          <a:noFill/>
        </p:spPr>
        <p:txBody>
          <a:bodyPr wrap="square" rtlCol="0">
            <a:spAutoFit/>
          </a:bodyPr>
          <a:lstStyle/>
          <a:p>
            <a:pPr marL="342900" indent="-342900">
              <a:buFont typeface="Arial" panose="020B0604020202020204" pitchFamily="34" charset="0"/>
              <a:buChar char="•"/>
            </a:pPr>
            <a:r>
              <a:rPr lang="en-US" dirty="0" smtClean="0"/>
              <a:t>Thermal Noise</a:t>
            </a:r>
          </a:p>
          <a:p>
            <a:pPr marL="342900" indent="-342900">
              <a:buFont typeface="Arial" panose="020B0604020202020204" pitchFamily="34" charset="0"/>
              <a:buChar char="•"/>
            </a:pPr>
            <a:r>
              <a:rPr lang="en-US" dirty="0" smtClean="0"/>
              <a:t>Phase Noise</a:t>
            </a:r>
          </a:p>
          <a:p>
            <a:pPr marL="342900" indent="-342900">
              <a:buFont typeface="Arial" panose="020B0604020202020204" pitchFamily="34" charset="0"/>
              <a:buChar char="•"/>
            </a:pPr>
            <a:r>
              <a:rPr lang="en-US" dirty="0" smtClean="0"/>
              <a:t>Linearity</a:t>
            </a:r>
          </a:p>
          <a:p>
            <a:pPr marL="342900" indent="-342900">
              <a:buFont typeface="Arial" panose="020B0604020202020204" pitchFamily="34" charset="0"/>
              <a:buChar char="•"/>
            </a:pPr>
            <a:r>
              <a:rPr lang="en-US" dirty="0" smtClean="0"/>
              <a:t>Group delay</a:t>
            </a:r>
            <a:endParaRPr lang="en-US" dirty="0"/>
          </a:p>
        </p:txBody>
      </p:sp>
    </p:spTree>
    <p:extLst>
      <p:ext uri="{BB962C8B-B14F-4D97-AF65-F5344CB8AC3E}">
        <p14:creationId xmlns="" xmlns:p14="http://schemas.microsoft.com/office/powerpoint/2010/main" val="31853855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a:latin typeface="Comic Sans MS" pitchFamily="66" charset="0"/>
              </a:rPr>
              <a:t>Uplink Block Diagram</a:t>
            </a:r>
          </a:p>
        </p:txBody>
      </p:sp>
      <p:sp>
        <p:nvSpPr>
          <p:cNvPr id="4099" name="Rectangle 3"/>
          <p:cNvSpPr>
            <a:spLocks noGrp="1" noChangeArrowheads="1"/>
          </p:cNvSpPr>
          <p:nvPr>
            <p:ph type="body" idx="1"/>
          </p:nvPr>
        </p:nvSpPr>
        <p:spPr>
          <a:xfrm>
            <a:off x="719216" y="1340768"/>
            <a:ext cx="10029823" cy="3562896"/>
          </a:xfrm>
        </p:spPr>
        <p:txBody>
          <a:bodyPr/>
          <a:lstStyle/>
          <a:p>
            <a:pPr lvl="1" eaLnBrk="1" hangingPunct="1"/>
            <a:r>
              <a:rPr lang="en-US" altLang="en-US" sz="2000" b="0" dirty="0" smtClean="0">
                <a:latin typeface="Comic Sans MS" pitchFamily="66" charset="0"/>
              </a:rPr>
              <a:t>Modulator / Modem</a:t>
            </a:r>
          </a:p>
          <a:p>
            <a:pPr lvl="1" eaLnBrk="1" hangingPunct="1"/>
            <a:r>
              <a:rPr lang="en-US" altLang="en-US" sz="2000" b="1" dirty="0" smtClean="0">
                <a:solidFill>
                  <a:srgbClr val="FF0000"/>
                </a:solidFill>
                <a:latin typeface="Comic Sans MS" pitchFamily="66" charset="0"/>
              </a:rPr>
              <a:t>Up-Converter</a:t>
            </a:r>
          </a:p>
          <a:p>
            <a:pPr lvl="1" eaLnBrk="1" hangingPunct="1"/>
            <a:r>
              <a:rPr lang="en-US" altLang="en-US" sz="2000" b="0" dirty="0" smtClean="0">
                <a:latin typeface="Comic Sans MS" pitchFamily="66" charset="0"/>
              </a:rPr>
              <a:t>Power Amplifier</a:t>
            </a:r>
          </a:p>
          <a:p>
            <a:pPr lvl="1" eaLnBrk="1" hangingPunct="1"/>
            <a:r>
              <a:rPr lang="en-US" altLang="en-US" sz="2000" b="0" dirty="0" smtClean="0">
                <a:latin typeface="Comic Sans MS" pitchFamily="66" charset="0"/>
              </a:rPr>
              <a:t>Antenna</a:t>
            </a:r>
          </a:p>
          <a:p>
            <a:pPr lvl="1" eaLnBrk="1" hangingPunct="1"/>
            <a:r>
              <a:rPr lang="en-US" altLang="en-US" sz="2000" b="0" dirty="0" smtClean="0">
                <a:latin typeface="Comic Sans MS" pitchFamily="66" charset="0"/>
              </a:rPr>
              <a:t>Inter Facility Link (IFL)</a:t>
            </a:r>
          </a:p>
          <a:p>
            <a:pPr lvl="2" eaLnBrk="1" hangingPunct="1"/>
            <a:r>
              <a:rPr lang="en-US" altLang="en-US" sz="2000" b="0" dirty="0" smtClean="0">
                <a:latin typeface="Comic Sans MS" pitchFamily="66" charset="0"/>
              </a:rPr>
              <a:t>Fiber Optics</a:t>
            </a:r>
          </a:p>
          <a:p>
            <a:pPr lvl="2" eaLnBrk="1" hangingPunct="1"/>
            <a:r>
              <a:rPr lang="en-US" altLang="en-US" sz="2000" b="0" dirty="0" smtClean="0">
                <a:latin typeface="Comic Sans MS" pitchFamily="66" charset="0"/>
              </a:rPr>
              <a:t>Co-axial </a:t>
            </a:r>
            <a:r>
              <a:rPr lang="en-US" altLang="en-US" sz="2000" b="0" dirty="0" err="1" smtClean="0">
                <a:latin typeface="Comic Sans MS" pitchFamily="66" charset="0"/>
              </a:rPr>
              <a:t>cableCombiners</a:t>
            </a:r>
            <a:r>
              <a:rPr lang="en-US" altLang="en-US" sz="2000" b="0" dirty="0" smtClean="0">
                <a:latin typeface="Comic Sans MS" pitchFamily="66" charset="0"/>
              </a:rPr>
              <a:t> / Splitters</a:t>
            </a:r>
          </a:p>
          <a:p>
            <a:pPr lvl="2" eaLnBrk="1" hangingPunct="1"/>
            <a:r>
              <a:rPr lang="en-US" altLang="en-US" sz="2000" b="0" dirty="0" smtClean="0">
                <a:latin typeface="Comic Sans MS" pitchFamily="66" charset="0"/>
              </a:rPr>
              <a:t>Waveguide</a:t>
            </a:r>
          </a:p>
        </p:txBody>
      </p:sp>
      <p:graphicFrame>
        <p:nvGraphicFramePr>
          <p:cNvPr id="4100" name="Object 4"/>
          <p:cNvGraphicFramePr>
            <a:graphicFrameLocks noChangeAspect="1"/>
          </p:cNvGraphicFramePr>
          <p:nvPr>
            <p:extLst>
              <p:ext uri="{D42A27DB-BD31-4B8C-83A1-F6EECF244321}">
                <p14:modId xmlns="" xmlns:p14="http://schemas.microsoft.com/office/powerpoint/2010/main" val="2925942714"/>
              </p:ext>
            </p:extLst>
          </p:nvPr>
        </p:nvGraphicFramePr>
        <p:xfrm>
          <a:off x="239287" y="4509120"/>
          <a:ext cx="11619591" cy="1884362"/>
        </p:xfrm>
        <a:graphic>
          <a:graphicData uri="http://schemas.openxmlformats.org/presentationml/2006/ole">
            <p:oleObj spid="_x0000_s11319" name="Visio" r:id="rId3" imgW="8829220" imgH="1912296" progId="">
              <p:embed/>
            </p:oleObj>
          </a:graphicData>
        </a:graphic>
      </p:graphicFrame>
    </p:spTree>
    <p:extLst>
      <p:ext uri="{BB962C8B-B14F-4D97-AF65-F5344CB8AC3E}">
        <p14:creationId xmlns="" xmlns:p14="http://schemas.microsoft.com/office/powerpoint/2010/main" val="3578781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b="0" dirty="0" smtClean="0"/>
              <a:t>Up-Converter (U/C)</a:t>
            </a:r>
          </a:p>
        </p:txBody>
      </p:sp>
      <p:sp>
        <p:nvSpPr>
          <p:cNvPr id="229379" name="Rectangle 3"/>
          <p:cNvSpPr>
            <a:spLocks noGrp="1" noChangeArrowheads="1"/>
          </p:cNvSpPr>
          <p:nvPr>
            <p:ph idx="1"/>
          </p:nvPr>
        </p:nvSpPr>
        <p:spPr>
          <a:xfrm>
            <a:off x="527244" y="3225800"/>
            <a:ext cx="11661581" cy="2651472"/>
          </a:xfr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en-US" dirty="0"/>
              <a:t>The method used to achieve the conversion is heterodyning.  That is the mixing of two different frequencies into a non-linear device ( mixer ) to produce two other frequencies equal to the sum or difference of the first two, while maintaining it’s characteristics </a:t>
            </a:r>
          </a:p>
          <a:p>
            <a:endParaRPr lang="en-US" altLang="en-US" dirty="0"/>
          </a:p>
        </p:txBody>
      </p:sp>
      <p:sp>
        <p:nvSpPr>
          <p:cNvPr id="229380" name="Rectangle 4"/>
          <p:cNvSpPr>
            <a:spLocks noChangeArrowheads="1"/>
          </p:cNvSpPr>
          <p:nvPr/>
        </p:nvSpPr>
        <p:spPr bwMode="auto">
          <a:xfrm>
            <a:off x="527244" y="1412776"/>
            <a:ext cx="11518280" cy="17752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176213" indent="-176213" eaLnBrk="1" hangingPunct="1">
              <a:spcBef>
                <a:spcPct val="20000"/>
              </a:spcBef>
              <a:spcAft>
                <a:spcPts val="700"/>
              </a:spcAft>
              <a:buClr>
                <a:srgbClr val="00798D"/>
              </a:buClr>
              <a:buFont typeface="Arial" panose="020B0604020202020204" pitchFamily="34" charset="0"/>
              <a:buChar char="•"/>
            </a:pPr>
            <a:r>
              <a:rPr lang="en-US" altLang="en-US" dirty="0">
                <a:solidFill>
                  <a:srgbClr val="000000"/>
                </a:solidFill>
                <a:latin typeface="Arial" panose="020B0604020202020204" pitchFamily="34" charset="0"/>
                <a:cs typeface="Arial" panose="020B0604020202020204" pitchFamily="34" charset="0"/>
              </a:rPr>
              <a:t>A device that converts an input signal known as the intermediate frequency (IF) to a desired higher frequency without disturbing  the intelligence (modulation) on the incoming signal</a:t>
            </a:r>
          </a:p>
          <a:p>
            <a:pPr marL="176213" indent="-176213" eaLnBrk="1" hangingPunct="1">
              <a:spcBef>
                <a:spcPct val="20000"/>
              </a:spcBef>
              <a:spcAft>
                <a:spcPts val="700"/>
              </a:spcAft>
              <a:buClr>
                <a:srgbClr val="00798D"/>
              </a:buClr>
              <a:buFont typeface="Arial" panose="020B0604020202020204" pitchFamily="34" charset="0"/>
              <a:buChar char="•"/>
            </a:pPr>
            <a:endParaRPr lang="en-US" alt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6974593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29380"/>
                                        </p:tgtEl>
                                        <p:attrNameLst>
                                          <p:attrName>style.visibility</p:attrName>
                                        </p:attrNameLst>
                                      </p:cBhvr>
                                      <p:to>
                                        <p:strVal val="visible"/>
                                      </p:to>
                                    </p:set>
                                    <p:anim calcmode="lin" valueType="num">
                                      <p:cBhvr>
                                        <p:cTn id="7" dur="500" fill="hold"/>
                                        <p:tgtEl>
                                          <p:spTgt spid="229380"/>
                                        </p:tgtEl>
                                        <p:attrNameLst>
                                          <p:attrName>ppt_w</p:attrName>
                                        </p:attrNameLst>
                                      </p:cBhvr>
                                      <p:tavLst>
                                        <p:tav tm="0">
                                          <p:val>
                                            <p:fltVal val="0"/>
                                          </p:val>
                                        </p:tav>
                                        <p:tav tm="100000">
                                          <p:val>
                                            <p:strVal val="#ppt_w"/>
                                          </p:val>
                                        </p:tav>
                                      </p:tavLst>
                                    </p:anim>
                                    <p:anim calcmode="lin" valueType="num">
                                      <p:cBhvr>
                                        <p:cTn id="8" dur="500" fill="hold"/>
                                        <p:tgtEl>
                                          <p:spTgt spid="229380"/>
                                        </p:tgtEl>
                                        <p:attrNameLst>
                                          <p:attrName>ppt_h</p:attrName>
                                        </p:attrNameLst>
                                      </p:cBhvr>
                                      <p:tavLst>
                                        <p:tav tm="0">
                                          <p:val>
                                            <p:fltVal val="0"/>
                                          </p:val>
                                        </p:tav>
                                        <p:tav tm="100000">
                                          <p:val>
                                            <p:strVal val="#ppt_h"/>
                                          </p:val>
                                        </p:tav>
                                      </p:tavLst>
                                    </p:anim>
                                    <p:animEffect transition="in" filter="fade">
                                      <p:cBhvr>
                                        <p:cTn id="9" dur="500"/>
                                        <p:tgtEl>
                                          <p:spTgt spid="22938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229379">
                                            <p:txEl>
                                              <p:pRg st="0" end="0"/>
                                            </p:txEl>
                                          </p:spTgt>
                                        </p:tgtEl>
                                        <p:attrNameLst>
                                          <p:attrName>style.visibility</p:attrName>
                                        </p:attrNameLst>
                                      </p:cBhvr>
                                      <p:to>
                                        <p:strVal val="visible"/>
                                      </p:to>
                                    </p:set>
                                    <p:anim calcmode="lin" valueType="num">
                                      <p:cBhvr>
                                        <p:cTn id="14" dur="500" fill="hold"/>
                                        <p:tgtEl>
                                          <p:spTgt spid="22937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29379">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293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b="0" smtClean="0"/>
              <a:t>Up-Converter (U/C)</a:t>
            </a:r>
          </a:p>
        </p:txBody>
      </p:sp>
      <p:sp>
        <p:nvSpPr>
          <p:cNvPr id="230403" name="Rectangle 3"/>
          <p:cNvSpPr>
            <a:spLocks noGrp="1" noChangeArrowheads="1"/>
          </p:cNvSpPr>
          <p:nvPr>
            <p:ph type="body" idx="1"/>
          </p:nvPr>
        </p:nvSpPr>
        <p:spPr>
          <a:xfrm>
            <a:off x="571417" y="4114800"/>
            <a:ext cx="10149418" cy="1760612"/>
          </a:xfr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1"/>
            <a:r>
              <a:rPr lang="en-US" altLang="en-US" kern="1200" dirty="0">
                <a:ea typeface="+mn-ea"/>
              </a:rPr>
              <a:t>140 MHz to L-Band</a:t>
            </a:r>
          </a:p>
          <a:p>
            <a:pPr lvl="2"/>
            <a:r>
              <a:rPr lang="en-US" altLang="en-US" kern="1200" dirty="0">
                <a:ea typeface="+mn-ea"/>
              </a:rPr>
              <a:t>140 ±72 MHz input</a:t>
            </a:r>
          </a:p>
          <a:p>
            <a:pPr lvl="2"/>
            <a:r>
              <a:rPr lang="en-US" altLang="en-US" kern="1200" dirty="0">
                <a:ea typeface="+mn-ea"/>
              </a:rPr>
              <a:t>950 – 1450 MHz output</a:t>
            </a:r>
          </a:p>
          <a:p>
            <a:pPr lvl="2"/>
            <a:r>
              <a:rPr lang="en-US" altLang="en-US" kern="1200" dirty="0">
                <a:ea typeface="+mn-ea"/>
              </a:rPr>
              <a:t>Non inverting</a:t>
            </a:r>
          </a:p>
          <a:p>
            <a:pPr lvl="2"/>
            <a:r>
              <a:rPr lang="en-US" altLang="en-US" kern="1200" dirty="0">
                <a:ea typeface="+mn-ea"/>
              </a:rPr>
              <a:t>72 MHz bandwidth</a:t>
            </a:r>
          </a:p>
        </p:txBody>
      </p:sp>
      <p:sp>
        <p:nvSpPr>
          <p:cNvPr id="7172" name="Rectangle 4"/>
          <p:cNvSpPr>
            <a:spLocks noChangeArrowheads="1"/>
          </p:cNvSpPr>
          <p:nvPr/>
        </p:nvSpPr>
        <p:spPr bwMode="auto">
          <a:xfrm>
            <a:off x="598405" y="1066800"/>
            <a:ext cx="10801877" cy="2166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176213" indent="-176213" eaLnBrk="1" hangingPunct="1">
              <a:spcBef>
                <a:spcPct val="20000"/>
              </a:spcBef>
              <a:spcAft>
                <a:spcPts val="700"/>
              </a:spcAft>
              <a:buClr>
                <a:srgbClr val="00798D"/>
              </a:buClr>
              <a:buFont typeface="Arial" panose="020B0604020202020204" pitchFamily="34" charset="0"/>
              <a:buChar char="•"/>
            </a:pPr>
            <a:r>
              <a:rPr lang="en-US" altLang="en-US" dirty="0">
                <a:solidFill>
                  <a:srgbClr val="000000"/>
                </a:solidFill>
                <a:latin typeface="Arial" panose="020B0604020202020204" pitchFamily="34" charset="0"/>
                <a:cs typeface="Arial" panose="020B0604020202020204" pitchFamily="34" charset="0"/>
              </a:rPr>
              <a:t>70 / 140 MHz IF to L-Band</a:t>
            </a:r>
          </a:p>
        </p:txBody>
      </p:sp>
      <p:sp>
        <p:nvSpPr>
          <p:cNvPr id="230405" name="Rectangle 5"/>
          <p:cNvSpPr>
            <a:spLocks noChangeArrowheads="1"/>
          </p:cNvSpPr>
          <p:nvPr/>
        </p:nvSpPr>
        <p:spPr bwMode="auto">
          <a:xfrm>
            <a:off x="612057" y="1752600"/>
            <a:ext cx="10629346" cy="17746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628650" lvl="1" indent="-171450" eaLnBrk="1" hangingPunct="1">
              <a:spcBef>
                <a:spcPct val="20000"/>
              </a:spcBef>
              <a:spcAft>
                <a:spcPts val="700"/>
              </a:spcAft>
              <a:buClr>
                <a:srgbClr val="00798D"/>
              </a:buClr>
              <a:buFont typeface="Arial" panose="020B0604020202020204" pitchFamily="34" charset="0"/>
              <a:buChar char="•"/>
            </a:pPr>
            <a:r>
              <a:rPr lang="en-US" altLang="en-US" sz="2000" dirty="0">
                <a:solidFill>
                  <a:srgbClr val="000000"/>
                </a:solidFill>
                <a:latin typeface="Arial" panose="020B0604020202020204" pitchFamily="34" charset="0"/>
                <a:cs typeface="Arial" panose="020B0604020202020204" pitchFamily="34" charset="0"/>
              </a:rPr>
              <a:t>70 MHz to L-Band</a:t>
            </a:r>
          </a:p>
          <a:p>
            <a:pPr marL="1090613" lvl="2" indent="-176213" eaLnBrk="1" hangingPunct="1">
              <a:spcBef>
                <a:spcPct val="20000"/>
              </a:spcBef>
              <a:spcAft>
                <a:spcPts val="700"/>
              </a:spcAft>
              <a:buClr>
                <a:srgbClr val="00798D"/>
              </a:buClr>
              <a:buFont typeface="Arial" panose="020B0604020202020204" pitchFamily="34" charset="0"/>
              <a:buChar char="•"/>
            </a:pPr>
            <a:r>
              <a:rPr lang="en-US" altLang="en-US" sz="1800" dirty="0">
                <a:solidFill>
                  <a:srgbClr val="000000"/>
                </a:solidFill>
                <a:latin typeface="Arial" panose="020B0604020202020204" pitchFamily="34" charset="0"/>
                <a:cs typeface="Arial" panose="020B0604020202020204" pitchFamily="34" charset="0"/>
              </a:rPr>
              <a:t>70 ±18 MHz input</a:t>
            </a:r>
          </a:p>
          <a:p>
            <a:pPr marL="1090613" lvl="2" indent="-176213" eaLnBrk="1" hangingPunct="1">
              <a:spcBef>
                <a:spcPct val="20000"/>
              </a:spcBef>
              <a:spcAft>
                <a:spcPts val="700"/>
              </a:spcAft>
              <a:buClr>
                <a:srgbClr val="00798D"/>
              </a:buClr>
              <a:buFont typeface="Arial" panose="020B0604020202020204" pitchFamily="34" charset="0"/>
              <a:buChar char="•"/>
            </a:pPr>
            <a:r>
              <a:rPr lang="en-US" altLang="en-US" sz="1800" dirty="0">
                <a:solidFill>
                  <a:srgbClr val="000000"/>
                </a:solidFill>
                <a:latin typeface="Arial" panose="020B0604020202020204" pitchFamily="34" charset="0"/>
                <a:cs typeface="Arial" panose="020B0604020202020204" pitchFamily="34" charset="0"/>
              </a:rPr>
              <a:t>950 – 1450 MHz output</a:t>
            </a:r>
          </a:p>
          <a:p>
            <a:pPr marL="1090613" lvl="2" indent="-176213" eaLnBrk="1" hangingPunct="1">
              <a:spcBef>
                <a:spcPct val="20000"/>
              </a:spcBef>
              <a:spcAft>
                <a:spcPts val="700"/>
              </a:spcAft>
              <a:buClr>
                <a:srgbClr val="00798D"/>
              </a:buClr>
              <a:buFont typeface="Arial" panose="020B0604020202020204" pitchFamily="34" charset="0"/>
              <a:buChar char="•"/>
            </a:pPr>
            <a:r>
              <a:rPr lang="en-US" altLang="en-US" sz="1800" dirty="0">
                <a:solidFill>
                  <a:srgbClr val="000000"/>
                </a:solidFill>
                <a:latin typeface="Arial" panose="020B0604020202020204" pitchFamily="34" charset="0"/>
                <a:cs typeface="Arial" panose="020B0604020202020204" pitchFamily="34" charset="0"/>
              </a:rPr>
              <a:t>Non inverting</a:t>
            </a:r>
          </a:p>
          <a:p>
            <a:pPr marL="1090613" lvl="2" indent="-176213" eaLnBrk="1" hangingPunct="1">
              <a:spcBef>
                <a:spcPct val="20000"/>
              </a:spcBef>
              <a:spcAft>
                <a:spcPts val="700"/>
              </a:spcAft>
              <a:buClr>
                <a:srgbClr val="00798D"/>
              </a:buClr>
              <a:buFont typeface="Arial" panose="020B0604020202020204" pitchFamily="34" charset="0"/>
              <a:buChar char="•"/>
            </a:pPr>
            <a:r>
              <a:rPr lang="en-US" altLang="en-US" sz="1800" dirty="0">
                <a:solidFill>
                  <a:srgbClr val="000000"/>
                </a:solidFill>
                <a:latin typeface="Arial" panose="020B0604020202020204" pitchFamily="34" charset="0"/>
                <a:cs typeface="Arial" panose="020B0604020202020204" pitchFamily="34" charset="0"/>
              </a:rPr>
              <a:t>36 MHz bandwidth</a:t>
            </a:r>
          </a:p>
        </p:txBody>
      </p:sp>
    </p:spTree>
    <p:extLst>
      <p:ext uri="{BB962C8B-B14F-4D97-AF65-F5344CB8AC3E}">
        <p14:creationId xmlns="" xmlns:p14="http://schemas.microsoft.com/office/powerpoint/2010/main" val="20734464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30405"/>
                                        </p:tgtEl>
                                        <p:attrNameLst>
                                          <p:attrName>style.visibility</p:attrName>
                                        </p:attrNameLst>
                                      </p:cBhvr>
                                      <p:to>
                                        <p:strVal val="visible"/>
                                      </p:to>
                                    </p:set>
                                    <p:anim calcmode="lin" valueType="num">
                                      <p:cBhvr>
                                        <p:cTn id="7" dur="500" fill="hold"/>
                                        <p:tgtEl>
                                          <p:spTgt spid="230405"/>
                                        </p:tgtEl>
                                        <p:attrNameLst>
                                          <p:attrName>ppt_w</p:attrName>
                                        </p:attrNameLst>
                                      </p:cBhvr>
                                      <p:tavLst>
                                        <p:tav tm="0">
                                          <p:val>
                                            <p:fltVal val="0"/>
                                          </p:val>
                                        </p:tav>
                                        <p:tav tm="100000">
                                          <p:val>
                                            <p:strVal val="#ppt_w"/>
                                          </p:val>
                                        </p:tav>
                                      </p:tavLst>
                                    </p:anim>
                                    <p:anim calcmode="lin" valueType="num">
                                      <p:cBhvr>
                                        <p:cTn id="8" dur="500" fill="hold"/>
                                        <p:tgtEl>
                                          <p:spTgt spid="230405"/>
                                        </p:tgtEl>
                                        <p:attrNameLst>
                                          <p:attrName>ppt_h</p:attrName>
                                        </p:attrNameLst>
                                      </p:cBhvr>
                                      <p:tavLst>
                                        <p:tav tm="0">
                                          <p:val>
                                            <p:fltVal val="0"/>
                                          </p:val>
                                        </p:tav>
                                        <p:tav tm="100000">
                                          <p:val>
                                            <p:strVal val="#ppt_h"/>
                                          </p:val>
                                        </p:tav>
                                      </p:tavLst>
                                    </p:anim>
                                    <p:animEffect transition="in" filter="fade">
                                      <p:cBhvr>
                                        <p:cTn id="9" dur="500"/>
                                        <p:tgtEl>
                                          <p:spTgt spid="23040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30403">
                                            <p:txEl>
                                              <p:pRg st="0" end="0"/>
                                            </p:txEl>
                                          </p:spTgt>
                                        </p:tgtEl>
                                        <p:attrNameLst>
                                          <p:attrName>style.visibility</p:attrName>
                                        </p:attrNameLst>
                                      </p:cBhvr>
                                      <p:to>
                                        <p:strVal val="visible"/>
                                      </p:to>
                                    </p:set>
                                    <p:anim calcmode="lin" valueType="num">
                                      <p:cBhvr>
                                        <p:cTn id="14" dur="500" fill="hold"/>
                                        <p:tgtEl>
                                          <p:spTgt spid="23040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3040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30403">
                                            <p:txEl>
                                              <p:pRg st="0" end="0"/>
                                            </p:txEl>
                                          </p:spTgt>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230403">
                                            <p:txEl>
                                              <p:pRg st="1" end="1"/>
                                            </p:txEl>
                                          </p:spTgt>
                                        </p:tgtEl>
                                        <p:attrNameLst>
                                          <p:attrName>style.visibility</p:attrName>
                                        </p:attrNameLst>
                                      </p:cBhvr>
                                      <p:to>
                                        <p:strVal val="visible"/>
                                      </p:to>
                                    </p:set>
                                    <p:anim calcmode="lin" valueType="num">
                                      <p:cBhvr>
                                        <p:cTn id="19" dur="500" fill="hold"/>
                                        <p:tgtEl>
                                          <p:spTgt spid="23040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3040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230403">
                                            <p:txEl>
                                              <p:pRg st="1" end="1"/>
                                            </p:txEl>
                                          </p:spTgt>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230403">
                                            <p:txEl>
                                              <p:pRg st="2" end="2"/>
                                            </p:txEl>
                                          </p:spTgt>
                                        </p:tgtEl>
                                        <p:attrNameLst>
                                          <p:attrName>style.visibility</p:attrName>
                                        </p:attrNameLst>
                                      </p:cBhvr>
                                      <p:to>
                                        <p:strVal val="visible"/>
                                      </p:to>
                                    </p:set>
                                    <p:anim calcmode="lin" valueType="num">
                                      <p:cBhvr>
                                        <p:cTn id="24" dur="500" fill="hold"/>
                                        <p:tgtEl>
                                          <p:spTgt spid="230403">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230403">
                                            <p:txEl>
                                              <p:pRg st="2" end="2"/>
                                            </p:txEl>
                                          </p:spTgt>
                                        </p:tgtEl>
                                        <p:attrNameLst>
                                          <p:attrName>ppt_h</p:attrName>
                                        </p:attrNameLst>
                                      </p:cBhvr>
                                      <p:tavLst>
                                        <p:tav tm="0">
                                          <p:val>
                                            <p:fltVal val="0"/>
                                          </p:val>
                                        </p:tav>
                                        <p:tav tm="100000">
                                          <p:val>
                                            <p:strVal val="#ppt_h"/>
                                          </p:val>
                                        </p:tav>
                                      </p:tavLst>
                                    </p:anim>
                                    <p:animEffect transition="in" filter="fade">
                                      <p:cBhvr>
                                        <p:cTn id="26" dur="500"/>
                                        <p:tgtEl>
                                          <p:spTgt spid="230403">
                                            <p:txEl>
                                              <p:pRg st="2" end="2"/>
                                            </p:txEl>
                                          </p:spTgt>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230403">
                                            <p:txEl>
                                              <p:pRg st="3" end="3"/>
                                            </p:txEl>
                                          </p:spTgt>
                                        </p:tgtEl>
                                        <p:attrNameLst>
                                          <p:attrName>style.visibility</p:attrName>
                                        </p:attrNameLst>
                                      </p:cBhvr>
                                      <p:to>
                                        <p:strVal val="visible"/>
                                      </p:to>
                                    </p:set>
                                    <p:anim calcmode="lin" valueType="num">
                                      <p:cBhvr>
                                        <p:cTn id="29" dur="500" fill="hold"/>
                                        <p:tgtEl>
                                          <p:spTgt spid="230403">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230403">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230403">
                                            <p:txEl>
                                              <p:pRg st="3" end="3"/>
                                            </p:txEl>
                                          </p:spTgt>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230403">
                                            <p:txEl>
                                              <p:pRg st="4" end="4"/>
                                            </p:txEl>
                                          </p:spTgt>
                                        </p:tgtEl>
                                        <p:attrNameLst>
                                          <p:attrName>style.visibility</p:attrName>
                                        </p:attrNameLst>
                                      </p:cBhvr>
                                      <p:to>
                                        <p:strVal val="visible"/>
                                      </p:to>
                                    </p:set>
                                    <p:anim calcmode="lin" valueType="num">
                                      <p:cBhvr>
                                        <p:cTn id="34" dur="500" fill="hold"/>
                                        <p:tgtEl>
                                          <p:spTgt spid="230403">
                                            <p:txEl>
                                              <p:pRg st="4" end="4"/>
                                            </p:txEl>
                                          </p:spTgt>
                                        </p:tgtEl>
                                        <p:attrNameLst>
                                          <p:attrName>ppt_w</p:attrName>
                                        </p:attrNameLst>
                                      </p:cBhvr>
                                      <p:tavLst>
                                        <p:tav tm="0">
                                          <p:val>
                                            <p:fltVal val="0"/>
                                          </p:val>
                                        </p:tav>
                                        <p:tav tm="100000">
                                          <p:val>
                                            <p:strVal val="#ppt_w"/>
                                          </p:val>
                                        </p:tav>
                                      </p:tavLst>
                                    </p:anim>
                                    <p:anim calcmode="lin" valueType="num">
                                      <p:cBhvr>
                                        <p:cTn id="35" dur="500" fill="hold"/>
                                        <p:tgtEl>
                                          <p:spTgt spid="230403">
                                            <p:txEl>
                                              <p:pRg st="4" end="4"/>
                                            </p:txEl>
                                          </p:spTgt>
                                        </p:tgtEl>
                                        <p:attrNameLst>
                                          <p:attrName>ppt_h</p:attrName>
                                        </p:attrNameLst>
                                      </p:cBhvr>
                                      <p:tavLst>
                                        <p:tav tm="0">
                                          <p:val>
                                            <p:fltVal val="0"/>
                                          </p:val>
                                        </p:tav>
                                        <p:tav tm="100000">
                                          <p:val>
                                            <p:strVal val="#ppt_h"/>
                                          </p:val>
                                        </p:tav>
                                      </p:tavLst>
                                    </p:anim>
                                    <p:animEffect transition="in" filter="fade">
                                      <p:cBhvr>
                                        <p:cTn id="36" dur="500"/>
                                        <p:tgtEl>
                                          <p:spTgt spid="2304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p:bldP spid="23040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b="0" smtClean="0"/>
              <a:t>Up-Converter (U/C)</a:t>
            </a:r>
          </a:p>
        </p:txBody>
      </p:sp>
      <p:sp>
        <p:nvSpPr>
          <p:cNvPr id="8195" name="Rectangle 3"/>
          <p:cNvSpPr>
            <a:spLocks noGrp="1" noChangeArrowheads="1"/>
          </p:cNvSpPr>
          <p:nvPr>
            <p:ph type="body" idx="1"/>
          </p:nvPr>
        </p:nvSpPr>
        <p:spPr>
          <a:xfrm>
            <a:off x="834326" y="762000"/>
            <a:ext cx="10136886" cy="2043212"/>
          </a:xfrm>
        </p:spPr>
        <p:txBody>
          <a:bodyPr/>
          <a:lstStyle/>
          <a:p>
            <a:pPr eaLnBrk="1" hangingPunct="1"/>
            <a:r>
              <a:rPr lang="en-US" altLang="en-US" sz="2000" kern="1200" dirty="0"/>
              <a:t>L-Band to C-Band</a:t>
            </a:r>
          </a:p>
          <a:p>
            <a:pPr lvl="1" eaLnBrk="1" hangingPunct="1"/>
            <a:r>
              <a:rPr lang="en-US" altLang="en-US" kern="1200" dirty="0">
                <a:ea typeface="+mn-ea"/>
              </a:rPr>
              <a:t>950 - 1450 MHz input</a:t>
            </a:r>
          </a:p>
          <a:p>
            <a:pPr lvl="1" eaLnBrk="1" hangingPunct="1"/>
            <a:r>
              <a:rPr lang="en-US" altLang="en-US" kern="1200" dirty="0">
                <a:ea typeface="+mn-ea"/>
              </a:rPr>
              <a:t>5.925 – 6.425 GHz output</a:t>
            </a:r>
          </a:p>
          <a:p>
            <a:pPr lvl="1" eaLnBrk="1" hangingPunct="1"/>
            <a:r>
              <a:rPr lang="en-US" altLang="en-US" kern="1200" dirty="0">
                <a:ea typeface="+mn-ea"/>
              </a:rPr>
              <a:t>Non inverting (4.900 GHz LO)</a:t>
            </a:r>
          </a:p>
          <a:p>
            <a:pPr lvl="1" eaLnBrk="1" hangingPunct="1"/>
            <a:r>
              <a:rPr lang="en-US" altLang="en-US" kern="1200" dirty="0">
                <a:ea typeface="+mn-ea"/>
              </a:rPr>
              <a:t>Inverting (7.375 GHz LO)</a:t>
            </a:r>
          </a:p>
          <a:p>
            <a:pPr lvl="1" eaLnBrk="1" hangingPunct="1"/>
            <a:r>
              <a:rPr lang="en-US" altLang="en-US" kern="1200" dirty="0">
                <a:ea typeface="+mn-ea"/>
              </a:rPr>
              <a:t>500 MHz bandwidth</a:t>
            </a:r>
          </a:p>
        </p:txBody>
      </p:sp>
      <p:sp>
        <p:nvSpPr>
          <p:cNvPr id="231428" name="Rectangle 4"/>
          <p:cNvSpPr>
            <a:spLocks noChangeArrowheads="1"/>
          </p:cNvSpPr>
          <p:nvPr/>
        </p:nvSpPr>
        <p:spPr bwMode="auto">
          <a:xfrm>
            <a:off x="836612" y="3657600"/>
            <a:ext cx="9837588" cy="21095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90513" indent="-290513" eaLnBrk="0" hangingPunct="0">
              <a:defRPr sz="2400">
                <a:solidFill>
                  <a:schemeClr val="tx1"/>
                </a:solidFill>
                <a:latin typeface="Times New Roman" pitchFamily="18" charset="0"/>
              </a:defRPr>
            </a:lvl1pPr>
            <a:lvl2pPr marL="690563"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457200" indent="-457200" eaLnBrk="1" hangingPunct="1">
              <a:spcBef>
                <a:spcPct val="20000"/>
              </a:spcBef>
              <a:spcAft>
                <a:spcPts val="700"/>
              </a:spcAft>
              <a:buClr>
                <a:srgbClr val="00798D"/>
              </a:buClr>
              <a:buFont typeface="Arial" panose="020B0604020202020204" pitchFamily="34" charset="0"/>
              <a:buChar char="•"/>
            </a:pPr>
            <a:r>
              <a:rPr lang="en-US" altLang="en-US" sz="2000" dirty="0">
                <a:solidFill>
                  <a:srgbClr val="000000"/>
                </a:solidFill>
                <a:latin typeface="Arial" panose="020B0604020202020204" pitchFamily="34" charset="0"/>
                <a:cs typeface="Arial" panose="020B0604020202020204" pitchFamily="34" charset="0"/>
              </a:rPr>
              <a:t>L-Band to Ku-Band </a:t>
            </a:r>
          </a:p>
          <a:p>
            <a:pPr marL="747713" lvl="1" indent="-342900" eaLnBrk="1" hangingPunct="1">
              <a:spcBef>
                <a:spcPct val="20000"/>
              </a:spcBef>
              <a:spcAft>
                <a:spcPts val="700"/>
              </a:spcAft>
              <a:buClr>
                <a:srgbClr val="00798D"/>
              </a:buClr>
              <a:buFont typeface="Arial" panose="020B0604020202020204" pitchFamily="34" charset="0"/>
              <a:buChar char="•"/>
            </a:pPr>
            <a:r>
              <a:rPr lang="en-US" altLang="en-US" sz="2000" dirty="0">
                <a:solidFill>
                  <a:srgbClr val="000000"/>
                </a:solidFill>
                <a:latin typeface="Arial" panose="020B0604020202020204" pitchFamily="34" charset="0"/>
                <a:cs typeface="Arial" panose="020B0604020202020204" pitchFamily="34" charset="0"/>
              </a:rPr>
              <a:t>950 - 1450 MHz input</a:t>
            </a:r>
          </a:p>
          <a:p>
            <a:pPr marL="747713" lvl="1" indent="-342900" eaLnBrk="1" hangingPunct="1">
              <a:spcBef>
                <a:spcPct val="20000"/>
              </a:spcBef>
              <a:spcAft>
                <a:spcPts val="700"/>
              </a:spcAft>
              <a:buClr>
                <a:srgbClr val="00798D"/>
              </a:buClr>
              <a:buFont typeface="Arial" panose="020B0604020202020204" pitchFamily="34" charset="0"/>
              <a:buChar char="•"/>
            </a:pPr>
            <a:r>
              <a:rPr lang="en-US" altLang="en-US" sz="2000" dirty="0">
                <a:solidFill>
                  <a:srgbClr val="000000"/>
                </a:solidFill>
                <a:latin typeface="Arial" panose="020B0604020202020204" pitchFamily="34" charset="0"/>
                <a:cs typeface="Arial" panose="020B0604020202020204" pitchFamily="34" charset="0"/>
              </a:rPr>
              <a:t>14.00 – 14.50 GHz output</a:t>
            </a:r>
          </a:p>
          <a:p>
            <a:pPr marL="747713" lvl="1" indent="-342900" eaLnBrk="1" hangingPunct="1">
              <a:spcBef>
                <a:spcPct val="20000"/>
              </a:spcBef>
              <a:spcAft>
                <a:spcPts val="700"/>
              </a:spcAft>
              <a:buClr>
                <a:srgbClr val="00798D"/>
              </a:buClr>
              <a:buFont typeface="Arial" panose="020B0604020202020204" pitchFamily="34" charset="0"/>
              <a:buChar char="•"/>
            </a:pPr>
            <a:r>
              <a:rPr lang="en-US" altLang="en-US" sz="2000" dirty="0">
                <a:solidFill>
                  <a:srgbClr val="000000"/>
                </a:solidFill>
                <a:latin typeface="Arial" panose="020B0604020202020204" pitchFamily="34" charset="0"/>
                <a:cs typeface="Arial" panose="020B0604020202020204" pitchFamily="34" charset="0"/>
              </a:rPr>
              <a:t>Non inverting (LO = 13.050 GHz)</a:t>
            </a:r>
          </a:p>
          <a:p>
            <a:pPr marL="747713" lvl="1" indent="-342900" eaLnBrk="1" hangingPunct="1">
              <a:spcBef>
                <a:spcPct val="20000"/>
              </a:spcBef>
              <a:spcAft>
                <a:spcPts val="700"/>
              </a:spcAft>
              <a:buClr>
                <a:srgbClr val="00798D"/>
              </a:buClr>
              <a:buFont typeface="Arial" panose="020B0604020202020204" pitchFamily="34" charset="0"/>
              <a:buChar char="•"/>
            </a:pPr>
            <a:r>
              <a:rPr lang="en-US" altLang="en-US" sz="2000" dirty="0">
                <a:solidFill>
                  <a:srgbClr val="000000"/>
                </a:solidFill>
                <a:latin typeface="Arial" panose="020B0604020202020204" pitchFamily="34" charset="0"/>
                <a:cs typeface="Arial" panose="020B0604020202020204" pitchFamily="34" charset="0"/>
              </a:rPr>
              <a:t>Inverting (LO = 15.450 GHz)</a:t>
            </a:r>
          </a:p>
          <a:p>
            <a:pPr marL="747713" lvl="1" indent="-342900" eaLnBrk="1" hangingPunct="1">
              <a:spcBef>
                <a:spcPct val="20000"/>
              </a:spcBef>
              <a:spcAft>
                <a:spcPts val="700"/>
              </a:spcAft>
              <a:buClr>
                <a:srgbClr val="00798D"/>
              </a:buClr>
              <a:buFont typeface="Arial" panose="020B0604020202020204" pitchFamily="34" charset="0"/>
              <a:buChar char="•"/>
            </a:pPr>
            <a:r>
              <a:rPr lang="en-US" altLang="en-US" sz="2000" dirty="0">
                <a:solidFill>
                  <a:srgbClr val="000000"/>
                </a:solidFill>
                <a:latin typeface="Arial" panose="020B0604020202020204" pitchFamily="34" charset="0"/>
                <a:cs typeface="Arial" panose="020B0604020202020204" pitchFamily="34" charset="0"/>
              </a:rPr>
              <a:t>500 MHz bandwidth</a:t>
            </a:r>
          </a:p>
          <a:p>
            <a:pPr lvl="1" eaLnBrk="1" hangingPunct="1">
              <a:spcBef>
                <a:spcPct val="20000"/>
              </a:spcBef>
              <a:buClr>
                <a:srgbClr val="005079"/>
              </a:buClr>
              <a:buFontTx/>
              <a:buChar char="–"/>
            </a:pPr>
            <a:endParaRPr lang="en-US" altLang="en-US" sz="1800" dirty="0">
              <a:solidFill>
                <a:schemeClr val="bg2"/>
              </a:solidFill>
              <a:latin typeface="Comic Sans MS" pitchFamily="66" charset="0"/>
            </a:endParaRPr>
          </a:p>
        </p:txBody>
      </p:sp>
    </p:spTree>
    <p:extLst>
      <p:ext uri="{BB962C8B-B14F-4D97-AF65-F5344CB8AC3E}">
        <p14:creationId xmlns="" xmlns:p14="http://schemas.microsoft.com/office/powerpoint/2010/main" val="23993642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31428"/>
                                        </p:tgtEl>
                                        <p:attrNameLst>
                                          <p:attrName>style.visibility</p:attrName>
                                        </p:attrNameLst>
                                      </p:cBhvr>
                                      <p:to>
                                        <p:strVal val="visible"/>
                                      </p:to>
                                    </p:set>
                                    <p:anim calcmode="lin" valueType="num">
                                      <p:cBhvr>
                                        <p:cTn id="7" dur="500" fill="hold"/>
                                        <p:tgtEl>
                                          <p:spTgt spid="231428"/>
                                        </p:tgtEl>
                                        <p:attrNameLst>
                                          <p:attrName>ppt_w</p:attrName>
                                        </p:attrNameLst>
                                      </p:cBhvr>
                                      <p:tavLst>
                                        <p:tav tm="0">
                                          <p:val>
                                            <p:fltVal val="0"/>
                                          </p:val>
                                        </p:tav>
                                        <p:tav tm="100000">
                                          <p:val>
                                            <p:strVal val="#ppt_w"/>
                                          </p:val>
                                        </p:tav>
                                      </p:tavLst>
                                    </p:anim>
                                    <p:anim calcmode="lin" valueType="num">
                                      <p:cBhvr>
                                        <p:cTn id="8" dur="500" fill="hold"/>
                                        <p:tgtEl>
                                          <p:spTgt spid="231428"/>
                                        </p:tgtEl>
                                        <p:attrNameLst>
                                          <p:attrName>ppt_h</p:attrName>
                                        </p:attrNameLst>
                                      </p:cBhvr>
                                      <p:tavLst>
                                        <p:tav tm="0">
                                          <p:val>
                                            <p:fltVal val="0"/>
                                          </p:val>
                                        </p:tav>
                                        <p:tav tm="100000">
                                          <p:val>
                                            <p:strVal val="#ppt_h"/>
                                          </p:val>
                                        </p:tav>
                                      </p:tavLst>
                                    </p:anim>
                                    <p:animEffect transition="in" filter="fade">
                                      <p:cBhvr>
                                        <p:cTn id="9" dur="500"/>
                                        <p:tgtEl>
                                          <p:spTgt spid="231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BEBA8EAE-BF5A-486C-A8C5-ECC9F3942E4B}">
                <a14:imgProps xmlns="" xmlns:a14="http://schemas.microsoft.com/office/drawing/2010/main">
                  <a14:imgLayer r:embed="rId4">
                    <a14:imgEffect>
                      <a14:brightnessContrast bright="-40000" contrast="40000"/>
                    </a14:imgEffect>
                  </a14:imgLayer>
                </a14:imgProps>
              </a:ext>
              <a:ext uri="{28A0092B-C50C-407E-A947-70E740481C1C}">
                <a14:useLocalDpi xmlns="" xmlns:a14="http://schemas.microsoft.com/office/drawing/2010/main" val="0"/>
              </a:ext>
            </a:extLst>
          </a:blip>
          <a:stretch>
            <a:fillRect/>
          </a:stretch>
        </p:blipFill>
        <p:spPr>
          <a:xfrm>
            <a:off x="-43816" y="-30480"/>
            <a:ext cx="12188825" cy="6858000"/>
          </a:xfrm>
          <a:prstGeom prst="rect">
            <a:avLst/>
          </a:prstGeom>
        </p:spPr>
      </p:pic>
      <p:pic>
        <p:nvPicPr>
          <p:cNvPr id="11" name="Picture 10"/>
          <p:cNvPicPr>
            <a:picLocks noChangeAspect="1"/>
          </p:cNvPicPr>
          <p:nvPr/>
        </p:nvPicPr>
        <p:blipFill>
          <a:blip r:embed="rId5" cstate="screen">
            <a:extLst>
              <a:ext uri="{28A0092B-C50C-407E-A947-70E740481C1C}">
                <a14:useLocalDpi xmlns="" xmlns:a14="http://schemas.microsoft.com/office/drawing/2010/main"/>
              </a:ext>
            </a:extLst>
          </a:blip>
          <a:stretch>
            <a:fillRect/>
          </a:stretch>
        </p:blipFill>
        <p:spPr>
          <a:xfrm>
            <a:off x="3771342" y="5138352"/>
            <a:ext cx="8107447" cy="1472514"/>
          </a:xfrm>
          <a:prstGeom prst="rect">
            <a:avLst/>
          </a:prstGeom>
        </p:spPr>
      </p:pic>
      <p:sp>
        <p:nvSpPr>
          <p:cNvPr id="9" name="Title 1"/>
          <p:cNvSpPr txBox="1">
            <a:spLocks/>
          </p:cNvSpPr>
          <p:nvPr/>
        </p:nvSpPr>
        <p:spPr>
          <a:xfrm>
            <a:off x="379413" y="206828"/>
            <a:ext cx="10385425" cy="841248"/>
          </a:xfrm>
          <a:prstGeom prst="rect">
            <a:avLst/>
          </a:prstGeom>
        </p:spPr>
        <p:txBody>
          <a:bodyPr/>
          <a:lstStyle>
            <a:lvl1pPr algn="l" defTabSz="374942" rtl="0" eaLnBrk="1" fontAlgn="base" latinLnBrk="0" hangingPunct="1">
              <a:spcBef>
                <a:spcPct val="0"/>
              </a:spcBef>
              <a:spcAft>
                <a:spcPct val="0"/>
              </a:spcAft>
              <a:buNone/>
              <a:defRPr lang="en-US" altLang="en-US" sz="2800" b="0" kern="1200" dirty="0" smtClean="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a:lstStyle>
          <a:p>
            <a:r>
              <a:rPr lang="en-ZA" sz="4800" dirty="0" smtClean="0"/>
              <a:t>Thank you</a:t>
            </a:r>
            <a:endParaRPr lang="en-ZA" sz="4800" dirty="0"/>
          </a:p>
        </p:txBody>
      </p:sp>
      <p:sp>
        <p:nvSpPr>
          <p:cNvPr id="10" name="Title 1"/>
          <p:cNvSpPr txBox="1">
            <a:spLocks/>
          </p:cNvSpPr>
          <p:nvPr/>
        </p:nvSpPr>
        <p:spPr>
          <a:xfrm>
            <a:off x="413385" y="1447800"/>
            <a:ext cx="10385425" cy="841248"/>
          </a:xfrm>
          <a:prstGeom prst="rect">
            <a:avLst/>
          </a:prstGeom>
        </p:spPr>
        <p:txBody>
          <a:bodyPr/>
          <a:lstStyle>
            <a:lvl1pPr algn="l" defTabSz="374942" rtl="0" eaLnBrk="1" fontAlgn="base" latinLnBrk="0" hangingPunct="1">
              <a:spcBef>
                <a:spcPct val="0"/>
              </a:spcBef>
              <a:spcAft>
                <a:spcPct val="0"/>
              </a:spcAft>
              <a:buNone/>
              <a:defRPr lang="en-US" altLang="en-US" sz="2800" b="0" kern="1200" dirty="0" smtClean="0">
                <a:solidFill>
                  <a:srgbClr val="00798D"/>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b="1">
                <a:solidFill>
                  <a:schemeClr val="accent2"/>
                </a:solidFill>
                <a:latin typeface="Arial" charset="0"/>
              </a:defRPr>
            </a:lvl2pPr>
            <a:lvl3pPr algn="l" rtl="0" eaLnBrk="1" fontAlgn="base" hangingPunct="1">
              <a:spcBef>
                <a:spcPct val="0"/>
              </a:spcBef>
              <a:spcAft>
                <a:spcPct val="0"/>
              </a:spcAft>
              <a:defRPr sz="2800" b="1">
                <a:solidFill>
                  <a:schemeClr val="accent2"/>
                </a:solidFill>
                <a:latin typeface="Arial" charset="0"/>
              </a:defRPr>
            </a:lvl3pPr>
            <a:lvl4pPr algn="l" rtl="0" eaLnBrk="1" fontAlgn="base" hangingPunct="1">
              <a:spcBef>
                <a:spcPct val="0"/>
              </a:spcBef>
              <a:spcAft>
                <a:spcPct val="0"/>
              </a:spcAft>
              <a:defRPr sz="2800" b="1">
                <a:solidFill>
                  <a:schemeClr val="accent2"/>
                </a:solidFill>
                <a:latin typeface="Arial" charset="0"/>
              </a:defRPr>
            </a:lvl4pPr>
            <a:lvl5pPr algn="l" rtl="0" eaLnBrk="1" fontAlgn="base" hangingPunct="1">
              <a:spcBef>
                <a:spcPct val="0"/>
              </a:spcBef>
              <a:spcAft>
                <a:spcPct val="0"/>
              </a:spcAft>
              <a:defRPr sz="2800" b="1">
                <a:solidFill>
                  <a:schemeClr val="accent2"/>
                </a:solidFill>
                <a:latin typeface="Arial" charset="0"/>
              </a:defRPr>
            </a:lvl5pPr>
            <a:lvl6pPr marL="457200" algn="l" rtl="0" eaLnBrk="1" fontAlgn="base" hangingPunct="1">
              <a:spcBef>
                <a:spcPct val="0"/>
              </a:spcBef>
              <a:spcAft>
                <a:spcPct val="0"/>
              </a:spcAft>
              <a:defRPr sz="2800" b="1">
                <a:solidFill>
                  <a:schemeClr val="accent2"/>
                </a:solidFill>
                <a:latin typeface="Arial" charset="0"/>
              </a:defRPr>
            </a:lvl6pPr>
            <a:lvl7pPr marL="914400" algn="l" rtl="0" eaLnBrk="1" fontAlgn="base" hangingPunct="1">
              <a:spcBef>
                <a:spcPct val="0"/>
              </a:spcBef>
              <a:spcAft>
                <a:spcPct val="0"/>
              </a:spcAft>
              <a:defRPr sz="2800" b="1">
                <a:solidFill>
                  <a:schemeClr val="accent2"/>
                </a:solidFill>
                <a:latin typeface="Arial" charset="0"/>
              </a:defRPr>
            </a:lvl7pPr>
            <a:lvl8pPr marL="1371600" algn="l" rtl="0" eaLnBrk="1" fontAlgn="base" hangingPunct="1">
              <a:spcBef>
                <a:spcPct val="0"/>
              </a:spcBef>
              <a:spcAft>
                <a:spcPct val="0"/>
              </a:spcAft>
              <a:defRPr sz="2800" b="1">
                <a:solidFill>
                  <a:schemeClr val="accent2"/>
                </a:solidFill>
                <a:latin typeface="Arial" charset="0"/>
              </a:defRPr>
            </a:lvl8pPr>
            <a:lvl9pPr marL="1828800" algn="l" rtl="0" eaLnBrk="1" fontAlgn="base" hangingPunct="1">
              <a:spcBef>
                <a:spcPct val="0"/>
              </a:spcBef>
              <a:spcAft>
                <a:spcPct val="0"/>
              </a:spcAft>
              <a:defRPr sz="2800" b="1">
                <a:solidFill>
                  <a:schemeClr val="accent2"/>
                </a:solidFill>
                <a:latin typeface="Arial" charset="0"/>
              </a:defRPr>
            </a:lvl9pPr>
          </a:lstStyle>
          <a:p>
            <a:r>
              <a:rPr lang="en-ZA" sz="4800" dirty="0" smtClean="0"/>
              <a:t>Questions ?</a:t>
            </a:r>
            <a:endParaRPr lang="en-ZA" sz="4800" dirty="0"/>
          </a:p>
        </p:txBody>
      </p:sp>
    </p:spTree>
    <p:extLst>
      <p:ext uri="{BB962C8B-B14F-4D97-AF65-F5344CB8AC3E}">
        <p14:creationId xmlns="" xmlns:p14="http://schemas.microsoft.com/office/powerpoint/2010/main" val="483091357"/>
      </p:ext>
    </p:extLst>
  </p:cSld>
  <p:clrMapOvr>
    <a:masterClrMapping/>
  </p:clrMapOvr>
  <p:timing>
    <p:tnLst>
      <p:par>
        <p:cTn id="1" dur="indefinite" restart="never" nodeType="tmRoot"/>
      </p:par>
    </p:tnLst>
  </p:timing>
</p:sld>
</file>

<file path=ppt/theme/theme1.xml><?xml version="1.0" encoding="utf-8"?>
<a:theme xmlns:a="http://schemas.openxmlformats.org/drawingml/2006/main" name="Intelsat 2017 Template Widescreen">
  <a:themeElements>
    <a:clrScheme name="Intelsat-Standard">
      <a:dk1>
        <a:srgbClr val="002060"/>
      </a:dk1>
      <a:lt1>
        <a:srgbClr val="FFFFFF"/>
      </a:lt1>
      <a:dk2>
        <a:srgbClr val="000000"/>
      </a:dk2>
      <a:lt2>
        <a:srgbClr val="808080"/>
      </a:lt2>
      <a:accent1>
        <a:srgbClr val="75C33B"/>
      </a:accent1>
      <a:accent2>
        <a:srgbClr val="045797"/>
      </a:accent2>
      <a:accent3>
        <a:srgbClr val="66CCFF"/>
      </a:accent3>
      <a:accent4>
        <a:srgbClr val="00798D"/>
      </a:accent4>
      <a:accent5>
        <a:srgbClr val="FFC000"/>
      </a:accent5>
      <a:accent6>
        <a:srgbClr val="656668"/>
      </a:accent6>
      <a:hlink>
        <a:srgbClr val="9DD2D6"/>
      </a:hlink>
      <a:folHlink>
        <a:srgbClr val="75C33B"/>
      </a:folHlink>
    </a:clrScheme>
    <a:fontScheme name="New Logo 2006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txDef>
      <a:spPr>
        <a:noFill/>
      </a:spPr>
      <a:bodyPr wrap="none" rtlCol="0">
        <a:spAutoFit/>
      </a:bodyPr>
      <a:lstStyle>
        <a:defPPr>
          <a:defRPr dirty="0" err="1" smtClean="0">
            <a:latin typeface="+mj-lt"/>
          </a:defRPr>
        </a:defPPr>
      </a:lstStyle>
    </a:txDef>
  </a:objectDefaults>
  <a:extraClrSchemeLst>
    <a:extraClrScheme>
      <a:clrScheme name="New Logo 2006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w Logo 2006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ew Logo 2006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ew Logo 2006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ew Logo 2006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ew Logo 2006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ew Logo 2006 PowerPoint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ew Logo 2006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ew Logo 2006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ew Logo 2006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ew Logo 2006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ew Logo 2006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Intelsat-Standard">
    <a:dk1>
      <a:srgbClr val="002060"/>
    </a:dk1>
    <a:lt1>
      <a:srgbClr val="FFFFFF"/>
    </a:lt1>
    <a:dk2>
      <a:srgbClr val="000000"/>
    </a:dk2>
    <a:lt2>
      <a:srgbClr val="808080"/>
    </a:lt2>
    <a:accent1>
      <a:srgbClr val="75C33B"/>
    </a:accent1>
    <a:accent2>
      <a:srgbClr val="045797"/>
    </a:accent2>
    <a:accent3>
      <a:srgbClr val="66CCFF"/>
    </a:accent3>
    <a:accent4>
      <a:srgbClr val="00798D"/>
    </a:accent4>
    <a:accent5>
      <a:srgbClr val="FFC000"/>
    </a:accent5>
    <a:accent6>
      <a:srgbClr val="656668"/>
    </a:accent6>
    <a:hlink>
      <a:srgbClr val="9DD2D6"/>
    </a:hlink>
    <a:folHlink>
      <a:srgbClr val="75C33B"/>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65C1DB4F2089A4DB6A649ADC8E51CF9" ma:contentTypeVersion="5" ma:contentTypeDescription="Create a new document." ma:contentTypeScope="" ma:versionID="f9f5da631edd36f457b1deb4c1e1a638">
  <xsd:schema xmlns:xsd="http://www.w3.org/2001/XMLSchema" xmlns:xs="http://www.w3.org/2001/XMLSchema" xmlns:p="http://schemas.microsoft.com/office/2006/metadata/properties" xmlns:ns1="http://schemas.microsoft.com/sharepoint/v3" targetNamespace="http://schemas.microsoft.com/office/2006/metadata/properties" ma:root="true" ma:fieldsID="e391e378cc51e55e4d3b058dba23e5a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65DE9B-6057-417E-8BF3-3136973F0D92}">
  <ds:schemaRefs>
    <ds:schemaRef ds:uri="http://schemas.microsoft.com/sharepoint/v3/contenttype/forms"/>
  </ds:schemaRefs>
</ds:datastoreItem>
</file>

<file path=customXml/itemProps2.xml><?xml version="1.0" encoding="utf-8"?>
<ds:datastoreItem xmlns:ds="http://schemas.openxmlformats.org/officeDocument/2006/customXml" ds:itemID="{091D5EC9-DB1D-42D9-97C9-F3F7FF7DC373}">
  <ds:schemaRefs>
    <ds:schemaRef ds:uri="http://www.w3.org/XML/1998/namespace"/>
    <ds:schemaRef ds:uri="http://schemas.microsoft.com/office/2006/documentManagement/types"/>
    <ds:schemaRef ds:uri="http://purl.org/dc/dcmitype/"/>
    <ds:schemaRef ds:uri="http://purl.org/dc/term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http://schemas.microsoft.com/sharepoint/v3"/>
  </ds:schemaRefs>
</ds:datastoreItem>
</file>

<file path=customXml/itemProps3.xml><?xml version="1.0" encoding="utf-8"?>
<ds:datastoreItem xmlns:ds="http://schemas.openxmlformats.org/officeDocument/2006/customXml" ds:itemID="{0BB3614F-4F86-431A-BD99-94728639C7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2290</TotalTime>
  <Words>2188</Words>
  <Application>Microsoft Office PowerPoint</Application>
  <PresentationFormat>Custom</PresentationFormat>
  <Paragraphs>474</Paragraphs>
  <Slides>50</Slides>
  <Notes>32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Intelsat 2017 Template Widescreen</vt:lpstr>
      <vt:lpstr>Visio</vt:lpstr>
      <vt:lpstr>ITSO - Basics of Satellite Communications </vt:lpstr>
      <vt:lpstr>Satellite Earth Station Equipment</vt:lpstr>
      <vt:lpstr>Satellite Earth Station Equipment</vt:lpstr>
      <vt:lpstr>Antenna</vt:lpstr>
      <vt:lpstr>Antenna</vt:lpstr>
      <vt:lpstr>Antenna</vt:lpstr>
      <vt:lpstr>Antenna</vt:lpstr>
      <vt:lpstr>Antenna</vt:lpstr>
      <vt:lpstr>Antenna</vt:lpstr>
      <vt:lpstr>Antenna</vt:lpstr>
      <vt:lpstr>Antenna</vt:lpstr>
      <vt:lpstr>Antenna</vt:lpstr>
      <vt:lpstr>Antenna</vt:lpstr>
      <vt:lpstr>3D Antenna Radiation Pattern</vt:lpstr>
      <vt:lpstr>Polarization</vt:lpstr>
      <vt:lpstr>Linear Polarization</vt:lpstr>
      <vt:lpstr>Antenna</vt:lpstr>
      <vt:lpstr>Antenna</vt:lpstr>
      <vt:lpstr>Antenna</vt:lpstr>
      <vt:lpstr>Antenna</vt:lpstr>
      <vt:lpstr>Antenna</vt:lpstr>
      <vt:lpstr>Antenna</vt:lpstr>
      <vt:lpstr>Antenna</vt:lpstr>
      <vt:lpstr>Antenna</vt:lpstr>
      <vt:lpstr>Antenna</vt:lpstr>
      <vt:lpstr>Antenna</vt:lpstr>
      <vt:lpstr>3D Antenna Radiation Pattern</vt:lpstr>
      <vt:lpstr>Polarization</vt:lpstr>
      <vt:lpstr>Linear Polarization</vt:lpstr>
      <vt:lpstr>Circular Polarization</vt:lpstr>
      <vt:lpstr>Linear Polarization</vt:lpstr>
      <vt:lpstr>Circular Polarization</vt:lpstr>
      <vt:lpstr>Uplink</vt:lpstr>
      <vt:lpstr>Uplink Block Diagram</vt:lpstr>
      <vt:lpstr>Modems - Selection</vt:lpstr>
      <vt:lpstr>Modem Interfaces</vt:lpstr>
      <vt:lpstr>Common Modulation Techniques</vt:lpstr>
      <vt:lpstr>Modem – Modulation QPSK</vt:lpstr>
      <vt:lpstr>Modem – Modulation QPSK</vt:lpstr>
      <vt:lpstr>Modem – Modulation QPSK</vt:lpstr>
      <vt:lpstr>Modems - Modulation</vt:lpstr>
      <vt:lpstr>Phase shift Key</vt:lpstr>
      <vt:lpstr>QAM</vt:lpstr>
      <vt:lpstr>Digital Modulation  - Spectrum</vt:lpstr>
      <vt:lpstr>Effect of Higher order Modulation</vt:lpstr>
      <vt:lpstr>Uplink Block Diagram</vt:lpstr>
      <vt:lpstr>Up-Converter (U/C)</vt:lpstr>
      <vt:lpstr>Up-Converter (U/C)</vt:lpstr>
      <vt:lpstr>Up-Converter (U/C)</vt:lpstr>
      <vt:lpstr>Slide 50</vt:lpstr>
    </vt:vector>
  </TitlesOfParts>
  <Company>Intelsat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GoureSunkurh, Nishaal (ITN)</dc:creator>
  <cp:lastModifiedBy>Jonathan Mwakijele</cp:lastModifiedBy>
  <cp:revision>130</cp:revision>
  <cp:lastPrinted>2017-01-19T18:10:44Z</cp:lastPrinted>
  <dcterms:created xsi:type="dcterms:W3CDTF">2017-07-13T07:38:32Z</dcterms:created>
  <dcterms:modified xsi:type="dcterms:W3CDTF">2017-07-18T06:39:22Z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0x010100465C1DB4F2089A4DB6A649ADC8E51CF9</vt:lpwstr>
  </property>
</Properties>
</file>