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3"/>
  </p:notesMasterIdLst>
  <p:sldIdLst>
    <p:sldId id="335" r:id="rId2"/>
    <p:sldId id="288" r:id="rId3"/>
    <p:sldId id="289" r:id="rId4"/>
    <p:sldId id="290" r:id="rId5"/>
    <p:sldId id="291" r:id="rId6"/>
    <p:sldId id="294" r:id="rId7"/>
    <p:sldId id="296" r:id="rId8"/>
    <p:sldId id="295" r:id="rId9"/>
    <p:sldId id="297" r:id="rId10"/>
    <p:sldId id="298" r:id="rId11"/>
    <p:sldId id="299" r:id="rId12"/>
    <p:sldId id="293" r:id="rId13"/>
    <p:sldId id="301" r:id="rId14"/>
    <p:sldId id="303" r:id="rId15"/>
    <p:sldId id="304" r:id="rId16"/>
    <p:sldId id="305" r:id="rId17"/>
    <p:sldId id="306" r:id="rId18"/>
    <p:sldId id="308" r:id="rId19"/>
    <p:sldId id="309" r:id="rId20"/>
    <p:sldId id="310" r:id="rId21"/>
    <p:sldId id="311" r:id="rId22"/>
    <p:sldId id="312" r:id="rId23"/>
    <p:sldId id="313" r:id="rId24"/>
    <p:sldId id="307" r:id="rId25"/>
    <p:sldId id="314" r:id="rId26"/>
    <p:sldId id="316" r:id="rId27"/>
    <p:sldId id="319" r:id="rId28"/>
    <p:sldId id="320" r:id="rId29"/>
    <p:sldId id="315" r:id="rId30"/>
    <p:sldId id="322" r:id="rId31"/>
    <p:sldId id="323" r:id="rId32"/>
    <p:sldId id="321" r:id="rId33"/>
    <p:sldId id="324" r:id="rId34"/>
    <p:sldId id="325" r:id="rId35"/>
    <p:sldId id="326" r:id="rId36"/>
    <p:sldId id="317" r:id="rId37"/>
    <p:sldId id="327" r:id="rId38"/>
    <p:sldId id="329" r:id="rId39"/>
    <p:sldId id="328" r:id="rId40"/>
    <p:sldId id="330" r:id="rId41"/>
    <p:sldId id="33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amoto, Mitsuhiro" initials="SM" lastIdx="0" clrIdx="0">
    <p:extLst>
      <p:ext uri="{19B8F6BF-5375-455C-9EA6-DF929625EA0E}">
        <p15:presenceInfo xmlns:p15="http://schemas.microsoft.com/office/powerpoint/2012/main" userId="S-1-5-21-8740799-900759487-1415713722-26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3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5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8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F29A94-953D-448E-B2E2-F53385ECC502}" type="doc">
      <dgm:prSet loTypeId="urn:microsoft.com/office/officeart/2005/8/layout/process2" loCatId="process" qsTypeId="urn:microsoft.com/office/officeart/2005/8/quickstyle/simple4" qsCatId="simple" csTypeId="urn:microsoft.com/office/officeart/2005/8/colors/accent5_3" csCatId="accent5" phldr="1"/>
      <dgm:spPr/>
    </dgm:pt>
    <dgm:pt modelId="{BC349D4A-F267-42B7-9710-B5E857314075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Notification</a:t>
          </a:r>
        </a:p>
        <a:p>
          <a:r>
            <a:rPr lang="en-US" dirty="0" smtClean="0"/>
            <a:t>(recording in Master Register)</a:t>
          </a:r>
          <a:endParaRPr lang="en-US" dirty="0"/>
        </a:p>
      </dgm:t>
    </dgm:pt>
    <dgm:pt modelId="{9CA700CA-88D6-4C9D-ACBE-180B5919B21B}" type="parTrans" cxnId="{BC825055-F61F-4216-9EF0-25CC68648310}">
      <dgm:prSet/>
      <dgm:spPr/>
      <dgm:t>
        <a:bodyPr/>
        <a:lstStyle/>
        <a:p>
          <a:endParaRPr lang="en-US"/>
        </a:p>
      </dgm:t>
    </dgm:pt>
    <dgm:pt modelId="{6DD052DF-5752-4F17-BBBA-2CFDBF84E118}" type="sibTrans" cxnId="{BC825055-F61F-4216-9EF0-25CC68648310}">
      <dgm:prSet/>
      <dgm:spPr/>
      <dgm:t>
        <a:bodyPr/>
        <a:lstStyle/>
        <a:p>
          <a:endParaRPr lang="en-US"/>
        </a:p>
      </dgm:t>
    </dgm:pt>
    <dgm:pt modelId="{27585534-420C-46AA-B2EA-F64ACAF9B7B5}">
      <dgm:prSet phldrT="[Text]"/>
      <dgm:spPr/>
      <dgm:t>
        <a:bodyPr/>
        <a:lstStyle/>
        <a:p>
          <a:r>
            <a:rPr lang="en-US" dirty="0" smtClean="0"/>
            <a:t>Coordination /</a:t>
          </a:r>
          <a:br>
            <a:rPr lang="en-US" dirty="0" smtClean="0"/>
          </a:br>
          <a:r>
            <a:rPr lang="en-US" dirty="0" smtClean="0"/>
            <a:t>API (Advance Publication)</a:t>
          </a:r>
          <a:endParaRPr lang="en-US" dirty="0"/>
        </a:p>
      </dgm:t>
    </dgm:pt>
    <dgm:pt modelId="{7BFFBEF2-9533-4E7F-926C-95062FD832C3}" type="sibTrans" cxnId="{5B0D61C5-4EDF-4302-A4F6-207AC670C043}">
      <dgm:prSet/>
      <dgm:spPr/>
      <dgm:t>
        <a:bodyPr/>
        <a:lstStyle/>
        <a:p>
          <a:endParaRPr lang="en-US"/>
        </a:p>
      </dgm:t>
    </dgm:pt>
    <dgm:pt modelId="{48261A90-AFC9-4F8E-8C08-196E3BC4A290}" type="parTrans" cxnId="{5B0D61C5-4EDF-4302-A4F6-207AC670C043}">
      <dgm:prSet/>
      <dgm:spPr/>
      <dgm:t>
        <a:bodyPr/>
        <a:lstStyle/>
        <a:p>
          <a:endParaRPr lang="en-US"/>
        </a:p>
      </dgm:t>
    </dgm:pt>
    <dgm:pt modelId="{31D06900-3B83-487E-A409-E3DABAA9479E}" type="pres">
      <dgm:prSet presAssocID="{E3F29A94-953D-448E-B2E2-F53385ECC502}" presName="linearFlow" presStyleCnt="0">
        <dgm:presLayoutVars>
          <dgm:resizeHandles val="exact"/>
        </dgm:presLayoutVars>
      </dgm:prSet>
      <dgm:spPr/>
    </dgm:pt>
    <dgm:pt modelId="{AE610F97-0401-4757-BA8E-8DAB9BFDD8D8}" type="pres">
      <dgm:prSet presAssocID="{27585534-420C-46AA-B2EA-F64ACAF9B7B5}" presName="node" presStyleLbl="node1" presStyleIdx="0" presStyleCnt="2" custScaleX="162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FC6A2-11B0-4B6D-ADDB-09162D7988C4}" type="pres">
      <dgm:prSet presAssocID="{7BFFBEF2-9533-4E7F-926C-95062FD832C3}" presName="sibTrans" presStyleLbl="sibTrans2D1" presStyleIdx="0" presStyleCnt="1"/>
      <dgm:spPr/>
      <dgm:t>
        <a:bodyPr/>
        <a:lstStyle/>
        <a:p>
          <a:endParaRPr lang="en-US"/>
        </a:p>
      </dgm:t>
    </dgm:pt>
    <dgm:pt modelId="{28BE9351-22E7-4288-97AE-CD7735B4D0C9}" type="pres">
      <dgm:prSet presAssocID="{7BFFBEF2-9533-4E7F-926C-95062FD832C3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D0210861-00F3-4A70-B6A5-BB9E23DE9ECA}" type="pres">
      <dgm:prSet presAssocID="{BC349D4A-F267-42B7-9710-B5E857314075}" presName="node" presStyleLbl="node1" presStyleIdx="1" presStyleCnt="2" custScaleX="162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0D61C5-4EDF-4302-A4F6-207AC670C043}" srcId="{E3F29A94-953D-448E-B2E2-F53385ECC502}" destId="{27585534-420C-46AA-B2EA-F64ACAF9B7B5}" srcOrd="0" destOrd="0" parTransId="{48261A90-AFC9-4F8E-8C08-196E3BC4A290}" sibTransId="{7BFFBEF2-9533-4E7F-926C-95062FD832C3}"/>
    <dgm:cxn modelId="{B71EDFA1-D617-4283-A92F-202000A06A34}" type="presOf" srcId="{7BFFBEF2-9533-4E7F-926C-95062FD832C3}" destId="{93BFC6A2-11B0-4B6D-ADDB-09162D7988C4}" srcOrd="0" destOrd="0" presId="urn:microsoft.com/office/officeart/2005/8/layout/process2"/>
    <dgm:cxn modelId="{E3B56CEE-5713-4B8C-951E-31C6671CC9A9}" type="presOf" srcId="{7BFFBEF2-9533-4E7F-926C-95062FD832C3}" destId="{28BE9351-22E7-4288-97AE-CD7735B4D0C9}" srcOrd="1" destOrd="0" presId="urn:microsoft.com/office/officeart/2005/8/layout/process2"/>
    <dgm:cxn modelId="{92F5D379-D0F2-4E4D-A4A5-A1CF8A70FFB5}" type="presOf" srcId="{27585534-420C-46AA-B2EA-F64ACAF9B7B5}" destId="{AE610F97-0401-4757-BA8E-8DAB9BFDD8D8}" srcOrd="0" destOrd="0" presId="urn:microsoft.com/office/officeart/2005/8/layout/process2"/>
    <dgm:cxn modelId="{1AE6EF6F-96AD-4EE2-AF72-7BFF935A95F3}" type="presOf" srcId="{E3F29A94-953D-448E-B2E2-F53385ECC502}" destId="{31D06900-3B83-487E-A409-E3DABAA9479E}" srcOrd="0" destOrd="0" presId="urn:microsoft.com/office/officeart/2005/8/layout/process2"/>
    <dgm:cxn modelId="{BC825055-F61F-4216-9EF0-25CC68648310}" srcId="{E3F29A94-953D-448E-B2E2-F53385ECC502}" destId="{BC349D4A-F267-42B7-9710-B5E857314075}" srcOrd="1" destOrd="0" parTransId="{9CA700CA-88D6-4C9D-ACBE-180B5919B21B}" sibTransId="{6DD052DF-5752-4F17-BBBA-2CFDBF84E118}"/>
    <dgm:cxn modelId="{EBC0D5CE-D9FF-4490-9F3B-0B8B2324E72C}" type="presOf" srcId="{BC349D4A-F267-42B7-9710-B5E857314075}" destId="{D0210861-00F3-4A70-B6A5-BB9E23DE9ECA}" srcOrd="0" destOrd="0" presId="urn:microsoft.com/office/officeart/2005/8/layout/process2"/>
    <dgm:cxn modelId="{24B29DEF-C384-44B1-845C-A159F453E4D1}" type="presParOf" srcId="{31D06900-3B83-487E-A409-E3DABAA9479E}" destId="{AE610F97-0401-4757-BA8E-8DAB9BFDD8D8}" srcOrd="0" destOrd="0" presId="urn:microsoft.com/office/officeart/2005/8/layout/process2"/>
    <dgm:cxn modelId="{B38087F2-AFD2-424A-B83A-D4CEEBE5F8E5}" type="presParOf" srcId="{31D06900-3B83-487E-A409-E3DABAA9479E}" destId="{93BFC6A2-11B0-4B6D-ADDB-09162D7988C4}" srcOrd="1" destOrd="0" presId="urn:microsoft.com/office/officeart/2005/8/layout/process2"/>
    <dgm:cxn modelId="{F38BDBA5-79E2-4BEE-A0E2-26652AE077D7}" type="presParOf" srcId="{93BFC6A2-11B0-4B6D-ADDB-09162D7988C4}" destId="{28BE9351-22E7-4288-97AE-CD7735B4D0C9}" srcOrd="0" destOrd="0" presId="urn:microsoft.com/office/officeart/2005/8/layout/process2"/>
    <dgm:cxn modelId="{BA696DA3-3E24-4D13-A59B-AADF114B2EB7}" type="presParOf" srcId="{31D06900-3B83-487E-A409-E3DABAA9479E}" destId="{D0210861-00F3-4A70-B6A5-BB9E23DE9EC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10F97-0401-4757-BA8E-8DAB9BFDD8D8}">
      <dsp:nvSpPr>
        <dsp:cNvPr id="0" name=""/>
        <dsp:cNvSpPr/>
      </dsp:nvSpPr>
      <dsp:spPr>
        <a:xfrm>
          <a:off x="0" y="613"/>
          <a:ext cx="4038600" cy="2011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Coordination /</a:t>
          </a:r>
          <a:br>
            <a:rPr lang="en-US" sz="3400" kern="1200" dirty="0" smtClean="0"/>
          </a:br>
          <a:r>
            <a:rPr lang="en-US" sz="3400" kern="1200" dirty="0" smtClean="0"/>
            <a:t>API (Advance Publication)</a:t>
          </a:r>
          <a:endParaRPr lang="en-US" sz="3400" kern="1200" dirty="0"/>
        </a:p>
      </dsp:txBody>
      <dsp:txXfrm>
        <a:off x="58906" y="59519"/>
        <a:ext cx="3920788" cy="1893376"/>
      </dsp:txXfrm>
    </dsp:sp>
    <dsp:sp modelId="{93BFC6A2-11B0-4B6D-ADDB-09162D7988C4}">
      <dsp:nvSpPr>
        <dsp:cNvPr id="0" name=""/>
        <dsp:cNvSpPr/>
      </dsp:nvSpPr>
      <dsp:spPr>
        <a:xfrm rot="5400000">
          <a:off x="1642202" y="2062082"/>
          <a:ext cx="754195" cy="9050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-5400000">
        <a:off x="1747790" y="2137501"/>
        <a:ext cx="543020" cy="527937"/>
      </dsp:txXfrm>
    </dsp:sp>
    <dsp:sp modelId="{D0210861-00F3-4A70-B6A5-BB9E23DE9ECA}">
      <dsp:nvSpPr>
        <dsp:cNvPr id="0" name=""/>
        <dsp:cNvSpPr/>
      </dsp:nvSpPr>
      <dsp:spPr>
        <a:xfrm>
          <a:off x="0" y="3017397"/>
          <a:ext cx="4038600" cy="201118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Notification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(recording in Master Register)</a:t>
          </a:r>
          <a:endParaRPr lang="en-US" sz="3400" kern="1200" dirty="0"/>
        </a:p>
      </dsp:txBody>
      <dsp:txXfrm>
        <a:off x="58906" y="3076303"/>
        <a:ext cx="3920788" cy="1893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6856F-FB54-4945-A4F3-F5D452A328A1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F8097-C128-412F-8DAD-0D19B4293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097-C128-412F-8DAD-0D19B42935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14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8B5E84-CF33-4DAF-A793-13D4A943AEF2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765175"/>
            <a:ext cx="4538662" cy="3403600"/>
          </a:xfrm>
          <a:ln cap="flat"/>
        </p:spPr>
      </p:sp>
    </p:spTree>
    <p:extLst>
      <p:ext uri="{BB962C8B-B14F-4D97-AF65-F5344CB8AC3E}">
        <p14:creationId xmlns:p14="http://schemas.microsoft.com/office/powerpoint/2010/main" val="292761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097-C128-412F-8DAD-0D19B42935B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1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097-C128-412F-8DAD-0D19B42935B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24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097-C128-412F-8DAD-0D19B42935B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92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097-C128-412F-8DAD-0D19B42935B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9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87412"/>
          </a:xfrm>
        </p:spPr>
        <p:txBody>
          <a:bodyPr anchor="b">
            <a:normAutofit/>
          </a:bodyPr>
          <a:lstStyle>
            <a:lvl1pPr marL="0" algn="r" defTabSz="914400" rtl="0" eaLnBrk="1" latinLnBrk="0" hangingPunct="1">
              <a:defRPr lang="en-US" sz="3500" b="1" kern="0" dirty="0">
                <a:solidFill>
                  <a:srgbClr val="4F81BD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50" y="2047875"/>
            <a:ext cx="6858000" cy="74295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2000" i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5" r="20492"/>
          <a:stretch/>
        </p:blipFill>
        <p:spPr>
          <a:xfrm>
            <a:off x="157595" y="0"/>
            <a:ext cx="942109" cy="97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99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419" y="117475"/>
            <a:ext cx="8986981" cy="1061537"/>
          </a:xfrm>
          <a:noFill/>
          <a:ln>
            <a:noFill/>
          </a:ln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dirty="0">
                <a:solidFill>
                  <a:srgbClr val="4F81BD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02" y="1659374"/>
            <a:ext cx="8958698" cy="4351338"/>
          </a:xfrm>
        </p:spPr>
        <p:txBody>
          <a:bodyPr/>
          <a:lstStyle>
            <a:lvl1pPr marL="514350" indent="-514350">
              <a:buFont typeface="Wingdings" panose="05000000000000000000" pitchFamily="2" charset="2"/>
              <a:buChar char="Ø"/>
              <a:defRPr b="1">
                <a:solidFill>
                  <a:schemeClr val="accent5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 i="1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5" r="20492"/>
          <a:stretch/>
        </p:blipFill>
        <p:spPr>
          <a:xfrm>
            <a:off x="8100291" y="20785"/>
            <a:ext cx="942109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82550" y="1036137"/>
            <a:ext cx="9042400" cy="46181"/>
          </a:xfrm>
          <a:prstGeom prst="line">
            <a:avLst/>
          </a:prstGeom>
          <a:ln cap="sq">
            <a:solidFill>
              <a:schemeClr val="accent3">
                <a:alpha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2328" y="6257650"/>
            <a:ext cx="9042400" cy="46181"/>
          </a:xfrm>
          <a:prstGeom prst="line">
            <a:avLst/>
          </a:prstGeom>
          <a:ln cap="sq">
            <a:solidFill>
              <a:schemeClr val="accent3">
                <a:alpha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176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63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5" r="20492"/>
          <a:stretch/>
        </p:blipFill>
        <p:spPr>
          <a:xfrm>
            <a:off x="8100291" y="30310"/>
            <a:ext cx="942109" cy="977900"/>
          </a:xfrm>
          <a:prstGeom prst="rect">
            <a:avLst/>
          </a:prstGeom>
          <a:effectLst>
            <a:softEdge rad="0"/>
          </a:effectLst>
          <a:scene3d>
            <a:camera prst="orthographicFront">
              <a:rot lat="60000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054462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5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0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4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38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0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9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130A0-C33A-4914-AA69-2A7D5A606188}" type="datetimeFigureOut">
              <a:rPr lang="en-US" smtClean="0"/>
              <a:t>15/07/2017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21B37-211E-43F9-B572-875673115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9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gif"/><Relationship Id="rId11" Type="http://schemas.openxmlformats.org/officeDocument/2006/relationships/image" Target="../media/image11.png"/><Relationship Id="rId5" Type="http://schemas.openxmlformats.org/officeDocument/2006/relationships/image" Target="../media/image6.wmf"/><Relationship Id="rId10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rct=j&amp;q=&amp;esrc=s&amp;source=images&amp;cd=&amp;ved=0ahUKEwj4x8vmupPLAhUsM5oKHdUqDA8QjRwIBw&amp;url=http://www.getconnected.aero/2016/01/first-intelsat-epicng-ku-band-satellite-successfully-launched/&amp;bvm=bv.115277099,d.ZWU&amp;psig=AFQjCNFP0Gwy90VU8Zpmv0YieZTPcfsIGw&amp;ust=145650837453031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24780" y="377371"/>
            <a:ext cx="5928610" cy="169091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  <a:t>Non Planned Space Services </a:t>
            </a:r>
            <a:b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  <a:t>(Coordination and Notification procedures)</a:t>
            </a:r>
            <a:endParaRPr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9456" y="2136097"/>
            <a:ext cx="8277225" cy="1926237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dirty="0"/>
          </a:p>
          <a:p>
            <a:pPr fontAlgn="auto">
              <a:spcAft>
                <a:spcPts val="0"/>
              </a:spcAft>
              <a:defRPr/>
            </a:pPr>
            <a:endParaRPr dirty="0" smtClean="0"/>
          </a:p>
          <a:p>
            <a:pPr fontAlgn="auto">
              <a:spcAft>
                <a:spcPts val="0"/>
              </a:spcAft>
              <a:defRPr/>
            </a:pPr>
            <a:endParaRPr dirty="0"/>
          </a:p>
          <a:p>
            <a:pPr fontAlgn="auto">
              <a:spcAft>
                <a:spcPts val="0"/>
              </a:spcAft>
              <a:defRPr/>
            </a:pPr>
            <a:endParaRPr sz="6400" b="1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6400" b="1" i="0" dirty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sz="6400" b="1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sz="4800" b="1" i="0" dirty="0" smtClean="0">
                <a:solidFill>
                  <a:schemeClr val="accent1">
                    <a:lumMod val="50000"/>
                  </a:schemeClr>
                </a:solidFill>
              </a:rPr>
              <a:t>Akim Falou Dine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4800" i="0" dirty="0">
                <a:solidFill>
                  <a:schemeClr val="accent1">
                    <a:lumMod val="50000"/>
                  </a:schemeClr>
                </a:solidFill>
              </a:rPr>
              <a:t>Akim.Falou-Dine@itu.int</a:t>
            </a:r>
            <a:endParaRPr sz="4800" i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sz="4800" i="0" dirty="0" smtClean="0">
                <a:solidFill>
                  <a:schemeClr val="accent1">
                    <a:lumMod val="50000"/>
                  </a:schemeClr>
                </a:solidFill>
              </a:rPr>
              <a:t>International Telecommunication Union</a:t>
            </a:r>
          </a:p>
          <a:p>
            <a:pPr fontAlgn="auto">
              <a:spcAft>
                <a:spcPts val="0"/>
              </a:spcAft>
              <a:defRPr/>
            </a:pPr>
            <a:endParaRPr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dirty="0" smtClean="0"/>
              <a:t> </a:t>
            </a:r>
            <a:endParaRPr dirty="0"/>
          </a:p>
          <a:p>
            <a:pPr fontAlgn="auto">
              <a:spcAft>
                <a:spcPts val="0"/>
              </a:spcAft>
              <a:defRPr/>
            </a:pPr>
            <a:endParaRPr dirty="0" smtClean="0"/>
          </a:p>
          <a:p>
            <a:pPr fontAlgn="auto">
              <a:spcAft>
                <a:spcPts val="0"/>
              </a:spcAft>
              <a:defRPr/>
            </a:pPr>
            <a:endParaRPr dirty="0"/>
          </a:p>
          <a:p>
            <a:pPr fontAlgn="auto">
              <a:spcAft>
                <a:spcPts val="0"/>
              </a:spcAft>
              <a:defRPr/>
            </a:pPr>
            <a:endParaRPr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343993"/>
            <a:ext cx="7272808" cy="1208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109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Contents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64126" y="1346390"/>
            <a:ext cx="7846142" cy="472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Essence of coordination approach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Two stage procedure – A, N or C(A), N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Examination of Coordination Request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1F497D"/>
                </a:solidFill>
              </a:rPr>
              <a:t>Publication of CR/C</a:t>
            </a:r>
            <a:r>
              <a:rPr lang="en-US" sz="3200" b="1" dirty="0">
                <a:solidFill>
                  <a:srgbClr val="1F497D"/>
                </a:solidFill>
              </a:rPr>
              <a:t>, </a:t>
            </a:r>
            <a:r>
              <a:rPr lang="en-US" sz="3200" b="1" dirty="0" smtClean="0">
                <a:solidFill>
                  <a:srgbClr val="1F497D"/>
                </a:solidFill>
              </a:rPr>
              <a:t> </a:t>
            </a:r>
            <a:r>
              <a:rPr lang="en-US" sz="3200" b="1" dirty="0">
                <a:solidFill>
                  <a:srgbClr val="1F497D"/>
                </a:solidFill>
              </a:rPr>
              <a:t>CR/D and CR/E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Recording in MIFR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Resolution 49 and Resolution 552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1F497D"/>
                </a:solidFill>
              </a:rPr>
              <a:t>BR Actions at the end Regulatory Time </a:t>
            </a:r>
            <a:r>
              <a:rPr lang="en-US" sz="3200" b="1" dirty="0" smtClean="0">
                <a:solidFill>
                  <a:srgbClr val="1F497D"/>
                </a:solidFill>
              </a:rPr>
              <a:t>Limit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1F497D"/>
                </a:solidFill>
              </a:rPr>
              <a:t>WRC-15 Results relating to Space </a:t>
            </a:r>
            <a:r>
              <a:rPr lang="en-US" sz="3200" b="1" dirty="0">
                <a:solidFill>
                  <a:srgbClr val="1F497D"/>
                </a:solidFill>
              </a:rPr>
              <a:t>S</a:t>
            </a:r>
            <a:r>
              <a:rPr lang="en-US" sz="3200" b="1" dirty="0" smtClean="0">
                <a:solidFill>
                  <a:srgbClr val="1F497D"/>
                </a:solidFill>
              </a:rPr>
              <a:t>ervices</a:t>
            </a:r>
            <a:endParaRPr lang="en-US" sz="32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0888" y="200768"/>
            <a:ext cx="6631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One of the Main Purpose of RR </a:t>
            </a:r>
            <a:r>
              <a:rPr lang="en-US" sz="36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US" sz="36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is</a:t>
            </a:r>
            <a:r>
              <a:rPr lang="en-US" sz="3600" b="1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en-US" sz="3200" b="1" dirty="0" smtClean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Interference-free </a:t>
            </a:r>
            <a:r>
              <a:rPr lang="en-US" sz="3200" b="1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806" y="1651819"/>
            <a:ext cx="7919885" cy="462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r>
              <a:rPr lang="en-US" sz="3200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achieve it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3200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(Allocation, Limits, Licensing , Monitoring)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3200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endParaRPr lang="en-US" sz="3200" dirty="0">
              <a:ln>
                <a:solidFill>
                  <a:srgbClr val="0070C0">
                    <a:alpha val="97000"/>
                  </a:srgbClr>
                </a:solidFill>
              </a:ln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-	</a:t>
            </a:r>
            <a:r>
              <a:rPr lang="en-US" sz="3200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Planned use 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	</a:t>
            </a:r>
            <a:r>
              <a:rPr lang="en-US" sz="3200" b="1" dirty="0">
                <a:ln>
                  <a:solidFill>
                    <a:srgbClr val="0070C0">
                      <a:alpha val="97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Coordinated Use 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Come First Served (subject to some restrictions) and Obligatory Negotiations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sz="32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Elements of Coordination Approach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427" y="1637071"/>
            <a:ext cx="7846142" cy="432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Publish a planned use of satellite network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Fulfil requirements mentioned in the RR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Negotiate with concerned administrations and get agreements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Record the coordinated assignments in the MIFR (Master International Frequency Register) to be taken into account by other administrations</a:t>
            </a:r>
          </a:p>
        </p:txBody>
      </p:sp>
    </p:spTree>
    <p:extLst>
      <p:ext uri="{BB962C8B-B14F-4D97-AF65-F5344CB8AC3E}">
        <p14:creationId xmlns:p14="http://schemas.microsoft.com/office/powerpoint/2010/main" val="16623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87245" y="272845"/>
            <a:ext cx="6651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Elements of Coordination Approach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11" y="1663503"/>
            <a:ext cx="8272989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8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20877" y="272845"/>
            <a:ext cx="672526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Coordination Approach</a:t>
            </a:r>
            <a:b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2000" dirty="0" smtClean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Satellite </a:t>
            </a:r>
            <a:r>
              <a:rPr lang="en-US" altLang="en-US" sz="2000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networks Not subject to Coordination Procedure 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1979613" y="1973263"/>
            <a:ext cx="2057400" cy="936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Advanced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Publication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Information</a:t>
            </a: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435600" y="1952625"/>
            <a:ext cx="3186113" cy="4011613"/>
            <a:chOff x="3424" y="1374"/>
            <a:chExt cx="2007" cy="2527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3424" y="2077"/>
              <a:ext cx="2007" cy="1824"/>
            </a:xfrm>
            <a:prstGeom prst="chevron">
              <a:avLst>
                <a:gd name="adj" fmla="val 16469"/>
              </a:avLst>
            </a:prstGeom>
            <a:solidFill>
              <a:srgbClr val="1F497D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EEECE1">
                  <a:alpha val="50000"/>
                </a:srgbClr>
              </a:outerShdw>
            </a:effectLst>
          </p:spPr>
          <p:txBody>
            <a:bodyPr anchor="ctr"/>
            <a:lstStyle>
              <a:lvl1pPr marL="450850" defTabSz="850900"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Recording in Master Register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</a:t>
              </a: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international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recognition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)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(Bringing into use)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3651" y="1374"/>
              <a:ext cx="1296" cy="590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EEECE1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Notification</a:t>
              </a:r>
            </a:p>
          </p:txBody>
        </p:sp>
      </p:grpSp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539750" y="3068638"/>
            <a:ext cx="5400675" cy="2895600"/>
          </a:xfrm>
          <a:prstGeom prst="chevron">
            <a:avLst>
              <a:gd name="adj" fmla="val 17840"/>
            </a:avLst>
          </a:prstGeom>
          <a:solidFill>
            <a:srgbClr val="00B0F0"/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EEECE1">
                <a:alpha val="50000"/>
              </a:srgbClr>
            </a:outerShdw>
          </a:effectLst>
        </p:spPr>
        <p:txBody>
          <a:bodyPr anchor="ctr"/>
          <a:lstStyle>
            <a:lvl1pPr marL="447675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</a:rPr>
              <a:t>Start the clock</a:t>
            </a: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</a:rPr>
              <a:t>(7 years to bring into use)</a:t>
            </a: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44400"/>
                </a:solidFill>
                <a:effectLst/>
                <a:uLnTx/>
                <a:uFillTx/>
                <a:latin typeface="Arial" panose="020B0604020202020204" pitchFamily="34" charset="0"/>
              </a:rPr>
              <a:t>Inform all administrations of any planned satellite network </a:t>
            </a: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4400"/>
                </a:solidFill>
                <a:effectLst/>
                <a:uLnTx/>
                <a:uFillTx/>
                <a:latin typeface="Arial" panose="020B0604020202020204" pitchFamily="34" charset="0"/>
              </a:rPr>
              <a:t>(certain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44400"/>
                </a:solidFill>
                <a:effectLst/>
                <a:uLnTx/>
                <a:uFillTx/>
                <a:latin typeface="Arial" panose="020B0604020202020204" pitchFamily="34" charset="0"/>
              </a:rPr>
              <a:t>Non-GSO) and its general description</a:t>
            </a: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44400"/>
                </a:solidFill>
                <a:effectLst/>
                <a:uLnTx/>
                <a:uFillTx/>
                <a:latin typeface="Arial" panose="020B0604020202020204" pitchFamily="34" charset="0"/>
              </a:rPr>
              <a:t>No priority, No examination</a:t>
            </a: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4444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03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0861" y="272845"/>
            <a:ext cx="6643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ADVANCE PUBLICATION OF INFORMATION</a:t>
            </a:r>
            <a:b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</a:br>
            <a: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ON SATELLITE NETWORKS</a:t>
            </a:r>
            <a:b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</a:br>
            <a: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(Section I of Article 9)</a:t>
            </a:r>
            <a:endParaRPr lang="en-US" sz="3600" b="1" spc="-150" dirty="0">
              <a:ln w="3175">
                <a:noFill/>
              </a:ln>
              <a:solidFill>
                <a:srgbClr val="4F81B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432" y="2792902"/>
            <a:ext cx="8251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rgbClr val="1F497D"/>
                </a:solidFill>
              </a:rPr>
              <a:t>Inform all administrations of any planned satellite network (GSO or Non-GSO) and its general description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rgbClr val="1F497D"/>
                </a:solidFill>
              </a:rPr>
              <a:t>Start of regulatory time limit to be recorded in the MIFR and brought into use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rgbClr val="1F497D"/>
                </a:solidFill>
              </a:rPr>
              <a:t>No priority, No examination</a:t>
            </a:r>
          </a:p>
        </p:txBody>
      </p:sp>
    </p:spTree>
    <p:extLst>
      <p:ext uri="{BB962C8B-B14F-4D97-AF65-F5344CB8AC3E}">
        <p14:creationId xmlns:p14="http://schemas.microsoft.com/office/powerpoint/2010/main" val="103669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20877" y="272845"/>
            <a:ext cx="672526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Coordination Approach</a:t>
            </a:r>
            <a:b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2000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Satellite networks Subject to Coordination </a:t>
            </a:r>
            <a:r>
              <a:rPr lang="en-US" altLang="en-US" sz="2000" dirty="0" smtClean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Procedure</a:t>
            </a:r>
            <a:endParaRPr lang="en-US" altLang="en-US" sz="2000" dirty="0">
              <a:solidFill>
                <a:srgbClr val="002060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859702" y="2168526"/>
            <a:ext cx="2057400" cy="9001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Advanced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Publication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Information</a:t>
            </a: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160963" y="1584325"/>
            <a:ext cx="3460751" cy="4683502"/>
            <a:chOff x="3251" y="1142"/>
            <a:chExt cx="2180" cy="2759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3251" y="2077"/>
              <a:ext cx="2180" cy="1824"/>
            </a:xfrm>
            <a:prstGeom prst="chevron">
              <a:avLst>
                <a:gd name="adj" fmla="val 16469"/>
              </a:avLst>
            </a:prstGeom>
            <a:solidFill>
              <a:srgbClr val="1F497D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EEECE1">
                  <a:alpha val="50000"/>
                </a:srgbClr>
              </a:outerShdw>
            </a:effectLst>
          </p:spPr>
          <p:txBody>
            <a:bodyPr anchor="ctr"/>
            <a:lstStyle>
              <a:lvl1pPr marL="450850" defTabSz="850900"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Recording in Master Register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</a:t>
              </a: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international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recognition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)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(Bringing into use)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3779" y="1142"/>
              <a:ext cx="1296" cy="590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EEECE1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Notification</a:t>
              </a:r>
            </a:p>
          </p:txBody>
        </p:sp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91756" y="1231900"/>
            <a:ext cx="5223783" cy="4068762"/>
            <a:chOff x="678" y="920"/>
            <a:chExt cx="3003" cy="2563"/>
          </a:xfrm>
          <a:solidFill>
            <a:srgbClr val="1F497D">
              <a:lumMod val="60000"/>
              <a:lumOff val="40000"/>
            </a:srgbClr>
          </a:solidFill>
        </p:grpSpPr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678" y="2142"/>
              <a:ext cx="3003" cy="1341"/>
            </a:xfrm>
            <a:prstGeom prst="chevron">
              <a:avLst>
                <a:gd name="adj" fmla="val 17114"/>
              </a:avLst>
            </a:prstGeom>
            <a:grpFill/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EEECE1">
                  <a:alpha val="50000"/>
                </a:srgbClr>
              </a:outerShdw>
            </a:effectLst>
          </p:spPr>
          <p:txBody>
            <a:bodyPr anchor="ctr"/>
            <a:lstStyle/>
            <a:p>
              <a:pPr marL="446088" marR="0" lvl="0" indent="0" defTabSz="8858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4444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Inform all administrations of any planned satellite network (GSO &amp; Non-GSO) and </a:t>
              </a:r>
              <a:r>
                <a:rPr kumimoji="0" lang="en-US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44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detailed </a:t>
              </a:r>
              <a:r>
                <a:rPr kumimoji="0" lang="en-US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4444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description</a:t>
              </a:r>
            </a:p>
            <a:p>
              <a:pPr marL="446088" marR="0" lvl="0" indent="0" defTabSz="8858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rebuchet MS" pitchFamily="34" charset="0"/>
                </a:rPr>
                <a:t>Obligatory negotiation  </a:t>
              </a:r>
            </a:p>
            <a:p>
              <a:pPr marL="446088" marR="0" lvl="0" indent="0" defTabSz="8858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rebuchet MS" pitchFamily="34" charset="0"/>
                </a:rPr>
                <a:t>(Goal: interference-free</a:t>
              </a:r>
              <a:b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rebuchet MS" pitchFamily="34" charset="0"/>
                </a:rPr>
              </a:b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rebuchet MS" pitchFamily="34" charset="0"/>
                </a:rPr>
                <a:t>operation) </a:t>
              </a:r>
            </a:p>
            <a:p>
              <a:pPr marL="446088" marR="0" lvl="0" indent="0" defTabSz="8858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 pitchFamily="34" charset="0"/>
              </a:endParaRPr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gray">
            <a:xfrm>
              <a:off x="834" y="920"/>
              <a:ext cx="1206" cy="590"/>
            </a:xfrm>
            <a:prstGeom prst="roundRect">
              <a:avLst>
                <a:gd name="adj" fmla="val 50000"/>
              </a:avLst>
            </a:prstGeom>
            <a:grpFill/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EEECE1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rebuchet MS" pitchFamily="34" charset="0"/>
                </a:rPr>
                <a:t>Coordination</a:t>
              </a:r>
            </a:p>
          </p:txBody>
        </p:sp>
      </p:grpSp>
      <p:sp>
        <p:nvSpPr>
          <p:cNvPr id="14" name="AutoShape 3"/>
          <p:cNvSpPr>
            <a:spLocks noChangeArrowheads="1"/>
          </p:cNvSpPr>
          <p:nvPr/>
        </p:nvSpPr>
        <p:spPr bwMode="gray">
          <a:xfrm>
            <a:off x="591756" y="5300662"/>
            <a:ext cx="5018629" cy="967165"/>
          </a:xfrm>
          <a:prstGeom prst="chevron">
            <a:avLst>
              <a:gd name="adj" fmla="val 16223"/>
            </a:avLst>
          </a:prstGeom>
          <a:solidFill>
            <a:srgbClr val="00B0F0"/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>
            <a:lvl1pPr marL="447675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  <a:latin typeface="Trebuchet MS" panose="020B0603020202020204" pitchFamily="34" charset="0"/>
              </a:rPr>
              <a:t>Start the clock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  <a:latin typeface="Trebuchet MS" panose="020B0603020202020204" pitchFamily="34" charset="0"/>
              </a:rPr>
              <a:t> (7 years to bring into use)</a:t>
            </a:r>
          </a:p>
        </p:txBody>
      </p:sp>
    </p:spTree>
    <p:extLst>
      <p:ext uri="{BB962C8B-B14F-4D97-AF65-F5344CB8AC3E}">
        <p14:creationId xmlns:p14="http://schemas.microsoft.com/office/powerpoint/2010/main" val="42442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0861" y="272845"/>
            <a:ext cx="6643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COORDINATION OF SATELLITE </a:t>
            </a:r>
            <a:r>
              <a:rPr lang="en-US" alt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NETWORKS</a:t>
            </a:r>
            <a:endParaRPr lang="en-US" sz="3600" b="1" spc="-150" dirty="0">
              <a:ln w="3175">
                <a:noFill/>
              </a:ln>
              <a:solidFill>
                <a:srgbClr val="4F81B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896" y="1660958"/>
            <a:ext cx="82519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5000"/>
              </a:spcBef>
              <a:spcAft>
                <a:spcPct val="25000"/>
              </a:spcAft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rgbClr val="1F497D"/>
                </a:solidFill>
              </a:rPr>
              <a:t>Section II, Article 9  “Procedure for effecting coordination”</a:t>
            </a:r>
          </a:p>
          <a:p>
            <a:pPr marL="457200" lvl="0" indent="-457200">
              <a:spcBef>
                <a:spcPct val="25000"/>
              </a:spcBef>
              <a:spcAft>
                <a:spcPct val="25000"/>
              </a:spcAft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rgbClr val="1F497D"/>
                </a:solidFill>
              </a:rPr>
              <a:t>Contains (almost) all cases of coordination for non-planned satellite networks (GSO and Non-GSO), earth and terrestrial stations </a:t>
            </a:r>
          </a:p>
          <a:p>
            <a:pPr marL="342900" lvl="1" indent="-342900">
              <a:spcBef>
                <a:spcPct val="0"/>
              </a:spcBef>
              <a:buFont typeface="Arial" panose="020B0604020202020204" pitchFamily="34" charset="0"/>
              <a:buChar char="–"/>
            </a:pP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contained in Article 9 </a:t>
            </a:r>
          </a:p>
          <a:p>
            <a:pPr marL="0" lvl="1">
              <a:spcBef>
                <a:spcPct val="0"/>
              </a:spcBef>
              <a:tabLst>
                <a:tab pos="720725" algn="l"/>
              </a:tabLst>
            </a:pP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(1) Non-Planed services w.r.t. Planned services</a:t>
            </a:r>
          </a:p>
          <a:p>
            <a:pPr marL="0" lvl="1">
              <a:spcBef>
                <a:spcPct val="0"/>
              </a:spcBef>
              <a:tabLst>
                <a:tab pos="720725" algn="l"/>
              </a:tabLst>
            </a:pP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	</a:t>
            </a:r>
            <a:r>
              <a:rPr lang="en-US" sz="2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(see Art 7 of AP30 and AP30A)</a:t>
            </a:r>
          </a:p>
          <a:p>
            <a:pPr marL="0" lvl="1">
              <a:spcBef>
                <a:spcPct val="0"/>
              </a:spcBef>
              <a:tabLst>
                <a:tab pos="720725" algn="l"/>
              </a:tabLst>
            </a:pP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(2) BSS sound in the 2.6 GHz w.r.t. Terrestrial Services   </a:t>
            </a:r>
          </a:p>
          <a:p>
            <a:pPr marL="0" lvl="1">
              <a:spcBef>
                <a:spcPct val="0"/>
              </a:spcBef>
              <a:tabLst>
                <a:tab pos="720725" algn="l"/>
              </a:tabLst>
            </a:pPr>
            <a:r>
              <a:rPr lang="en-US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2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See Res 539</a:t>
            </a:r>
            <a:r>
              <a:rPr lang="en-US" sz="2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en-US" sz="2600" b="1" dirty="0">
              <a:solidFill>
                <a:srgbClr val="4444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karina\Local Settings\Temporary Internet Files\Content.IE5\BQX106US\MC9000787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369" y="265386"/>
            <a:ext cx="2409921" cy="2590800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102332" y="3448373"/>
            <a:ext cx="4170040" cy="1656184"/>
          </a:xfrm>
          <a:prstGeom prst="round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Technical &amp; regulatory Exam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Coordination requirements</a:t>
            </a:r>
          </a:p>
        </p:txBody>
      </p:sp>
      <p:sp>
        <p:nvSpPr>
          <p:cNvPr id="13" name="Bent Arrow 12"/>
          <p:cNvSpPr/>
          <p:nvPr/>
        </p:nvSpPr>
        <p:spPr>
          <a:xfrm flipV="1">
            <a:off x="1425342" y="5162028"/>
            <a:ext cx="2847029" cy="802684"/>
          </a:xfrm>
          <a:prstGeom prst="bentArrow">
            <a:avLst>
              <a:gd name="adj1" fmla="val 25000"/>
              <a:gd name="adj2" fmla="val 11225"/>
              <a:gd name="adj3" fmla="val 25000"/>
              <a:gd name="adj4" fmla="val 43750"/>
            </a:avLst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425343" y="2705100"/>
            <a:ext cx="304800" cy="68580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2881360" y="795535"/>
            <a:ext cx="2057400" cy="3048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48471" y="5104557"/>
            <a:ext cx="3366361" cy="1656184"/>
          </a:xfrm>
          <a:prstGeom prst="roundRect">
            <a:avLst/>
          </a:prstGeom>
          <a:solidFill>
            <a:srgbClr val="92D05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 </a:t>
            </a:r>
            <a:r>
              <a:rPr lang="en-US" sz="2400" kern="0" dirty="0" smtClean="0">
                <a:solidFill>
                  <a:prstClr val="black"/>
                </a:solidFill>
                <a:latin typeface="Calibri"/>
              </a:rPr>
              <a:t>priority subject to Res.2 and No.9.53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48471" y="85061"/>
            <a:ext cx="3366361" cy="1656184"/>
          </a:xfrm>
          <a:prstGeom prst="round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Request for coordination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smtClean="0">
                <a:solidFill>
                  <a:prstClr val="black"/>
                </a:solidFill>
                <a:latin typeface="Calibri"/>
              </a:rPr>
              <a:t>AP4 submission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6400" y="45720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BR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094311" y="2271437"/>
            <a:ext cx="937750" cy="3254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053572" y="1991488"/>
            <a:ext cx="2472546" cy="962190"/>
          </a:xfrm>
          <a:prstGeom prst="round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API/C publication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5369" y="5378061"/>
            <a:ext cx="3124200" cy="457200"/>
          </a:xfrm>
          <a:prstGeom prst="round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Findings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5369" y="5830614"/>
            <a:ext cx="3124200" cy="457200"/>
          </a:xfrm>
          <a:prstGeom prst="round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Affected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48471" y="3448373"/>
            <a:ext cx="3366361" cy="1062567"/>
          </a:xfrm>
          <a:prstGeom prst="roundRect">
            <a:avLst/>
          </a:prstGeom>
          <a:solidFill>
            <a:srgbClr val="92D05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 regulatory period</a:t>
            </a:r>
          </a:p>
        </p:txBody>
      </p:sp>
      <p:sp>
        <p:nvSpPr>
          <p:cNvPr id="20" name="Bent Arrow 19"/>
          <p:cNvSpPr/>
          <p:nvPr/>
        </p:nvSpPr>
        <p:spPr>
          <a:xfrm rot="5400000">
            <a:off x="5745391" y="2423855"/>
            <a:ext cx="972519" cy="794534"/>
          </a:xfrm>
          <a:prstGeom prst="bentArrow">
            <a:avLst>
              <a:gd name="adj1" fmla="val 25000"/>
              <a:gd name="adj2" fmla="val 11225"/>
              <a:gd name="adj3" fmla="val 25000"/>
              <a:gd name="adj4" fmla="val 43750"/>
            </a:avLst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3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No.9.35 </a:t>
            </a:r>
            <a:r>
              <a:rPr lang="en-US" sz="3600" b="1" spc="-150" dirty="0">
                <a:ln w="3175">
                  <a:noFill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Examination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3678" y="1401097"/>
            <a:ext cx="78461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2000" eaLnBrk="0" hangingPunct="0">
              <a:spcBef>
                <a:spcPct val="50000"/>
              </a:spcBef>
              <a:buClr>
                <a:srgbClr val="00FF00"/>
              </a:buClr>
            </a:pPr>
            <a:r>
              <a:rPr lang="en-US" sz="3200" b="1" dirty="0">
                <a:solidFill>
                  <a:srgbClr val="1F497D"/>
                </a:solidFill>
              </a:rPr>
              <a:t>Examination w.r.t. in conformity with Allocation Table and Other provisions Listed in </a:t>
            </a:r>
            <a:r>
              <a:rPr lang="en-US" sz="3200" b="1" dirty="0" err="1">
                <a:solidFill>
                  <a:srgbClr val="1F497D"/>
                </a:solidFill>
              </a:rPr>
              <a:t>RoP</a:t>
            </a:r>
            <a:r>
              <a:rPr lang="en-US" sz="3200" b="1" dirty="0">
                <a:solidFill>
                  <a:srgbClr val="1F497D"/>
                </a:solidFill>
              </a:rPr>
              <a:t> under No.11.31  </a:t>
            </a:r>
          </a:p>
          <a:p>
            <a:pPr lvl="1" defTabSz="762000" eaLnBrk="0" hangingPunct="0">
              <a:spcBef>
                <a:spcPct val="50000"/>
              </a:spcBef>
              <a:buClr>
                <a:srgbClr val="00FF00"/>
              </a:buClr>
            </a:pPr>
            <a:r>
              <a:rPr lang="en-US" sz="2800" b="1" dirty="0" err="1">
                <a:solidFill>
                  <a:srgbClr val="1F497D"/>
                </a:solidFill>
              </a:rPr>
              <a:t>Favourable</a:t>
            </a:r>
            <a:r>
              <a:rPr lang="en-US" sz="2800" b="1" dirty="0">
                <a:solidFill>
                  <a:srgbClr val="1F497D"/>
                </a:solidFill>
              </a:rPr>
              <a:t> and </a:t>
            </a:r>
            <a:r>
              <a:rPr lang="en-US" sz="2800" b="1" dirty="0" err="1">
                <a:solidFill>
                  <a:srgbClr val="1F497D"/>
                </a:solidFill>
              </a:rPr>
              <a:t>Unfavourable</a:t>
            </a:r>
            <a:r>
              <a:rPr lang="en-US" sz="2800" b="1" dirty="0">
                <a:solidFill>
                  <a:srgbClr val="1F497D"/>
                </a:solidFill>
              </a:rPr>
              <a:t> groups of frequency assignments are split </a:t>
            </a:r>
          </a:p>
          <a:p>
            <a:pPr lvl="1" defTabSz="762000" eaLnBrk="0" hangingPunct="0">
              <a:spcBef>
                <a:spcPct val="50000"/>
              </a:spcBef>
              <a:buClr>
                <a:srgbClr val="00FF00"/>
              </a:buClr>
            </a:pPr>
            <a:r>
              <a:rPr lang="en-US" sz="2800" b="1" dirty="0">
                <a:solidFill>
                  <a:srgbClr val="1F497D"/>
                </a:solidFill>
              </a:rPr>
              <a:t>Findings: </a:t>
            </a:r>
            <a:r>
              <a:rPr lang="en-US" sz="2800" b="1" dirty="0" err="1">
                <a:solidFill>
                  <a:srgbClr val="1F497D"/>
                </a:solidFill>
              </a:rPr>
              <a:t>Favourable</a:t>
            </a:r>
            <a:r>
              <a:rPr lang="en-US" sz="2800" b="1" dirty="0">
                <a:solidFill>
                  <a:srgbClr val="1F497D"/>
                </a:solidFill>
              </a:rPr>
              <a:t> A- </a:t>
            </a:r>
            <a:r>
              <a:rPr lang="en-US" sz="2800" b="1" dirty="0" err="1">
                <a:solidFill>
                  <a:srgbClr val="1F497D"/>
                </a:solidFill>
              </a:rPr>
              <a:t>Unfavourable</a:t>
            </a:r>
            <a:r>
              <a:rPr lang="en-US" sz="2800" b="1" dirty="0">
                <a:solidFill>
                  <a:srgbClr val="1F497D"/>
                </a:solidFill>
              </a:rPr>
              <a:t> N- </a:t>
            </a:r>
          </a:p>
          <a:p>
            <a:pPr marL="0" lvl="1" indent="-457200" defTabSz="762000" eaLnBrk="0" hangingPunct="0">
              <a:spcBef>
                <a:spcPct val="50000"/>
              </a:spcBef>
              <a:buClr>
                <a:srgbClr val="00FF00"/>
              </a:buClr>
            </a:pPr>
            <a:r>
              <a:rPr lang="en-US" sz="3200" b="1" dirty="0">
                <a:solidFill>
                  <a:schemeClr val="accent2"/>
                </a:solidFill>
              </a:rPr>
              <a:t>Groups with findings N- are not examined further  </a:t>
            </a:r>
          </a:p>
        </p:txBody>
      </p:sp>
    </p:spTree>
    <p:extLst>
      <p:ext uri="{BB962C8B-B14F-4D97-AF65-F5344CB8AC3E}">
        <p14:creationId xmlns:p14="http://schemas.microsoft.com/office/powerpoint/2010/main" val="30496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No.9.36 </a:t>
            </a:r>
            <a:r>
              <a:rPr lang="en-US" sz="3600" b="1" spc="-150" dirty="0">
                <a:ln w="3175">
                  <a:noFill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Examination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8454" y="1401097"/>
            <a:ext cx="8448878" cy="5484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2000" eaLnBrk="0" hangingPunct="0">
              <a:spcBef>
                <a:spcPct val="50000"/>
              </a:spcBef>
              <a:buClr>
                <a:srgbClr val="00FF00"/>
              </a:buClr>
            </a:pPr>
            <a:r>
              <a:rPr lang="en-US" sz="3200" b="1" dirty="0">
                <a:solidFill>
                  <a:srgbClr val="1F497D"/>
                </a:solidFill>
              </a:rPr>
              <a:t>Coordination Requirement for groups with “A –”</a:t>
            </a:r>
          </a:p>
          <a:p>
            <a:pPr marL="457200" indent="-457200" defTabSz="762000" eaLnBrk="0" hangingPunct="0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1F497D"/>
                </a:solidFill>
              </a:rPr>
              <a:t>Establish forms of coordination</a:t>
            </a:r>
          </a:p>
          <a:p>
            <a:pPr algn="ctr" defTabSz="762000" eaLnBrk="0" hangingPunct="0">
              <a:spcBef>
                <a:spcPct val="50000"/>
              </a:spcBef>
              <a:buClr>
                <a:srgbClr val="FFFF00"/>
              </a:buClr>
            </a:pP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</a:rPr>
              <a:t>9.7, 9.7A, 9.7B, 9.11, RS33, 9.11A, 9.12, 9.12A, 9.13, 9.14, </a:t>
            </a:r>
          </a:p>
          <a:p>
            <a:pPr algn="ctr" defTabSz="762000" eaLnBrk="0" hangingPunct="0">
              <a:spcBef>
                <a:spcPct val="50000"/>
              </a:spcBef>
              <a:buClr>
                <a:srgbClr val="FFFF00"/>
              </a:buClr>
            </a:pP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</a:rPr>
              <a:t>9.21/A, 9.21/B, 9.21/C, Ap30/Art.7, Ap30A/Art.7, RS539</a:t>
            </a:r>
            <a:endParaRPr lang="en-GB" sz="24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defTabSz="762000" eaLnBrk="0" hangingPunct="0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1F497D"/>
                </a:solidFill>
              </a:rPr>
              <a:t>Identify administrations with which coordination may need to be effected for various forms of coordination</a:t>
            </a:r>
          </a:p>
          <a:p>
            <a:pPr marL="457200" indent="-457200" defTabSz="762000" eaLnBrk="0" hangingPunct="0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1F497D"/>
                </a:solidFill>
              </a:rPr>
              <a:t>Identify list of satellite networks 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sz="32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4"/>
          <p:cNvGraphicFramePr>
            <a:graphicFrameLocks/>
          </p:cNvGraphicFramePr>
          <p:nvPr>
            <p:extLst/>
          </p:nvPr>
        </p:nvGraphicFramePr>
        <p:xfrm>
          <a:off x="395536" y="380999"/>
          <a:ext cx="8640960" cy="640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Designer Drawing" r:id="rId4" imgW="2922480" imgH="403200" progId="">
                  <p:embed/>
                </p:oleObj>
              </mc:Choice>
              <mc:Fallback>
                <p:oleObj name="Designer Drawing" r:id="rId4" imgW="2922480" imgH="4032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80999"/>
                        <a:ext cx="8640960" cy="6406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7"/>
          <p:cNvSpPr>
            <a:spLocks noChangeShapeType="1"/>
          </p:cNvSpPr>
          <p:nvPr/>
        </p:nvSpPr>
        <p:spPr bwMode="auto">
          <a:xfrm flipH="1">
            <a:off x="2667000" y="1295400"/>
            <a:ext cx="3581400" cy="3962400"/>
          </a:xfrm>
          <a:prstGeom prst="line">
            <a:avLst/>
          </a:prstGeom>
          <a:noFill/>
          <a:ln w="50800" cmpd="sng">
            <a:solidFill>
              <a:srgbClr val="00B050"/>
            </a:solidFill>
            <a:round/>
            <a:headEnd type="stealth" w="med" len="lg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2747963" y="2243138"/>
            <a:ext cx="2730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00FF00"/>
              </a:buClr>
              <a:buFontTx/>
              <a:buChar char="•"/>
            </a:pPr>
            <a:endParaRPr lang="en-US"/>
          </a:p>
        </p:txBody>
      </p:sp>
      <p:sp>
        <p:nvSpPr>
          <p:cNvPr id="123916" name="Line 12"/>
          <p:cNvSpPr>
            <a:spLocks noChangeShapeType="1"/>
          </p:cNvSpPr>
          <p:nvPr/>
        </p:nvSpPr>
        <p:spPr bwMode="auto">
          <a:xfrm flipV="1">
            <a:off x="2590800" y="1219200"/>
            <a:ext cx="838200" cy="3886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17" name="Line 13"/>
          <p:cNvSpPr>
            <a:spLocks noChangeShapeType="1"/>
          </p:cNvSpPr>
          <p:nvPr/>
        </p:nvSpPr>
        <p:spPr bwMode="auto">
          <a:xfrm flipH="1">
            <a:off x="7086600" y="1219200"/>
            <a:ext cx="0" cy="3886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18" name="Line 14"/>
          <p:cNvSpPr>
            <a:spLocks noChangeShapeType="1"/>
          </p:cNvSpPr>
          <p:nvPr/>
        </p:nvSpPr>
        <p:spPr bwMode="auto">
          <a:xfrm flipV="1">
            <a:off x="2895600" y="5410200"/>
            <a:ext cx="12954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19" name="Line 15"/>
          <p:cNvSpPr>
            <a:spLocks noChangeShapeType="1"/>
          </p:cNvSpPr>
          <p:nvPr/>
        </p:nvSpPr>
        <p:spPr bwMode="auto">
          <a:xfrm flipV="1">
            <a:off x="4724400" y="5334000"/>
            <a:ext cx="1828800" cy="76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20" name="Line 16"/>
          <p:cNvSpPr>
            <a:spLocks noChangeShapeType="1"/>
          </p:cNvSpPr>
          <p:nvPr/>
        </p:nvSpPr>
        <p:spPr bwMode="auto">
          <a:xfrm flipH="1">
            <a:off x="4716016" y="1124744"/>
            <a:ext cx="2286000" cy="3962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21" name="Line 17"/>
          <p:cNvSpPr>
            <a:spLocks noChangeShapeType="1"/>
          </p:cNvSpPr>
          <p:nvPr/>
        </p:nvSpPr>
        <p:spPr bwMode="auto">
          <a:xfrm>
            <a:off x="0" y="2636912"/>
            <a:ext cx="1043608" cy="72008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22" name="Line 18"/>
          <p:cNvSpPr>
            <a:spLocks noChangeShapeType="1"/>
          </p:cNvSpPr>
          <p:nvPr/>
        </p:nvSpPr>
        <p:spPr bwMode="auto">
          <a:xfrm>
            <a:off x="1691680" y="3140968"/>
            <a:ext cx="2514600" cy="1981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23" name="Line 19"/>
          <p:cNvSpPr>
            <a:spLocks noChangeShapeType="1"/>
          </p:cNvSpPr>
          <p:nvPr/>
        </p:nvSpPr>
        <p:spPr bwMode="auto">
          <a:xfrm>
            <a:off x="2133600" y="3124200"/>
            <a:ext cx="4495800" cy="2057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1055" name="Group 22"/>
          <p:cNvGrpSpPr>
            <a:grpSpLocks/>
          </p:cNvGrpSpPr>
          <p:nvPr/>
        </p:nvGrpSpPr>
        <p:grpSpPr bwMode="auto">
          <a:xfrm>
            <a:off x="4350905" y="5556916"/>
            <a:ext cx="346112" cy="436988"/>
            <a:chOff x="2904" y="3462"/>
            <a:chExt cx="216" cy="268"/>
          </a:xfrm>
        </p:grpSpPr>
        <p:sp>
          <p:nvSpPr>
            <p:cNvPr id="1056" name="Freeform 23"/>
            <p:cNvSpPr>
              <a:spLocks/>
            </p:cNvSpPr>
            <p:nvPr/>
          </p:nvSpPr>
          <p:spPr bwMode="auto">
            <a:xfrm>
              <a:off x="2904" y="3462"/>
              <a:ext cx="216" cy="268"/>
            </a:xfrm>
            <a:custGeom>
              <a:avLst/>
              <a:gdLst>
                <a:gd name="T0" fmla="*/ 10 w 430"/>
                <a:gd name="T1" fmla="*/ 15 h 536"/>
                <a:gd name="T2" fmla="*/ 10 w 430"/>
                <a:gd name="T3" fmla="*/ 12 h 536"/>
                <a:gd name="T4" fmla="*/ 9 w 430"/>
                <a:gd name="T5" fmla="*/ 10 h 536"/>
                <a:gd name="T6" fmla="*/ 8 w 430"/>
                <a:gd name="T7" fmla="*/ 8 h 536"/>
                <a:gd name="T8" fmla="*/ 8 w 430"/>
                <a:gd name="T9" fmla="*/ 6 h 536"/>
                <a:gd name="T10" fmla="*/ 8 w 430"/>
                <a:gd name="T11" fmla="*/ 4 h 536"/>
                <a:gd name="T12" fmla="*/ 8 w 430"/>
                <a:gd name="T13" fmla="*/ 2 h 536"/>
                <a:gd name="T14" fmla="*/ 8 w 430"/>
                <a:gd name="T15" fmla="*/ 1 h 536"/>
                <a:gd name="T16" fmla="*/ 7 w 430"/>
                <a:gd name="T17" fmla="*/ 1 h 536"/>
                <a:gd name="T18" fmla="*/ 8 w 430"/>
                <a:gd name="T19" fmla="*/ 1 h 536"/>
                <a:gd name="T20" fmla="*/ 8 w 430"/>
                <a:gd name="T21" fmla="*/ 1 h 536"/>
                <a:gd name="T22" fmla="*/ 8 w 430"/>
                <a:gd name="T23" fmla="*/ 1 h 536"/>
                <a:gd name="T24" fmla="*/ 8 w 430"/>
                <a:gd name="T25" fmla="*/ 1 h 536"/>
                <a:gd name="T26" fmla="*/ 8 w 430"/>
                <a:gd name="T27" fmla="*/ 1 h 536"/>
                <a:gd name="T28" fmla="*/ 8 w 430"/>
                <a:gd name="T29" fmla="*/ 1 h 536"/>
                <a:gd name="T30" fmla="*/ 7 w 430"/>
                <a:gd name="T31" fmla="*/ 1 h 536"/>
                <a:gd name="T32" fmla="*/ 7 w 430"/>
                <a:gd name="T33" fmla="*/ 0 h 536"/>
                <a:gd name="T34" fmla="*/ 7 w 430"/>
                <a:gd name="T35" fmla="*/ 1 h 536"/>
                <a:gd name="T36" fmla="*/ 7 w 430"/>
                <a:gd name="T37" fmla="*/ 1 h 536"/>
                <a:gd name="T38" fmla="*/ 7 w 430"/>
                <a:gd name="T39" fmla="*/ 1 h 536"/>
                <a:gd name="T40" fmla="*/ 7 w 430"/>
                <a:gd name="T41" fmla="*/ 1 h 536"/>
                <a:gd name="T42" fmla="*/ 7 w 430"/>
                <a:gd name="T43" fmla="*/ 1 h 536"/>
                <a:gd name="T44" fmla="*/ 7 w 430"/>
                <a:gd name="T45" fmla="*/ 1 h 536"/>
                <a:gd name="T46" fmla="*/ 7 w 430"/>
                <a:gd name="T47" fmla="*/ 1 h 536"/>
                <a:gd name="T48" fmla="*/ 7 w 430"/>
                <a:gd name="T49" fmla="*/ 1 h 536"/>
                <a:gd name="T50" fmla="*/ 7 w 430"/>
                <a:gd name="T51" fmla="*/ 1 h 536"/>
                <a:gd name="T52" fmla="*/ 7 w 430"/>
                <a:gd name="T53" fmla="*/ 2 h 536"/>
                <a:gd name="T54" fmla="*/ 7 w 430"/>
                <a:gd name="T55" fmla="*/ 4 h 536"/>
                <a:gd name="T56" fmla="*/ 6 w 430"/>
                <a:gd name="T57" fmla="*/ 6 h 536"/>
                <a:gd name="T58" fmla="*/ 6 w 430"/>
                <a:gd name="T59" fmla="*/ 8 h 536"/>
                <a:gd name="T60" fmla="*/ 5 w 430"/>
                <a:gd name="T61" fmla="*/ 10 h 536"/>
                <a:gd name="T62" fmla="*/ 5 w 430"/>
                <a:gd name="T63" fmla="*/ 12 h 536"/>
                <a:gd name="T64" fmla="*/ 4 w 430"/>
                <a:gd name="T65" fmla="*/ 15 h 536"/>
                <a:gd name="T66" fmla="*/ 4 w 430"/>
                <a:gd name="T67" fmla="*/ 15 h 536"/>
                <a:gd name="T68" fmla="*/ 3 w 430"/>
                <a:gd name="T69" fmla="*/ 15 h 536"/>
                <a:gd name="T70" fmla="*/ 3 w 430"/>
                <a:gd name="T71" fmla="*/ 15 h 536"/>
                <a:gd name="T72" fmla="*/ 2 w 430"/>
                <a:gd name="T73" fmla="*/ 15 h 536"/>
                <a:gd name="T74" fmla="*/ 2 w 430"/>
                <a:gd name="T75" fmla="*/ 17 h 536"/>
                <a:gd name="T76" fmla="*/ 1 w 430"/>
                <a:gd name="T77" fmla="*/ 17 h 536"/>
                <a:gd name="T78" fmla="*/ 1 w 430"/>
                <a:gd name="T79" fmla="*/ 17 h 536"/>
                <a:gd name="T80" fmla="*/ 0 w 430"/>
                <a:gd name="T81" fmla="*/ 17 h 536"/>
                <a:gd name="T82" fmla="*/ 7 w 430"/>
                <a:gd name="T83" fmla="*/ 17 h 536"/>
                <a:gd name="T84" fmla="*/ 14 w 430"/>
                <a:gd name="T85" fmla="*/ 17 h 536"/>
                <a:gd name="T86" fmla="*/ 14 w 430"/>
                <a:gd name="T87" fmla="*/ 17 h 536"/>
                <a:gd name="T88" fmla="*/ 13 w 430"/>
                <a:gd name="T89" fmla="*/ 17 h 536"/>
                <a:gd name="T90" fmla="*/ 13 w 430"/>
                <a:gd name="T91" fmla="*/ 17 h 536"/>
                <a:gd name="T92" fmla="*/ 12 w 430"/>
                <a:gd name="T93" fmla="*/ 15 h 536"/>
                <a:gd name="T94" fmla="*/ 12 w 430"/>
                <a:gd name="T95" fmla="*/ 15 h 536"/>
                <a:gd name="T96" fmla="*/ 11 w 430"/>
                <a:gd name="T97" fmla="*/ 15 h 536"/>
                <a:gd name="T98" fmla="*/ 11 w 430"/>
                <a:gd name="T99" fmla="*/ 15 h 536"/>
                <a:gd name="T100" fmla="*/ 10 w 430"/>
                <a:gd name="T101" fmla="*/ 15 h 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0"/>
                <a:gd name="T154" fmla="*/ 0 h 536"/>
                <a:gd name="T155" fmla="*/ 430 w 430"/>
                <a:gd name="T156" fmla="*/ 536 h 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0" h="536">
                  <a:moveTo>
                    <a:pt x="315" y="491"/>
                  </a:moveTo>
                  <a:lnTo>
                    <a:pt x="291" y="410"/>
                  </a:lnTo>
                  <a:lnTo>
                    <a:pt x="271" y="332"/>
                  </a:lnTo>
                  <a:lnTo>
                    <a:pt x="255" y="259"/>
                  </a:lnTo>
                  <a:lnTo>
                    <a:pt x="243" y="192"/>
                  </a:lnTo>
                  <a:lnTo>
                    <a:pt x="234" y="135"/>
                  </a:lnTo>
                  <a:lnTo>
                    <a:pt x="228" y="87"/>
                  </a:lnTo>
                  <a:lnTo>
                    <a:pt x="224" y="53"/>
                  </a:lnTo>
                  <a:lnTo>
                    <a:pt x="222" y="33"/>
                  </a:lnTo>
                  <a:lnTo>
                    <a:pt x="226" y="30"/>
                  </a:lnTo>
                  <a:lnTo>
                    <a:pt x="230" y="26"/>
                  </a:lnTo>
                  <a:lnTo>
                    <a:pt x="232" y="22"/>
                  </a:lnTo>
                  <a:lnTo>
                    <a:pt x="233" y="17"/>
                  </a:lnTo>
                  <a:lnTo>
                    <a:pt x="232" y="10"/>
                  </a:lnTo>
                  <a:lnTo>
                    <a:pt x="228" y="5"/>
                  </a:lnTo>
                  <a:lnTo>
                    <a:pt x="222" y="1"/>
                  </a:lnTo>
                  <a:lnTo>
                    <a:pt x="216" y="0"/>
                  </a:lnTo>
                  <a:lnTo>
                    <a:pt x="209" y="1"/>
                  </a:lnTo>
                  <a:lnTo>
                    <a:pt x="204" y="5"/>
                  </a:lnTo>
                  <a:lnTo>
                    <a:pt x="200" y="10"/>
                  </a:lnTo>
                  <a:lnTo>
                    <a:pt x="198" y="17"/>
                  </a:lnTo>
                  <a:lnTo>
                    <a:pt x="200" y="22"/>
                  </a:lnTo>
                  <a:lnTo>
                    <a:pt x="201" y="26"/>
                  </a:lnTo>
                  <a:lnTo>
                    <a:pt x="205" y="30"/>
                  </a:lnTo>
                  <a:lnTo>
                    <a:pt x="209" y="33"/>
                  </a:lnTo>
                  <a:lnTo>
                    <a:pt x="208" y="53"/>
                  </a:lnTo>
                  <a:lnTo>
                    <a:pt x="204" y="87"/>
                  </a:lnTo>
                  <a:lnTo>
                    <a:pt x="197" y="135"/>
                  </a:lnTo>
                  <a:lnTo>
                    <a:pt x="188" y="192"/>
                  </a:lnTo>
                  <a:lnTo>
                    <a:pt x="176" y="259"/>
                  </a:lnTo>
                  <a:lnTo>
                    <a:pt x="160" y="332"/>
                  </a:lnTo>
                  <a:lnTo>
                    <a:pt x="140" y="410"/>
                  </a:lnTo>
                  <a:lnTo>
                    <a:pt x="115" y="491"/>
                  </a:lnTo>
                  <a:lnTo>
                    <a:pt x="103" y="494"/>
                  </a:lnTo>
                  <a:lnTo>
                    <a:pt x="90" y="498"/>
                  </a:lnTo>
                  <a:lnTo>
                    <a:pt x="75" y="503"/>
                  </a:lnTo>
                  <a:lnTo>
                    <a:pt x="59" y="510"/>
                  </a:lnTo>
                  <a:lnTo>
                    <a:pt x="43" y="515"/>
                  </a:lnTo>
                  <a:lnTo>
                    <a:pt x="27" y="521"/>
                  </a:lnTo>
                  <a:lnTo>
                    <a:pt x="13" y="529"/>
                  </a:lnTo>
                  <a:lnTo>
                    <a:pt x="0" y="536"/>
                  </a:lnTo>
                  <a:lnTo>
                    <a:pt x="216" y="536"/>
                  </a:lnTo>
                  <a:lnTo>
                    <a:pt x="430" y="536"/>
                  </a:lnTo>
                  <a:lnTo>
                    <a:pt x="417" y="529"/>
                  </a:lnTo>
                  <a:lnTo>
                    <a:pt x="403" y="521"/>
                  </a:lnTo>
                  <a:lnTo>
                    <a:pt x="387" y="515"/>
                  </a:lnTo>
                  <a:lnTo>
                    <a:pt x="371" y="510"/>
                  </a:lnTo>
                  <a:lnTo>
                    <a:pt x="355" y="503"/>
                  </a:lnTo>
                  <a:lnTo>
                    <a:pt x="340" y="498"/>
                  </a:lnTo>
                  <a:lnTo>
                    <a:pt x="327" y="494"/>
                  </a:lnTo>
                  <a:lnTo>
                    <a:pt x="315" y="4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57" name="Freeform 24"/>
            <p:cNvSpPr>
              <a:spLocks/>
            </p:cNvSpPr>
            <p:nvPr/>
          </p:nvSpPr>
          <p:spPr bwMode="auto">
            <a:xfrm>
              <a:off x="2973" y="3686"/>
              <a:ext cx="29" cy="21"/>
            </a:xfrm>
            <a:custGeom>
              <a:avLst/>
              <a:gdLst>
                <a:gd name="T0" fmla="*/ 1 w 60"/>
                <a:gd name="T1" fmla="*/ 0 h 42"/>
                <a:gd name="T2" fmla="*/ 1 w 60"/>
                <a:gd name="T3" fmla="*/ 1 h 42"/>
                <a:gd name="T4" fmla="*/ 1 w 60"/>
                <a:gd name="T5" fmla="*/ 1 h 42"/>
                <a:gd name="T6" fmla="*/ 1 w 60"/>
                <a:gd name="T7" fmla="*/ 1 h 42"/>
                <a:gd name="T8" fmla="*/ 1 w 60"/>
                <a:gd name="T9" fmla="*/ 1 h 42"/>
                <a:gd name="T10" fmla="*/ 0 w 60"/>
                <a:gd name="T11" fmla="*/ 1 h 42"/>
                <a:gd name="T12" fmla="*/ 0 w 60"/>
                <a:gd name="T13" fmla="*/ 1 h 42"/>
                <a:gd name="T14" fmla="*/ 0 w 60"/>
                <a:gd name="T15" fmla="*/ 1 h 42"/>
                <a:gd name="T16" fmla="*/ 0 w 60"/>
                <a:gd name="T17" fmla="*/ 1 h 42"/>
                <a:gd name="T18" fmla="*/ 0 w 60"/>
                <a:gd name="T19" fmla="*/ 1 h 42"/>
                <a:gd name="T20" fmla="*/ 1 w 60"/>
                <a:gd name="T21" fmla="*/ 0 h 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0"/>
                <a:gd name="T34" fmla="*/ 0 h 42"/>
                <a:gd name="T35" fmla="*/ 60 w 60"/>
                <a:gd name="T36" fmla="*/ 42 h 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0" h="42">
                  <a:moveTo>
                    <a:pt x="39" y="0"/>
                  </a:moveTo>
                  <a:lnTo>
                    <a:pt x="60" y="35"/>
                  </a:lnTo>
                  <a:lnTo>
                    <a:pt x="54" y="35"/>
                  </a:lnTo>
                  <a:lnTo>
                    <a:pt x="46" y="35"/>
                  </a:lnTo>
                  <a:lnTo>
                    <a:pt x="39" y="37"/>
                  </a:lnTo>
                  <a:lnTo>
                    <a:pt x="29" y="38"/>
                  </a:lnTo>
                  <a:lnTo>
                    <a:pt x="21" y="39"/>
                  </a:lnTo>
                  <a:lnTo>
                    <a:pt x="12" y="39"/>
                  </a:lnTo>
                  <a:lnTo>
                    <a:pt x="5" y="41"/>
                  </a:lnTo>
                  <a:lnTo>
                    <a:pt x="0" y="4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58" name="Freeform 25"/>
            <p:cNvSpPr>
              <a:spLocks/>
            </p:cNvSpPr>
            <p:nvPr/>
          </p:nvSpPr>
          <p:spPr bwMode="auto">
            <a:xfrm>
              <a:off x="3024" y="3684"/>
              <a:ext cx="30" cy="23"/>
            </a:xfrm>
            <a:custGeom>
              <a:avLst/>
              <a:gdLst>
                <a:gd name="T0" fmla="*/ 0 w 61"/>
                <a:gd name="T1" fmla="*/ 1 h 48"/>
                <a:gd name="T2" fmla="*/ 0 w 61"/>
                <a:gd name="T3" fmla="*/ 0 h 48"/>
                <a:gd name="T4" fmla="*/ 1 w 61"/>
                <a:gd name="T5" fmla="*/ 1 h 48"/>
                <a:gd name="T6" fmla="*/ 1 w 61"/>
                <a:gd name="T7" fmla="*/ 1 h 48"/>
                <a:gd name="T8" fmla="*/ 1 w 61"/>
                <a:gd name="T9" fmla="*/ 1 h 48"/>
                <a:gd name="T10" fmla="*/ 1 w 61"/>
                <a:gd name="T11" fmla="*/ 1 h 48"/>
                <a:gd name="T12" fmla="*/ 1 w 61"/>
                <a:gd name="T13" fmla="*/ 1 h 48"/>
                <a:gd name="T14" fmla="*/ 0 w 61"/>
                <a:gd name="T15" fmla="*/ 1 h 48"/>
                <a:gd name="T16" fmla="*/ 0 w 61"/>
                <a:gd name="T17" fmla="*/ 1 h 48"/>
                <a:gd name="T18" fmla="*/ 0 w 61"/>
                <a:gd name="T19" fmla="*/ 1 h 48"/>
                <a:gd name="T20" fmla="*/ 0 w 61"/>
                <a:gd name="T21" fmla="*/ 1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"/>
                <a:gd name="T34" fmla="*/ 0 h 48"/>
                <a:gd name="T35" fmla="*/ 61 w 61"/>
                <a:gd name="T36" fmla="*/ 48 h 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" h="48">
                  <a:moveTo>
                    <a:pt x="0" y="41"/>
                  </a:moveTo>
                  <a:lnTo>
                    <a:pt x="24" y="0"/>
                  </a:lnTo>
                  <a:lnTo>
                    <a:pt x="61" y="48"/>
                  </a:lnTo>
                  <a:lnTo>
                    <a:pt x="53" y="47"/>
                  </a:lnTo>
                  <a:lnTo>
                    <a:pt x="47" y="45"/>
                  </a:lnTo>
                  <a:lnTo>
                    <a:pt x="39" y="44"/>
                  </a:lnTo>
                  <a:lnTo>
                    <a:pt x="32" y="43"/>
                  </a:lnTo>
                  <a:lnTo>
                    <a:pt x="24" y="43"/>
                  </a:lnTo>
                  <a:lnTo>
                    <a:pt x="17" y="41"/>
                  </a:lnTo>
                  <a:lnTo>
                    <a:pt x="8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59" name="Freeform 26"/>
            <p:cNvSpPr>
              <a:spLocks/>
            </p:cNvSpPr>
            <p:nvPr/>
          </p:nvSpPr>
          <p:spPr bwMode="auto">
            <a:xfrm>
              <a:off x="2998" y="3664"/>
              <a:ext cx="11" cy="35"/>
            </a:xfrm>
            <a:custGeom>
              <a:avLst/>
              <a:gdLst>
                <a:gd name="T0" fmla="*/ 0 w 23"/>
                <a:gd name="T1" fmla="*/ 0 h 69"/>
                <a:gd name="T2" fmla="*/ 0 w 23"/>
                <a:gd name="T3" fmla="*/ 3 h 69"/>
                <a:gd name="T4" fmla="*/ 0 w 23"/>
                <a:gd name="T5" fmla="*/ 1 h 69"/>
                <a:gd name="T6" fmla="*/ 0 w 23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69"/>
                <a:gd name="T14" fmla="*/ 23 w 2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69">
                  <a:moveTo>
                    <a:pt x="23" y="0"/>
                  </a:moveTo>
                  <a:lnTo>
                    <a:pt x="23" y="69"/>
                  </a:lnTo>
                  <a:lnTo>
                    <a:pt x="0" y="29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0" name="Freeform 27"/>
            <p:cNvSpPr>
              <a:spLocks/>
            </p:cNvSpPr>
            <p:nvPr/>
          </p:nvSpPr>
          <p:spPr bwMode="auto">
            <a:xfrm>
              <a:off x="3018" y="3663"/>
              <a:ext cx="12" cy="35"/>
            </a:xfrm>
            <a:custGeom>
              <a:avLst/>
              <a:gdLst>
                <a:gd name="T0" fmla="*/ 0 w 23"/>
                <a:gd name="T1" fmla="*/ 0 h 70"/>
                <a:gd name="T2" fmla="*/ 0 w 23"/>
                <a:gd name="T3" fmla="*/ 2 h 70"/>
                <a:gd name="T4" fmla="*/ 1 w 23"/>
                <a:gd name="T5" fmla="*/ 1 h 70"/>
                <a:gd name="T6" fmla="*/ 0 w 23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70"/>
                <a:gd name="T14" fmla="*/ 23 w 23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70">
                  <a:moveTo>
                    <a:pt x="0" y="0"/>
                  </a:moveTo>
                  <a:lnTo>
                    <a:pt x="0" y="70"/>
                  </a:lnTo>
                  <a:lnTo>
                    <a:pt x="23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1" name="Freeform 28"/>
            <p:cNvSpPr>
              <a:spLocks/>
            </p:cNvSpPr>
            <p:nvPr/>
          </p:nvSpPr>
          <p:spPr bwMode="auto">
            <a:xfrm>
              <a:off x="3038" y="3665"/>
              <a:ext cx="12" cy="25"/>
            </a:xfrm>
            <a:custGeom>
              <a:avLst/>
              <a:gdLst>
                <a:gd name="T0" fmla="*/ 1 w 24"/>
                <a:gd name="T1" fmla="*/ 2 h 49"/>
                <a:gd name="T2" fmla="*/ 1 w 24"/>
                <a:gd name="T3" fmla="*/ 0 h 49"/>
                <a:gd name="T4" fmla="*/ 0 w 24"/>
                <a:gd name="T5" fmla="*/ 1 h 49"/>
                <a:gd name="T6" fmla="*/ 1 w 24"/>
                <a:gd name="T7" fmla="*/ 2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49"/>
                <a:gd name="T14" fmla="*/ 24 w 2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49">
                  <a:moveTo>
                    <a:pt x="24" y="49"/>
                  </a:moveTo>
                  <a:lnTo>
                    <a:pt x="12" y="0"/>
                  </a:lnTo>
                  <a:lnTo>
                    <a:pt x="0" y="19"/>
                  </a:lnTo>
                  <a:lnTo>
                    <a:pt x="24" y="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2" name="Freeform 29"/>
            <p:cNvSpPr>
              <a:spLocks/>
            </p:cNvSpPr>
            <p:nvPr/>
          </p:nvSpPr>
          <p:spPr bwMode="auto">
            <a:xfrm>
              <a:off x="2978" y="3666"/>
              <a:ext cx="10" cy="24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1 h 46"/>
                <a:gd name="T4" fmla="*/ 0 w 21"/>
                <a:gd name="T5" fmla="*/ 2 h 46"/>
                <a:gd name="T6" fmla="*/ 0 w 21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46"/>
                <a:gd name="T14" fmla="*/ 21 w 21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46">
                  <a:moveTo>
                    <a:pt x="13" y="0"/>
                  </a:moveTo>
                  <a:lnTo>
                    <a:pt x="21" y="24"/>
                  </a:lnTo>
                  <a:lnTo>
                    <a:pt x="0" y="4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3" name="Freeform 30"/>
            <p:cNvSpPr>
              <a:spLocks/>
            </p:cNvSpPr>
            <p:nvPr/>
          </p:nvSpPr>
          <p:spPr bwMode="auto">
            <a:xfrm>
              <a:off x="2988" y="3657"/>
              <a:ext cx="18" cy="15"/>
            </a:xfrm>
            <a:custGeom>
              <a:avLst/>
              <a:gdLst>
                <a:gd name="T0" fmla="*/ 0 w 36"/>
                <a:gd name="T1" fmla="*/ 0 h 32"/>
                <a:gd name="T2" fmla="*/ 1 w 36"/>
                <a:gd name="T3" fmla="*/ 0 h 32"/>
                <a:gd name="T4" fmla="*/ 1 w 36"/>
                <a:gd name="T5" fmla="*/ 0 h 32"/>
                <a:gd name="T6" fmla="*/ 0 w 36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2"/>
                <a:gd name="T14" fmla="*/ 36 w 36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2">
                  <a:moveTo>
                    <a:pt x="0" y="5"/>
                  </a:moveTo>
                  <a:lnTo>
                    <a:pt x="36" y="0"/>
                  </a:lnTo>
                  <a:lnTo>
                    <a:pt x="12" y="3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4" name="Freeform 31"/>
            <p:cNvSpPr>
              <a:spLocks/>
            </p:cNvSpPr>
            <p:nvPr/>
          </p:nvSpPr>
          <p:spPr bwMode="auto">
            <a:xfrm>
              <a:off x="3024" y="3657"/>
              <a:ext cx="14" cy="11"/>
            </a:xfrm>
            <a:custGeom>
              <a:avLst/>
              <a:gdLst>
                <a:gd name="T0" fmla="*/ 0 w 29"/>
                <a:gd name="T1" fmla="*/ 0 h 23"/>
                <a:gd name="T2" fmla="*/ 0 w 29"/>
                <a:gd name="T3" fmla="*/ 0 h 23"/>
                <a:gd name="T4" fmla="*/ 0 w 29"/>
                <a:gd name="T5" fmla="*/ 0 h 23"/>
                <a:gd name="T6" fmla="*/ 0 w 29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23"/>
                <a:gd name="T14" fmla="*/ 29 w 29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23">
                  <a:moveTo>
                    <a:pt x="0" y="0"/>
                  </a:moveTo>
                  <a:lnTo>
                    <a:pt x="29" y="0"/>
                  </a:lnTo>
                  <a:lnTo>
                    <a:pt x="19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5" name="Freeform 32"/>
            <p:cNvSpPr>
              <a:spLocks/>
            </p:cNvSpPr>
            <p:nvPr/>
          </p:nvSpPr>
          <p:spPr bwMode="auto">
            <a:xfrm>
              <a:off x="2990" y="3637"/>
              <a:ext cx="18" cy="13"/>
            </a:xfrm>
            <a:custGeom>
              <a:avLst/>
              <a:gdLst>
                <a:gd name="T0" fmla="*/ 1 w 36"/>
                <a:gd name="T1" fmla="*/ 1 h 25"/>
                <a:gd name="T2" fmla="*/ 1 w 36"/>
                <a:gd name="T3" fmla="*/ 0 h 25"/>
                <a:gd name="T4" fmla="*/ 0 w 36"/>
                <a:gd name="T5" fmla="*/ 1 h 25"/>
                <a:gd name="T6" fmla="*/ 1 w 36"/>
                <a:gd name="T7" fmla="*/ 1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25"/>
                <a:gd name="T14" fmla="*/ 36 w 36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25">
                  <a:moveTo>
                    <a:pt x="36" y="23"/>
                  </a:moveTo>
                  <a:lnTo>
                    <a:pt x="18" y="0"/>
                  </a:lnTo>
                  <a:lnTo>
                    <a:pt x="0" y="25"/>
                  </a:lnTo>
                  <a:lnTo>
                    <a:pt x="36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6" name="Freeform 33"/>
            <p:cNvSpPr>
              <a:spLocks/>
            </p:cNvSpPr>
            <p:nvPr/>
          </p:nvSpPr>
          <p:spPr bwMode="auto">
            <a:xfrm>
              <a:off x="3023" y="3639"/>
              <a:ext cx="14" cy="10"/>
            </a:xfrm>
            <a:custGeom>
              <a:avLst/>
              <a:gdLst>
                <a:gd name="T0" fmla="*/ 0 w 28"/>
                <a:gd name="T1" fmla="*/ 1 h 18"/>
                <a:gd name="T2" fmla="*/ 1 w 28"/>
                <a:gd name="T3" fmla="*/ 1 h 18"/>
                <a:gd name="T4" fmla="*/ 1 w 28"/>
                <a:gd name="T5" fmla="*/ 0 h 18"/>
                <a:gd name="T6" fmla="*/ 0 w 28"/>
                <a:gd name="T7" fmla="*/ 1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"/>
                <a:gd name="T13" fmla="*/ 0 h 18"/>
                <a:gd name="T14" fmla="*/ 28 w 28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" h="18">
                  <a:moveTo>
                    <a:pt x="0" y="18"/>
                  </a:moveTo>
                  <a:lnTo>
                    <a:pt x="28" y="18"/>
                  </a:lnTo>
                  <a:lnTo>
                    <a:pt x="1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7" name="Freeform 34"/>
            <p:cNvSpPr>
              <a:spLocks/>
            </p:cNvSpPr>
            <p:nvPr/>
          </p:nvSpPr>
          <p:spPr bwMode="auto">
            <a:xfrm>
              <a:off x="3018" y="3619"/>
              <a:ext cx="6" cy="24"/>
            </a:xfrm>
            <a:custGeom>
              <a:avLst/>
              <a:gdLst>
                <a:gd name="T0" fmla="*/ 0 w 11"/>
                <a:gd name="T1" fmla="*/ 0 h 47"/>
                <a:gd name="T2" fmla="*/ 0 w 11"/>
                <a:gd name="T3" fmla="*/ 2 h 47"/>
                <a:gd name="T4" fmla="*/ 1 w 11"/>
                <a:gd name="T5" fmla="*/ 1 h 47"/>
                <a:gd name="T6" fmla="*/ 0 w 11"/>
                <a:gd name="T7" fmla="*/ 0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47"/>
                <a:gd name="T14" fmla="*/ 11 w 11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47">
                  <a:moveTo>
                    <a:pt x="0" y="0"/>
                  </a:moveTo>
                  <a:lnTo>
                    <a:pt x="0" y="47"/>
                  </a:lnTo>
                  <a:lnTo>
                    <a:pt x="11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8" name="Freeform 35"/>
            <p:cNvSpPr>
              <a:spLocks/>
            </p:cNvSpPr>
            <p:nvPr/>
          </p:nvSpPr>
          <p:spPr bwMode="auto">
            <a:xfrm>
              <a:off x="3004" y="3619"/>
              <a:ext cx="6" cy="23"/>
            </a:xfrm>
            <a:custGeom>
              <a:avLst/>
              <a:gdLst>
                <a:gd name="T0" fmla="*/ 0 w 14"/>
                <a:gd name="T1" fmla="*/ 0 h 46"/>
                <a:gd name="T2" fmla="*/ 0 w 14"/>
                <a:gd name="T3" fmla="*/ 1 h 46"/>
                <a:gd name="T4" fmla="*/ 0 w 14"/>
                <a:gd name="T5" fmla="*/ 1 h 46"/>
                <a:gd name="T6" fmla="*/ 0 w 14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46"/>
                <a:gd name="T14" fmla="*/ 14 w 14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46">
                  <a:moveTo>
                    <a:pt x="12" y="0"/>
                  </a:moveTo>
                  <a:lnTo>
                    <a:pt x="14" y="46"/>
                  </a:lnTo>
                  <a:lnTo>
                    <a:pt x="0" y="1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69" name="Freeform 36"/>
            <p:cNvSpPr>
              <a:spLocks/>
            </p:cNvSpPr>
            <p:nvPr/>
          </p:nvSpPr>
          <p:spPr bwMode="auto">
            <a:xfrm>
              <a:off x="2992" y="3621"/>
              <a:ext cx="6" cy="14"/>
            </a:xfrm>
            <a:custGeom>
              <a:avLst/>
              <a:gdLst>
                <a:gd name="T0" fmla="*/ 1 w 11"/>
                <a:gd name="T1" fmla="*/ 0 h 28"/>
                <a:gd name="T2" fmla="*/ 1 w 11"/>
                <a:gd name="T3" fmla="*/ 1 h 28"/>
                <a:gd name="T4" fmla="*/ 0 w 11"/>
                <a:gd name="T5" fmla="*/ 1 h 28"/>
                <a:gd name="T6" fmla="*/ 1 w 11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28"/>
                <a:gd name="T14" fmla="*/ 11 w 11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28">
                  <a:moveTo>
                    <a:pt x="3" y="0"/>
                  </a:moveTo>
                  <a:lnTo>
                    <a:pt x="11" y="16"/>
                  </a:lnTo>
                  <a:lnTo>
                    <a:pt x="0" y="2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0" name="Freeform 37"/>
            <p:cNvSpPr>
              <a:spLocks/>
            </p:cNvSpPr>
            <p:nvPr/>
          </p:nvSpPr>
          <p:spPr bwMode="auto">
            <a:xfrm>
              <a:off x="3030" y="3621"/>
              <a:ext cx="8" cy="16"/>
            </a:xfrm>
            <a:custGeom>
              <a:avLst/>
              <a:gdLst>
                <a:gd name="T0" fmla="*/ 1 w 16"/>
                <a:gd name="T1" fmla="*/ 1 h 32"/>
                <a:gd name="T2" fmla="*/ 1 w 16"/>
                <a:gd name="T3" fmla="*/ 1 h 32"/>
                <a:gd name="T4" fmla="*/ 1 w 16"/>
                <a:gd name="T5" fmla="*/ 1 h 32"/>
                <a:gd name="T6" fmla="*/ 1 w 16"/>
                <a:gd name="T7" fmla="*/ 1 h 32"/>
                <a:gd name="T8" fmla="*/ 1 w 16"/>
                <a:gd name="T9" fmla="*/ 0 h 32"/>
                <a:gd name="T10" fmla="*/ 0 w 16"/>
                <a:gd name="T11" fmla="*/ 1 h 32"/>
                <a:gd name="T12" fmla="*/ 1 w 16"/>
                <a:gd name="T13" fmla="*/ 1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32"/>
                <a:gd name="T23" fmla="*/ 16 w 16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32">
                  <a:moveTo>
                    <a:pt x="16" y="32"/>
                  </a:moveTo>
                  <a:lnTo>
                    <a:pt x="15" y="25"/>
                  </a:lnTo>
                  <a:lnTo>
                    <a:pt x="12" y="14"/>
                  </a:lnTo>
                  <a:lnTo>
                    <a:pt x="10" y="4"/>
                  </a:lnTo>
                  <a:lnTo>
                    <a:pt x="8" y="0"/>
                  </a:lnTo>
                  <a:lnTo>
                    <a:pt x="0" y="13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1" name="Freeform 38"/>
            <p:cNvSpPr>
              <a:spLocks/>
            </p:cNvSpPr>
            <p:nvPr/>
          </p:nvSpPr>
          <p:spPr bwMode="auto">
            <a:xfrm>
              <a:off x="2998" y="3608"/>
              <a:ext cx="11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0 w 23"/>
                <a:gd name="T5" fmla="*/ 0 h 23"/>
                <a:gd name="T6" fmla="*/ 0 w 23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8" y="23"/>
                  </a:moveTo>
                  <a:lnTo>
                    <a:pt x="23" y="0"/>
                  </a:lnTo>
                  <a:lnTo>
                    <a:pt x="0" y="3"/>
                  </a:lnTo>
                  <a:lnTo>
                    <a:pt x="8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2" name="Freeform 39"/>
            <p:cNvSpPr>
              <a:spLocks/>
            </p:cNvSpPr>
            <p:nvPr/>
          </p:nvSpPr>
          <p:spPr bwMode="auto">
            <a:xfrm>
              <a:off x="3020" y="3609"/>
              <a:ext cx="10" cy="11"/>
            </a:xfrm>
            <a:custGeom>
              <a:avLst/>
              <a:gdLst>
                <a:gd name="T0" fmla="*/ 0 w 20"/>
                <a:gd name="T1" fmla="*/ 0 h 22"/>
                <a:gd name="T2" fmla="*/ 1 w 20"/>
                <a:gd name="T3" fmla="*/ 0 h 22"/>
                <a:gd name="T4" fmla="*/ 1 w 20"/>
                <a:gd name="T5" fmla="*/ 1 h 22"/>
                <a:gd name="T6" fmla="*/ 0 w 20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22"/>
                <a:gd name="T14" fmla="*/ 20 w 20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22">
                  <a:moveTo>
                    <a:pt x="0" y="0"/>
                  </a:moveTo>
                  <a:lnTo>
                    <a:pt x="20" y="0"/>
                  </a:lnTo>
                  <a:lnTo>
                    <a:pt x="16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3" name="Freeform 40"/>
            <p:cNvSpPr>
              <a:spLocks/>
            </p:cNvSpPr>
            <p:nvPr/>
          </p:nvSpPr>
          <p:spPr bwMode="auto">
            <a:xfrm>
              <a:off x="3000" y="3589"/>
              <a:ext cx="9" cy="14"/>
            </a:xfrm>
            <a:custGeom>
              <a:avLst/>
              <a:gdLst>
                <a:gd name="T0" fmla="*/ 0 w 19"/>
                <a:gd name="T1" fmla="*/ 1 h 28"/>
                <a:gd name="T2" fmla="*/ 0 w 19"/>
                <a:gd name="T3" fmla="*/ 1 h 28"/>
                <a:gd name="T4" fmla="*/ 0 w 19"/>
                <a:gd name="T5" fmla="*/ 0 h 28"/>
                <a:gd name="T6" fmla="*/ 0 w 19"/>
                <a:gd name="T7" fmla="*/ 1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28"/>
                <a:gd name="T14" fmla="*/ 19 w 19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28">
                  <a:moveTo>
                    <a:pt x="0" y="28"/>
                  </a:moveTo>
                  <a:lnTo>
                    <a:pt x="19" y="25"/>
                  </a:lnTo>
                  <a:lnTo>
                    <a:pt x="8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4" name="Freeform 41"/>
            <p:cNvSpPr>
              <a:spLocks/>
            </p:cNvSpPr>
            <p:nvPr/>
          </p:nvSpPr>
          <p:spPr bwMode="auto">
            <a:xfrm>
              <a:off x="3019" y="3590"/>
              <a:ext cx="9" cy="11"/>
            </a:xfrm>
            <a:custGeom>
              <a:avLst/>
              <a:gdLst>
                <a:gd name="T0" fmla="*/ 0 w 17"/>
                <a:gd name="T1" fmla="*/ 1 h 21"/>
                <a:gd name="T2" fmla="*/ 1 w 17"/>
                <a:gd name="T3" fmla="*/ 0 h 21"/>
                <a:gd name="T4" fmla="*/ 1 w 17"/>
                <a:gd name="T5" fmla="*/ 1 h 21"/>
                <a:gd name="T6" fmla="*/ 0 w 17"/>
                <a:gd name="T7" fmla="*/ 1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21"/>
                <a:gd name="T14" fmla="*/ 17 w 17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21">
                  <a:moveTo>
                    <a:pt x="0" y="21"/>
                  </a:moveTo>
                  <a:lnTo>
                    <a:pt x="9" y="0"/>
                  </a:lnTo>
                  <a:lnTo>
                    <a:pt x="17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5" name="Freeform 42"/>
            <p:cNvSpPr>
              <a:spLocks/>
            </p:cNvSpPr>
            <p:nvPr/>
          </p:nvSpPr>
          <p:spPr bwMode="auto">
            <a:xfrm>
              <a:off x="3016" y="3574"/>
              <a:ext cx="5" cy="16"/>
            </a:xfrm>
            <a:custGeom>
              <a:avLst/>
              <a:gdLst>
                <a:gd name="T0" fmla="*/ 0 w 9"/>
                <a:gd name="T1" fmla="*/ 0 h 33"/>
                <a:gd name="T2" fmla="*/ 1 w 9"/>
                <a:gd name="T3" fmla="*/ 1 h 33"/>
                <a:gd name="T4" fmla="*/ 1 w 9"/>
                <a:gd name="T5" fmla="*/ 0 h 33"/>
                <a:gd name="T6" fmla="*/ 0 w 9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0" y="0"/>
                  </a:moveTo>
                  <a:lnTo>
                    <a:pt x="2" y="33"/>
                  </a:lnTo>
                  <a:lnTo>
                    <a:pt x="9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  <p:sp>
          <p:nvSpPr>
            <p:cNvPr id="1076" name="Freeform 43"/>
            <p:cNvSpPr>
              <a:spLocks/>
            </p:cNvSpPr>
            <p:nvPr/>
          </p:nvSpPr>
          <p:spPr bwMode="auto">
            <a:xfrm>
              <a:off x="3006" y="3573"/>
              <a:ext cx="5" cy="17"/>
            </a:xfrm>
            <a:custGeom>
              <a:avLst/>
              <a:gdLst>
                <a:gd name="T0" fmla="*/ 1 w 9"/>
                <a:gd name="T1" fmla="*/ 0 h 33"/>
                <a:gd name="T2" fmla="*/ 1 w 9"/>
                <a:gd name="T3" fmla="*/ 2 h 33"/>
                <a:gd name="T4" fmla="*/ 0 w 9"/>
                <a:gd name="T5" fmla="*/ 1 h 33"/>
                <a:gd name="T6" fmla="*/ 1 w 9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9" y="0"/>
                  </a:moveTo>
                  <a:lnTo>
                    <a:pt x="8" y="33"/>
                  </a:lnTo>
                  <a:lnTo>
                    <a:pt x="0" y="2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Clr>
                  <a:srgbClr val="00FF00"/>
                </a:buClr>
                <a:buFontTx/>
                <a:buChar char="•"/>
              </a:pPr>
              <a:endParaRPr lang="en-US"/>
            </a:p>
          </p:txBody>
        </p:sp>
      </p:grpSp>
      <p:sp>
        <p:nvSpPr>
          <p:cNvPr id="1043" name="Freeform 44"/>
          <p:cNvSpPr>
            <a:spLocks/>
          </p:cNvSpPr>
          <p:nvPr/>
        </p:nvSpPr>
        <p:spPr bwMode="auto">
          <a:xfrm>
            <a:off x="4768850" y="5659438"/>
            <a:ext cx="7938" cy="12700"/>
          </a:xfrm>
          <a:custGeom>
            <a:avLst/>
            <a:gdLst>
              <a:gd name="T0" fmla="*/ 0 w 9"/>
              <a:gd name="T1" fmla="*/ 2147483647 h 16"/>
              <a:gd name="T2" fmla="*/ 2147483647 w 9"/>
              <a:gd name="T3" fmla="*/ 0 h 16"/>
              <a:gd name="T4" fmla="*/ 2147483647 w 9"/>
              <a:gd name="T5" fmla="*/ 2147483647 h 16"/>
              <a:gd name="T6" fmla="*/ 0 w 9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6"/>
              <a:gd name="T14" fmla="*/ 9 w 9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6">
                <a:moveTo>
                  <a:pt x="0" y="16"/>
                </a:moveTo>
                <a:lnTo>
                  <a:pt x="9" y="0"/>
                </a:lnTo>
                <a:lnTo>
                  <a:pt x="2" y="2"/>
                </a:lnTo>
                <a:lnTo>
                  <a:pt x="0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00FF00"/>
              </a:buClr>
              <a:buFontTx/>
              <a:buChar char="•"/>
            </a:pPr>
            <a:endParaRPr lang="en-US"/>
          </a:p>
        </p:txBody>
      </p:sp>
      <p:sp>
        <p:nvSpPr>
          <p:cNvPr id="1044" name="Freeform 45"/>
          <p:cNvSpPr>
            <a:spLocks/>
          </p:cNvSpPr>
          <p:nvPr/>
        </p:nvSpPr>
        <p:spPr bwMode="auto">
          <a:xfrm>
            <a:off x="4791075" y="5659438"/>
            <a:ext cx="6350" cy="11112"/>
          </a:xfrm>
          <a:custGeom>
            <a:avLst/>
            <a:gdLst>
              <a:gd name="T0" fmla="*/ 0 w 8"/>
              <a:gd name="T1" fmla="*/ 2147483647 h 15"/>
              <a:gd name="T2" fmla="*/ 2147483647 w 8"/>
              <a:gd name="T3" fmla="*/ 0 h 15"/>
              <a:gd name="T4" fmla="*/ 2147483647 w 8"/>
              <a:gd name="T5" fmla="*/ 2147483647 h 15"/>
              <a:gd name="T6" fmla="*/ 0 w 8"/>
              <a:gd name="T7" fmla="*/ 2147483647 h 15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5"/>
              <a:gd name="T14" fmla="*/ 8 w 8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5">
                <a:moveTo>
                  <a:pt x="0" y="1"/>
                </a:moveTo>
                <a:lnTo>
                  <a:pt x="5" y="0"/>
                </a:lnTo>
                <a:lnTo>
                  <a:pt x="8" y="15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00FF00"/>
              </a:buClr>
              <a:buFontTx/>
              <a:buChar char="•"/>
            </a:pPr>
            <a:endParaRPr lang="en-US"/>
          </a:p>
        </p:txBody>
      </p:sp>
      <p:sp>
        <p:nvSpPr>
          <p:cNvPr id="123950" name="Freeform 46"/>
          <p:cNvSpPr>
            <a:spLocks/>
          </p:cNvSpPr>
          <p:nvPr/>
        </p:nvSpPr>
        <p:spPr bwMode="auto">
          <a:xfrm>
            <a:off x="2819400" y="4864100"/>
            <a:ext cx="3886200" cy="469900"/>
          </a:xfrm>
          <a:custGeom>
            <a:avLst/>
            <a:gdLst>
              <a:gd name="T0" fmla="*/ 0 w 2448"/>
              <a:gd name="T1" fmla="*/ 2147483647 h 296"/>
              <a:gd name="T2" fmla="*/ 2147483647 w 2448"/>
              <a:gd name="T3" fmla="*/ 2147483647 h 296"/>
              <a:gd name="T4" fmla="*/ 2147483647 w 2448"/>
              <a:gd name="T5" fmla="*/ 2147483647 h 296"/>
              <a:gd name="T6" fmla="*/ 0 60000 65536"/>
              <a:gd name="T7" fmla="*/ 0 60000 65536"/>
              <a:gd name="T8" fmla="*/ 0 60000 65536"/>
              <a:gd name="T9" fmla="*/ 0 w 2448"/>
              <a:gd name="T10" fmla="*/ 0 h 296"/>
              <a:gd name="T11" fmla="*/ 2448 w 2448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48" h="296">
                <a:moveTo>
                  <a:pt x="0" y="296"/>
                </a:moveTo>
                <a:cubicBezTo>
                  <a:pt x="300" y="156"/>
                  <a:pt x="600" y="16"/>
                  <a:pt x="1008" y="8"/>
                </a:cubicBezTo>
                <a:cubicBezTo>
                  <a:pt x="1416" y="0"/>
                  <a:pt x="1932" y="124"/>
                  <a:pt x="2448" y="248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arrow" w="lg" len="lg"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00FF00"/>
              </a:buClr>
              <a:buFontTx/>
              <a:buChar char="•"/>
            </a:pPr>
            <a:endParaRPr lang="en-US"/>
          </a:p>
        </p:txBody>
      </p:sp>
      <p:sp>
        <p:nvSpPr>
          <p:cNvPr id="123951" name="Line 47"/>
          <p:cNvSpPr>
            <a:spLocks noChangeShapeType="1"/>
          </p:cNvSpPr>
          <p:nvPr/>
        </p:nvSpPr>
        <p:spPr bwMode="auto">
          <a:xfrm flipH="1" flipV="1">
            <a:off x="3923928" y="692696"/>
            <a:ext cx="2520280" cy="14401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52" name="Line 48"/>
          <p:cNvSpPr>
            <a:spLocks noChangeShapeType="1"/>
          </p:cNvSpPr>
          <p:nvPr/>
        </p:nvSpPr>
        <p:spPr bwMode="auto">
          <a:xfrm flipV="1">
            <a:off x="4495800" y="1447800"/>
            <a:ext cx="2057400" cy="36576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53" name="Line 49"/>
          <p:cNvSpPr>
            <a:spLocks noChangeShapeType="1"/>
          </p:cNvSpPr>
          <p:nvPr/>
        </p:nvSpPr>
        <p:spPr bwMode="auto">
          <a:xfrm flipH="1">
            <a:off x="2051720" y="1447800"/>
            <a:ext cx="4272880" cy="1477144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956" name="Rectangle 52"/>
          <p:cNvSpPr>
            <a:spLocks noChangeArrowheads="1"/>
          </p:cNvSpPr>
          <p:nvPr/>
        </p:nvSpPr>
        <p:spPr bwMode="auto">
          <a:xfrm>
            <a:off x="685800" y="1600200"/>
            <a:ext cx="1946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267" tIns="42134" rIns="84267" bIns="42134">
            <a:spAutoFit/>
          </a:bodyPr>
          <a:lstStyle/>
          <a:p>
            <a:pPr algn="ctr" defTabSz="696913" eaLnBrk="0" hangingPunct="0"/>
            <a:r>
              <a:rPr lang="en-US" sz="1800" dirty="0">
                <a:solidFill>
                  <a:schemeClr val="tx1"/>
                </a:solidFill>
              </a:rPr>
              <a:t>INTERFERENCE</a:t>
            </a:r>
          </a:p>
        </p:txBody>
      </p:sp>
      <p:sp>
        <p:nvSpPr>
          <p:cNvPr id="1050" name="Line 56"/>
          <p:cNvSpPr>
            <a:spLocks noChangeShapeType="1"/>
          </p:cNvSpPr>
          <p:nvPr/>
        </p:nvSpPr>
        <p:spPr bwMode="auto">
          <a:xfrm>
            <a:off x="838200" y="2057400"/>
            <a:ext cx="15240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7" descr="C:\Users\venkatas\Pictures\Microwave%20Tower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5085184"/>
            <a:ext cx="576064" cy="1008112"/>
          </a:xfrm>
          <a:prstGeom prst="rect">
            <a:avLst/>
          </a:prstGeom>
          <a:gradFill>
            <a:gsLst>
              <a:gs pos="0">
                <a:srgbClr val="00B0F0">
                  <a:alpha val="68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</p:pic>
      <p:pic>
        <p:nvPicPr>
          <p:cNvPr id="7" name="Picture 9" descr="C:\Users\venkatas\Pictures\Earth_Station_18m_earth_station_antenna_sum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5229200"/>
            <a:ext cx="781050" cy="613063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5229200"/>
            <a:ext cx="781050" cy="56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0013" y="2636912"/>
            <a:ext cx="75512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8" name="Straight Arrow Connector 57"/>
          <p:cNvCxnSpPr/>
          <p:nvPr/>
        </p:nvCxnSpPr>
        <p:spPr>
          <a:xfrm rot="16200000" flipH="1">
            <a:off x="3203848" y="1628800"/>
            <a:ext cx="4248472" cy="2952328"/>
          </a:xfrm>
          <a:prstGeom prst="straightConnector1">
            <a:avLst/>
          </a:prstGeom>
          <a:ln w="50800" cmpd="sng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79"/>
          <p:cNvGrpSpPr>
            <a:grpSpLocks/>
          </p:cNvGrpSpPr>
          <p:nvPr/>
        </p:nvGrpSpPr>
        <p:grpSpPr bwMode="auto">
          <a:xfrm rot="-1575773">
            <a:off x="6594151" y="496819"/>
            <a:ext cx="1010999" cy="409185"/>
            <a:chOff x="1152" y="152"/>
            <a:chExt cx="1192" cy="630"/>
          </a:xfrm>
        </p:grpSpPr>
        <p:sp>
          <p:nvSpPr>
            <p:cNvPr id="59" name="Freeform 180"/>
            <p:cNvSpPr>
              <a:spLocks/>
            </p:cNvSpPr>
            <p:nvPr/>
          </p:nvSpPr>
          <p:spPr bwMode="auto">
            <a:xfrm>
              <a:off x="1597" y="169"/>
              <a:ext cx="746" cy="398"/>
            </a:xfrm>
            <a:custGeom>
              <a:avLst/>
              <a:gdLst>
                <a:gd name="T0" fmla="*/ 0 w 2239"/>
                <a:gd name="T1" fmla="*/ 0 h 1193"/>
                <a:gd name="T2" fmla="*/ 0 w 2239"/>
                <a:gd name="T3" fmla="*/ 0 h 1193"/>
                <a:gd name="T4" fmla="*/ 0 w 2239"/>
                <a:gd name="T5" fmla="*/ 0 h 1193"/>
                <a:gd name="T6" fmla="*/ 0 w 2239"/>
                <a:gd name="T7" fmla="*/ 0 h 1193"/>
                <a:gd name="T8" fmla="*/ 0 w 2239"/>
                <a:gd name="T9" fmla="*/ 0 h 1193"/>
                <a:gd name="T10" fmla="*/ 0 w 2239"/>
                <a:gd name="T11" fmla="*/ 0 h 11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39"/>
                <a:gd name="T19" fmla="*/ 0 h 1193"/>
                <a:gd name="T20" fmla="*/ 2239 w 2239"/>
                <a:gd name="T21" fmla="*/ 1193 h 11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39" h="1193">
                  <a:moveTo>
                    <a:pt x="0" y="895"/>
                  </a:moveTo>
                  <a:lnTo>
                    <a:pt x="1488" y="0"/>
                  </a:lnTo>
                  <a:lnTo>
                    <a:pt x="2239" y="425"/>
                  </a:lnTo>
                  <a:lnTo>
                    <a:pt x="634" y="1193"/>
                  </a:lnTo>
                  <a:lnTo>
                    <a:pt x="0" y="895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81"/>
            <p:cNvSpPr>
              <a:spLocks/>
            </p:cNvSpPr>
            <p:nvPr/>
          </p:nvSpPr>
          <p:spPr bwMode="auto">
            <a:xfrm>
              <a:off x="1155" y="609"/>
              <a:ext cx="178" cy="96"/>
            </a:xfrm>
            <a:custGeom>
              <a:avLst/>
              <a:gdLst>
                <a:gd name="T0" fmla="*/ 0 w 533"/>
                <a:gd name="T1" fmla="*/ 0 h 287"/>
                <a:gd name="T2" fmla="*/ 0 w 533"/>
                <a:gd name="T3" fmla="*/ 0 h 287"/>
                <a:gd name="T4" fmla="*/ 0 w 533"/>
                <a:gd name="T5" fmla="*/ 0 h 287"/>
                <a:gd name="T6" fmla="*/ 0 w 533"/>
                <a:gd name="T7" fmla="*/ 0 h 287"/>
                <a:gd name="T8" fmla="*/ 0 w 533"/>
                <a:gd name="T9" fmla="*/ 0 h 287"/>
                <a:gd name="T10" fmla="*/ 0 w 533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3"/>
                <a:gd name="T19" fmla="*/ 0 h 287"/>
                <a:gd name="T20" fmla="*/ 533 w 533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3" h="287">
                  <a:moveTo>
                    <a:pt x="0" y="259"/>
                  </a:moveTo>
                  <a:lnTo>
                    <a:pt x="0" y="287"/>
                  </a:lnTo>
                  <a:lnTo>
                    <a:pt x="533" y="0"/>
                  </a:lnTo>
                  <a:lnTo>
                    <a:pt x="484" y="0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82"/>
            <p:cNvSpPr>
              <a:spLocks/>
            </p:cNvSpPr>
            <p:nvPr/>
          </p:nvSpPr>
          <p:spPr bwMode="auto">
            <a:xfrm>
              <a:off x="1897" y="179"/>
              <a:ext cx="421" cy="236"/>
            </a:xfrm>
            <a:custGeom>
              <a:avLst/>
              <a:gdLst>
                <a:gd name="T0" fmla="*/ 0 w 1265"/>
                <a:gd name="T1" fmla="*/ 0 h 707"/>
                <a:gd name="T2" fmla="*/ 0 w 1265"/>
                <a:gd name="T3" fmla="*/ 0 h 707"/>
                <a:gd name="T4" fmla="*/ 0 w 1265"/>
                <a:gd name="T5" fmla="*/ 0 h 707"/>
                <a:gd name="T6" fmla="*/ 0 w 1265"/>
                <a:gd name="T7" fmla="*/ 0 h 707"/>
                <a:gd name="T8" fmla="*/ 0 w 1265"/>
                <a:gd name="T9" fmla="*/ 0 h 707"/>
                <a:gd name="T10" fmla="*/ 0 w 1265"/>
                <a:gd name="T11" fmla="*/ 0 h 7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5"/>
                <a:gd name="T19" fmla="*/ 0 h 707"/>
                <a:gd name="T20" fmla="*/ 1265 w 1265"/>
                <a:gd name="T21" fmla="*/ 707 h 7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5" h="707">
                  <a:moveTo>
                    <a:pt x="580" y="0"/>
                  </a:moveTo>
                  <a:lnTo>
                    <a:pt x="0" y="353"/>
                  </a:lnTo>
                  <a:lnTo>
                    <a:pt x="630" y="707"/>
                  </a:lnTo>
                  <a:lnTo>
                    <a:pt x="1265" y="385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83"/>
            <p:cNvSpPr>
              <a:spLocks/>
            </p:cNvSpPr>
            <p:nvPr/>
          </p:nvSpPr>
          <p:spPr bwMode="auto">
            <a:xfrm>
              <a:off x="1748" y="288"/>
              <a:ext cx="393" cy="199"/>
            </a:xfrm>
            <a:custGeom>
              <a:avLst/>
              <a:gdLst>
                <a:gd name="T0" fmla="*/ 0 w 1180"/>
                <a:gd name="T1" fmla="*/ 0 h 595"/>
                <a:gd name="T2" fmla="*/ 0 w 1180"/>
                <a:gd name="T3" fmla="*/ 0 h 595"/>
                <a:gd name="T4" fmla="*/ 0 w 1180"/>
                <a:gd name="T5" fmla="*/ 0 h 595"/>
                <a:gd name="T6" fmla="*/ 0 w 1180"/>
                <a:gd name="T7" fmla="*/ 0 h 595"/>
                <a:gd name="T8" fmla="*/ 0 w 1180"/>
                <a:gd name="T9" fmla="*/ 0 h 595"/>
                <a:gd name="T10" fmla="*/ 0 w 1180"/>
                <a:gd name="T11" fmla="*/ 0 h 5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80"/>
                <a:gd name="T19" fmla="*/ 0 h 595"/>
                <a:gd name="T20" fmla="*/ 1180 w 1180"/>
                <a:gd name="T21" fmla="*/ 595 h 5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80" h="595">
                  <a:moveTo>
                    <a:pt x="489" y="0"/>
                  </a:moveTo>
                  <a:lnTo>
                    <a:pt x="0" y="295"/>
                  </a:lnTo>
                  <a:lnTo>
                    <a:pt x="640" y="595"/>
                  </a:lnTo>
                  <a:lnTo>
                    <a:pt x="1180" y="32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84"/>
            <p:cNvSpPr>
              <a:spLocks/>
            </p:cNvSpPr>
            <p:nvPr/>
          </p:nvSpPr>
          <p:spPr bwMode="auto">
            <a:xfrm>
              <a:off x="1599" y="152"/>
              <a:ext cx="745" cy="318"/>
            </a:xfrm>
            <a:custGeom>
              <a:avLst/>
              <a:gdLst>
                <a:gd name="T0" fmla="*/ 0 w 2235"/>
                <a:gd name="T1" fmla="*/ 0 h 952"/>
                <a:gd name="T2" fmla="*/ 0 w 2235"/>
                <a:gd name="T3" fmla="*/ 0 h 952"/>
                <a:gd name="T4" fmla="*/ 0 w 2235"/>
                <a:gd name="T5" fmla="*/ 0 h 952"/>
                <a:gd name="T6" fmla="*/ 0 w 2235"/>
                <a:gd name="T7" fmla="*/ 0 h 952"/>
                <a:gd name="T8" fmla="*/ 0 w 2235"/>
                <a:gd name="T9" fmla="*/ 0 h 952"/>
                <a:gd name="T10" fmla="*/ 0 w 2235"/>
                <a:gd name="T11" fmla="*/ 0 h 952"/>
                <a:gd name="T12" fmla="*/ 0 w 2235"/>
                <a:gd name="T13" fmla="*/ 0 h 952"/>
                <a:gd name="T14" fmla="*/ 0 w 2235"/>
                <a:gd name="T15" fmla="*/ 0 h 9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5"/>
                <a:gd name="T25" fmla="*/ 0 h 952"/>
                <a:gd name="T26" fmla="*/ 2235 w 2235"/>
                <a:gd name="T27" fmla="*/ 952 h 9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5" h="952">
                  <a:moveTo>
                    <a:pt x="0" y="911"/>
                  </a:moveTo>
                  <a:lnTo>
                    <a:pt x="1504" y="0"/>
                  </a:lnTo>
                  <a:lnTo>
                    <a:pt x="2235" y="425"/>
                  </a:lnTo>
                  <a:lnTo>
                    <a:pt x="2213" y="473"/>
                  </a:lnTo>
                  <a:lnTo>
                    <a:pt x="1484" y="53"/>
                  </a:lnTo>
                  <a:lnTo>
                    <a:pt x="3" y="952"/>
                  </a:lnTo>
                  <a:lnTo>
                    <a:pt x="0" y="911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85"/>
            <p:cNvSpPr>
              <a:spLocks/>
            </p:cNvSpPr>
            <p:nvPr/>
          </p:nvSpPr>
          <p:spPr bwMode="auto">
            <a:xfrm>
              <a:off x="1273" y="302"/>
              <a:ext cx="190" cy="110"/>
            </a:xfrm>
            <a:custGeom>
              <a:avLst/>
              <a:gdLst>
                <a:gd name="T0" fmla="*/ 0 w 570"/>
                <a:gd name="T1" fmla="*/ 0 h 332"/>
                <a:gd name="T2" fmla="*/ 0 w 570"/>
                <a:gd name="T3" fmla="*/ 0 h 332"/>
                <a:gd name="T4" fmla="*/ 0 w 570"/>
                <a:gd name="T5" fmla="*/ 0 h 332"/>
                <a:gd name="T6" fmla="*/ 0 w 570"/>
                <a:gd name="T7" fmla="*/ 0 h 332"/>
                <a:gd name="T8" fmla="*/ 0 w 570"/>
                <a:gd name="T9" fmla="*/ 0 h 332"/>
                <a:gd name="T10" fmla="*/ 0 w 570"/>
                <a:gd name="T11" fmla="*/ 0 h 332"/>
                <a:gd name="T12" fmla="*/ 0 w 570"/>
                <a:gd name="T13" fmla="*/ 0 h 332"/>
                <a:gd name="T14" fmla="*/ 0 w 570"/>
                <a:gd name="T15" fmla="*/ 0 h 332"/>
                <a:gd name="T16" fmla="*/ 0 w 570"/>
                <a:gd name="T17" fmla="*/ 0 h 332"/>
                <a:gd name="T18" fmla="*/ 0 w 570"/>
                <a:gd name="T19" fmla="*/ 0 h 332"/>
                <a:gd name="T20" fmla="*/ 0 w 570"/>
                <a:gd name="T21" fmla="*/ 0 h 332"/>
                <a:gd name="T22" fmla="*/ 0 w 570"/>
                <a:gd name="T23" fmla="*/ 0 h 332"/>
                <a:gd name="T24" fmla="*/ 0 w 570"/>
                <a:gd name="T25" fmla="*/ 0 h 332"/>
                <a:gd name="T26" fmla="*/ 0 w 570"/>
                <a:gd name="T27" fmla="*/ 0 h 332"/>
                <a:gd name="T28" fmla="*/ 0 w 570"/>
                <a:gd name="T29" fmla="*/ 0 h 332"/>
                <a:gd name="T30" fmla="*/ 0 w 570"/>
                <a:gd name="T31" fmla="*/ 0 h 332"/>
                <a:gd name="T32" fmla="*/ 0 w 570"/>
                <a:gd name="T33" fmla="*/ 0 h 332"/>
                <a:gd name="T34" fmla="*/ 0 w 570"/>
                <a:gd name="T35" fmla="*/ 0 h 332"/>
                <a:gd name="T36" fmla="*/ 0 w 570"/>
                <a:gd name="T37" fmla="*/ 0 h 332"/>
                <a:gd name="T38" fmla="*/ 0 w 570"/>
                <a:gd name="T39" fmla="*/ 0 h 332"/>
                <a:gd name="T40" fmla="*/ 0 w 570"/>
                <a:gd name="T41" fmla="*/ 0 h 332"/>
                <a:gd name="T42" fmla="*/ 0 w 570"/>
                <a:gd name="T43" fmla="*/ 0 h 332"/>
                <a:gd name="T44" fmla="*/ 0 w 570"/>
                <a:gd name="T45" fmla="*/ 0 h 332"/>
                <a:gd name="T46" fmla="*/ 0 w 570"/>
                <a:gd name="T47" fmla="*/ 0 h 332"/>
                <a:gd name="T48" fmla="*/ 0 w 570"/>
                <a:gd name="T49" fmla="*/ 0 h 332"/>
                <a:gd name="T50" fmla="*/ 0 w 570"/>
                <a:gd name="T51" fmla="*/ 0 h 332"/>
                <a:gd name="T52" fmla="*/ 0 w 570"/>
                <a:gd name="T53" fmla="*/ 0 h 332"/>
                <a:gd name="T54" fmla="*/ 0 w 570"/>
                <a:gd name="T55" fmla="*/ 0 h 332"/>
                <a:gd name="T56" fmla="*/ 0 w 570"/>
                <a:gd name="T57" fmla="*/ 0 h 332"/>
                <a:gd name="T58" fmla="*/ 0 w 570"/>
                <a:gd name="T59" fmla="*/ 0 h 332"/>
                <a:gd name="T60" fmla="*/ 0 w 570"/>
                <a:gd name="T61" fmla="*/ 0 h 332"/>
                <a:gd name="T62" fmla="*/ 0 w 570"/>
                <a:gd name="T63" fmla="*/ 0 h 332"/>
                <a:gd name="T64" fmla="*/ 0 w 570"/>
                <a:gd name="T65" fmla="*/ 0 h 332"/>
                <a:gd name="T66" fmla="*/ 0 w 570"/>
                <a:gd name="T67" fmla="*/ 0 h 332"/>
                <a:gd name="T68" fmla="*/ 0 w 570"/>
                <a:gd name="T69" fmla="*/ 0 h 332"/>
                <a:gd name="T70" fmla="*/ 0 w 570"/>
                <a:gd name="T71" fmla="*/ 0 h 332"/>
                <a:gd name="T72" fmla="*/ 0 w 570"/>
                <a:gd name="T73" fmla="*/ 0 h 332"/>
                <a:gd name="T74" fmla="*/ 0 w 570"/>
                <a:gd name="T75" fmla="*/ 0 h 332"/>
                <a:gd name="T76" fmla="*/ 0 w 570"/>
                <a:gd name="T77" fmla="*/ 0 h 332"/>
                <a:gd name="T78" fmla="*/ 0 w 570"/>
                <a:gd name="T79" fmla="*/ 0 h 332"/>
                <a:gd name="T80" fmla="*/ 0 w 570"/>
                <a:gd name="T81" fmla="*/ 0 h 332"/>
                <a:gd name="T82" fmla="*/ 0 w 570"/>
                <a:gd name="T83" fmla="*/ 0 h 332"/>
                <a:gd name="T84" fmla="*/ 0 w 570"/>
                <a:gd name="T85" fmla="*/ 0 h 33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70"/>
                <a:gd name="T130" fmla="*/ 0 h 332"/>
                <a:gd name="T131" fmla="*/ 570 w 570"/>
                <a:gd name="T132" fmla="*/ 332 h 33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70" h="332">
                  <a:moveTo>
                    <a:pt x="2" y="97"/>
                  </a:moveTo>
                  <a:lnTo>
                    <a:pt x="0" y="109"/>
                  </a:lnTo>
                  <a:lnTo>
                    <a:pt x="0" y="120"/>
                  </a:lnTo>
                  <a:lnTo>
                    <a:pt x="2" y="133"/>
                  </a:lnTo>
                  <a:lnTo>
                    <a:pt x="5" y="147"/>
                  </a:lnTo>
                  <a:lnTo>
                    <a:pt x="10" y="160"/>
                  </a:lnTo>
                  <a:lnTo>
                    <a:pt x="17" y="171"/>
                  </a:lnTo>
                  <a:lnTo>
                    <a:pt x="23" y="181"/>
                  </a:lnTo>
                  <a:lnTo>
                    <a:pt x="30" y="192"/>
                  </a:lnTo>
                  <a:lnTo>
                    <a:pt x="40" y="201"/>
                  </a:lnTo>
                  <a:lnTo>
                    <a:pt x="47" y="209"/>
                  </a:lnTo>
                  <a:lnTo>
                    <a:pt x="53" y="216"/>
                  </a:lnTo>
                  <a:lnTo>
                    <a:pt x="62" y="223"/>
                  </a:lnTo>
                  <a:lnTo>
                    <a:pt x="72" y="230"/>
                  </a:lnTo>
                  <a:lnTo>
                    <a:pt x="85" y="242"/>
                  </a:lnTo>
                  <a:lnTo>
                    <a:pt x="100" y="252"/>
                  </a:lnTo>
                  <a:lnTo>
                    <a:pt x="117" y="262"/>
                  </a:lnTo>
                  <a:lnTo>
                    <a:pt x="133" y="271"/>
                  </a:lnTo>
                  <a:lnTo>
                    <a:pt x="150" y="280"/>
                  </a:lnTo>
                  <a:lnTo>
                    <a:pt x="163" y="287"/>
                  </a:lnTo>
                  <a:lnTo>
                    <a:pt x="177" y="292"/>
                  </a:lnTo>
                  <a:lnTo>
                    <a:pt x="193" y="299"/>
                  </a:lnTo>
                  <a:lnTo>
                    <a:pt x="211" y="305"/>
                  </a:lnTo>
                  <a:lnTo>
                    <a:pt x="228" y="310"/>
                  </a:lnTo>
                  <a:lnTo>
                    <a:pt x="244" y="314"/>
                  </a:lnTo>
                  <a:lnTo>
                    <a:pt x="262" y="319"/>
                  </a:lnTo>
                  <a:lnTo>
                    <a:pt x="280" y="322"/>
                  </a:lnTo>
                  <a:lnTo>
                    <a:pt x="299" y="326"/>
                  </a:lnTo>
                  <a:lnTo>
                    <a:pt x="317" y="327"/>
                  </a:lnTo>
                  <a:lnTo>
                    <a:pt x="335" y="331"/>
                  </a:lnTo>
                  <a:lnTo>
                    <a:pt x="355" y="332"/>
                  </a:lnTo>
                  <a:lnTo>
                    <a:pt x="373" y="331"/>
                  </a:lnTo>
                  <a:lnTo>
                    <a:pt x="386" y="331"/>
                  </a:lnTo>
                  <a:lnTo>
                    <a:pt x="405" y="331"/>
                  </a:lnTo>
                  <a:lnTo>
                    <a:pt x="422" y="329"/>
                  </a:lnTo>
                  <a:lnTo>
                    <a:pt x="439" y="327"/>
                  </a:lnTo>
                  <a:lnTo>
                    <a:pt x="455" y="324"/>
                  </a:lnTo>
                  <a:lnTo>
                    <a:pt x="467" y="321"/>
                  </a:lnTo>
                  <a:lnTo>
                    <a:pt x="482" y="318"/>
                  </a:lnTo>
                  <a:lnTo>
                    <a:pt x="497" y="312"/>
                  </a:lnTo>
                  <a:lnTo>
                    <a:pt x="509" y="306"/>
                  </a:lnTo>
                  <a:lnTo>
                    <a:pt x="520" y="300"/>
                  </a:lnTo>
                  <a:lnTo>
                    <a:pt x="532" y="290"/>
                  </a:lnTo>
                  <a:lnTo>
                    <a:pt x="541" y="282"/>
                  </a:lnTo>
                  <a:lnTo>
                    <a:pt x="551" y="273"/>
                  </a:lnTo>
                  <a:lnTo>
                    <a:pt x="559" y="261"/>
                  </a:lnTo>
                  <a:lnTo>
                    <a:pt x="565" y="249"/>
                  </a:lnTo>
                  <a:lnTo>
                    <a:pt x="569" y="236"/>
                  </a:lnTo>
                  <a:lnTo>
                    <a:pt x="570" y="223"/>
                  </a:lnTo>
                  <a:lnTo>
                    <a:pt x="570" y="211"/>
                  </a:lnTo>
                  <a:lnTo>
                    <a:pt x="566" y="196"/>
                  </a:lnTo>
                  <a:lnTo>
                    <a:pt x="561" y="181"/>
                  </a:lnTo>
                  <a:lnTo>
                    <a:pt x="555" y="169"/>
                  </a:lnTo>
                  <a:lnTo>
                    <a:pt x="546" y="153"/>
                  </a:lnTo>
                  <a:lnTo>
                    <a:pt x="537" y="140"/>
                  </a:lnTo>
                  <a:lnTo>
                    <a:pt x="522" y="124"/>
                  </a:lnTo>
                  <a:lnTo>
                    <a:pt x="507" y="110"/>
                  </a:lnTo>
                  <a:lnTo>
                    <a:pt x="488" y="96"/>
                  </a:lnTo>
                  <a:lnTo>
                    <a:pt x="469" y="83"/>
                  </a:lnTo>
                  <a:lnTo>
                    <a:pt x="451" y="72"/>
                  </a:lnTo>
                  <a:lnTo>
                    <a:pt x="432" y="60"/>
                  </a:lnTo>
                  <a:lnTo>
                    <a:pt x="407" y="49"/>
                  </a:lnTo>
                  <a:lnTo>
                    <a:pt x="380" y="38"/>
                  </a:lnTo>
                  <a:lnTo>
                    <a:pt x="355" y="28"/>
                  </a:lnTo>
                  <a:lnTo>
                    <a:pt x="328" y="21"/>
                  </a:lnTo>
                  <a:lnTo>
                    <a:pt x="304" y="15"/>
                  </a:lnTo>
                  <a:lnTo>
                    <a:pt x="277" y="9"/>
                  </a:lnTo>
                  <a:lnTo>
                    <a:pt x="256" y="7"/>
                  </a:lnTo>
                  <a:lnTo>
                    <a:pt x="238" y="0"/>
                  </a:lnTo>
                  <a:lnTo>
                    <a:pt x="209" y="2"/>
                  </a:lnTo>
                  <a:lnTo>
                    <a:pt x="190" y="2"/>
                  </a:lnTo>
                  <a:lnTo>
                    <a:pt x="169" y="3"/>
                  </a:lnTo>
                  <a:lnTo>
                    <a:pt x="150" y="3"/>
                  </a:lnTo>
                  <a:lnTo>
                    <a:pt x="130" y="7"/>
                  </a:lnTo>
                  <a:lnTo>
                    <a:pt x="111" y="12"/>
                  </a:lnTo>
                  <a:lnTo>
                    <a:pt x="92" y="14"/>
                  </a:lnTo>
                  <a:lnTo>
                    <a:pt x="78" y="22"/>
                  </a:lnTo>
                  <a:lnTo>
                    <a:pt x="62" y="27"/>
                  </a:lnTo>
                  <a:lnTo>
                    <a:pt x="49" y="34"/>
                  </a:lnTo>
                  <a:lnTo>
                    <a:pt x="34" y="45"/>
                  </a:lnTo>
                  <a:lnTo>
                    <a:pt x="27" y="52"/>
                  </a:lnTo>
                  <a:lnTo>
                    <a:pt x="19" y="62"/>
                  </a:lnTo>
                  <a:lnTo>
                    <a:pt x="13" y="70"/>
                  </a:lnTo>
                  <a:lnTo>
                    <a:pt x="7" y="79"/>
                  </a:lnTo>
                  <a:lnTo>
                    <a:pt x="3" y="88"/>
                  </a:lnTo>
                  <a:lnTo>
                    <a:pt x="2" y="97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86"/>
            <p:cNvSpPr>
              <a:spLocks/>
            </p:cNvSpPr>
            <p:nvPr/>
          </p:nvSpPr>
          <p:spPr bwMode="auto">
            <a:xfrm>
              <a:off x="1276" y="333"/>
              <a:ext cx="95" cy="49"/>
            </a:xfrm>
            <a:custGeom>
              <a:avLst/>
              <a:gdLst>
                <a:gd name="T0" fmla="*/ 0 w 287"/>
                <a:gd name="T1" fmla="*/ 0 h 147"/>
                <a:gd name="T2" fmla="*/ 0 w 287"/>
                <a:gd name="T3" fmla="*/ 0 h 147"/>
                <a:gd name="T4" fmla="*/ 0 w 287"/>
                <a:gd name="T5" fmla="*/ 0 h 147"/>
                <a:gd name="T6" fmla="*/ 0 w 287"/>
                <a:gd name="T7" fmla="*/ 0 h 147"/>
                <a:gd name="T8" fmla="*/ 0 w 287"/>
                <a:gd name="T9" fmla="*/ 0 h 147"/>
                <a:gd name="T10" fmla="*/ 0 w 287"/>
                <a:gd name="T11" fmla="*/ 0 h 147"/>
                <a:gd name="T12" fmla="*/ 0 w 287"/>
                <a:gd name="T13" fmla="*/ 0 h 147"/>
                <a:gd name="T14" fmla="*/ 0 w 287"/>
                <a:gd name="T15" fmla="*/ 0 h 147"/>
                <a:gd name="T16" fmla="*/ 0 w 287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7"/>
                <a:gd name="T28" fmla="*/ 0 h 147"/>
                <a:gd name="T29" fmla="*/ 287 w 287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7" h="147">
                  <a:moveTo>
                    <a:pt x="6" y="0"/>
                  </a:moveTo>
                  <a:lnTo>
                    <a:pt x="0" y="21"/>
                  </a:lnTo>
                  <a:lnTo>
                    <a:pt x="5" y="53"/>
                  </a:lnTo>
                  <a:lnTo>
                    <a:pt x="23" y="83"/>
                  </a:lnTo>
                  <a:lnTo>
                    <a:pt x="49" y="113"/>
                  </a:lnTo>
                  <a:lnTo>
                    <a:pt x="95" y="147"/>
                  </a:lnTo>
                  <a:lnTo>
                    <a:pt x="287" y="4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87"/>
            <p:cNvSpPr>
              <a:spLocks/>
            </p:cNvSpPr>
            <p:nvPr/>
          </p:nvSpPr>
          <p:spPr bwMode="auto">
            <a:xfrm>
              <a:off x="1371" y="340"/>
              <a:ext cx="87" cy="52"/>
            </a:xfrm>
            <a:custGeom>
              <a:avLst/>
              <a:gdLst>
                <a:gd name="T0" fmla="*/ 0 w 259"/>
                <a:gd name="T1" fmla="*/ 0 h 156"/>
                <a:gd name="T2" fmla="*/ 0 w 259"/>
                <a:gd name="T3" fmla="*/ 0 h 156"/>
                <a:gd name="T4" fmla="*/ 0 w 259"/>
                <a:gd name="T5" fmla="*/ 0 h 156"/>
                <a:gd name="T6" fmla="*/ 0 w 259"/>
                <a:gd name="T7" fmla="*/ 0 h 156"/>
                <a:gd name="T8" fmla="*/ 0 w 259"/>
                <a:gd name="T9" fmla="*/ 0 h 156"/>
                <a:gd name="T10" fmla="*/ 0 w 259"/>
                <a:gd name="T11" fmla="*/ 0 h 156"/>
                <a:gd name="T12" fmla="*/ 0 w 259"/>
                <a:gd name="T13" fmla="*/ 0 h 156"/>
                <a:gd name="T14" fmla="*/ 0 w 259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9"/>
                <a:gd name="T25" fmla="*/ 0 h 156"/>
                <a:gd name="T26" fmla="*/ 259 w 259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9" h="156">
                  <a:moveTo>
                    <a:pt x="0" y="17"/>
                  </a:moveTo>
                  <a:lnTo>
                    <a:pt x="233" y="156"/>
                  </a:lnTo>
                  <a:lnTo>
                    <a:pt x="258" y="122"/>
                  </a:lnTo>
                  <a:lnTo>
                    <a:pt x="259" y="89"/>
                  </a:lnTo>
                  <a:lnTo>
                    <a:pt x="242" y="56"/>
                  </a:lnTo>
                  <a:lnTo>
                    <a:pt x="103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88"/>
            <p:cNvSpPr>
              <a:spLocks/>
            </p:cNvSpPr>
            <p:nvPr/>
          </p:nvSpPr>
          <p:spPr bwMode="auto">
            <a:xfrm>
              <a:off x="1161" y="609"/>
              <a:ext cx="275" cy="160"/>
            </a:xfrm>
            <a:custGeom>
              <a:avLst/>
              <a:gdLst>
                <a:gd name="T0" fmla="*/ 0 w 827"/>
                <a:gd name="T1" fmla="*/ 0 h 479"/>
                <a:gd name="T2" fmla="*/ 0 w 827"/>
                <a:gd name="T3" fmla="*/ 0 h 479"/>
                <a:gd name="T4" fmla="*/ 0 w 827"/>
                <a:gd name="T5" fmla="*/ 0 h 479"/>
                <a:gd name="T6" fmla="*/ 0 w 827"/>
                <a:gd name="T7" fmla="*/ 0 h 479"/>
                <a:gd name="T8" fmla="*/ 0 w 827"/>
                <a:gd name="T9" fmla="*/ 0 h 479"/>
                <a:gd name="T10" fmla="*/ 0 w 827"/>
                <a:gd name="T11" fmla="*/ 0 h 4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7"/>
                <a:gd name="T19" fmla="*/ 0 h 479"/>
                <a:gd name="T20" fmla="*/ 827 w 827"/>
                <a:gd name="T21" fmla="*/ 479 h 4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7" h="479">
                  <a:moveTo>
                    <a:pt x="0" y="281"/>
                  </a:moveTo>
                  <a:lnTo>
                    <a:pt x="522" y="0"/>
                  </a:lnTo>
                  <a:lnTo>
                    <a:pt x="827" y="293"/>
                  </a:lnTo>
                  <a:lnTo>
                    <a:pt x="417" y="479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89"/>
            <p:cNvSpPr>
              <a:spLocks/>
            </p:cNvSpPr>
            <p:nvPr/>
          </p:nvSpPr>
          <p:spPr bwMode="auto">
            <a:xfrm>
              <a:off x="1348" y="407"/>
              <a:ext cx="390" cy="352"/>
            </a:xfrm>
            <a:custGeom>
              <a:avLst/>
              <a:gdLst>
                <a:gd name="T0" fmla="*/ 0 w 1171"/>
                <a:gd name="T1" fmla="*/ 0 h 1055"/>
                <a:gd name="T2" fmla="*/ 0 w 1171"/>
                <a:gd name="T3" fmla="*/ 0 h 1055"/>
                <a:gd name="T4" fmla="*/ 0 w 1171"/>
                <a:gd name="T5" fmla="*/ 0 h 1055"/>
                <a:gd name="T6" fmla="*/ 0 w 1171"/>
                <a:gd name="T7" fmla="*/ 0 h 1055"/>
                <a:gd name="T8" fmla="*/ 0 w 1171"/>
                <a:gd name="T9" fmla="*/ 0 h 1055"/>
                <a:gd name="T10" fmla="*/ 0 w 1171"/>
                <a:gd name="T11" fmla="*/ 0 h 1055"/>
                <a:gd name="T12" fmla="*/ 0 w 1171"/>
                <a:gd name="T13" fmla="*/ 0 h 1055"/>
                <a:gd name="T14" fmla="*/ 0 w 1171"/>
                <a:gd name="T15" fmla="*/ 0 h 1055"/>
                <a:gd name="T16" fmla="*/ 0 w 1171"/>
                <a:gd name="T17" fmla="*/ 0 h 1055"/>
                <a:gd name="T18" fmla="*/ 0 w 1171"/>
                <a:gd name="T19" fmla="*/ 0 h 1055"/>
                <a:gd name="T20" fmla="*/ 0 w 1171"/>
                <a:gd name="T21" fmla="*/ 0 h 1055"/>
                <a:gd name="T22" fmla="*/ 0 w 1171"/>
                <a:gd name="T23" fmla="*/ 0 h 1055"/>
                <a:gd name="T24" fmla="*/ 0 w 1171"/>
                <a:gd name="T25" fmla="*/ 0 h 1055"/>
                <a:gd name="T26" fmla="*/ 0 w 1171"/>
                <a:gd name="T27" fmla="*/ 0 h 1055"/>
                <a:gd name="T28" fmla="*/ 0 w 1171"/>
                <a:gd name="T29" fmla="*/ 0 h 1055"/>
                <a:gd name="T30" fmla="*/ 0 w 1171"/>
                <a:gd name="T31" fmla="*/ 0 h 1055"/>
                <a:gd name="T32" fmla="*/ 0 w 1171"/>
                <a:gd name="T33" fmla="*/ 0 h 1055"/>
                <a:gd name="T34" fmla="*/ 0 w 1171"/>
                <a:gd name="T35" fmla="*/ 0 h 1055"/>
                <a:gd name="T36" fmla="*/ 0 w 1171"/>
                <a:gd name="T37" fmla="*/ 0 h 1055"/>
                <a:gd name="T38" fmla="*/ 0 w 1171"/>
                <a:gd name="T39" fmla="*/ 0 h 10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71"/>
                <a:gd name="T61" fmla="*/ 0 h 1055"/>
                <a:gd name="T62" fmla="*/ 1171 w 1171"/>
                <a:gd name="T63" fmla="*/ 1055 h 10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71" h="1055">
                  <a:moveTo>
                    <a:pt x="38" y="571"/>
                  </a:moveTo>
                  <a:lnTo>
                    <a:pt x="382" y="82"/>
                  </a:lnTo>
                  <a:lnTo>
                    <a:pt x="578" y="0"/>
                  </a:lnTo>
                  <a:lnTo>
                    <a:pt x="786" y="171"/>
                  </a:lnTo>
                  <a:lnTo>
                    <a:pt x="779" y="181"/>
                  </a:lnTo>
                  <a:lnTo>
                    <a:pt x="997" y="328"/>
                  </a:lnTo>
                  <a:lnTo>
                    <a:pt x="987" y="347"/>
                  </a:lnTo>
                  <a:lnTo>
                    <a:pt x="1036" y="323"/>
                  </a:lnTo>
                  <a:lnTo>
                    <a:pt x="1055" y="335"/>
                  </a:lnTo>
                  <a:lnTo>
                    <a:pt x="965" y="376"/>
                  </a:lnTo>
                  <a:lnTo>
                    <a:pt x="1171" y="528"/>
                  </a:lnTo>
                  <a:lnTo>
                    <a:pt x="880" y="1013"/>
                  </a:lnTo>
                  <a:lnTo>
                    <a:pt x="751" y="1055"/>
                  </a:lnTo>
                  <a:lnTo>
                    <a:pt x="412" y="855"/>
                  </a:lnTo>
                  <a:lnTo>
                    <a:pt x="288" y="898"/>
                  </a:lnTo>
                  <a:lnTo>
                    <a:pt x="258" y="932"/>
                  </a:lnTo>
                  <a:lnTo>
                    <a:pt x="258" y="889"/>
                  </a:lnTo>
                  <a:lnTo>
                    <a:pt x="0" y="658"/>
                  </a:lnTo>
                  <a:lnTo>
                    <a:pt x="38" y="571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90"/>
            <p:cNvSpPr>
              <a:spLocks/>
            </p:cNvSpPr>
            <p:nvPr/>
          </p:nvSpPr>
          <p:spPr bwMode="auto">
            <a:xfrm>
              <a:off x="1391" y="385"/>
              <a:ext cx="145" cy="193"/>
            </a:xfrm>
            <a:custGeom>
              <a:avLst/>
              <a:gdLst>
                <a:gd name="T0" fmla="*/ 0 w 436"/>
                <a:gd name="T1" fmla="*/ 0 h 579"/>
                <a:gd name="T2" fmla="*/ 0 w 436"/>
                <a:gd name="T3" fmla="*/ 0 h 579"/>
                <a:gd name="T4" fmla="*/ 0 w 436"/>
                <a:gd name="T5" fmla="*/ 0 h 579"/>
                <a:gd name="T6" fmla="*/ 0 w 436"/>
                <a:gd name="T7" fmla="*/ 0 h 579"/>
                <a:gd name="T8" fmla="*/ 0 w 436"/>
                <a:gd name="T9" fmla="*/ 0 h 579"/>
                <a:gd name="T10" fmla="*/ 0 w 436"/>
                <a:gd name="T11" fmla="*/ 0 h 579"/>
                <a:gd name="T12" fmla="*/ 0 w 436"/>
                <a:gd name="T13" fmla="*/ 0 h 579"/>
                <a:gd name="T14" fmla="*/ 0 w 436"/>
                <a:gd name="T15" fmla="*/ 0 h 579"/>
                <a:gd name="T16" fmla="*/ 0 w 436"/>
                <a:gd name="T17" fmla="*/ 0 h 579"/>
                <a:gd name="T18" fmla="*/ 0 w 436"/>
                <a:gd name="T19" fmla="*/ 0 h 579"/>
                <a:gd name="T20" fmla="*/ 0 w 436"/>
                <a:gd name="T21" fmla="*/ 0 h 579"/>
                <a:gd name="T22" fmla="*/ 0 w 436"/>
                <a:gd name="T23" fmla="*/ 0 h 579"/>
                <a:gd name="T24" fmla="*/ 0 w 436"/>
                <a:gd name="T25" fmla="*/ 0 h 579"/>
                <a:gd name="T26" fmla="*/ 0 w 436"/>
                <a:gd name="T27" fmla="*/ 0 h 579"/>
                <a:gd name="T28" fmla="*/ 0 w 436"/>
                <a:gd name="T29" fmla="*/ 0 h 579"/>
                <a:gd name="T30" fmla="*/ 0 w 436"/>
                <a:gd name="T31" fmla="*/ 0 h 579"/>
                <a:gd name="T32" fmla="*/ 0 w 436"/>
                <a:gd name="T33" fmla="*/ 0 h 579"/>
                <a:gd name="T34" fmla="*/ 0 w 436"/>
                <a:gd name="T35" fmla="*/ 0 h 5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6"/>
                <a:gd name="T55" fmla="*/ 0 h 579"/>
                <a:gd name="T56" fmla="*/ 436 w 436"/>
                <a:gd name="T57" fmla="*/ 579 h 5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6" h="579">
                  <a:moveTo>
                    <a:pt x="0" y="481"/>
                  </a:moveTo>
                  <a:lnTo>
                    <a:pt x="72" y="374"/>
                  </a:lnTo>
                  <a:lnTo>
                    <a:pt x="177" y="58"/>
                  </a:lnTo>
                  <a:lnTo>
                    <a:pt x="204" y="39"/>
                  </a:lnTo>
                  <a:lnTo>
                    <a:pt x="201" y="21"/>
                  </a:lnTo>
                  <a:lnTo>
                    <a:pt x="213" y="2"/>
                  </a:lnTo>
                  <a:lnTo>
                    <a:pt x="239" y="27"/>
                  </a:lnTo>
                  <a:lnTo>
                    <a:pt x="203" y="57"/>
                  </a:lnTo>
                  <a:lnTo>
                    <a:pt x="97" y="361"/>
                  </a:lnTo>
                  <a:lnTo>
                    <a:pt x="173" y="258"/>
                  </a:lnTo>
                  <a:lnTo>
                    <a:pt x="258" y="0"/>
                  </a:lnTo>
                  <a:lnTo>
                    <a:pt x="279" y="0"/>
                  </a:lnTo>
                  <a:lnTo>
                    <a:pt x="204" y="217"/>
                  </a:lnTo>
                  <a:lnTo>
                    <a:pt x="252" y="149"/>
                  </a:lnTo>
                  <a:lnTo>
                    <a:pt x="436" y="71"/>
                  </a:lnTo>
                  <a:lnTo>
                    <a:pt x="79" y="579"/>
                  </a:lnTo>
                  <a:lnTo>
                    <a:pt x="0" y="481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91"/>
            <p:cNvSpPr>
              <a:spLocks/>
            </p:cNvSpPr>
            <p:nvPr/>
          </p:nvSpPr>
          <p:spPr bwMode="auto">
            <a:xfrm>
              <a:off x="1338" y="542"/>
              <a:ext cx="134" cy="175"/>
            </a:xfrm>
            <a:custGeom>
              <a:avLst/>
              <a:gdLst>
                <a:gd name="T0" fmla="*/ 0 w 402"/>
                <a:gd name="T1" fmla="*/ 0 h 524"/>
                <a:gd name="T2" fmla="*/ 0 w 402"/>
                <a:gd name="T3" fmla="*/ 0 h 524"/>
                <a:gd name="T4" fmla="*/ 0 w 402"/>
                <a:gd name="T5" fmla="*/ 0 h 524"/>
                <a:gd name="T6" fmla="*/ 0 w 402"/>
                <a:gd name="T7" fmla="*/ 0 h 524"/>
                <a:gd name="T8" fmla="*/ 0 w 402"/>
                <a:gd name="T9" fmla="*/ 0 h 524"/>
                <a:gd name="T10" fmla="*/ 0 w 402"/>
                <a:gd name="T11" fmla="*/ 0 h 524"/>
                <a:gd name="T12" fmla="*/ 0 w 402"/>
                <a:gd name="T13" fmla="*/ 0 h 524"/>
                <a:gd name="T14" fmla="*/ 0 w 402"/>
                <a:gd name="T15" fmla="*/ 0 h 524"/>
                <a:gd name="T16" fmla="*/ 0 w 402"/>
                <a:gd name="T17" fmla="*/ 0 h 524"/>
                <a:gd name="T18" fmla="*/ 0 w 402"/>
                <a:gd name="T19" fmla="*/ 0 h 524"/>
                <a:gd name="T20" fmla="*/ 0 w 402"/>
                <a:gd name="T21" fmla="*/ 0 h 524"/>
                <a:gd name="T22" fmla="*/ 0 w 402"/>
                <a:gd name="T23" fmla="*/ 0 h 524"/>
                <a:gd name="T24" fmla="*/ 0 w 402"/>
                <a:gd name="T25" fmla="*/ 0 h 524"/>
                <a:gd name="T26" fmla="*/ 0 w 402"/>
                <a:gd name="T27" fmla="*/ 0 h 524"/>
                <a:gd name="T28" fmla="*/ 0 w 402"/>
                <a:gd name="T29" fmla="*/ 0 h 524"/>
                <a:gd name="T30" fmla="*/ 0 w 402"/>
                <a:gd name="T31" fmla="*/ 0 h 524"/>
                <a:gd name="T32" fmla="*/ 0 w 402"/>
                <a:gd name="T33" fmla="*/ 0 h 524"/>
                <a:gd name="T34" fmla="*/ 0 w 402"/>
                <a:gd name="T35" fmla="*/ 0 h 524"/>
                <a:gd name="T36" fmla="*/ 0 w 402"/>
                <a:gd name="T37" fmla="*/ 0 h 524"/>
                <a:gd name="T38" fmla="*/ 0 w 402"/>
                <a:gd name="T39" fmla="*/ 0 h 524"/>
                <a:gd name="T40" fmla="*/ 0 w 402"/>
                <a:gd name="T41" fmla="*/ 0 h 524"/>
                <a:gd name="T42" fmla="*/ 0 w 402"/>
                <a:gd name="T43" fmla="*/ 0 h 524"/>
                <a:gd name="T44" fmla="*/ 0 w 402"/>
                <a:gd name="T45" fmla="*/ 0 h 524"/>
                <a:gd name="T46" fmla="*/ 0 w 402"/>
                <a:gd name="T47" fmla="*/ 0 h 524"/>
                <a:gd name="T48" fmla="*/ 0 w 402"/>
                <a:gd name="T49" fmla="*/ 0 h 524"/>
                <a:gd name="T50" fmla="*/ 0 w 402"/>
                <a:gd name="T51" fmla="*/ 0 h 524"/>
                <a:gd name="T52" fmla="*/ 0 w 402"/>
                <a:gd name="T53" fmla="*/ 0 h 524"/>
                <a:gd name="T54" fmla="*/ 0 w 402"/>
                <a:gd name="T55" fmla="*/ 0 h 524"/>
                <a:gd name="T56" fmla="*/ 0 w 402"/>
                <a:gd name="T57" fmla="*/ 0 h 5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02"/>
                <a:gd name="T88" fmla="*/ 0 h 524"/>
                <a:gd name="T89" fmla="*/ 402 w 402"/>
                <a:gd name="T90" fmla="*/ 524 h 5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02" h="524">
                  <a:moveTo>
                    <a:pt x="5" y="229"/>
                  </a:moveTo>
                  <a:lnTo>
                    <a:pt x="0" y="246"/>
                  </a:lnTo>
                  <a:lnTo>
                    <a:pt x="215" y="437"/>
                  </a:lnTo>
                  <a:lnTo>
                    <a:pt x="253" y="425"/>
                  </a:lnTo>
                  <a:lnTo>
                    <a:pt x="287" y="524"/>
                  </a:lnTo>
                  <a:lnTo>
                    <a:pt x="393" y="402"/>
                  </a:lnTo>
                  <a:lnTo>
                    <a:pt x="402" y="331"/>
                  </a:lnTo>
                  <a:lnTo>
                    <a:pt x="294" y="389"/>
                  </a:lnTo>
                  <a:lnTo>
                    <a:pt x="232" y="390"/>
                  </a:lnTo>
                  <a:lnTo>
                    <a:pt x="194" y="378"/>
                  </a:lnTo>
                  <a:lnTo>
                    <a:pt x="152" y="358"/>
                  </a:lnTo>
                  <a:lnTo>
                    <a:pt x="120" y="320"/>
                  </a:lnTo>
                  <a:lnTo>
                    <a:pt x="95" y="283"/>
                  </a:lnTo>
                  <a:lnTo>
                    <a:pt x="93" y="248"/>
                  </a:lnTo>
                  <a:lnTo>
                    <a:pt x="98" y="218"/>
                  </a:lnTo>
                  <a:lnTo>
                    <a:pt x="111" y="197"/>
                  </a:lnTo>
                  <a:lnTo>
                    <a:pt x="129" y="178"/>
                  </a:lnTo>
                  <a:lnTo>
                    <a:pt x="145" y="169"/>
                  </a:lnTo>
                  <a:lnTo>
                    <a:pt x="169" y="156"/>
                  </a:lnTo>
                  <a:lnTo>
                    <a:pt x="195" y="148"/>
                  </a:lnTo>
                  <a:lnTo>
                    <a:pt x="227" y="78"/>
                  </a:lnTo>
                  <a:lnTo>
                    <a:pt x="222" y="52"/>
                  </a:lnTo>
                  <a:lnTo>
                    <a:pt x="153" y="0"/>
                  </a:lnTo>
                  <a:lnTo>
                    <a:pt x="125" y="2"/>
                  </a:lnTo>
                  <a:lnTo>
                    <a:pt x="104" y="10"/>
                  </a:lnTo>
                  <a:lnTo>
                    <a:pt x="65" y="112"/>
                  </a:lnTo>
                  <a:lnTo>
                    <a:pt x="73" y="150"/>
                  </a:lnTo>
                  <a:lnTo>
                    <a:pt x="5" y="229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92"/>
            <p:cNvSpPr>
              <a:spLocks/>
            </p:cNvSpPr>
            <p:nvPr/>
          </p:nvSpPr>
          <p:spPr bwMode="auto">
            <a:xfrm>
              <a:off x="1711" y="605"/>
              <a:ext cx="151" cy="176"/>
            </a:xfrm>
            <a:custGeom>
              <a:avLst/>
              <a:gdLst>
                <a:gd name="T0" fmla="*/ 0 w 453"/>
                <a:gd name="T1" fmla="*/ 0 h 529"/>
                <a:gd name="T2" fmla="*/ 0 w 453"/>
                <a:gd name="T3" fmla="*/ 0 h 529"/>
                <a:gd name="T4" fmla="*/ 0 w 453"/>
                <a:gd name="T5" fmla="*/ 0 h 529"/>
                <a:gd name="T6" fmla="*/ 0 w 453"/>
                <a:gd name="T7" fmla="*/ 0 h 529"/>
                <a:gd name="T8" fmla="*/ 0 w 453"/>
                <a:gd name="T9" fmla="*/ 0 h 529"/>
                <a:gd name="T10" fmla="*/ 0 w 453"/>
                <a:gd name="T11" fmla="*/ 0 h 529"/>
                <a:gd name="T12" fmla="*/ 0 w 453"/>
                <a:gd name="T13" fmla="*/ 0 h 529"/>
                <a:gd name="T14" fmla="*/ 0 w 453"/>
                <a:gd name="T15" fmla="*/ 0 h 529"/>
                <a:gd name="T16" fmla="*/ 0 w 453"/>
                <a:gd name="T17" fmla="*/ 0 h 529"/>
                <a:gd name="T18" fmla="*/ 0 w 453"/>
                <a:gd name="T19" fmla="*/ 0 h 529"/>
                <a:gd name="T20" fmla="*/ 0 w 453"/>
                <a:gd name="T21" fmla="*/ 0 h 529"/>
                <a:gd name="T22" fmla="*/ 0 w 453"/>
                <a:gd name="T23" fmla="*/ 0 h 529"/>
                <a:gd name="T24" fmla="*/ 0 w 453"/>
                <a:gd name="T25" fmla="*/ 0 h 529"/>
                <a:gd name="T26" fmla="*/ 0 w 453"/>
                <a:gd name="T27" fmla="*/ 0 h 529"/>
                <a:gd name="T28" fmla="*/ 0 w 453"/>
                <a:gd name="T29" fmla="*/ 0 h 529"/>
                <a:gd name="T30" fmla="*/ 0 w 453"/>
                <a:gd name="T31" fmla="*/ 0 h 529"/>
                <a:gd name="T32" fmla="*/ 0 w 453"/>
                <a:gd name="T33" fmla="*/ 0 h 529"/>
                <a:gd name="T34" fmla="*/ 0 w 453"/>
                <a:gd name="T35" fmla="*/ 0 h 529"/>
                <a:gd name="T36" fmla="*/ 0 w 453"/>
                <a:gd name="T37" fmla="*/ 0 h 529"/>
                <a:gd name="T38" fmla="*/ 0 w 453"/>
                <a:gd name="T39" fmla="*/ 0 h 529"/>
                <a:gd name="T40" fmla="*/ 0 w 453"/>
                <a:gd name="T41" fmla="*/ 0 h 529"/>
                <a:gd name="T42" fmla="*/ 0 w 453"/>
                <a:gd name="T43" fmla="*/ 0 h 529"/>
                <a:gd name="T44" fmla="*/ 0 w 453"/>
                <a:gd name="T45" fmla="*/ 0 h 529"/>
                <a:gd name="T46" fmla="*/ 0 w 453"/>
                <a:gd name="T47" fmla="*/ 0 h 529"/>
                <a:gd name="T48" fmla="*/ 0 w 453"/>
                <a:gd name="T49" fmla="*/ 0 h 529"/>
                <a:gd name="T50" fmla="*/ 0 w 453"/>
                <a:gd name="T51" fmla="*/ 0 h 529"/>
                <a:gd name="T52" fmla="*/ 0 w 453"/>
                <a:gd name="T53" fmla="*/ 0 h 529"/>
                <a:gd name="T54" fmla="*/ 0 w 453"/>
                <a:gd name="T55" fmla="*/ 0 h 529"/>
                <a:gd name="T56" fmla="*/ 0 w 453"/>
                <a:gd name="T57" fmla="*/ 0 h 529"/>
                <a:gd name="T58" fmla="*/ 0 w 453"/>
                <a:gd name="T59" fmla="*/ 0 h 529"/>
                <a:gd name="T60" fmla="*/ 0 w 453"/>
                <a:gd name="T61" fmla="*/ 0 h 529"/>
                <a:gd name="T62" fmla="*/ 0 w 453"/>
                <a:gd name="T63" fmla="*/ 0 h 529"/>
                <a:gd name="T64" fmla="*/ 0 w 453"/>
                <a:gd name="T65" fmla="*/ 0 h 529"/>
                <a:gd name="T66" fmla="*/ 0 w 453"/>
                <a:gd name="T67" fmla="*/ 0 h 529"/>
                <a:gd name="T68" fmla="*/ 0 w 453"/>
                <a:gd name="T69" fmla="*/ 0 h 529"/>
                <a:gd name="T70" fmla="*/ 0 w 453"/>
                <a:gd name="T71" fmla="*/ 0 h 529"/>
                <a:gd name="T72" fmla="*/ 0 w 453"/>
                <a:gd name="T73" fmla="*/ 0 h 529"/>
                <a:gd name="T74" fmla="*/ 0 w 453"/>
                <a:gd name="T75" fmla="*/ 0 h 529"/>
                <a:gd name="T76" fmla="*/ 0 w 453"/>
                <a:gd name="T77" fmla="*/ 0 h 529"/>
                <a:gd name="T78" fmla="*/ 0 w 453"/>
                <a:gd name="T79" fmla="*/ 0 h 529"/>
                <a:gd name="T80" fmla="*/ 0 w 453"/>
                <a:gd name="T81" fmla="*/ 0 h 5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53"/>
                <a:gd name="T124" fmla="*/ 0 h 529"/>
                <a:gd name="T125" fmla="*/ 453 w 453"/>
                <a:gd name="T126" fmla="*/ 529 h 5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53" h="529">
                  <a:moveTo>
                    <a:pt x="21" y="63"/>
                  </a:moveTo>
                  <a:lnTo>
                    <a:pt x="14" y="76"/>
                  </a:lnTo>
                  <a:lnTo>
                    <a:pt x="8" y="93"/>
                  </a:lnTo>
                  <a:lnTo>
                    <a:pt x="4" y="110"/>
                  </a:lnTo>
                  <a:lnTo>
                    <a:pt x="0" y="130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2" y="185"/>
                  </a:lnTo>
                  <a:lnTo>
                    <a:pt x="4" y="204"/>
                  </a:lnTo>
                  <a:lnTo>
                    <a:pt x="9" y="224"/>
                  </a:lnTo>
                  <a:lnTo>
                    <a:pt x="14" y="242"/>
                  </a:lnTo>
                  <a:lnTo>
                    <a:pt x="21" y="262"/>
                  </a:lnTo>
                  <a:lnTo>
                    <a:pt x="29" y="281"/>
                  </a:lnTo>
                  <a:lnTo>
                    <a:pt x="36" y="299"/>
                  </a:lnTo>
                  <a:lnTo>
                    <a:pt x="44" y="317"/>
                  </a:lnTo>
                  <a:lnTo>
                    <a:pt x="53" y="331"/>
                  </a:lnTo>
                  <a:lnTo>
                    <a:pt x="63" y="347"/>
                  </a:lnTo>
                  <a:lnTo>
                    <a:pt x="73" y="363"/>
                  </a:lnTo>
                  <a:lnTo>
                    <a:pt x="85" y="379"/>
                  </a:lnTo>
                  <a:lnTo>
                    <a:pt x="97" y="392"/>
                  </a:lnTo>
                  <a:lnTo>
                    <a:pt x="108" y="407"/>
                  </a:lnTo>
                  <a:lnTo>
                    <a:pt x="119" y="420"/>
                  </a:lnTo>
                  <a:lnTo>
                    <a:pt x="131" y="433"/>
                  </a:lnTo>
                  <a:lnTo>
                    <a:pt x="145" y="446"/>
                  </a:lnTo>
                  <a:lnTo>
                    <a:pt x="159" y="458"/>
                  </a:lnTo>
                  <a:lnTo>
                    <a:pt x="171" y="467"/>
                  </a:lnTo>
                  <a:lnTo>
                    <a:pt x="185" y="477"/>
                  </a:lnTo>
                  <a:lnTo>
                    <a:pt x="200" y="486"/>
                  </a:lnTo>
                  <a:lnTo>
                    <a:pt x="215" y="496"/>
                  </a:lnTo>
                  <a:lnTo>
                    <a:pt x="230" y="503"/>
                  </a:lnTo>
                  <a:lnTo>
                    <a:pt x="244" y="509"/>
                  </a:lnTo>
                  <a:lnTo>
                    <a:pt x="260" y="516"/>
                  </a:lnTo>
                  <a:lnTo>
                    <a:pt x="276" y="520"/>
                  </a:lnTo>
                  <a:lnTo>
                    <a:pt x="292" y="524"/>
                  </a:lnTo>
                  <a:lnTo>
                    <a:pt x="309" y="528"/>
                  </a:lnTo>
                  <a:lnTo>
                    <a:pt x="325" y="529"/>
                  </a:lnTo>
                  <a:lnTo>
                    <a:pt x="342" y="526"/>
                  </a:lnTo>
                  <a:lnTo>
                    <a:pt x="356" y="524"/>
                  </a:lnTo>
                  <a:lnTo>
                    <a:pt x="374" y="518"/>
                  </a:lnTo>
                  <a:lnTo>
                    <a:pt x="389" y="512"/>
                  </a:lnTo>
                  <a:lnTo>
                    <a:pt x="400" y="505"/>
                  </a:lnTo>
                  <a:lnTo>
                    <a:pt x="412" y="496"/>
                  </a:lnTo>
                  <a:lnTo>
                    <a:pt x="420" y="485"/>
                  </a:lnTo>
                  <a:lnTo>
                    <a:pt x="428" y="474"/>
                  </a:lnTo>
                  <a:lnTo>
                    <a:pt x="438" y="459"/>
                  </a:lnTo>
                  <a:lnTo>
                    <a:pt x="444" y="443"/>
                  </a:lnTo>
                  <a:lnTo>
                    <a:pt x="449" y="428"/>
                  </a:lnTo>
                  <a:lnTo>
                    <a:pt x="451" y="409"/>
                  </a:lnTo>
                  <a:lnTo>
                    <a:pt x="452" y="392"/>
                  </a:lnTo>
                  <a:lnTo>
                    <a:pt x="453" y="375"/>
                  </a:lnTo>
                  <a:lnTo>
                    <a:pt x="453" y="356"/>
                  </a:lnTo>
                  <a:lnTo>
                    <a:pt x="451" y="332"/>
                  </a:lnTo>
                  <a:lnTo>
                    <a:pt x="446" y="313"/>
                  </a:lnTo>
                  <a:lnTo>
                    <a:pt x="441" y="294"/>
                  </a:lnTo>
                  <a:lnTo>
                    <a:pt x="433" y="270"/>
                  </a:lnTo>
                  <a:lnTo>
                    <a:pt x="422" y="244"/>
                  </a:lnTo>
                  <a:lnTo>
                    <a:pt x="412" y="221"/>
                  </a:lnTo>
                  <a:lnTo>
                    <a:pt x="396" y="192"/>
                  </a:lnTo>
                  <a:lnTo>
                    <a:pt x="380" y="166"/>
                  </a:lnTo>
                  <a:lnTo>
                    <a:pt x="361" y="139"/>
                  </a:lnTo>
                  <a:lnTo>
                    <a:pt x="341" y="115"/>
                  </a:lnTo>
                  <a:lnTo>
                    <a:pt x="323" y="96"/>
                  </a:lnTo>
                  <a:lnTo>
                    <a:pt x="303" y="78"/>
                  </a:lnTo>
                  <a:lnTo>
                    <a:pt x="280" y="59"/>
                  </a:lnTo>
                  <a:lnTo>
                    <a:pt x="262" y="46"/>
                  </a:lnTo>
                  <a:lnTo>
                    <a:pt x="245" y="36"/>
                  </a:lnTo>
                  <a:lnTo>
                    <a:pt x="227" y="26"/>
                  </a:lnTo>
                  <a:lnTo>
                    <a:pt x="211" y="19"/>
                  </a:lnTo>
                  <a:lnTo>
                    <a:pt x="194" y="11"/>
                  </a:lnTo>
                  <a:lnTo>
                    <a:pt x="179" y="7"/>
                  </a:lnTo>
                  <a:lnTo>
                    <a:pt x="159" y="4"/>
                  </a:lnTo>
                  <a:lnTo>
                    <a:pt x="142" y="0"/>
                  </a:lnTo>
                  <a:lnTo>
                    <a:pt x="127" y="0"/>
                  </a:lnTo>
                  <a:lnTo>
                    <a:pt x="110" y="1"/>
                  </a:lnTo>
                  <a:lnTo>
                    <a:pt x="94" y="5"/>
                  </a:lnTo>
                  <a:lnTo>
                    <a:pt x="76" y="11"/>
                  </a:lnTo>
                  <a:lnTo>
                    <a:pt x="65" y="17"/>
                  </a:lnTo>
                  <a:lnTo>
                    <a:pt x="50" y="25"/>
                  </a:lnTo>
                  <a:lnTo>
                    <a:pt x="40" y="37"/>
                  </a:lnTo>
                  <a:lnTo>
                    <a:pt x="31" y="46"/>
                  </a:lnTo>
                  <a:lnTo>
                    <a:pt x="21" y="63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193"/>
            <p:cNvSpPr>
              <a:spLocks/>
            </p:cNvSpPr>
            <p:nvPr/>
          </p:nvSpPr>
          <p:spPr bwMode="auto">
            <a:xfrm>
              <a:off x="1514" y="743"/>
              <a:ext cx="25" cy="27"/>
            </a:xfrm>
            <a:custGeom>
              <a:avLst/>
              <a:gdLst>
                <a:gd name="T0" fmla="*/ 0 w 73"/>
                <a:gd name="T1" fmla="*/ 0 h 82"/>
                <a:gd name="T2" fmla="*/ 0 w 73"/>
                <a:gd name="T3" fmla="*/ 0 h 82"/>
                <a:gd name="T4" fmla="*/ 0 w 73"/>
                <a:gd name="T5" fmla="*/ 0 h 82"/>
                <a:gd name="T6" fmla="*/ 0 w 73"/>
                <a:gd name="T7" fmla="*/ 0 h 82"/>
                <a:gd name="T8" fmla="*/ 0 w 73"/>
                <a:gd name="T9" fmla="*/ 0 h 82"/>
                <a:gd name="T10" fmla="*/ 0 w 73"/>
                <a:gd name="T11" fmla="*/ 0 h 82"/>
                <a:gd name="T12" fmla="*/ 0 w 73"/>
                <a:gd name="T13" fmla="*/ 0 h 82"/>
                <a:gd name="T14" fmla="*/ 0 w 73"/>
                <a:gd name="T15" fmla="*/ 0 h 82"/>
                <a:gd name="T16" fmla="*/ 0 w 73"/>
                <a:gd name="T17" fmla="*/ 0 h 82"/>
                <a:gd name="T18" fmla="*/ 0 w 73"/>
                <a:gd name="T19" fmla="*/ 0 h 82"/>
                <a:gd name="T20" fmla="*/ 0 w 73"/>
                <a:gd name="T21" fmla="*/ 0 h 82"/>
                <a:gd name="T22" fmla="*/ 0 w 73"/>
                <a:gd name="T23" fmla="*/ 0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82"/>
                <a:gd name="T38" fmla="*/ 73 w 73"/>
                <a:gd name="T39" fmla="*/ 82 h 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82">
                  <a:moveTo>
                    <a:pt x="4" y="0"/>
                  </a:moveTo>
                  <a:lnTo>
                    <a:pt x="0" y="34"/>
                  </a:lnTo>
                  <a:lnTo>
                    <a:pt x="6" y="54"/>
                  </a:lnTo>
                  <a:lnTo>
                    <a:pt x="12" y="73"/>
                  </a:lnTo>
                  <a:lnTo>
                    <a:pt x="26" y="82"/>
                  </a:lnTo>
                  <a:lnTo>
                    <a:pt x="52" y="70"/>
                  </a:lnTo>
                  <a:lnTo>
                    <a:pt x="73" y="58"/>
                  </a:lnTo>
                  <a:lnTo>
                    <a:pt x="59" y="47"/>
                  </a:lnTo>
                  <a:lnTo>
                    <a:pt x="37" y="59"/>
                  </a:lnTo>
                  <a:lnTo>
                    <a:pt x="21" y="2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D9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194"/>
            <p:cNvSpPr>
              <a:spLocks/>
            </p:cNvSpPr>
            <p:nvPr/>
          </p:nvSpPr>
          <p:spPr bwMode="auto">
            <a:xfrm>
              <a:off x="1439" y="616"/>
              <a:ext cx="203" cy="163"/>
            </a:xfrm>
            <a:custGeom>
              <a:avLst/>
              <a:gdLst>
                <a:gd name="T0" fmla="*/ 0 w 610"/>
                <a:gd name="T1" fmla="*/ 0 h 489"/>
                <a:gd name="T2" fmla="*/ 0 w 610"/>
                <a:gd name="T3" fmla="*/ 0 h 489"/>
                <a:gd name="T4" fmla="*/ 0 w 610"/>
                <a:gd name="T5" fmla="*/ 0 h 489"/>
                <a:gd name="T6" fmla="*/ 0 w 610"/>
                <a:gd name="T7" fmla="*/ 0 h 489"/>
                <a:gd name="T8" fmla="*/ 0 w 610"/>
                <a:gd name="T9" fmla="*/ 0 h 489"/>
                <a:gd name="T10" fmla="*/ 0 w 610"/>
                <a:gd name="T11" fmla="*/ 0 h 489"/>
                <a:gd name="T12" fmla="*/ 0 w 610"/>
                <a:gd name="T13" fmla="*/ 0 h 489"/>
                <a:gd name="T14" fmla="*/ 0 w 610"/>
                <a:gd name="T15" fmla="*/ 0 h 489"/>
                <a:gd name="T16" fmla="*/ 0 w 610"/>
                <a:gd name="T17" fmla="*/ 0 h 489"/>
                <a:gd name="T18" fmla="*/ 0 w 610"/>
                <a:gd name="T19" fmla="*/ 0 h 489"/>
                <a:gd name="T20" fmla="*/ 0 w 610"/>
                <a:gd name="T21" fmla="*/ 0 h 489"/>
                <a:gd name="T22" fmla="*/ 0 w 610"/>
                <a:gd name="T23" fmla="*/ 0 h 489"/>
                <a:gd name="T24" fmla="*/ 0 w 610"/>
                <a:gd name="T25" fmla="*/ 0 h 489"/>
                <a:gd name="T26" fmla="*/ 0 w 610"/>
                <a:gd name="T27" fmla="*/ 0 h 489"/>
                <a:gd name="T28" fmla="*/ 0 w 610"/>
                <a:gd name="T29" fmla="*/ 0 h 489"/>
                <a:gd name="T30" fmla="*/ 0 w 610"/>
                <a:gd name="T31" fmla="*/ 0 h 489"/>
                <a:gd name="T32" fmla="*/ 0 w 610"/>
                <a:gd name="T33" fmla="*/ 0 h 489"/>
                <a:gd name="T34" fmla="*/ 0 w 610"/>
                <a:gd name="T35" fmla="*/ 0 h 489"/>
                <a:gd name="T36" fmla="*/ 0 w 610"/>
                <a:gd name="T37" fmla="*/ 0 h 489"/>
                <a:gd name="T38" fmla="*/ 0 w 610"/>
                <a:gd name="T39" fmla="*/ 0 h 489"/>
                <a:gd name="T40" fmla="*/ 0 w 610"/>
                <a:gd name="T41" fmla="*/ 0 h 4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0"/>
                <a:gd name="T64" fmla="*/ 0 h 489"/>
                <a:gd name="T65" fmla="*/ 610 w 610"/>
                <a:gd name="T66" fmla="*/ 489 h 4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0" h="489">
                  <a:moveTo>
                    <a:pt x="120" y="313"/>
                  </a:moveTo>
                  <a:lnTo>
                    <a:pt x="324" y="466"/>
                  </a:lnTo>
                  <a:lnTo>
                    <a:pt x="409" y="489"/>
                  </a:lnTo>
                  <a:lnTo>
                    <a:pt x="514" y="433"/>
                  </a:lnTo>
                  <a:lnTo>
                    <a:pt x="560" y="423"/>
                  </a:lnTo>
                  <a:lnTo>
                    <a:pt x="598" y="399"/>
                  </a:lnTo>
                  <a:lnTo>
                    <a:pt x="610" y="383"/>
                  </a:lnTo>
                  <a:lnTo>
                    <a:pt x="589" y="383"/>
                  </a:lnTo>
                  <a:lnTo>
                    <a:pt x="582" y="389"/>
                  </a:lnTo>
                  <a:lnTo>
                    <a:pt x="377" y="230"/>
                  </a:lnTo>
                  <a:lnTo>
                    <a:pt x="381" y="208"/>
                  </a:lnTo>
                  <a:lnTo>
                    <a:pt x="410" y="160"/>
                  </a:lnTo>
                  <a:lnTo>
                    <a:pt x="199" y="0"/>
                  </a:lnTo>
                  <a:lnTo>
                    <a:pt x="136" y="89"/>
                  </a:lnTo>
                  <a:lnTo>
                    <a:pt x="105" y="84"/>
                  </a:lnTo>
                  <a:lnTo>
                    <a:pt x="84" y="99"/>
                  </a:lnTo>
                  <a:lnTo>
                    <a:pt x="0" y="278"/>
                  </a:lnTo>
                  <a:lnTo>
                    <a:pt x="131" y="231"/>
                  </a:lnTo>
                  <a:lnTo>
                    <a:pt x="132" y="281"/>
                  </a:lnTo>
                  <a:lnTo>
                    <a:pt x="120" y="313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195"/>
            <p:cNvSpPr>
              <a:spLocks/>
            </p:cNvSpPr>
            <p:nvPr/>
          </p:nvSpPr>
          <p:spPr bwMode="auto">
            <a:xfrm>
              <a:off x="1371" y="592"/>
              <a:ext cx="98" cy="77"/>
            </a:xfrm>
            <a:custGeom>
              <a:avLst/>
              <a:gdLst>
                <a:gd name="T0" fmla="*/ 0 w 293"/>
                <a:gd name="T1" fmla="*/ 0 h 232"/>
                <a:gd name="T2" fmla="*/ 0 w 293"/>
                <a:gd name="T3" fmla="*/ 0 h 232"/>
                <a:gd name="T4" fmla="*/ 0 w 293"/>
                <a:gd name="T5" fmla="*/ 0 h 232"/>
                <a:gd name="T6" fmla="*/ 0 w 293"/>
                <a:gd name="T7" fmla="*/ 0 h 232"/>
                <a:gd name="T8" fmla="*/ 0 w 293"/>
                <a:gd name="T9" fmla="*/ 0 h 232"/>
                <a:gd name="T10" fmla="*/ 0 w 293"/>
                <a:gd name="T11" fmla="*/ 0 h 232"/>
                <a:gd name="T12" fmla="*/ 0 w 293"/>
                <a:gd name="T13" fmla="*/ 0 h 232"/>
                <a:gd name="T14" fmla="*/ 0 w 293"/>
                <a:gd name="T15" fmla="*/ 0 h 232"/>
                <a:gd name="T16" fmla="*/ 0 w 293"/>
                <a:gd name="T17" fmla="*/ 0 h 232"/>
                <a:gd name="T18" fmla="*/ 0 w 293"/>
                <a:gd name="T19" fmla="*/ 0 h 232"/>
                <a:gd name="T20" fmla="*/ 0 w 293"/>
                <a:gd name="T21" fmla="*/ 0 h 232"/>
                <a:gd name="T22" fmla="*/ 0 w 293"/>
                <a:gd name="T23" fmla="*/ 0 h 232"/>
                <a:gd name="T24" fmla="*/ 0 w 293"/>
                <a:gd name="T25" fmla="*/ 0 h 232"/>
                <a:gd name="T26" fmla="*/ 0 w 293"/>
                <a:gd name="T27" fmla="*/ 0 h 232"/>
                <a:gd name="T28" fmla="*/ 0 w 293"/>
                <a:gd name="T29" fmla="*/ 0 h 232"/>
                <a:gd name="T30" fmla="*/ 0 w 293"/>
                <a:gd name="T31" fmla="*/ 0 h 232"/>
                <a:gd name="T32" fmla="*/ 0 w 293"/>
                <a:gd name="T33" fmla="*/ 0 h 232"/>
                <a:gd name="T34" fmla="*/ 0 w 293"/>
                <a:gd name="T35" fmla="*/ 0 h 232"/>
                <a:gd name="T36" fmla="*/ 0 w 293"/>
                <a:gd name="T37" fmla="*/ 0 h 232"/>
                <a:gd name="T38" fmla="*/ 0 w 293"/>
                <a:gd name="T39" fmla="*/ 0 h 232"/>
                <a:gd name="T40" fmla="*/ 0 w 293"/>
                <a:gd name="T41" fmla="*/ 0 h 232"/>
                <a:gd name="T42" fmla="*/ 0 w 293"/>
                <a:gd name="T43" fmla="*/ 0 h 232"/>
                <a:gd name="T44" fmla="*/ 0 w 293"/>
                <a:gd name="T45" fmla="*/ 0 h 232"/>
                <a:gd name="T46" fmla="*/ 0 w 293"/>
                <a:gd name="T47" fmla="*/ 0 h 232"/>
                <a:gd name="T48" fmla="*/ 0 w 293"/>
                <a:gd name="T49" fmla="*/ 0 h 232"/>
                <a:gd name="T50" fmla="*/ 0 w 293"/>
                <a:gd name="T51" fmla="*/ 0 h 232"/>
                <a:gd name="T52" fmla="*/ 0 w 293"/>
                <a:gd name="T53" fmla="*/ 0 h 232"/>
                <a:gd name="T54" fmla="*/ 0 w 293"/>
                <a:gd name="T55" fmla="*/ 0 h 232"/>
                <a:gd name="T56" fmla="*/ 0 w 293"/>
                <a:gd name="T57" fmla="*/ 0 h 232"/>
                <a:gd name="T58" fmla="*/ 0 w 293"/>
                <a:gd name="T59" fmla="*/ 0 h 232"/>
                <a:gd name="T60" fmla="*/ 0 w 293"/>
                <a:gd name="T61" fmla="*/ 0 h 232"/>
                <a:gd name="T62" fmla="*/ 0 w 293"/>
                <a:gd name="T63" fmla="*/ 0 h 232"/>
                <a:gd name="T64" fmla="*/ 0 w 293"/>
                <a:gd name="T65" fmla="*/ 0 h 232"/>
                <a:gd name="T66" fmla="*/ 0 w 293"/>
                <a:gd name="T67" fmla="*/ 0 h 232"/>
                <a:gd name="T68" fmla="*/ 0 w 293"/>
                <a:gd name="T69" fmla="*/ 0 h 232"/>
                <a:gd name="T70" fmla="*/ 0 w 293"/>
                <a:gd name="T71" fmla="*/ 0 h 232"/>
                <a:gd name="T72" fmla="*/ 0 w 293"/>
                <a:gd name="T73" fmla="*/ 0 h 232"/>
                <a:gd name="T74" fmla="*/ 0 w 293"/>
                <a:gd name="T75" fmla="*/ 0 h 232"/>
                <a:gd name="T76" fmla="*/ 0 w 293"/>
                <a:gd name="T77" fmla="*/ 0 h 232"/>
                <a:gd name="T78" fmla="*/ 0 w 293"/>
                <a:gd name="T79" fmla="*/ 0 h 232"/>
                <a:gd name="T80" fmla="*/ 0 w 293"/>
                <a:gd name="T81" fmla="*/ 0 h 232"/>
                <a:gd name="T82" fmla="*/ 0 w 293"/>
                <a:gd name="T83" fmla="*/ 0 h 232"/>
                <a:gd name="T84" fmla="*/ 0 w 293"/>
                <a:gd name="T85" fmla="*/ 0 h 232"/>
                <a:gd name="T86" fmla="*/ 0 w 293"/>
                <a:gd name="T87" fmla="*/ 0 h 232"/>
                <a:gd name="T88" fmla="*/ 0 w 293"/>
                <a:gd name="T89" fmla="*/ 0 h 232"/>
                <a:gd name="T90" fmla="*/ 0 w 293"/>
                <a:gd name="T91" fmla="*/ 0 h 232"/>
                <a:gd name="T92" fmla="*/ 0 w 293"/>
                <a:gd name="T93" fmla="*/ 0 h 232"/>
                <a:gd name="T94" fmla="*/ 0 w 293"/>
                <a:gd name="T95" fmla="*/ 0 h 232"/>
                <a:gd name="T96" fmla="*/ 0 w 293"/>
                <a:gd name="T97" fmla="*/ 0 h 232"/>
                <a:gd name="T98" fmla="*/ 0 w 293"/>
                <a:gd name="T99" fmla="*/ 0 h 232"/>
                <a:gd name="T100" fmla="*/ 0 w 293"/>
                <a:gd name="T101" fmla="*/ 0 h 232"/>
                <a:gd name="T102" fmla="*/ 0 w 293"/>
                <a:gd name="T103" fmla="*/ 0 h 232"/>
                <a:gd name="T104" fmla="*/ 0 w 293"/>
                <a:gd name="T105" fmla="*/ 0 h 232"/>
                <a:gd name="T106" fmla="*/ 0 w 293"/>
                <a:gd name="T107" fmla="*/ 0 h 232"/>
                <a:gd name="T108" fmla="*/ 0 w 293"/>
                <a:gd name="T109" fmla="*/ 0 h 23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93"/>
                <a:gd name="T166" fmla="*/ 0 h 232"/>
                <a:gd name="T167" fmla="*/ 293 w 293"/>
                <a:gd name="T168" fmla="*/ 232 h 23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93" h="232">
                  <a:moveTo>
                    <a:pt x="126" y="7"/>
                  </a:moveTo>
                  <a:lnTo>
                    <a:pt x="107" y="0"/>
                  </a:lnTo>
                  <a:lnTo>
                    <a:pt x="82" y="5"/>
                  </a:lnTo>
                  <a:lnTo>
                    <a:pt x="50" y="19"/>
                  </a:lnTo>
                  <a:lnTo>
                    <a:pt x="26" y="39"/>
                  </a:lnTo>
                  <a:lnTo>
                    <a:pt x="15" y="52"/>
                  </a:lnTo>
                  <a:lnTo>
                    <a:pt x="8" y="65"/>
                  </a:lnTo>
                  <a:lnTo>
                    <a:pt x="2" y="82"/>
                  </a:lnTo>
                  <a:lnTo>
                    <a:pt x="0" y="96"/>
                  </a:lnTo>
                  <a:lnTo>
                    <a:pt x="1" y="108"/>
                  </a:lnTo>
                  <a:lnTo>
                    <a:pt x="3" y="121"/>
                  </a:lnTo>
                  <a:lnTo>
                    <a:pt x="8" y="135"/>
                  </a:lnTo>
                  <a:lnTo>
                    <a:pt x="15" y="148"/>
                  </a:lnTo>
                  <a:lnTo>
                    <a:pt x="21" y="158"/>
                  </a:lnTo>
                  <a:lnTo>
                    <a:pt x="31" y="170"/>
                  </a:lnTo>
                  <a:lnTo>
                    <a:pt x="41" y="180"/>
                  </a:lnTo>
                  <a:lnTo>
                    <a:pt x="54" y="193"/>
                  </a:lnTo>
                  <a:lnTo>
                    <a:pt x="70" y="206"/>
                  </a:lnTo>
                  <a:lnTo>
                    <a:pt x="83" y="214"/>
                  </a:lnTo>
                  <a:lnTo>
                    <a:pt x="98" y="219"/>
                  </a:lnTo>
                  <a:lnTo>
                    <a:pt x="117" y="227"/>
                  </a:lnTo>
                  <a:lnTo>
                    <a:pt x="137" y="230"/>
                  </a:lnTo>
                  <a:lnTo>
                    <a:pt x="155" y="232"/>
                  </a:lnTo>
                  <a:lnTo>
                    <a:pt x="177" y="232"/>
                  </a:lnTo>
                  <a:lnTo>
                    <a:pt x="197" y="229"/>
                  </a:lnTo>
                  <a:lnTo>
                    <a:pt x="219" y="223"/>
                  </a:lnTo>
                  <a:lnTo>
                    <a:pt x="241" y="215"/>
                  </a:lnTo>
                  <a:lnTo>
                    <a:pt x="264" y="198"/>
                  </a:lnTo>
                  <a:lnTo>
                    <a:pt x="283" y="182"/>
                  </a:lnTo>
                  <a:lnTo>
                    <a:pt x="293" y="146"/>
                  </a:lnTo>
                  <a:lnTo>
                    <a:pt x="290" y="138"/>
                  </a:lnTo>
                  <a:lnTo>
                    <a:pt x="277" y="122"/>
                  </a:lnTo>
                  <a:lnTo>
                    <a:pt x="258" y="122"/>
                  </a:lnTo>
                  <a:lnTo>
                    <a:pt x="257" y="131"/>
                  </a:lnTo>
                  <a:lnTo>
                    <a:pt x="244" y="134"/>
                  </a:lnTo>
                  <a:lnTo>
                    <a:pt x="232" y="155"/>
                  </a:lnTo>
                  <a:lnTo>
                    <a:pt x="225" y="170"/>
                  </a:lnTo>
                  <a:lnTo>
                    <a:pt x="213" y="178"/>
                  </a:lnTo>
                  <a:lnTo>
                    <a:pt x="200" y="192"/>
                  </a:lnTo>
                  <a:lnTo>
                    <a:pt x="187" y="209"/>
                  </a:lnTo>
                  <a:lnTo>
                    <a:pt x="177" y="217"/>
                  </a:lnTo>
                  <a:lnTo>
                    <a:pt x="168" y="216"/>
                  </a:lnTo>
                  <a:lnTo>
                    <a:pt x="133" y="193"/>
                  </a:lnTo>
                  <a:lnTo>
                    <a:pt x="130" y="185"/>
                  </a:lnTo>
                  <a:lnTo>
                    <a:pt x="166" y="122"/>
                  </a:lnTo>
                  <a:lnTo>
                    <a:pt x="116" y="138"/>
                  </a:lnTo>
                  <a:lnTo>
                    <a:pt x="103" y="147"/>
                  </a:lnTo>
                  <a:lnTo>
                    <a:pt x="92" y="151"/>
                  </a:lnTo>
                  <a:lnTo>
                    <a:pt x="82" y="146"/>
                  </a:lnTo>
                  <a:lnTo>
                    <a:pt x="78" y="131"/>
                  </a:lnTo>
                  <a:lnTo>
                    <a:pt x="84" y="115"/>
                  </a:lnTo>
                  <a:lnTo>
                    <a:pt x="92" y="91"/>
                  </a:lnTo>
                  <a:lnTo>
                    <a:pt x="127" y="14"/>
                  </a:lnTo>
                  <a:lnTo>
                    <a:pt x="126" y="7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96"/>
            <p:cNvSpPr>
              <a:spLocks/>
            </p:cNvSpPr>
            <p:nvPr/>
          </p:nvSpPr>
          <p:spPr bwMode="auto">
            <a:xfrm>
              <a:off x="1400" y="675"/>
              <a:ext cx="30" cy="10"/>
            </a:xfrm>
            <a:custGeom>
              <a:avLst/>
              <a:gdLst>
                <a:gd name="T0" fmla="*/ 0 w 89"/>
                <a:gd name="T1" fmla="*/ 0 h 30"/>
                <a:gd name="T2" fmla="*/ 0 w 89"/>
                <a:gd name="T3" fmla="*/ 0 h 30"/>
                <a:gd name="T4" fmla="*/ 0 w 89"/>
                <a:gd name="T5" fmla="*/ 0 h 30"/>
                <a:gd name="T6" fmla="*/ 0 w 89"/>
                <a:gd name="T7" fmla="*/ 0 h 30"/>
                <a:gd name="T8" fmla="*/ 0 w 89"/>
                <a:gd name="T9" fmla="*/ 0 h 30"/>
                <a:gd name="T10" fmla="*/ 0 w 89"/>
                <a:gd name="T11" fmla="*/ 0 h 30"/>
                <a:gd name="T12" fmla="*/ 0 w 89"/>
                <a:gd name="T13" fmla="*/ 0 h 30"/>
                <a:gd name="T14" fmla="*/ 0 w 89"/>
                <a:gd name="T15" fmla="*/ 0 h 30"/>
                <a:gd name="T16" fmla="*/ 0 w 89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30"/>
                <a:gd name="T29" fmla="*/ 89 w 89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30">
                  <a:moveTo>
                    <a:pt x="0" y="18"/>
                  </a:moveTo>
                  <a:lnTo>
                    <a:pt x="22" y="15"/>
                  </a:lnTo>
                  <a:lnTo>
                    <a:pt x="54" y="8"/>
                  </a:lnTo>
                  <a:lnTo>
                    <a:pt x="56" y="0"/>
                  </a:lnTo>
                  <a:lnTo>
                    <a:pt x="66" y="5"/>
                  </a:lnTo>
                  <a:lnTo>
                    <a:pt x="89" y="1"/>
                  </a:lnTo>
                  <a:lnTo>
                    <a:pt x="17" y="3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97"/>
            <p:cNvSpPr>
              <a:spLocks/>
            </p:cNvSpPr>
            <p:nvPr/>
          </p:nvSpPr>
          <p:spPr bwMode="auto">
            <a:xfrm>
              <a:off x="1533" y="637"/>
              <a:ext cx="14" cy="10"/>
            </a:xfrm>
            <a:custGeom>
              <a:avLst/>
              <a:gdLst>
                <a:gd name="T0" fmla="*/ 0 w 42"/>
                <a:gd name="T1" fmla="*/ 0 h 30"/>
                <a:gd name="T2" fmla="*/ 0 w 42"/>
                <a:gd name="T3" fmla="*/ 0 h 30"/>
                <a:gd name="T4" fmla="*/ 0 w 42"/>
                <a:gd name="T5" fmla="*/ 0 h 30"/>
                <a:gd name="T6" fmla="*/ 0 w 42"/>
                <a:gd name="T7" fmla="*/ 0 h 30"/>
                <a:gd name="T8" fmla="*/ 0 w 42"/>
                <a:gd name="T9" fmla="*/ 0 h 30"/>
                <a:gd name="T10" fmla="*/ 0 w 42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30"/>
                <a:gd name="T20" fmla="*/ 42 w 42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30">
                  <a:moveTo>
                    <a:pt x="0" y="0"/>
                  </a:moveTo>
                  <a:lnTo>
                    <a:pt x="42" y="30"/>
                  </a:lnTo>
                  <a:lnTo>
                    <a:pt x="21" y="27"/>
                  </a:lnTo>
                  <a:lnTo>
                    <a:pt x="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98"/>
            <p:cNvSpPr>
              <a:spLocks/>
            </p:cNvSpPr>
            <p:nvPr/>
          </p:nvSpPr>
          <p:spPr bwMode="auto">
            <a:xfrm>
              <a:off x="1565" y="731"/>
              <a:ext cx="31" cy="35"/>
            </a:xfrm>
            <a:custGeom>
              <a:avLst/>
              <a:gdLst>
                <a:gd name="T0" fmla="*/ 0 w 92"/>
                <a:gd name="T1" fmla="*/ 0 h 104"/>
                <a:gd name="T2" fmla="*/ 0 w 92"/>
                <a:gd name="T3" fmla="*/ 0 h 104"/>
                <a:gd name="T4" fmla="*/ 0 w 92"/>
                <a:gd name="T5" fmla="*/ 0 h 104"/>
                <a:gd name="T6" fmla="*/ 0 w 92"/>
                <a:gd name="T7" fmla="*/ 0 h 104"/>
                <a:gd name="T8" fmla="*/ 0 w 92"/>
                <a:gd name="T9" fmla="*/ 0 h 104"/>
                <a:gd name="T10" fmla="*/ 0 w 92"/>
                <a:gd name="T11" fmla="*/ 0 h 1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104"/>
                <a:gd name="T20" fmla="*/ 92 w 92"/>
                <a:gd name="T21" fmla="*/ 104 h 1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104">
                  <a:moveTo>
                    <a:pt x="0" y="30"/>
                  </a:moveTo>
                  <a:lnTo>
                    <a:pt x="26" y="104"/>
                  </a:lnTo>
                  <a:lnTo>
                    <a:pt x="92" y="73"/>
                  </a:lnTo>
                  <a:lnTo>
                    <a:pt x="66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99"/>
            <p:cNvSpPr>
              <a:spLocks/>
            </p:cNvSpPr>
            <p:nvPr/>
          </p:nvSpPr>
          <p:spPr bwMode="auto">
            <a:xfrm>
              <a:off x="1440" y="383"/>
              <a:ext cx="46" cy="124"/>
            </a:xfrm>
            <a:custGeom>
              <a:avLst/>
              <a:gdLst>
                <a:gd name="T0" fmla="*/ 0 w 138"/>
                <a:gd name="T1" fmla="*/ 0 h 371"/>
                <a:gd name="T2" fmla="*/ 0 w 138"/>
                <a:gd name="T3" fmla="*/ 0 h 371"/>
                <a:gd name="T4" fmla="*/ 0 w 138"/>
                <a:gd name="T5" fmla="*/ 0 h 371"/>
                <a:gd name="T6" fmla="*/ 0 w 138"/>
                <a:gd name="T7" fmla="*/ 0 h 371"/>
                <a:gd name="T8" fmla="*/ 0 w 138"/>
                <a:gd name="T9" fmla="*/ 0 h 371"/>
                <a:gd name="T10" fmla="*/ 0 w 138"/>
                <a:gd name="T11" fmla="*/ 0 h 371"/>
                <a:gd name="T12" fmla="*/ 0 w 138"/>
                <a:gd name="T13" fmla="*/ 0 h 3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371"/>
                <a:gd name="T23" fmla="*/ 138 w 138"/>
                <a:gd name="T24" fmla="*/ 371 h 3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371">
                  <a:moveTo>
                    <a:pt x="127" y="0"/>
                  </a:moveTo>
                  <a:lnTo>
                    <a:pt x="35" y="275"/>
                  </a:lnTo>
                  <a:lnTo>
                    <a:pt x="0" y="371"/>
                  </a:lnTo>
                  <a:lnTo>
                    <a:pt x="17" y="357"/>
                  </a:lnTo>
                  <a:lnTo>
                    <a:pt x="138" y="5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200"/>
            <p:cNvSpPr>
              <a:spLocks/>
            </p:cNvSpPr>
            <p:nvPr/>
          </p:nvSpPr>
          <p:spPr bwMode="auto">
            <a:xfrm>
              <a:off x="1416" y="399"/>
              <a:ext cx="46" cy="124"/>
            </a:xfrm>
            <a:custGeom>
              <a:avLst/>
              <a:gdLst>
                <a:gd name="T0" fmla="*/ 0 w 138"/>
                <a:gd name="T1" fmla="*/ 0 h 372"/>
                <a:gd name="T2" fmla="*/ 0 w 138"/>
                <a:gd name="T3" fmla="*/ 0 h 372"/>
                <a:gd name="T4" fmla="*/ 0 w 138"/>
                <a:gd name="T5" fmla="*/ 0 h 372"/>
                <a:gd name="T6" fmla="*/ 0 w 138"/>
                <a:gd name="T7" fmla="*/ 0 h 372"/>
                <a:gd name="T8" fmla="*/ 0 w 138"/>
                <a:gd name="T9" fmla="*/ 0 h 372"/>
                <a:gd name="T10" fmla="*/ 0 w 138"/>
                <a:gd name="T11" fmla="*/ 0 h 3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372"/>
                <a:gd name="T20" fmla="*/ 138 w 138"/>
                <a:gd name="T21" fmla="*/ 372 h 3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372">
                  <a:moveTo>
                    <a:pt x="0" y="372"/>
                  </a:moveTo>
                  <a:lnTo>
                    <a:pt x="114" y="19"/>
                  </a:lnTo>
                  <a:lnTo>
                    <a:pt x="138" y="0"/>
                  </a:lnTo>
                  <a:lnTo>
                    <a:pt x="27" y="328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201"/>
            <p:cNvSpPr>
              <a:spLocks/>
            </p:cNvSpPr>
            <p:nvPr/>
          </p:nvSpPr>
          <p:spPr bwMode="auto">
            <a:xfrm>
              <a:off x="1408" y="671"/>
              <a:ext cx="43" cy="37"/>
            </a:xfrm>
            <a:custGeom>
              <a:avLst/>
              <a:gdLst>
                <a:gd name="T0" fmla="*/ 0 w 128"/>
                <a:gd name="T1" fmla="*/ 0 h 111"/>
                <a:gd name="T2" fmla="*/ 0 w 128"/>
                <a:gd name="T3" fmla="*/ 0 h 111"/>
                <a:gd name="T4" fmla="*/ 0 w 128"/>
                <a:gd name="T5" fmla="*/ 0 h 111"/>
                <a:gd name="T6" fmla="*/ 0 w 128"/>
                <a:gd name="T7" fmla="*/ 0 h 111"/>
                <a:gd name="T8" fmla="*/ 0 w 128"/>
                <a:gd name="T9" fmla="*/ 0 h 111"/>
                <a:gd name="T10" fmla="*/ 0 w 128"/>
                <a:gd name="T11" fmla="*/ 0 h 111"/>
                <a:gd name="T12" fmla="*/ 0 w 128"/>
                <a:gd name="T13" fmla="*/ 0 h 111"/>
                <a:gd name="T14" fmla="*/ 0 w 128"/>
                <a:gd name="T15" fmla="*/ 0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8"/>
                <a:gd name="T25" fmla="*/ 0 h 111"/>
                <a:gd name="T26" fmla="*/ 128 w 128"/>
                <a:gd name="T27" fmla="*/ 111 h 1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8" h="111">
                  <a:moveTo>
                    <a:pt x="0" y="47"/>
                  </a:moveTo>
                  <a:lnTo>
                    <a:pt x="107" y="0"/>
                  </a:lnTo>
                  <a:lnTo>
                    <a:pt x="128" y="15"/>
                  </a:lnTo>
                  <a:lnTo>
                    <a:pt x="94" y="63"/>
                  </a:lnTo>
                  <a:lnTo>
                    <a:pt x="81" y="90"/>
                  </a:lnTo>
                  <a:lnTo>
                    <a:pt x="74" y="11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202"/>
            <p:cNvSpPr>
              <a:spLocks/>
            </p:cNvSpPr>
            <p:nvPr/>
          </p:nvSpPr>
          <p:spPr bwMode="auto">
            <a:xfrm>
              <a:off x="1452" y="688"/>
              <a:ext cx="22" cy="13"/>
            </a:xfrm>
            <a:custGeom>
              <a:avLst/>
              <a:gdLst>
                <a:gd name="T0" fmla="*/ 0 w 64"/>
                <a:gd name="T1" fmla="*/ 0 h 37"/>
                <a:gd name="T2" fmla="*/ 0 w 64"/>
                <a:gd name="T3" fmla="*/ 0 h 37"/>
                <a:gd name="T4" fmla="*/ 0 w 64"/>
                <a:gd name="T5" fmla="*/ 0 h 37"/>
                <a:gd name="T6" fmla="*/ 0 w 64"/>
                <a:gd name="T7" fmla="*/ 0 h 37"/>
                <a:gd name="T8" fmla="*/ 0 w 6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37"/>
                <a:gd name="T17" fmla="*/ 64 w 6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37">
                  <a:moveTo>
                    <a:pt x="0" y="37"/>
                  </a:moveTo>
                  <a:lnTo>
                    <a:pt x="51" y="0"/>
                  </a:lnTo>
                  <a:lnTo>
                    <a:pt x="64" y="1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203"/>
            <p:cNvSpPr>
              <a:spLocks/>
            </p:cNvSpPr>
            <p:nvPr/>
          </p:nvSpPr>
          <p:spPr bwMode="auto">
            <a:xfrm>
              <a:off x="1715" y="614"/>
              <a:ext cx="81" cy="76"/>
            </a:xfrm>
            <a:custGeom>
              <a:avLst/>
              <a:gdLst>
                <a:gd name="T0" fmla="*/ 0 w 243"/>
                <a:gd name="T1" fmla="*/ 0 h 226"/>
                <a:gd name="T2" fmla="*/ 0 w 243"/>
                <a:gd name="T3" fmla="*/ 0 h 226"/>
                <a:gd name="T4" fmla="*/ 0 w 243"/>
                <a:gd name="T5" fmla="*/ 0 h 226"/>
                <a:gd name="T6" fmla="*/ 0 w 243"/>
                <a:gd name="T7" fmla="*/ 0 h 226"/>
                <a:gd name="T8" fmla="*/ 0 w 243"/>
                <a:gd name="T9" fmla="*/ 0 h 226"/>
                <a:gd name="T10" fmla="*/ 0 w 243"/>
                <a:gd name="T11" fmla="*/ 0 h 226"/>
                <a:gd name="T12" fmla="*/ 0 w 243"/>
                <a:gd name="T13" fmla="*/ 0 h 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3"/>
                <a:gd name="T22" fmla="*/ 0 h 226"/>
                <a:gd name="T23" fmla="*/ 243 w 243"/>
                <a:gd name="T24" fmla="*/ 226 h 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3" h="226">
                  <a:moveTo>
                    <a:pt x="56" y="0"/>
                  </a:moveTo>
                  <a:lnTo>
                    <a:pt x="17" y="40"/>
                  </a:lnTo>
                  <a:lnTo>
                    <a:pt x="8" y="72"/>
                  </a:lnTo>
                  <a:lnTo>
                    <a:pt x="0" y="118"/>
                  </a:lnTo>
                  <a:lnTo>
                    <a:pt x="243" y="22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4"/>
            <p:cNvSpPr>
              <a:spLocks/>
            </p:cNvSpPr>
            <p:nvPr/>
          </p:nvSpPr>
          <p:spPr bwMode="auto">
            <a:xfrm>
              <a:off x="1795" y="686"/>
              <a:ext cx="61" cy="90"/>
            </a:xfrm>
            <a:custGeom>
              <a:avLst/>
              <a:gdLst>
                <a:gd name="T0" fmla="*/ 0 w 183"/>
                <a:gd name="T1" fmla="*/ 0 h 270"/>
                <a:gd name="T2" fmla="*/ 0 w 183"/>
                <a:gd name="T3" fmla="*/ 0 h 270"/>
                <a:gd name="T4" fmla="*/ 0 w 183"/>
                <a:gd name="T5" fmla="*/ 0 h 270"/>
                <a:gd name="T6" fmla="*/ 0 w 183"/>
                <a:gd name="T7" fmla="*/ 0 h 270"/>
                <a:gd name="T8" fmla="*/ 0 w 183"/>
                <a:gd name="T9" fmla="*/ 0 h 270"/>
                <a:gd name="T10" fmla="*/ 0 w 183"/>
                <a:gd name="T11" fmla="*/ 0 h 270"/>
                <a:gd name="T12" fmla="*/ 0 w 183"/>
                <a:gd name="T13" fmla="*/ 0 h 270"/>
                <a:gd name="T14" fmla="*/ 0 w 183"/>
                <a:gd name="T15" fmla="*/ 0 h 270"/>
                <a:gd name="T16" fmla="*/ 0 w 183"/>
                <a:gd name="T17" fmla="*/ 0 h 270"/>
                <a:gd name="T18" fmla="*/ 0 w 183"/>
                <a:gd name="T19" fmla="*/ 0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3"/>
                <a:gd name="T31" fmla="*/ 0 h 270"/>
                <a:gd name="T32" fmla="*/ 183 w 183"/>
                <a:gd name="T33" fmla="*/ 270 h 2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3" h="270">
                  <a:moveTo>
                    <a:pt x="0" y="0"/>
                  </a:moveTo>
                  <a:lnTo>
                    <a:pt x="21" y="258"/>
                  </a:lnTo>
                  <a:lnTo>
                    <a:pt x="64" y="270"/>
                  </a:lnTo>
                  <a:lnTo>
                    <a:pt x="110" y="268"/>
                  </a:lnTo>
                  <a:lnTo>
                    <a:pt x="153" y="239"/>
                  </a:lnTo>
                  <a:lnTo>
                    <a:pt x="173" y="207"/>
                  </a:lnTo>
                  <a:lnTo>
                    <a:pt x="183" y="159"/>
                  </a:lnTo>
                  <a:lnTo>
                    <a:pt x="167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05"/>
            <p:cNvSpPr>
              <a:spLocks/>
            </p:cNvSpPr>
            <p:nvPr/>
          </p:nvSpPr>
          <p:spPr bwMode="auto">
            <a:xfrm>
              <a:off x="1415" y="408"/>
              <a:ext cx="122" cy="174"/>
            </a:xfrm>
            <a:custGeom>
              <a:avLst/>
              <a:gdLst>
                <a:gd name="T0" fmla="*/ 0 w 367"/>
                <a:gd name="T1" fmla="*/ 0 h 523"/>
                <a:gd name="T2" fmla="*/ 0 w 367"/>
                <a:gd name="T3" fmla="*/ 0 h 523"/>
                <a:gd name="T4" fmla="*/ 0 w 367"/>
                <a:gd name="T5" fmla="*/ 0 h 523"/>
                <a:gd name="T6" fmla="*/ 0 w 367"/>
                <a:gd name="T7" fmla="*/ 0 h 523"/>
                <a:gd name="T8" fmla="*/ 0 w 367"/>
                <a:gd name="T9" fmla="*/ 0 h 523"/>
                <a:gd name="T10" fmla="*/ 0 w 367"/>
                <a:gd name="T11" fmla="*/ 0 h 5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523"/>
                <a:gd name="T20" fmla="*/ 367 w 367"/>
                <a:gd name="T21" fmla="*/ 523 h 5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523">
                  <a:moveTo>
                    <a:pt x="17" y="481"/>
                  </a:moveTo>
                  <a:lnTo>
                    <a:pt x="357" y="5"/>
                  </a:lnTo>
                  <a:lnTo>
                    <a:pt x="367" y="0"/>
                  </a:lnTo>
                  <a:lnTo>
                    <a:pt x="0" y="523"/>
                  </a:lnTo>
                  <a:lnTo>
                    <a:pt x="17" y="48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6"/>
            <p:cNvSpPr>
              <a:spLocks/>
            </p:cNvSpPr>
            <p:nvPr/>
          </p:nvSpPr>
          <p:spPr bwMode="auto">
            <a:xfrm>
              <a:off x="1461" y="383"/>
              <a:ext cx="13" cy="10"/>
            </a:xfrm>
            <a:custGeom>
              <a:avLst/>
              <a:gdLst>
                <a:gd name="T0" fmla="*/ 0 w 41"/>
                <a:gd name="T1" fmla="*/ 0 h 31"/>
                <a:gd name="T2" fmla="*/ 0 w 41"/>
                <a:gd name="T3" fmla="*/ 0 h 31"/>
                <a:gd name="T4" fmla="*/ 0 w 41"/>
                <a:gd name="T5" fmla="*/ 0 h 31"/>
                <a:gd name="T6" fmla="*/ 0 w 41"/>
                <a:gd name="T7" fmla="*/ 0 h 31"/>
                <a:gd name="T8" fmla="*/ 0 w 41"/>
                <a:gd name="T9" fmla="*/ 0 h 31"/>
                <a:gd name="T10" fmla="*/ 0 w 41"/>
                <a:gd name="T11" fmla="*/ 0 h 31"/>
                <a:gd name="T12" fmla="*/ 0 w 41"/>
                <a:gd name="T13" fmla="*/ 0 h 31"/>
                <a:gd name="T14" fmla="*/ 0 w 41"/>
                <a:gd name="T15" fmla="*/ 0 h 31"/>
                <a:gd name="T16" fmla="*/ 0 w 41"/>
                <a:gd name="T17" fmla="*/ 0 h 31"/>
                <a:gd name="T18" fmla="*/ 0 w 41"/>
                <a:gd name="T19" fmla="*/ 0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"/>
                <a:gd name="T31" fmla="*/ 0 h 31"/>
                <a:gd name="T32" fmla="*/ 41 w 41"/>
                <a:gd name="T33" fmla="*/ 31 h 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" h="31">
                  <a:moveTo>
                    <a:pt x="13" y="27"/>
                  </a:moveTo>
                  <a:lnTo>
                    <a:pt x="0" y="13"/>
                  </a:lnTo>
                  <a:lnTo>
                    <a:pt x="13" y="2"/>
                  </a:lnTo>
                  <a:lnTo>
                    <a:pt x="23" y="13"/>
                  </a:lnTo>
                  <a:lnTo>
                    <a:pt x="32" y="10"/>
                  </a:lnTo>
                  <a:lnTo>
                    <a:pt x="32" y="0"/>
                  </a:lnTo>
                  <a:lnTo>
                    <a:pt x="41" y="2"/>
                  </a:lnTo>
                  <a:lnTo>
                    <a:pt x="38" y="31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07"/>
            <p:cNvSpPr>
              <a:spLocks/>
            </p:cNvSpPr>
            <p:nvPr/>
          </p:nvSpPr>
          <p:spPr bwMode="auto">
            <a:xfrm>
              <a:off x="1461" y="383"/>
              <a:ext cx="16" cy="21"/>
            </a:xfrm>
            <a:custGeom>
              <a:avLst/>
              <a:gdLst>
                <a:gd name="T0" fmla="*/ 0 w 50"/>
                <a:gd name="T1" fmla="*/ 0 h 64"/>
                <a:gd name="T2" fmla="*/ 0 w 50"/>
                <a:gd name="T3" fmla="*/ 0 h 64"/>
                <a:gd name="T4" fmla="*/ 0 w 50"/>
                <a:gd name="T5" fmla="*/ 0 h 64"/>
                <a:gd name="T6" fmla="*/ 0 w 50"/>
                <a:gd name="T7" fmla="*/ 0 h 64"/>
                <a:gd name="T8" fmla="*/ 0 w 50"/>
                <a:gd name="T9" fmla="*/ 0 h 64"/>
                <a:gd name="T10" fmla="*/ 0 w 50"/>
                <a:gd name="T11" fmla="*/ 0 h 64"/>
                <a:gd name="T12" fmla="*/ 0 w 50"/>
                <a:gd name="T13" fmla="*/ 0 h 64"/>
                <a:gd name="T14" fmla="*/ 0 w 50"/>
                <a:gd name="T15" fmla="*/ 0 h 64"/>
                <a:gd name="T16" fmla="*/ 0 w 50"/>
                <a:gd name="T17" fmla="*/ 0 h 64"/>
                <a:gd name="T18" fmla="*/ 0 w 50"/>
                <a:gd name="T19" fmla="*/ 0 h 64"/>
                <a:gd name="T20" fmla="*/ 0 w 50"/>
                <a:gd name="T21" fmla="*/ 0 h 64"/>
                <a:gd name="T22" fmla="*/ 0 w 50"/>
                <a:gd name="T23" fmla="*/ 0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"/>
                <a:gd name="T37" fmla="*/ 0 h 64"/>
                <a:gd name="T38" fmla="*/ 50 w 50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" h="64">
                  <a:moveTo>
                    <a:pt x="18" y="42"/>
                  </a:moveTo>
                  <a:lnTo>
                    <a:pt x="12" y="26"/>
                  </a:lnTo>
                  <a:lnTo>
                    <a:pt x="25" y="16"/>
                  </a:lnTo>
                  <a:lnTo>
                    <a:pt x="35" y="29"/>
                  </a:lnTo>
                  <a:lnTo>
                    <a:pt x="38" y="4"/>
                  </a:lnTo>
                  <a:lnTo>
                    <a:pt x="50" y="0"/>
                  </a:lnTo>
                  <a:lnTo>
                    <a:pt x="50" y="16"/>
                  </a:lnTo>
                  <a:lnTo>
                    <a:pt x="28" y="64"/>
                  </a:lnTo>
                  <a:lnTo>
                    <a:pt x="8" y="52"/>
                  </a:lnTo>
                  <a:lnTo>
                    <a:pt x="0" y="31"/>
                  </a:lnTo>
                  <a:lnTo>
                    <a:pt x="18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08"/>
            <p:cNvSpPr>
              <a:spLocks/>
            </p:cNvSpPr>
            <p:nvPr/>
          </p:nvSpPr>
          <p:spPr bwMode="auto">
            <a:xfrm>
              <a:off x="1730" y="593"/>
              <a:ext cx="11" cy="14"/>
            </a:xfrm>
            <a:custGeom>
              <a:avLst/>
              <a:gdLst>
                <a:gd name="T0" fmla="*/ 0 w 33"/>
                <a:gd name="T1" fmla="*/ 0 h 40"/>
                <a:gd name="T2" fmla="*/ 0 w 33"/>
                <a:gd name="T3" fmla="*/ 0 h 40"/>
                <a:gd name="T4" fmla="*/ 0 w 33"/>
                <a:gd name="T5" fmla="*/ 0 h 40"/>
                <a:gd name="T6" fmla="*/ 0 w 33"/>
                <a:gd name="T7" fmla="*/ 0 h 40"/>
                <a:gd name="T8" fmla="*/ 0 w 33"/>
                <a:gd name="T9" fmla="*/ 0 h 40"/>
                <a:gd name="T10" fmla="*/ 0 w 33"/>
                <a:gd name="T11" fmla="*/ 0 h 40"/>
                <a:gd name="T12" fmla="*/ 0 w 33"/>
                <a:gd name="T13" fmla="*/ 0 h 40"/>
                <a:gd name="T14" fmla="*/ 0 w 33"/>
                <a:gd name="T15" fmla="*/ 0 h 40"/>
                <a:gd name="T16" fmla="*/ 0 w 33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40"/>
                <a:gd name="T29" fmla="*/ 33 w 33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40">
                  <a:moveTo>
                    <a:pt x="0" y="12"/>
                  </a:moveTo>
                  <a:lnTo>
                    <a:pt x="7" y="13"/>
                  </a:lnTo>
                  <a:lnTo>
                    <a:pt x="17" y="40"/>
                  </a:lnTo>
                  <a:lnTo>
                    <a:pt x="33" y="33"/>
                  </a:lnTo>
                  <a:lnTo>
                    <a:pt x="23" y="4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9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09"/>
            <p:cNvSpPr>
              <a:spLocks/>
            </p:cNvSpPr>
            <p:nvPr/>
          </p:nvSpPr>
          <p:spPr bwMode="auto">
            <a:xfrm>
              <a:off x="1734" y="591"/>
              <a:ext cx="10" cy="13"/>
            </a:xfrm>
            <a:custGeom>
              <a:avLst/>
              <a:gdLst>
                <a:gd name="T0" fmla="*/ 0 w 30"/>
                <a:gd name="T1" fmla="*/ 0 h 39"/>
                <a:gd name="T2" fmla="*/ 0 w 30"/>
                <a:gd name="T3" fmla="*/ 0 h 39"/>
                <a:gd name="T4" fmla="*/ 0 w 30"/>
                <a:gd name="T5" fmla="*/ 0 h 39"/>
                <a:gd name="T6" fmla="*/ 0 w 30"/>
                <a:gd name="T7" fmla="*/ 0 h 39"/>
                <a:gd name="T8" fmla="*/ 0 w 30"/>
                <a:gd name="T9" fmla="*/ 0 h 39"/>
                <a:gd name="T10" fmla="*/ 0 w 30"/>
                <a:gd name="T11" fmla="*/ 0 h 39"/>
                <a:gd name="T12" fmla="*/ 0 w 30"/>
                <a:gd name="T13" fmla="*/ 0 h 39"/>
                <a:gd name="T14" fmla="*/ 0 w 30"/>
                <a:gd name="T15" fmla="*/ 0 h 39"/>
                <a:gd name="T16" fmla="*/ 0 w 30"/>
                <a:gd name="T17" fmla="*/ 0 h 39"/>
                <a:gd name="T18" fmla="*/ 0 w 30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9"/>
                <a:gd name="T32" fmla="*/ 30 w 30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9">
                  <a:moveTo>
                    <a:pt x="0" y="6"/>
                  </a:moveTo>
                  <a:lnTo>
                    <a:pt x="2" y="11"/>
                  </a:lnTo>
                  <a:lnTo>
                    <a:pt x="12" y="11"/>
                  </a:lnTo>
                  <a:lnTo>
                    <a:pt x="21" y="39"/>
                  </a:lnTo>
                  <a:lnTo>
                    <a:pt x="30" y="39"/>
                  </a:lnTo>
                  <a:lnTo>
                    <a:pt x="18" y="10"/>
                  </a:lnTo>
                  <a:lnTo>
                    <a:pt x="8" y="7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10"/>
            <p:cNvSpPr>
              <a:spLocks/>
            </p:cNvSpPr>
            <p:nvPr/>
          </p:nvSpPr>
          <p:spPr bwMode="auto">
            <a:xfrm>
              <a:off x="1510" y="475"/>
              <a:ext cx="157" cy="188"/>
            </a:xfrm>
            <a:custGeom>
              <a:avLst/>
              <a:gdLst>
                <a:gd name="T0" fmla="*/ 0 w 472"/>
                <a:gd name="T1" fmla="*/ 0 h 565"/>
                <a:gd name="T2" fmla="*/ 0 w 472"/>
                <a:gd name="T3" fmla="*/ 0 h 565"/>
                <a:gd name="T4" fmla="*/ 0 w 472"/>
                <a:gd name="T5" fmla="*/ 0 h 565"/>
                <a:gd name="T6" fmla="*/ 0 w 472"/>
                <a:gd name="T7" fmla="*/ 0 h 565"/>
                <a:gd name="T8" fmla="*/ 0 w 472"/>
                <a:gd name="T9" fmla="*/ 0 h 565"/>
                <a:gd name="T10" fmla="*/ 0 w 472"/>
                <a:gd name="T11" fmla="*/ 0 h 565"/>
                <a:gd name="T12" fmla="*/ 0 w 472"/>
                <a:gd name="T13" fmla="*/ 0 h 565"/>
                <a:gd name="T14" fmla="*/ 0 w 472"/>
                <a:gd name="T15" fmla="*/ 0 h 565"/>
                <a:gd name="T16" fmla="*/ 0 w 472"/>
                <a:gd name="T17" fmla="*/ 0 h 565"/>
                <a:gd name="T18" fmla="*/ 0 w 472"/>
                <a:gd name="T19" fmla="*/ 0 h 565"/>
                <a:gd name="T20" fmla="*/ 0 w 472"/>
                <a:gd name="T21" fmla="*/ 0 h 565"/>
                <a:gd name="T22" fmla="*/ 0 w 472"/>
                <a:gd name="T23" fmla="*/ 0 h 565"/>
                <a:gd name="T24" fmla="*/ 0 w 472"/>
                <a:gd name="T25" fmla="*/ 0 h 5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"/>
                <a:gd name="T40" fmla="*/ 0 h 565"/>
                <a:gd name="T41" fmla="*/ 472 w 472"/>
                <a:gd name="T42" fmla="*/ 565 h 56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" h="565">
                  <a:moveTo>
                    <a:pt x="0" y="419"/>
                  </a:moveTo>
                  <a:lnTo>
                    <a:pt x="192" y="565"/>
                  </a:lnTo>
                  <a:lnTo>
                    <a:pt x="423" y="208"/>
                  </a:lnTo>
                  <a:lnTo>
                    <a:pt x="394" y="212"/>
                  </a:lnTo>
                  <a:lnTo>
                    <a:pt x="301" y="274"/>
                  </a:lnTo>
                  <a:lnTo>
                    <a:pt x="270" y="258"/>
                  </a:lnTo>
                  <a:lnTo>
                    <a:pt x="280" y="228"/>
                  </a:lnTo>
                  <a:lnTo>
                    <a:pt x="320" y="222"/>
                  </a:lnTo>
                  <a:lnTo>
                    <a:pt x="444" y="170"/>
                  </a:lnTo>
                  <a:lnTo>
                    <a:pt x="472" y="129"/>
                  </a:lnTo>
                  <a:lnTo>
                    <a:pt x="282" y="0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0040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11"/>
            <p:cNvSpPr>
              <a:spLocks/>
            </p:cNvSpPr>
            <p:nvPr/>
          </p:nvSpPr>
          <p:spPr bwMode="auto">
            <a:xfrm>
              <a:off x="1572" y="539"/>
              <a:ext cx="156" cy="200"/>
            </a:xfrm>
            <a:custGeom>
              <a:avLst/>
              <a:gdLst>
                <a:gd name="T0" fmla="*/ 0 w 466"/>
                <a:gd name="T1" fmla="*/ 0 h 602"/>
                <a:gd name="T2" fmla="*/ 0 w 466"/>
                <a:gd name="T3" fmla="*/ 0 h 602"/>
                <a:gd name="T4" fmla="*/ 0 w 466"/>
                <a:gd name="T5" fmla="*/ 0 h 602"/>
                <a:gd name="T6" fmla="*/ 0 w 466"/>
                <a:gd name="T7" fmla="*/ 0 h 602"/>
                <a:gd name="T8" fmla="*/ 0 w 466"/>
                <a:gd name="T9" fmla="*/ 0 h 602"/>
                <a:gd name="T10" fmla="*/ 0 w 466"/>
                <a:gd name="T11" fmla="*/ 0 h 6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6"/>
                <a:gd name="T19" fmla="*/ 0 h 602"/>
                <a:gd name="T20" fmla="*/ 466 w 466"/>
                <a:gd name="T21" fmla="*/ 602 h 6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6" h="602">
                  <a:moveTo>
                    <a:pt x="0" y="452"/>
                  </a:moveTo>
                  <a:lnTo>
                    <a:pt x="281" y="0"/>
                  </a:lnTo>
                  <a:lnTo>
                    <a:pt x="466" y="144"/>
                  </a:lnTo>
                  <a:lnTo>
                    <a:pt x="188" y="602"/>
                  </a:lnTo>
                  <a:lnTo>
                    <a:pt x="0" y="452"/>
                  </a:lnTo>
                  <a:close/>
                </a:path>
              </a:pathLst>
            </a:custGeom>
            <a:solidFill>
              <a:srgbClr val="0059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12"/>
            <p:cNvSpPr>
              <a:spLocks/>
            </p:cNvSpPr>
            <p:nvPr/>
          </p:nvSpPr>
          <p:spPr bwMode="auto">
            <a:xfrm>
              <a:off x="1417" y="419"/>
              <a:ext cx="180" cy="217"/>
            </a:xfrm>
            <a:custGeom>
              <a:avLst/>
              <a:gdLst>
                <a:gd name="T0" fmla="*/ 0 w 540"/>
                <a:gd name="T1" fmla="*/ 0 h 652"/>
                <a:gd name="T2" fmla="*/ 0 w 540"/>
                <a:gd name="T3" fmla="*/ 0 h 652"/>
                <a:gd name="T4" fmla="*/ 0 w 540"/>
                <a:gd name="T5" fmla="*/ 0 h 652"/>
                <a:gd name="T6" fmla="*/ 0 w 540"/>
                <a:gd name="T7" fmla="*/ 0 h 652"/>
                <a:gd name="T8" fmla="*/ 0 w 540"/>
                <a:gd name="T9" fmla="*/ 0 h 652"/>
                <a:gd name="T10" fmla="*/ 0 w 540"/>
                <a:gd name="T11" fmla="*/ 0 h 6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0"/>
                <a:gd name="T19" fmla="*/ 0 h 652"/>
                <a:gd name="T20" fmla="*/ 540 w 540"/>
                <a:gd name="T21" fmla="*/ 652 h 6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0" h="652">
                  <a:moveTo>
                    <a:pt x="0" y="504"/>
                  </a:moveTo>
                  <a:lnTo>
                    <a:pt x="362" y="0"/>
                  </a:lnTo>
                  <a:lnTo>
                    <a:pt x="540" y="134"/>
                  </a:lnTo>
                  <a:lnTo>
                    <a:pt x="186" y="652"/>
                  </a:lnTo>
                  <a:lnTo>
                    <a:pt x="0" y="504"/>
                  </a:lnTo>
                  <a:close/>
                </a:path>
              </a:pathLst>
            </a:custGeom>
            <a:solidFill>
              <a:srgbClr val="0033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13"/>
            <p:cNvSpPr>
              <a:spLocks/>
            </p:cNvSpPr>
            <p:nvPr/>
          </p:nvSpPr>
          <p:spPr bwMode="auto">
            <a:xfrm>
              <a:off x="1733" y="688"/>
              <a:ext cx="62" cy="76"/>
            </a:xfrm>
            <a:custGeom>
              <a:avLst/>
              <a:gdLst>
                <a:gd name="T0" fmla="*/ 0 w 185"/>
                <a:gd name="T1" fmla="*/ 0 h 229"/>
                <a:gd name="T2" fmla="*/ 0 w 185"/>
                <a:gd name="T3" fmla="*/ 0 h 229"/>
                <a:gd name="T4" fmla="*/ 0 w 185"/>
                <a:gd name="T5" fmla="*/ 0 h 229"/>
                <a:gd name="T6" fmla="*/ 0 w 185"/>
                <a:gd name="T7" fmla="*/ 0 h 229"/>
                <a:gd name="T8" fmla="*/ 0 w 185"/>
                <a:gd name="T9" fmla="*/ 0 h 229"/>
                <a:gd name="T10" fmla="*/ 0 w 185"/>
                <a:gd name="T11" fmla="*/ 0 h 229"/>
                <a:gd name="T12" fmla="*/ 0 w 185"/>
                <a:gd name="T13" fmla="*/ 0 h 229"/>
                <a:gd name="T14" fmla="*/ 0 w 185"/>
                <a:gd name="T15" fmla="*/ 0 h 2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5"/>
                <a:gd name="T25" fmla="*/ 0 h 229"/>
                <a:gd name="T26" fmla="*/ 185 w 185"/>
                <a:gd name="T27" fmla="*/ 229 h 2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5" h="229">
                  <a:moveTo>
                    <a:pt x="0" y="74"/>
                  </a:moveTo>
                  <a:lnTo>
                    <a:pt x="32" y="123"/>
                  </a:lnTo>
                  <a:lnTo>
                    <a:pt x="66" y="160"/>
                  </a:lnTo>
                  <a:lnTo>
                    <a:pt x="109" y="198"/>
                  </a:lnTo>
                  <a:lnTo>
                    <a:pt x="147" y="229"/>
                  </a:lnTo>
                  <a:lnTo>
                    <a:pt x="185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14"/>
            <p:cNvSpPr>
              <a:spLocks/>
            </p:cNvSpPr>
            <p:nvPr/>
          </p:nvSpPr>
          <p:spPr bwMode="auto">
            <a:xfrm>
              <a:off x="1715" y="600"/>
              <a:ext cx="150" cy="182"/>
            </a:xfrm>
            <a:custGeom>
              <a:avLst/>
              <a:gdLst>
                <a:gd name="T0" fmla="*/ 0 w 449"/>
                <a:gd name="T1" fmla="*/ 0 h 545"/>
                <a:gd name="T2" fmla="*/ 0 w 449"/>
                <a:gd name="T3" fmla="*/ 0 h 545"/>
                <a:gd name="T4" fmla="*/ 0 w 449"/>
                <a:gd name="T5" fmla="*/ 0 h 545"/>
                <a:gd name="T6" fmla="*/ 0 w 449"/>
                <a:gd name="T7" fmla="*/ 0 h 545"/>
                <a:gd name="T8" fmla="*/ 0 w 449"/>
                <a:gd name="T9" fmla="*/ 0 h 545"/>
                <a:gd name="T10" fmla="*/ 0 w 449"/>
                <a:gd name="T11" fmla="*/ 0 h 545"/>
                <a:gd name="T12" fmla="*/ 0 w 449"/>
                <a:gd name="T13" fmla="*/ 0 h 545"/>
                <a:gd name="T14" fmla="*/ 0 w 449"/>
                <a:gd name="T15" fmla="*/ 0 h 545"/>
                <a:gd name="T16" fmla="*/ 0 w 449"/>
                <a:gd name="T17" fmla="*/ 0 h 545"/>
                <a:gd name="T18" fmla="*/ 0 w 449"/>
                <a:gd name="T19" fmla="*/ 0 h 545"/>
                <a:gd name="T20" fmla="*/ 0 w 449"/>
                <a:gd name="T21" fmla="*/ 0 h 545"/>
                <a:gd name="T22" fmla="*/ 0 w 449"/>
                <a:gd name="T23" fmla="*/ 0 h 545"/>
                <a:gd name="T24" fmla="*/ 0 w 449"/>
                <a:gd name="T25" fmla="*/ 0 h 545"/>
                <a:gd name="T26" fmla="*/ 0 w 449"/>
                <a:gd name="T27" fmla="*/ 0 h 545"/>
                <a:gd name="T28" fmla="*/ 0 w 449"/>
                <a:gd name="T29" fmla="*/ 0 h 545"/>
                <a:gd name="T30" fmla="*/ 0 w 449"/>
                <a:gd name="T31" fmla="*/ 0 h 545"/>
                <a:gd name="T32" fmla="*/ 0 w 449"/>
                <a:gd name="T33" fmla="*/ 0 h 545"/>
                <a:gd name="T34" fmla="*/ 0 w 449"/>
                <a:gd name="T35" fmla="*/ 0 h 545"/>
                <a:gd name="T36" fmla="*/ 0 w 449"/>
                <a:gd name="T37" fmla="*/ 0 h 545"/>
                <a:gd name="T38" fmla="*/ 0 w 449"/>
                <a:gd name="T39" fmla="*/ 0 h 545"/>
                <a:gd name="T40" fmla="*/ 0 w 449"/>
                <a:gd name="T41" fmla="*/ 0 h 545"/>
                <a:gd name="T42" fmla="*/ 0 w 449"/>
                <a:gd name="T43" fmla="*/ 0 h 545"/>
                <a:gd name="T44" fmla="*/ 0 w 449"/>
                <a:gd name="T45" fmla="*/ 0 h 545"/>
                <a:gd name="T46" fmla="*/ 0 w 449"/>
                <a:gd name="T47" fmla="*/ 0 h 545"/>
                <a:gd name="T48" fmla="*/ 0 w 449"/>
                <a:gd name="T49" fmla="*/ 0 h 545"/>
                <a:gd name="T50" fmla="*/ 0 w 449"/>
                <a:gd name="T51" fmla="*/ 0 h 545"/>
                <a:gd name="T52" fmla="*/ 0 w 449"/>
                <a:gd name="T53" fmla="*/ 0 h 545"/>
                <a:gd name="T54" fmla="*/ 0 w 449"/>
                <a:gd name="T55" fmla="*/ 0 h 545"/>
                <a:gd name="T56" fmla="*/ 0 w 449"/>
                <a:gd name="T57" fmla="*/ 0 h 545"/>
                <a:gd name="T58" fmla="*/ 0 w 449"/>
                <a:gd name="T59" fmla="*/ 0 h 545"/>
                <a:gd name="T60" fmla="*/ 0 w 449"/>
                <a:gd name="T61" fmla="*/ 0 h 545"/>
                <a:gd name="T62" fmla="*/ 0 w 449"/>
                <a:gd name="T63" fmla="*/ 0 h 545"/>
                <a:gd name="T64" fmla="*/ 0 w 449"/>
                <a:gd name="T65" fmla="*/ 0 h 545"/>
                <a:gd name="T66" fmla="*/ 0 w 449"/>
                <a:gd name="T67" fmla="*/ 0 h 545"/>
                <a:gd name="T68" fmla="*/ 0 w 449"/>
                <a:gd name="T69" fmla="*/ 0 h 545"/>
                <a:gd name="T70" fmla="*/ 0 w 449"/>
                <a:gd name="T71" fmla="*/ 0 h 545"/>
                <a:gd name="T72" fmla="*/ 0 w 449"/>
                <a:gd name="T73" fmla="*/ 0 h 545"/>
                <a:gd name="T74" fmla="*/ 0 w 449"/>
                <a:gd name="T75" fmla="*/ 0 h 545"/>
                <a:gd name="T76" fmla="*/ 0 w 449"/>
                <a:gd name="T77" fmla="*/ 0 h 545"/>
                <a:gd name="T78" fmla="*/ 0 w 449"/>
                <a:gd name="T79" fmla="*/ 0 h 545"/>
                <a:gd name="T80" fmla="*/ 0 w 449"/>
                <a:gd name="T81" fmla="*/ 0 h 545"/>
                <a:gd name="T82" fmla="*/ 0 w 449"/>
                <a:gd name="T83" fmla="*/ 0 h 545"/>
                <a:gd name="T84" fmla="*/ 0 w 449"/>
                <a:gd name="T85" fmla="*/ 0 h 545"/>
                <a:gd name="T86" fmla="*/ 0 w 449"/>
                <a:gd name="T87" fmla="*/ 0 h 545"/>
                <a:gd name="T88" fmla="*/ 0 w 449"/>
                <a:gd name="T89" fmla="*/ 0 h 545"/>
                <a:gd name="T90" fmla="*/ 0 w 449"/>
                <a:gd name="T91" fmla="*/ 0 h 545"/>
                <a:gd name="T92" fmla="*/ 0 w 449"/>
                <a:gd name="T93" fmla="*/ 0 h 545"/>
                <a:gd name="T94" fmla="*/ 0 w 449"/>
                <a:gd name="T95" fmla="*/ 0 h 545"/>
                <a:gd name="T96" fmla="*/ 0 w 449"/>
                <a:gd name="T97" fmla="*/ 0 h 545"/>
                <a:gd name="T98" fmla="*/ 0 w 449"/>
                <a:gd name="T99" fmla="*/ 0 h 545"/>
                <a:gd name="T100" fmla="*/ 0 w 449"/>
                <a:gd name="T101" fmla="*/ 0 h 545"/>
                <a:gd name="T102" fmla="*/ 0 w 449"/>
                <a:gd name="T103" fmla="*/ 0 h 545"/>
                <a:gd name="T104" fmla="*/ 0 w 449"/>
                <a:gd name="T105" fmla="*/ 0 h 545"/>
                <a:gd name="T106" fmla="*/ 0 w 449"/>
                <a:gd name="T107" fmla="*/ 0 h 54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49"/>
                <a:gd name="T163" fmla="*/ 0 h 545"/>
                <a:gd name="T164" fmla="*/ 449 w 449"/>
                <a:gd name="T165" fmla="*/ 545 h 54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49" h="545">
                  <a:moveTo>
                    <a:pt x="0" y="86"/>
                  </a:moveTo>
                  <a:lnTo>
                    <a:pt x="19" y="61"/>
                  </a:lnTo>
                  <a:lnTo>
                    <a:pt x="36" y="44"/>
                  </a:lnTo>
                  <a:lnTo>
                    <a:pt x="57" y="29"/>
                  </a:lnTo>
                  <a:lnTo>
                    <a:pt x="82" y="18"/>
                  </a:lnTo>
                  <a:lnTo>
                    <a:pt x="106" y="14"/>
                  </a:lnTo>
                  <a:lnTo>
                    <a:pt x="131" y="14"/>
                  </a:lnTo>
                  <a:lnTo>
                    <a:pt x="160" y="20"/>
                  </a:lnTo>
                  <a:lnTo>
                    <a:pt x="190" y="28"/>
                  </a:lnTo>
                  <a:lnTo>
                    <a:pt x="225" y="46"/>
                  </a:lnTo>
                  <a:lnTo>
                    <a:pt x="263" y="69"/>
                  </a:lnTo>
                  <a:lnTo>
                    <a:pt x="294" y="94"/>
                  </a:lnTo>
                  <a:lnTo>
                    <a:pt x="325" y="123"/>
                  </a:lnTo>
                  <a:lnTo>
                    <a:pt x="357" y="163"/>
                  </a:lnTo>
                  <a:lnTo>
                    <a:pt x="383" y="205"/>
                  </a:lnTo>
                  <a:lnTo>
                    <a:pt x="404" y="246"/>
                  </a:lnTo>
                  <a:lnTo>
                    <a:pt x="422" y="289"/>
                  </a:lnTo>
                  <a:lnTo>
                    <a:pt x="433" y="328"/>
                  </a:lnTo>
                  <a:lnTo>
                    <a:pt x="439" y="359"/>
                  </a:lnTo>
                  <a:lnTo>
                    <a:pt x="440" y="398"/>
                  </a:lnTo>
                  <a:lnTo>
                    <a:pt x="436" y="437"/>
                  </a:lnTo>
                  <a:lnTo>
                    <a:pt x="427" y="469"/>
                  </a:lnTo>
                  <a:lnTo>
                    <a:pt x="413" y="495"/>
                  </a:lnTo>
                  <a:lnTo>
                    <a:pt x="393" y="513"/>
                  </a:lnTo>
                  <a:lnTo>
                    <a:pt x="364" y="532"/>
                  </a:lnTo>
                  <a:lnTo>
                    <a:pt x="336" y="540"/>
                  </a:lnTo>
                  <a:lnTo>
                    <a:pt x="306" y="543"/>
                  </a:lnTo>
                  <a:lnTo>
                    <a:pt x="324" y="545"/>
                  </a:lnTo>
                  <a:lnTo>
                    <a:pt x="342" y="545"/>
                  </a:lnTo>
                  <a:lnTo>
                    <a:pt x="376" y="536"/>
                  </a:lnTo>
                  <a:lnTo>
                    <a:pt x="404" y="515"/>
                  </a:lnTo>
                  <a:lnTo>
                    <a:pt x="425" y="495"/>
                  </a:lnTo>
                  <a:lnTo>
                    <a:pt x="439" y="462"/>
                  </a:lnTo>
                  <a:lnTo>
                    <a:pt x="449" y="414"/>
                  </a:lnTo>
                  <a:lnTo>
                    <a:pt x="449" y="372"/>
                  </a:lnTo>
                  <a:lnTo>
                    <a:pt x="443" y="329"/>
                  </a:lnTo>
                  <a:lnTo>
                    <a:pt x="432" y="281"/>
                  </a:lnTo>
                  <a:lnTo>
                    <a:pt x="413" y="236"/>
                  </a:lnTo>
                  <a:lnTo>
                    <a:pt x="389" y="191"/>
                  </a:lnTo>
                  <a:lnTo>
                    <a:pt x="357" y="141"/>
                  </a:lnTo>
                  <a:lnTo>
                    <a:pt x="330" y="107"/>
                  </a:lnTo>
                  <a:lnTo>
                    <a:pt x="294" y="73"/>
                  </a:lnTo>
                  <a:lnTo>
                    <a:pt x="254" y="45"/>
                  </a:lnTo>
                  <a:lnTo>
                    <a:pt x="216" y="25"/>
                  </a:lnTo>
                  <a:lnTo>
                    <a:pt x="177" y="9"/>
                  </a:lnTo>
                  <a:lnTo>
                    <a:pt x="152" y="3"/>
                  </a:lnTo>
                  <a:lnTo>
                    <a:pt x="125" y="0"/>
                  </a:lnTo>
                  <a:lnTo>
                    <a:pt x="97" y="5"/>
                  </a:lnTo>
                  <a:lnTo>
                    <a:pt x="69" y="13"/>
                  </a:lnTo>
                  <a:lnTo>
                    <a:pt x="45" y="26"/>
                  </a:lnTo>
                  <a:lnTo>
                    <a:pt x="25" y="45"/>
                  </a:lnTo>
                  <a:lnTo>
                    <a:pt x="14" y="59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15"/>
            <p:cNvSpPr>
              <a:spLocks/>
            </p:cNvSpPr>
            <p:nvPr/>
          </p:nvSpPr>
          <p:spPr bwMode="auto">
            <a:xfrm>
              <a:off x="1273" y="298"/>
              <a:ext cx="192" cy="111"/>
            </a:xfrm>
            <a:custGeom>
              <a:avLst/>
              <a:gdLst>
                <a:gd name="T0" fmla="*/ 0 w 576"/>
                <a:gd name="T1" fmla="*/ 0 h 333"/>
                <a:gd name="T2" fmla="*/ 0 w 576"/>
                <a:gd name="T3" fmla="*/ 0 h 333"/>
                <a:gd name="T4" fmla="*/ 0 w 576"/>
                <a:gd name="T5" fmla="*/ 0 h 333"/>
                <a:gd name="T6" fmla="*/ 0 w 576"/>
                <a:gd name="T7" fmla="*/ 0 h 333"/>
                <a:gd name="T8" fmla="*/ 0 w 576"/>
                <a:gd name="T9" fmla="*/ 0 h 333"/>
                <a:gd name="T10" fmla="*/ 0 w 576"/>
                <a:gd name="T11" fmla="*/ 0 h 333"/>
                <a:gd name="T12" fmla="*/ 0 w 576"/>
                <a:gd name="T13" fmla="*/ 0 h 333"/>
                <a:gd name="T14" fmla="*/ 0 w 576"/>
                <a:gd name="T15" fmla="*/ 0 h 333"/>
                <a:gd name="T16" fmla="*/ 0 w 576"/>
                <a:gd name="T17" fmla="*/ 0 h 333"/>
                <a:gd name="T18" fmla="*/ 0 w 576"/>
                <a:gd name="T19" fmla="*/ 0 h 333"/>
                <a:gd name="T20" fmla="*/ 0 w 576"/>
                <a:gd name="T21" fmla="*/ 0 h 333"/>
                <a:gd name="T22" fmla="*/ 0 w 576"/>
                <a:gd name="T23" fmla="*/ 0 h 333"/>
                <a:gd name="T24" fmla="*/ 0 w 576"/>
                <a:gd name="T25" fmla="*/ 0 h 333"/>
                <a:gd name="T26" fmla="*/ 0 w 576"/>
                <a:gd name="T27" fmla="*/ 0 h 333"/>
                <a:gd name="T28" fmla="*/ 0 w 576"/>
                <a:gd name="T29" fmla="*/ 0 h 333"/>
                <a:gd name="T30" fmla="*/ 0 w 576"/>
                <a:gd name="T31" fmla="*/ 0 h 333"/>
                <a:gd name="T32" fmla="*/ 0 w 576"/>
                <a:gd name="T33" fmla="*/ 0 h 333"/>
                <a:gd name="T34" fmla="*/ 0 w 576"/>
                <a:gd name="T35" fmla="*/ 0 h 333"/>
                <a:gd name="T36" fmla="*/ 0 w 576"/>
                <a:gd name="T37" fmla="*/ 0 h 333"/>
                <a:gd name="T38" fmla="*/ 0 w 576"/>
                <a:gd name="T39" fmla="*/ 0 h 333"/>
                <a:gd name="T40" fmla="*/ 0 w 576"/>
                <a:gd name="T41" fmla="*/ 0 h 333"/>
                <a:gd name="T42" fmla="*/ 0 w 576"/>
                <a:gd name="T43" fmla="*/ 0 h 333"/>
                <a:gd name="T44" fmla="*/ 0 w 576"/>
                <a:gd name="T45" fmla="*/ 0 h 333"/>
                <a:gd name="T46" fmla="*/ 0 w 576"/>
                <a:gd name="T47" fmla="*/ 0 h 333"/>
                <a:gd name="T48" fmla="*/ 0 w 576"/>
                <a:gd name="T49" fmla="*/ 0 h 333"/>
                <a:gd name="T50" fmla="*/ 0 w 576"/>
                <a:gd name="T51" fmla="*/ 0 h 333"/>
                <a:gd name="T52" fmla="*/ 0 w 576"/>
                <a:gd name="T53" fmla="*/ 0 h 333"/>
                <a:gd name="T54" fmla="*/ 0 w 576"/>
                <a:gd name="T55" fmla="*/ 0 h 333"/>
                <a:gd name="T56" fmla="*/ 0 w 576"/>
                <a:gd name="T57" fmla="*/ 0 h 333"/>
                <a:gd name="T58" fmla="*/ 0 w 576"/>
                <a:gd name="T59" fmla="*/ 0 h 333"/>
                <a:gd name="T60" fmla="*/ 0 w 576"/>
                <a:gd name="T61" fmla="*/ 0 h 333"/>
                <a:gd name="T62" fmla="*/ 0 w 576"/>
                <a:gd name="T63" fmla="*/ 0 h 333"/>
                <a:gd name="T64" fmla="*/ 0 w 576"/>
                <a:gd name="T65" fmla="*/ 0 h 333"/>
                <a:gd name="T66" fmla="*/ 0 w 576"/>
                <a:gd name="T67" fmla="*/ 0 h 333"/>
                <a:gd name="T68" fmla="*/ 0 w 576"/>
                <a:gd name="T69" fmla="*/ 0 h 333"/>
                <a:gd name="T70" fmla="*/ 0 w 576"/>
                <a:gd name="T71" fmla="*/ 0 h 333"/>
                <a:gd name="T72" fmla="*/ 0 w 576"/>
                <a:gd name="T73" fmla="*/ 0 h 333"/>
                <a:gd name="T74" fmla="*/ 0 w 576"/>
                <a:gd name="T75" fmla="*/ 0 h 333"/>
                <a:gd name="T76" fmla="*/ 0 w 576"/>
                <a:gd name="T77" fmla="*/ 0 h 333"/>
                <a:gd name="T78" fmla="*/ 0 w 576"/>
                <a:gd name="T79" fmla="*/ 0 h 333"/>
                <a:gd name="T80" fmla="*/ 0 w 576"/>
                <a:gd name="T81" fmla="*/ 0 h 333"/>
                <a:gd name="T82" fmla="*/ 0 w 576"/>
                <a:gd name="T83" fmla="*/ 0 h 333"/>
                <a:gd name="T84" fmla="*/ 0 w 576"/>
                <a:gd name="T85" fmla="*/ 0 h 333"/>
                <a:gd name="T86" fmla="*/ 0 w 576"/>
                <a:gd name="T87" fmla="*/ 0 h 333"/>
                <a:gd name="T88" fmla="*/ 0 w 576"/>
                <a:gd name="T89" fmla="*/ 0 h 333"/>
                <a:gd name="T90" fmla="*/ 0 w 576"/>
                <a:gd name="T91" fmla="*/ 0 h 333"/>
                <a:gd name="T92" fmla="*/ 0 w 576"/>
                <a:gd name="T93" fmla="*/ 0 h 333"/>
                <a:gd name="T94" fmla="*/ 0 w 576"/>
                <a:gd name="T95" fmla="*/ 0 h 333"/>
                <a:gd name="T96" fmla="*/ 0 w 576"/>
                <a:gd name="T97" fmla="*/ 0 h 333"/>
                <a:gd name="T98" fmla="*/ 0 w 576"/>
                <a:gd name="T99" fmla="*/ 0 h 33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76"/>
                <a:gd name="T151" fmla="*/ 0 h 333"/>
                <a:gd name="T152" fmla="*/ 576 w 576"/>
                <a:gd name="T153" fmla="*/ 333 h 33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76" h="333">
                  <a:moveTo>
                    <a:pt x="0" y="104"/>
                  </a:moveTo>
                  <a:lnTo>
                    <a:pt x="12" y="81"/>
                  </a:lnTo>
                  <a:lnTo>
                    <a:pt x="33" y="57"/>
                  </a:lnTo>
                  <a:lnTo>
                    <a:pt x="57" y="43"/>
                  </a:lnTo>
                  <a:lnTo>
                    <a:pt x="94" y="27"/>
                  </a:lnTo>
                  <a:lnTo>
                    <a:pt x="140" y="17"/>
                  </a:lnTo>
                  <a:lnTo>
                    <a:pt x="180" y="14"/>
                  </a:lnTo>
                  <a:lnTo>
                    <a:pt x="235" y="17"/>
                  </a:lnTo>
                  <a:lnTo>
                    <a:pt x="282" y="24"/>
                  </a:lnTo>
                  <a:lnTo>
                    <a:pt x="342" y="38"/>
                  </a:lnTo>
                  <a:lnTo>
                    <a:pt x="396" y="57"/>
                  </a:lnTo>
                  <a:lnTo>
                    <a:pt x="436" y="77"/>
                  </a:lnTo>
                  <a:lnTo>
                    <a:pt x="465" y="94"/>
                  </a:lnTo>
                  <a:lnTo>
                    <a:pt x="498" y="117"/>
                  </a:lnTo>
                  <a:lnTo>
                    <a:pt x="525" y="144"/>
                  </a:lnTo>
                  <a:lnTo>
                    <a:pt x="544" y="166"/>
                  </a:lnTo>
                  <a:lnTo>
                    <a:pt x="556" y="190"/>
                  </a:lnTo>
                  <a:lnTo>
                    <a:pt x="565" y="217"/>
                  </a:lnTo>
                  <a:lnTo>
                    <a:pt x="567" y="240"/>
                  </a:lnTo>
                  <a:lnTo>
                    <a:pt x="562" y="260"/>
                  </a:lnTo>
                  <a:lnTo>
                    <a:pt x="551" y="281"/>
                  </a:lnTo>
                  <a:lnTo>
                    <a:pt x="532" y="300"/>
                  </a:lnTo>
                  <a:lnTo>
                    <a:pt x="511" y="313"/>
                  </a:lnTo>
                  <a:lnTo>
                    <a:pt x="486" y="325"/>
                  </a:lnTo>
                  <a:lnTo>
                    <a:pt x="459" y="333"/>
                  </a:lnTo>
                  <a:lnTo>
                    <a:pt x="488" y="328"/>
                  </a:lnTo>
                  <a:lnTo>
                    <a:pt x="517" y="317"/>
                  </a:lnTo>
                  <a:lnTo>
                    <a:pt x="555" y="286"/>
                  </a:lnTo>
                  <a:lnTo>
                    <a:pt x="571" y="257"/>
                  </a:lnTo>
                  <a:lnTo>
                    <a:pt x="576" y="229"/>
                  </a:lnTo>
                  <a:lnTo>
                    <a:pt x="571" y="202"/>
                  </a:lnTo>
                  <a:lnTo>
                    <a:pt x="556" y="170"/>
                  </a:lnTo>
                  <a:lnTo>
                    <a:pt x="535" y="141"/>
                  </a:lnTo>
                  <a:lnTo>
                    <a:pt x="508" y="110"/>
                  </a:lnTo>
                  <a:lnTo>
                    <a:pt x="478" y="87"/>
                  </a:lnTo>
                  <a:lnTo>
                    <a:pt x="439" y="61"/>
                  </a:lnTo>
                  <a:lnTo>
                    <a:pt x="390" y="34"/>
                  </a:lnTo>
                  <a:lnTo>
                    <a:pt x="353" y="23"/>
                  </a:lnTo>
                  <a:lnTo>
                    <a:pt x="286" y="6"/>
                  </a:lnTo>
                  <a:lnTo>
                    <a:pt x="235" y="0"/>
                  </a:lnTo>
                  <a:lnTo>
                    <a:pt x="182" y="2"/>
                  </a:lnTo>
                  <a:lnTo>
                    <a:pt x="146" y="6"/>
                  </a:lnTo>
                  <a:lnTo>
                    <a:pt x="104" y="15"/>
                  </a:lnTo>
                  <a:lnTo>
                    <a:pt x="70" y="27"/>
                  </a:lnTo>
                  <a:lnTo>
                    <a:pt x="45" y="42"/>
                  </a:lnTo>
                  <a:lnTo>
                    <a:pt x="27" y="53"/>
                  </a:lnTo>
                  <a:lnTo>
                    <a:pt x="13" y="71"/>
                  </a:lnTo>
                  <a:lnTo>
                    <a:pt x="5" y="87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16"/>
            <p:cNvSpPr>
              <a:spLocks/>
            </p:cNvSpPr>
            <p:nvPr/>
          </p:nvSpPr>
          <p:spPr bwMode="auto">
            <a:xfrm>
              <a:off x="1415" y="415"/>
              <a:ext cx="186" cy="226"/>
            </a:xfrm>
            <a:custGeom>
              <a:avLst/>
              <a:gdLst>
                <a:gd name="T0" fmla="*/ 0 w 559"/>
                <a:gd name="T1" fmla="*/ 0 h 679"/>
                <a:gd name="T2" fmla="*/ 0 w 559"/>
                <a:gd name="T3" fmla="*/ 0 h 679"/>
                <a:gd name="T4" fmla="*/ 0 w 559"/>
                <a:gd name="T5" fmla="*/ 0 h 679"/>
                <a:gd name="T6" fmla="*/ 0 w 559"/>
                <a:gd name="T7" fmla="*/ 0 h 679"/>
                <a:gd name="T8" fmla="*/ 0 w 559"/>
                <a:gd name="T9" fmla="*/ 0 h 679"/>
                <a:gd name="T10" fmla="*/ 0 w 559"/>
                <a:gd name="T11" fmla="*/ 0 h 679"/>
                <a:gd name="T12" fmla="*/ 0 w 559"/>
                <a:gd name="T13" fmla="*/ 0 h 679"/>
                <a:gd name="T14" fmla="*/ 0 w 559"/>
                <a:gd name="T15" fmla="*/ 0 h 679"/>
                <a:gd name="T16" fmla="*/ 0 w 559"/>
                <a:gd name="T17" fmla="*/ 0 h 679"/>
                <a:gd name="T18" fmla="*/ 0 w 559"/>
                <a:gd name="T19" fmla="*/ 0 h 679"/>
                <a:gd name="T20" fmla="*/ 0 w 559"/>
                <a:gd name="T21" fmla="*/ 0 h 6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9"/>
                <a:gd name="T34" fmla="*/ 0 h 679"/>
                <a:gd name="T35" fmla="*/ 559 w 559"/>
                <a:gd name="T36" fmla="*/ 679 h 6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9" h="679">
                  <a:moveTo>
                    <a:pt x="0" y="524"/>
                  </a:moveTo>
                  <a:lnTo>
                    <a:pt x="190" y="679"/>
                  </a:lnTo>
                  <a:lnTo>
                    <a:pt x="559" y="150"/>
                  </a:lnTo>
                  <a:lnTo>
                    <a:pt x="368" y="0"/>
                  </a:lnTo>
                  <a:lnTo>
                    <a:pt x="22" y="493"/>
                  </a:lnTo>
                  <a:lnTo>
                    <a:pt x="374" y="19"/>
                  </a:lnTo>
                  <a:lnTo>
                    <a:pt x="539" y="147"/>
                  </a:lnTo>
                  <a:lnTo>
                    <a:pt x="188" y="661"/>
                  </a:lnTo>
                  <a:lnTo>
                    <a:pt x="9" y="514"/>
                  </a:lnTo>
                  <a:lnTo>
                    <a:pt x="0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17"/>
            <p:cNvSpPr>
              <a:spLocks/>
            </p:cNvSpPr>
            <p:nvPr/>
          </p:nvSpPr>
          <p:spPr bwMode="auto">
            <a:xfrm>
              <a:off x="1154" y="606"/>
              <a:ext cx="279" cy="164"/>
            </a:xfrm>
            <a:custGeom>
              <a:avLst/>
              <a:gdLst>
                <a:gd name="T0" fmla="*/ 0 w 835"/>
                <a:gd name="T1" fmla="*/ 0 h 493"/>
                <a:gd name="T2" fmla="*/ 0 w 835"/>
                <a:gd name="T3" fmla="*/ 0 h 493"/>
                <a:gd name="T4" fmla="*/ 0 w 835"/>
                <a:gd name="T5" fmla="*/ 0 h 493"/>
                <a:gd name="T6" fmla="*/ 0 w 835"/>
                <a:gd name="T7" fmla="*/ 0 h 493"/>
                <a:gd name="T8" fmla="*/ 0 w 835"/>
                <a:gd name="T9" fmla="*/ 0 h 493"/>
                <a:gd name="T10" fmla="*/ 0 w 835"/>
                <a:gd name="T11" fmla="*/ 0 h 493"/>
                <a:gd name="T12" fmla="*/ 0 w 835"/>
                <a:gd name="T13" fmla="*/ 0 h 493"/>
                <a:gd name="T14" fmla="*/ 0 w 835"/>
                <a:gd name="T15" fmla="*/ 0 h 493"/>
                <a:gd name="T16" fmla="*/ 0 w 835"/>
                <a:gd name="T17" fmla="*/ 0 h 493"/>
                <a:gd name="T18" fmla="*/ 0 w 835"/>
                <a:gd name="T19" fmla="*/ 0 h 493"/>
                <a:gd name="T20" fmla="*/ 0 w 835"/>
                <a:gd name="T21" fmla="*/ 0 h 493"/>
                <a:gd name="T22" fmla="*/ 0 w 835"/>
                <a:gd name="T23" fmla="*/ 0 h 493"/>
                <a:gd name="T24" fmla="*/ 0 w 835"/>
                <a:gd name="T25" fmla="*/ 0 h 493"/>
                <a:gd name="T26" fmla="*/ 0 w 835"/>
                <a:gd name="T27" fmla="*/ 0 h 493"/>
                <a:gd name="T28" fmla="*/ 0 w 835"/>
                <a:gd name="T29" fmla="*/ 0 h 493"/>
                <a:gd name="T30" fmla="*/ 0 w 835"/>
                <a:gd name="T31" fmla="*/ 0 h 493"/>
                <a:gd name="T32" fmla="*/ 0 w 835"/>
                <a:gd name="T33" fmla="*/ 0 h 4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5"/>
                <a:gd name="T52" fmla="*/ 0 h 493"/>
                <a:gd name="T53" fmla="*/ 835 w 835"/>
                <a:gd name="T54" fmla="*/ 493 h 49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5" h="493">
                  <a:moveTo>
                    <a:pt x="538" y="0"/>
                  </a:moveTo>
                  <a:lnTo>
                    <a:pt x="480" y="3"/>
                  </a:lnTo>
                  <a:lnTo>
                    <a:pt x="345" y="71"/>
                  </a:lnTo>
                  <a:lnTo>
                    <a:pt x="358" y="81"/>
                  </a:lnTo>
                  <a:lnTo>
                    <a:pt x="485" y="17"/>
                  </a:lnTo>
                  <a:lnTo>
                    <a:pt x="518" y="11"/>
                  </a:lnTo>
                  <a:lnTo>
                    <a:pt x="0" y="294"/>
                  </a:lnTo>
                  <a:lnTo>
                    <a:pt x="435" y="493"/>
                  </a:lnTo>
                  <a:lnTo>
                    <a:pt x="835" y="309"/>
                  </a:lnTo>
                  <a:lnTo>
                    <a:pt x="835" y="286"/>
                  </a:lnTo>
                  <a:lnTo>
                    <a:pt x="438" y="473"/>
                  </a:lnTo>
                  <a:lnTo>
                    <a:pt x="42" y="288"/>
                  </a:lnTo>
                  <a:lnTo>
                    <a:pt x="538" y="21"/>
                  </a:lnTo>
                  <a:lnTo>
                    <a:pt x="550" y="32"/>
                  </a:lnTo>
                  <a:lnTo>
                    <a:pt x="566" y="20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218"/>
            <p:cNvSpPr>
              <a:spLocks/>
            </p:cNvSpPr>
            <p:nvPr/>
          </p:nvSpPr>
          <p:spPr bwMode="auto">
            <a:xfrm>
              <a:off x="1265" y="687"/>
              <a:ext cx="136" cy="68"/>
            </a:xfrm>
            <a:custGeom>
              <a:avLst/>
              <a:gdLst>
                <a:gd name="T0" fmla="*/ 0 w 409"/>
                <a:gd name="T1" fmla="*/ 0 h 204"/>
                <a:gd name="T2" fmla="*/ 0 w 409"/>
                <a:gd name="T3" fmla="*/ 0 h 204"/>
                <a:gd name="T4" fmla="*/ 0 w 409"/>
                <a:gd name="T5" fmla="*/ 0 h 204"/>
                <a:gd name="T6" fmla="*/ 0 w 409"/>
                <a:gd name="T7" fmla="*/ 0 h 204"/>
                <a:gd name="T8" fmla="*/ 0 w 409"/>
                <a:gd name="T9" fmla="*/ 0 h 204"/>
                <a:gd name="T10" fmla="*/ 0 w 409"/>
                <a:gd name="T11" fmla="*/ 0 h 2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9"/>
                <a:gd name="T19" fmla="*/ 0 h 204"/>
                <a:gd name="T20" fmla="*/ 409 w 409"/>
                <a:gd name="T21" fmla="*/ 204 h 2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9" h="204">
                  <a:moveTo>
                    <a:pt x="0" y="194"/>
                  </a:moveTo>
                  <a:lnTo>
                    <a:pt x="395" y="0"/>
                  </a:lnTo>
                  <a:lnTo>
                    <a:pt x="409" y="9"/>
                  </a:lnTo>
                  <a:lnTo>
                    <a:pt x="15" y="204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219"/>
            <p:cNvSpPr>
              <a:spLocks/>
            </p:cNvSpPr>
            <p:nvPr/>
          </p:nvSpPr>
          <p:spPr bwMode="auto">
            <a:xfrm>
              <a:off x="1193" y="639"/>
              <a:ext cx="156" cy="78"/>
            </a:xfrm>
            <a:custGeom>
              <a:avLst/>
              <a:gdLst>
                <a:gd name="T0" fmla="*/ 0 w 470"/>
                <a:gd name="T1" fmla="*/ 0 h 235"/>
                <a:gd name="T2" fmla="*/ 0 w 470"/>
                <a:gd name="T3" fmla="*/ 0 h 235"/>
                <a:gd name="T4" fmla="*/ 0 w 470"/>
                <a:gd name="T5" fmla="*/ 0 h 235"/>
                <a:gd name="T6" fmla="*/ 0 w 470"/>
                <a:gd name="T7" fmla="*/ 0 h 235"/>
                <a:gd name="T8" fmla="*/ 0 w 470"/>
                <a:gd name="T9" fmla="*/ 0 h 235"/>
                <a:gd name="T10" fmla="*/ 0 w 470"/>
                <a:gd name="T11" fmla="*/ 0 h 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0"/>
                <a:gd name="T19" fmla="*/ 0 h 235"/>
                <a:gd name="T20" fmla="*/ 470 w 470"/>
                <a:gd name="T21" fmla="*/ 235 h 2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0" h="235">
                  <a:moveTo>
                    <a:pt x="0" y="229"/>
                  </a:moveTo>
                  <a:lnTo>
                    <a:pt x="459" y="0"/>
                  </a:lnTo>
                  <a:lnTo>
                    <a:pt x="470" y="8"/>
                  </a:lnTo>
                  <a:lnTo>
                    <a:pt x="24" y="235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20"/>
            <p:cNvSpPr>
              <a:spLocks/>
            </p:cNvSpPr>
            <p:nvPr/>
          </p:nvSpPr>
          <p:spPr bwMode="auto">
            <a:xfrm>
              <a:off x="1197" y="681"/>
              <a:ext cx="41" cy="16"/>
            </a:xfrm>
            <a:custGeom>
              <a:avLst/>
              <a:gdLst>
                <a:gd name="T0" fmla="*/ 0 w 122"/>
                <a:gd name="T1" fmla="*/ 0 h 47"/>
                <a:gd name="T2" fmla="*/ 0 w 122"/>
                <a:gd name="T3" fmla="*/ 0 h 47"/>
                <a:gd name="T4" fmla="*/ 0 w 122"/>
                <a:gd name="T5" fmla="*/ 0 h 47"/>
                <a:gd name="T6" fmla="*/ 0 w 122"/>
                <a:gd name="T7" fmla="*/ 0 h 47"/>
                <a:gd name="T8" fmla="*/ 0 w 122"/>
                <a:gd name="T9" fmla="*/ 0 h 47"/>
                <a:gd name="T10" fmla="*/ 0 w 122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47"/>
                <a:gd name="T20" fmla="*/ 122 w 122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47">
                  <a:moveTo>
                    <a:pt x="0" y="6"/>
                  </a:moveTo>
                  <a:lnTo>
                    <a:pt x="112" y="47"/>
                  </a:lnTo>
                  <a:lnTo>
                    <a:pt x="122" y="41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21"/>
            <p:cNvSpPr>
              <a:spLocks/>
            </p:cNvSpPr>
            <p:nvPr/>
          </p:nvSpPr>
          <p:spPr bwMode="auto">
            <a:xfrm>
              <a:off x="1237" y="660"/>
              <a:ext cx="41" cy="16"/>
            </a:xfrm>
            <a:custGeom>
              <a:avLst/>
              <a:gdLst>
                <a:gd name="T0" fmla="*/ 0 w 122"/>
                <a:gd name="T1" fmla="*/ 0 h 47"/>
                <a:gd name="T2" fmla="*/ 0 w 122"/>
                <a:gd name="T3" fmla="*/ 0 h 47"/>
                <a:gd name="T4" fmla="*/ 0 w 122"/>
                <a:gd name="T5" fmla="*/ 0 h 47"/>
                <a:gd name="T6" fmla="*/ 0 w 122"/>
                <a:gd name="T7" fmla="*/ 0 h 47"/>
                <a:gd name="T8" fmla="*/ 0 w 122"/>
                <a:gd name="T9" fmla="*/ 0 h 47"/>
                <a:gd name="T10" fmla="*/ 0 w 122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47"/>
                <a:gd name="T20" fmla="*/ 122 w 122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47">
                  <a:moveTo>
                    <a:pt x="0" y="6"/>
                  </a:moveTo>
                  <a:lnTo>
                    <a:pt x="111" y="47"/>
                  </a:lnTo>
                  <a:lnTo>
                    <a:pt x="122" y="42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22"/>
            <p:cNvSpPr>
              <a:spLocks/>
            </p:cNvSpPr>
            <p:nvPr/>
          </p:nvSpPr>
          <p:spPr bwMode="auto">
            <a:xfrm>
              <a:off x="1281" y="637"/>
              <a:ext cx="41" cy="16"/>
            </a:xfrm>
            <a:custGeom>
              <a:avLst/>
              <a:gdLst>
                <a:gd name="T0" fmla="*/ 0 w 123"/>
                <a:gd name="T1" fmla="*/ 0 h 48"/>
                <a:gd name="T2" fmla="*/ 0 w 123"/>
                <a:gd name="T3" fmla="*/ 0 h 48"/>
                <a:gd name="T4" fmla="*/ 0 w 123"/>
                <a:gd name="T5" fmla="*/ 0 h 48"/>
                <a:gd name="T6" fmla="*/ 0 w 123"/>
                <a:gd name="T7" fmla="*/ 0 h 48"/>
                <a:gd name="T8" fmla="*/ 0 w 123"/>
                <a:gd name="T9" fmla="*/ 0 h 48"/>
                <a:gd name="T10" fmla="*/ 0 w 123"/>
                <a:gd name="T11" fmla="*/ 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"/>
                <a:gd name="T19" fmla="*/ 0 h 48"/>
                <a:gd name="T20" fmla="*/ 123 w 123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" h="48">
                  <a:moveTo>
                    <a:pt x="0" y="5"/>
                  </a:moveTo>
                  <a:lnTo>
                    <a:pt x="112" y="48"/>
                  </a:lnTo>
                  <a:lnTo>
                    <a:pt x="123" y="41"/>
                  </a:lnTo>
                  <a:lnTo>
                    <a:pt x="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23"/>
            <p:cNvSpPr>
              <a:spLocks/>
            </p:cNvSpPr>
            <p:nvPr/>
          </p:nvSpPr>
          <p:spPr bwMode="auto">
            <a:xfrm>
              <a:off x="1214" y="706"/>
              <a:ext cx="75" cy="31"/>
            </a:xfrm>
            <a:custGeom>
              <a:avLst/>
              <a:gdLst>
                <a:gd name="T0" fmla="*/ 0 w 223"/>
                <a:gd name="T1" fmla="*/ 0 h 94"/>
                <a:gd name="T2" fmla="*/ 0 w 223"/>
                <a:gd name="T3" fmla="*/ 0 h 94"/>
                <a:gd name="T4" fmla="*/ 0 w 223"/>
                <a:gd name="T5" fmla="*/ 0 h 94"/>
                <a:gd name="T6" fmla="*/ 0 w 223"/>
                <a:gd name="T7" fmla="*/ 0 h 94"/>
                <a:gd name="T8" fmla="*/ 0 w 223"/>
                <a:gd name="T9" fmla="*/ 0 h 94"/>
                <a:gd name="T10" fmla="*/ 0 w 223"/>
                <a:gd name="T11" fmla="*/ 0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3"/>
                <a:gd name="T19" fmla="*/ 0 h 94"/>
                <a:gd name="T20" fmla="*/ 223 w 223"/>
                <a:gd name="T21" fmla="*/ 94 h 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3" h="94">
                  <a:moveTo>
                    <a:pt x="0" y="1"/>
                  </a:moveTo>
                  <a:lnTo>
                    <a:pt x="211" y="94"/>
                  </a:lnTo>
                  <a:lnTo>
                    <a:pt x="223" y="90"/>
                  </a:lnTo>
                  <a:lnTo>
                    <a:pt x="15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24"/>
            <p:cNvSpPr>
              <a:spLocks/>
            </p:cNvSpPr>
            <p:nvPr/>
          </p:nvSpPr>
          <p:spPr bwMode="auto">
            <a:xfrm>
              <a:off x="1256" y="686"/>
              <a:ext cx="75" cy="32"/>
            </a:xfrm>
            <a:custGeom>
              <a:avLst/>
              <a:gdLst>
                <a:gd name="T0" fmla="*/ 0 w 224"/>
                <a:gd name="T1" fmla="*/ 0 h 96"/>
                <a:gd name="T2" fmla="*/ 0 w 224"/>
                <a:gd name="T3" fmla="*/ 0 h 96"/>
                <a:gd name="T4" fmla="*/ 0 w 224"/>
                <a:gd name="T5" fmla="*/ 0 h 96"/>
                <a:gd name="T6" fmla="*/ 0 w 224"/>
                <a:gd name="T7" fmla="*/ 0 h 96"/>
                <a:gd name="T8" fmla="*/ 0 w 224"/>
                <a:gd name="T9" fmla="*/ 0 h 96"/>
                <a:gd name="T10" fmla="*/ 0 w 224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4"/>
                <a:gd name="T19" fmla="*/ 0 h 96"/>
                <a:gd name="T20" fmla="*/ 224 w 22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4" h="96">
                  <a:moveTo>
                    <a:pt x="0" y="2"/>
                  </a:moveTo>
                  <a:lnTo>
                    <a:pt x="212" y="96"/>
                  </a:lnTo>
                  <a:lnTo>
                    <a:pt x="224" y="91"/>
                  </a:lnTo>
                  <a:lnTo>
                    <a:pt x="1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25"/>
            <p:cNvSpPr>
              <a:spLocks/>
            </p:cNvSpPr>
            <p:nvPr/>
          </p:nvSpPr>
          <p:spPr bwMode="auto">
            <a:xfrm>
              <a:off x="1296" y="664"/>
              <a:ext cx="79" cy="34"/>
            </a:xfrm>
            <a:custGeom>
              <a:avLst/>
              <a:gdLst>
                <a:gd name="T0" fmla="*/ 0 w 237"/>
                <a:gd name="T1" fmla="*/ 0 h 102"/>
                <a:gd name="T2" fmla="*/ 0 w 237"/>
                <a:gd name="T3" fmla="*/ 0 h 102"/>
                <a:gd name="T4" fmla="*/ 0 w 237"/>
                <a:gd name="T5" fmla="*/ 0 h 102"/>
                <a:gd name="T6" fmla="*/ 0 w 237"/>
                <a:gd name="T7" fmla="*/ 0 h 102"/>
                <a:gd name="T8" fmla="*/ 0 w 237"/>
                <a:gd name="T9" fmla="*/ 0 h 102"/>
                <a:gd name="T10" fmla="*/ 0 w 237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"/>
                <a:gd name="T19" fmla="*/ 0 h 102"/>
                <a:gd name="T20" fmla="*/ 237 w 237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" h="102">
                  <a:moveTo>
                    <a:pt x="0" y="3"/>
                  </a:moveTo>
                  <a:lnTo>
                    <a:pt x="225" y="102"/>
                  </a:lnTo>
                  <a:lnTo>
                    <a:pt x="237" y="97"/>
                  </a:lnTo>
                  <a:lnTo>
                    <a:pt x="1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26"/>
            <p:cNvSpPr>
              <a:spLocks/>
            </p:cNvSpPr>
            <p:nvPr/>
          </p:nvSpPr>
          <p:spPr bwMode="auto">
            <a:xfrm>
              <a:off x="1600" y="517"/>
              <a:ext cx="106" cy="52"/>
            </a:xfrm>
            <a:custGeom>
              <a:avLst/>
              <a:gdLst>
                <a:gd name="T0" fmla="*/ 0 w 318"/>
                <a:gd name="T1" fmla="*/ 0 h 156"/>
                <a:gd name="T2" fmla="*/ 0 w 318"/>
                <a:gd name="T3" fmla="*/ 0 h 156"/>
                <a:gd name="T4" fmla="*/ 0 w 318"/>
                <a:gd name="T5" fmla="*/ 0 h 156"/>
                <a:gd name="T6" fmla="*/ 0 w 318"/>
                <a:gd name="T7" fmla="*/ 0 h 156"/>
                <a:gd name="T8" fmla="*/ 0 w 318"/>
                <a:gd name="T9" fmla="*/ 0 h 156"/>
                <a:gd name="T10" fmla="*/ 0 w 318"/>
                <a:gd name="T11" fmla="*/ 0 h 156"/>
                <a:gd name="T12" fmla="*/ 0 w 318"/>
                <a:gd name="T13" fmla="*/ 0 h 156"/>
                <a:gd name="T14" fmla="*/ 0 w 318"/>
                <a:gd name="T15" fmla="*/ 0 h 156"/>
                <a:gd name="T16" fmla="*/ 0 w 318"/>
                <a:gd name="T17" fmla="*/ 0 h 156"/>
                <a:gd name="T18" fmla="*/ 0 w 318"/>
                <a:gd name="T19" fmla="*/ 0 h 156"/>
                <a:gd name="T20" fmla="*/ 0 w 318"/>
                <a:gd name="T21" fmla="*/ 0 h 1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8"/>
                <a:gd name="T34" fmla="*/ 0 h 156"/>
                <a:gd name="T35" fmla="*/ 318 w 318"/>
                <a:gd name="T36" fmla="*/ 156 h 1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8" h="156">
                  <a:moveTo>
                    <a:pt x="21" y="130"/>
                  </a:moveTo>
                  <a:lnTo>
                    <a:pt x="40" y="134"/>
                  </a:lnTo>
                  <a:lnTo>
                    <a:pt x="108" y="90"/>
                  </a:lnTo>
                  <a:lnTo>
                    <a:pt x="299" y="0"/>
                  </a:lnTo>
                  <a:lnTo>
                    <a:pt x="318" y="8"/>
                  </a:lnTo>
                  <a:lnTo>
                    <a:pt x="107" y="104"/>
                  </a:lnTo>
                  <a:lnTo>
                    <a:pt x="40" y="156"/>
                  </a:lnTo>
                  <a:lnTo>
                    <a:pt x="1" y="156"/>
                  </a:lnTo>
                  <a:lnTo>
                    <a:pt x="0" y="133"/>
                  </a:lnTo>
                  <a:lnTo>
                    <a:pt x="21" y="1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7"/>
            <p:cNvSpPr>
              <a:spLocks/>
            </p:cNvSpPr>
            <p:nvPr/>
          </p:nvSpPr>
          <p:spPr bwMode="auto">
            <a:xfrm>
              <a:off x="1590" y="165"/>
              <a:ext cx="752" cy="405"/>
            </a:xfrm>
            <a:custGeom>
              <a:avLst/>
              <a:gdLst>
                <a:gd name="T0" fmla="*/ 0 w 2256"/>
                <a:gd name="T1" fmla="*/ 0 h 1214"/>
                <a:gd name="T2" fmla="*/ 0 w 2256"/>
                <a:gd name="T3" fmla="*/ 0 h 1214"/>
                <a:gd name="T4" fmla="*/ 0 w 2256"/>
                <a:gd name="T5" fmla="*/ 0 h 1214"/>
                <a:gd name="T6" fmla="*/ 0 w 2256"/>
                <a:gd name="T7" fmla="*/ 0 h 1214"/>
                <a:gd name="T8" fmla="*/ 0 w 2256"/>
                <a:gd name="T9" fmla="*/ 0 h 1214"/>
                <a:gd name="T10" fmla="*/ 0 w 2256"/>
                <a:gd name="T11" fmla="*/ 0 h 1214"/>
                <a:gd name="T12" fmla="*/ 0 w 2256"/>
                <a:gd name="T13" fmla="*/ 0 h 1214"/>
                <a:gd name="T14" fmla="*/ 0 w 2256"/>
                <a:gd name="T15" fmla="*/ 0 h 1214"/>
                <a:gd name="T16" fmla="*/ 0 w 2256"/>
                <a:gd name="T17" fmla="*/ 0 h 1214"/>
                <a:gd name="T18" fmla="*/ 0 w 2256"/>
                <a:gd name="T19" fmla="*/ 0 h 1214"/>
                <a:gd name="T20" fmla="*/ 0 w 2256"/>
                <a:gd name="T21" fmla="*/ 0 h 12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6"/>
                <a:gd name="T34" fmla="*/ 0 h 1214"/>
                <a:gd name="T35" fmla="*/ 2256 w 2256"/>
                <a:gd name="T36" fmla="*/ 1214 h 12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6" h="1214">
                  <a:moveTo>
                    <a:pt x="0" y="918"/>
                  </a:moveTo>
                  <a:lnTo>
                    <a:pt x="1514" y="0"/>
                  </a:lnTo>
                  <a:lnTo>
                    <a:pt x="2253" y="417"/>
                  </a:lnTo>
                  <a:lnTo>
                    <a:pt x="2256" y="446"/>
                  </a:lnTo>
                  <a:lnTo>
                    <a:pt x="651" y="1214"/>
                  </a:lnTo>
                  <a:lnTo>
                    <a:pt x="645" y="1208"/>
                  </a:lnTo>
                  <a:lnTo>
                    <a:pt x="2243" y="435"/>
                  </a:lnTo>
                  <a:lnTo>
                    <a:pt x="1507" y="21"/>
                  </a:lnTo>
                  <a:lnTo>
                    <a:pt x="21" y="927"/>
                  </a:lnTo>
                  <a:lnTo>
                    <a:pt x="0" y="9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28"/>
            <p:cNvSpPr>
              <a:spLocks/>
            </p:cNvSpPr>
            <p:nvPr/>
          </p:nvSpPr>
          <p:spPr bwMode="auto">
            <a:xfrm>
              <a:off x="1592" y="467"/>
              <a:ext cx="219" cy="102"/>
            </a:xfrm>
            <a:custGeom>
              <a:avLst/>
              <a:gdLst>
                <a:gd name="T0" fmla="*/ 0 w 657"/>
                <a:gd name="T1" fmla="*/ 0 h 305"/>
                <a:gd name="T2" fmla="*/ 0 w 657"/>
                <a:gd name="T3" fmla="*/ 0 h 305"/>
                <a:gd name="T4" fmla="*/ 0 w 657"/>
                <a:gd name="T5" fmla="*/ 0 h 305"/>
                <a:gd name="T6" fmla="*/ 0 w 657"/>
                <a:gd name="T7" fmla="*/ 0 h 305"/>
                <a:gd name="T8" fmla="*/ 0 w 657"/>
                <a:gd name="T9" fmla="*/ 0 h 305"/>
                <a:gd name="T10" fmla="*/ 0 w 657"/>
                <a:gd name="T11" fmla="*/ 0 h 3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7"/>
                <a:gd name="T19" fmla="*/ 0 h 305"/>
                <a:gd name="T20" fmla="*/ 657 w 657"/>
                <a:gd name="T21" fmla="*/ 305 h 3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7" h="305">
                  <a:moveTo>
                    <a:pt x="0" y="13"/>
                  </a:moveTo>
                  <a:lnTo>
                    <a:pt x="648" y="305"/>
                  </a:lnTo>
                  <a:lnTo>
                    <a:pt x="657" y="295"/>
                  </a:lnTo>
                  <a:lnTo>
                    <a:pt x="1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229"/>
            <p:cNvSpPr>
              <a:spLocks/>
            </p:cNvSpPr>
            <p:nvPr/>
          </p:nvSpPr>
          <p:spPr bwMode="auto">
            <a:xfrm>
              <a:off x="1673" y="417"/>
              <a:ext cx="234" cy="106"/>
            </a:xfrm>
            <a:custGeom>
              <a:avLst/>
              <a:gdLst>
                <a:gd name="T0" fmla="*/ 0 w 704"/>
                <a:gd name="T1" fmla="*/ 0 h 317"/>
                <a:gd name="T2" fmla="*/ 0 w 704"/>
                <a:gd name="T3" fmla="*/ 0 h 317"/>
                <a:gd name="T4" fmla="*/ 0 w 704"/>
                <a:gd name="T5" fmla="*/ 0 h 317"/>
                <a:gd name="T6" fmla="*/ 0 w 704"/>
                <a:gd name="T7" fmla="*/ 0 h 317"/>
                <a:gd name="T8" fmla="*/ 0 w 704"/>
                <a:gd name="T9" fmla="*/ 0 h 317"/>
                <a:gd name="T10" fmla="*/ 0 w 704"/>
                <a:gd name="T11" fmla="*/ 0 h 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4"/>
                <a:gd name="T19" fmla="*/ 0 h 317"/>
                <a:gd name="T20" fmla="*/ 704 w 704"/>
                <a:gd name="T21" fmla="*/ 317 h 3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4" h="317">
                  <a:moveTo>
                    <a:pt x="0" y="8"/>
                  </a:moveTo>
                  <a:lnTo>
                    <a:pt x="687" y="317"/>
                  </a:lnTo>
                  <a:lnTo>
                    <a:pt x="704" y="306"/>
                  </a:lnTo>
                  <a:lnTo>
                    <a:pt x="3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230"/>
            <p:cNvSpPr>
              <a:spLocks/>
            </p:cNvSpPr>
            <p:nvPr/>
          </p:nvSpPr>
          <p:spPr bwMode="auto">
            <a:xfrm>
              <a:off x="1793" y="348"/>
              <a:ext cx="244" cy="112"/>
            </a:xfrm>
            <a:custGeom>
              <a:avLst/>
              <a:gdLst>
                <a:gd name="T0" fmla="*/ 0 w 733"/>
                <a:gd name="T1" fmla="*/ 0 h 336"/>
                <a:gd name="T2" fmla="*/ 0 w 733"/>
                <a:gd name="T3" fmla="*/ 0 h 336"/>
                <a:gd name="T4" fmla="*/ 0 w 733"/>
                <a:gd name="T5" fmla="*/ 0 h 336"/>
                <a:gd name="T6" fmla="*/ 0 w 733"/>
                <a:gd name="T7" fmla="*/ 0 h 336"/>
                <a:gd name="T8" fmla="*/ 0 w 733"/>
                <a:gd name="T9" fmla="*/ 0 h 336"/>
                <a:gd name="T10" fmla="*/ 0 w 733"/>
                <a:gd name="T11" fmla="*/ 0 h 3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3"/>
                <a:gd name="T19" fmla="*/ 0 h 336"/>
                <a:gd name="T20" fmla="*/ 733 w 733"/>
                <a:gd name="T21" fmla="*/ 336 h 3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3" h="336">
                  <a:moveTo>
                    <a:pt x="0" y="9"/>
                  </a:moveTo>
                  <a:lnTo>
                    <a:pt x="714" y="336"/>
                  </a:lnTo>
                  <a:lnTo>
                    <a:pt x="733" y="325"/>
                  </a:lnTo>
                  <a:lnTo>
                    <a:pt x="2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231"/>
            <p:cNvSpPr>
              <a:spLocks/>
            </p:cNvSpPr>
            <p:nvPr/>
          </p:nvSpPr>
          <p:spPr bwMode="auto">
            <a:xfrm>
              <a:off x="1991" y="296"/>
              <a:ext cx="195" cy="91"/>
            </a:xfrm>
            <a:custGeom>
              <a:avLst/>
              <a:gdLst>
                <a:gd name="T0" fmla="*/ 0 w 584"/>
                <a:gd name="T1" fmla="*/ 0 h 273"/>
                <a:gd name="T2" fmla="*/ 0 w 584"/>
                <a:gd name="T3" fmla="*/ 0 h 273"/>
                <a:gd name="T4" fmla="*/ 0 w 584"/>
                <a:gd name="T5" fmla="*/ 0 h 273"/>
                <a:gd name="T6" fmla="*/ 0 w 584"/>
                <a:gd name="T7" fmla="*/ 0 h 273"/>
                <a:gd name="T8" fmla="*/ 0 w 584"/>
                <a:gd name="T9" fmla="*/ 0 h 273"/>
                <a:gd name="T10" fmla="*/ 0 w 584"/>
                <a:gd name="T11" fmla="*/ 0 h 2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4"/>
                <a:gd name="T19" fmla="*/ 0 h 273"/>
                <a:gd name="T20" fmla="*/ 584 w 584"/>
                <a:gd name="T21" fmla="*/ 273 h 2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4" h="273">
                  <a:moveTo>
                    <a:pt x="0" y="9"/>
                  </a:moveTo>
                  <a:lnTo>
                    <a:pt x="570" y="273"/>
                  </a:lnTo>
                  <a:lnTo>
                    <a:pt x="584" y="263"/>
                  </a:lnTo>
                  <a:lnTo>
                    <a:pt x="1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232"/>
            <p:cNvSpPr>
              <a:spLocks/>
            </p:cNvSpPr>
            <p:nvPr/>
          </p:nvSpPr>
          <p:spPr bwMode="auto">
            <a:xfrm>
              <a:off x="1645" y="201"/>
              <a:ext cx="513" cy="294"/>
            </a:xfrm>
            <a:custGeom>
              <a:avLst/>
              <a:gdLst>
                <a:gd name="T0" fmla="*/ 0 w 1541"/>
                <a:gd name="T1" fmla="*/ 0 h 881"/>
                <a:gd name="T2" fmla="*/ 0 w 1541"/>
                <a:gd name="T3" fmla="*/ 0 h 881"/>
                <a:gd name="T4" fmla="*/ 0 w 1541"/>
                <a:gd name="T5" fmla="*/ 0 h 881"/>
                <a:gd name="T6" fmla="*/ 0 w 1541"/>
                <a:gd name="T7" fmla="*/ 0 h 881"/>
                <a:gd name="T8" fmla="*/ 0 w 1541"/>
                <a:gd name="T9" fmla="*/ 0 h 881"/>
                <a:gd name="T10" fmla="*/ 0 w 1541"/>
                <a:gd name="T11" fmla="*/ 0 h 8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1"/>
                <a:gd name="T19" fmla="*/ 0 h 881"/>
                <a:gd name="T20" fmla="*/ 1541 w 1541"/>
                <a:gd name="T21" fmla="*/ 881 h 8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1" h="881">
                  <a:moveTo>
                    <a:pt x="0" y="877"/>
                  </a:moveTo>
                  <a:lnTo>
                    <a:pt x="1534" y="0"/>
                  </a:lnTo>
                  <a:lnTo>
                    <a:pt x="1541" y="11"/>
                  </a:lnTo>
                  <a:lnTo>
                    <a:pt x="23" y="881"/>
                  </a:lnTo>
                  <a:lnTo>
                    <a:pt x="0" y="8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233"/>
            <p:cNvSpPr>
              <a:spLocks/>
            </p:cNvSpPr>
            <p:nvPr/>
          </p:nvSpPr>
          <p:spPr bwMode="auto">
            <a:xfrm>
              <a:off x="1746" y="272"/>
              <a:ext cx="540" cy="270"/>
            </a:xfrm>
            <a:custGeom>
              <a:avLst/>
              <a:gdLst>
                <a:gd name="T0" fmla="*/ 0 w 1618"/>
                <a:gd name="T1" fmla="*/ 0 h 811"/>
                <a:gd name="T2" fmla="*/ 0 w 1618"/>
                <a:gd name="T3" fmla="*/ 0 h 811"/>
                <a:gd name="T4" fmla="*/ 0 w 1618"/>
                <a:gd name="T5" fmla="*/ 0 h 811"/>
                <a:gd name="T6" fmla="*/ 0 w 1618"/>
                <a:gd name="T7" fmla="*/ 0 h 811"/>
                <a:gd name="T8" fmla="*/ 0 w 1618"/>
                <a:gd name="T9" fmla="*/ 0 h 811"/>
                <a:gd name="T10" fmla="*/ 0 w 1618"/>
                <a:gd name="T11" fmla="*/ 0 h 8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18"/>
                <a:gd name="T19" fmla="*/ 0 h 811"/>
                <a:gd name="T20" fmla="*/ 1618 w 1618"/>
                <a:gd name="T21" fmla="*/ 811 h 8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18" h="811">
                  <a:moveTo>
                    <a:pt x="0" y="806"/>
                  </a:moveTo>
                  <a:lnTo>
                    <a:pt x="1618" y="0"/>
                  </a:lnTo>
                  <a:lnTo>
                    <a:pt x="1615" y="22"/>
                  </a:lnTo>
                  <a:lnTo>
                    <a:pt x="26" y="811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234"/>
            <p:cNvSpPr>
              <a:spLocks/>
            </p:cNvSpPr>
            <p:nvPr/>
          </p:nvSpPr>
          <p:spPr bwMode="auto">
            <a:xfrm>
              <a:off x="1685" y="469"/>
              <a:ext cx="111" cy="52"/>
            </a:xfrm>
            <a:custGeom>
              <a:avLst/>
              <a:gdLst>
                <a:gd name="T0" fmla="*/ 0 w 332"/>
                <a:gd name="T1" fmla="*/ 0 h 158"/>
                <a:gd name="T2" fmla="*/ 0 w 332"/>
                <a:gd name="T3" fmla="*/ 0 h 158"/>
                <a:gd name="T4" fmla="*/ 0 w 332"/>
                <a:gd name="T5" fmla="*/ 0 h 158"/>
                <a:gd name="T6" fmla="*/ 0 w 332"/>
                <a:gd name="T7" fmla="*/ 0 h 158"/>
                <a:gd name="T8" fmla="*/ 0 w 332"/>
                <a:gd name="T9" fmla="*/ 0 h 158"/>
                <a:gd name="T10" fmla="*/ 0 w 332"/>
                <a:gd name="T11" fmla="*/ 0 h 1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2"/>
                <a:gd name="T19" fmla="*/ 0 h 158"/>
                <a:gd name="T20" fmla="*/ 332 w 332"/>
                <a:gd name="T21" fmla="*/ 158 h 1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2" h="158">
                  <a:moveTo>
                    <a:pt x="0" y="13"/>
                  </a:moveTo>
                  <a:lnTo>
                    <a:pt x="317" y="158"/>
                  </a:lnTo>
                  <a:lnTo>
                    <a:pt x="332" y="148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235"/>
            <p:cNvSpPr>
              <a:spLocks/>
            </p:cNvSpPr>
            <p:nvPr/>
          </p:nvSpPr>
          <p:spPr bwMode="auto">
            <a:xfrm>
              <a:off x="1795" y="407"/>
              <a:ext cx="116" cy="58"/>
            </a:xfrm>
            <a:custGeom>
              <a:avLst/>
              <a:gdLst>
                <a:gd name="T0" fmla="*/ 0 w 346"/>
                <a:gd name="T1" fmla="*/ 0 h 173"/>
                <a:gd name="T2" fmla="*/ 0 w 346"/>
                <a:gd name="T3" fmla="*/ 0 h 173"/>
                <a:gd name="T4" fmla="*/ 0 w 346"/>
                <a:gd name="T5" fmla="*/ 0 h 173"/>
                <a:gd name="T6" fmla="*/ 0 w 346"/>
                <a:gd name="T7" fmla="*/ 0 h 173"/>
                <a:gd name="T8" fmla="*/ 0 w 346"/>
                <a:gd name="T9" fmla="*/ 0 h 173"/>
                <a:gd name="T10" fmla="*/ 0 w 34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6"/>
                <a:gd name="T19" fmla="*/ 0 h 173"/>
                <a:gd name="T20" fmla="*/ 346 w 346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6" h="173">
                  <a:moveTo>
                    <a:pt x="0" y="15"/>
                  </a:moveTo>
                  <a:lnTo>
                    <a:pt x="319" y="173"/>
                  </a:lnTo>
                  <a:lnTo>
                    <a:pt x="346" y="163"/>
                  </a:lnTo>
                  <a:lnTo>
                    <a:pt x="1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236"/>
            <p:cNvSpPr>
              <a:spLocks/>
            </p:cNvSpPr>
            <p:nvPr/>
          </p:nvSpPr>
          <p:spPr bwMode="auto">
            <a:xfrm>
              <a:off x="1914" y="336"/>
              <a:ext cx="133" cy="65"/>
            </a:xfrm>
            <a:custGeom>
              <a:avLst/>
              <a:gdLst>
                <a:gd name="T0" fmla="*/ 0 w 397"/>
                <a:gd name="T1" fmla="*/ 0 h 196"/>
                <a:gd name="T2" fmla="*/ 0 w 397"/>
                <a:gd name="T3" fmla="*/ 0 h 196"/>
                <a:gd name="T4" fmla="*/ 0 w 397"/>
                <a:gd name="T5" fmla="*/ 0 h 196"/>
                <a:gd name="T6" fmla="*/ 0 w 397"/>
                <a:gd name="T7" fmla="*/ 0 h 196"/>
                <a:gd name="T8" fmla="*/ 0 w 397"/>
                <a:gd name="T9" fmla="*/ 0 h 196"/>
                <a:gd name="T10" fmla="*/ 0 w 397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7"/>
                <a:gd name="T19" fmla="*/ 0 h 196"/>
                <a:gd name="T20" fmla="*/ 397 w 397"/>
                <a:gd name="T21" fmla="*/ 196 h 1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7" h="196">
                  <a:moveTo>
                    <a:pt x="0" y="8"/>
                  </a:moveTo>
                  <a:lnTo>
                    <a:pt x="373" y="196"/>
                  </a:lnTo>
                  <a:lnTo>
                    <a:pt x="397" y="180"/>
                  </a:lnTo>
                  <a:lnTo>
                    <a:pt x="3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237"/>
            <p:cNvSpPr>
              <a:spLocks/>
            </p:cNvSpPr>
            <p:nvPr/>
          </p:nvSpPr>
          <p:spPr bwMode="auto">
            <a:xfrm>
              <a:off x="2062" y="251"/>
              <a:ext cx="147" cy="70"/>
            </a:xfrm>
            <a:custGeom>
              <a:avLst/>
              <a:gdLst>
                <a:gd name="T0" fmla="*/ 0 w 441"/>
                <a:gd name="T1" fmla="*/ 0 h 212"/>
                <a:gd name="T2" fmla="*/ 0 w 441"/>
                <a:gd name="T3" fmla="*/ 0 h 212"/>
                <a:gd name="T4" fmla="*/ 0 w 441"/>
                <a:gd name="T5" fmla="*/ 0 h 212"/>
                <a:gd name="T6" fmla="*/ 0 w 441"/>
                <a:gd name="T7" fmla="*/ 0 h 212"/>
                <a:gd name="T8" fmla="*/ 0 w 441"/>
                <a:gd name="T9" fmla="*/ 0 h 212"/>
                <a:gd name="T10" fmla="*/ 0 w 441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1"/>
                <a:gd name="T19" fmla="*/ 0 h 212"/>
                <a:gd name="T20" fmla="*/ 441 w 441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1" h="212">
                  <a:moveTo>
                    <a:pt x="0" y="13"/>
                  </a:moveTo>
                  <a:lnTo>
                    <a:pt x="412" y="212"/>
                  </a:lnTo>
                  <a:lnTo>
                    <a:pt x="441" y="198"/>
                  </a:lnTo>
                  <a:lnTo>
                    <a:pt x="2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238"/>
            <p:cNvSpPr>
              <a:spLocks/>
            </p:cNvSpPr>
            <p:nvPr/>
          </p:nvSpPr>
          <p:spPr bwMode="auto">
            <a:xfrm>
              <a:off x="1510" y="474"/>
              <a:ext cx="155" cy="189"/>
            </a:xfrm>
            <a:custGeom>
              <a:avLst/>
              <a:gdLst>
                <a:gd name="T0" fmla="*/ 0 w 466"/>
                <a:gd name="T1" fmla="*/ 0 h 567"/>
                <a:gd name="T2" fmla="*/ 0 w 466"/>
                <a:gd name="T3" fmla="*/ 0 h 567"/>
                <a:gd name="T4" fmla="*/ 0 w 466"/>
                <a:gd name="T5" fmla="*/ 0 h 567"/>
                <a:gd name="T6" fmla="*/ 0 w 466"/>
                <a:gd name="T7" fmla="*/ 0 h 567"/>
                <a:gd name="T8" fmla="*/ 0 w 466"/>
                <a:gd name="T9" fmla="*/ 0 h 567"/>
                <a:gd name="T10" fmla="*/ 0 w 466"/>
                <a:gd name="T11" fmla="*/ 0 h 567"/>
                <a:gd name="T12" fmla="*/ 0 w 466"/>
                <a:gd name="T13" fmla="*/ 0 h 567"/>
                <a:gd name="T14" fmla="*/ 0 w 466"/>
                <a:gd name="T15" fmla="*/ 0 h 567"/>
                <a:gd name="T16" fmla="*/ 0 w 466"/>
                <a:gd name="T17" fmla="*/ 0 h 567"/>
                <a:gd name="T18" fmla="*/ 0 w 466"/>
                <a:gd name="T19" fmla="*/ 0 h 567"/>
                <a:gd name="T20" fmla="*/ 0 w 466"/>
                <a:gd name="T21" fmla="*/ 0 h 567"/>
                <a:gd name="T22" fmla="*/ 0 w 466"/>
                <a:gd name="T23" fmla="*/ 0 h 567"/>
                <a:gd name="T24" fmla="*/ 0 w 466"/>
                <a:gd name="T25" fmla="*/ 0 h 567"/>
                <a:gd name="T26" fmla="*/ 0 w 466"/>
                <a:gd name="T27" fmla="*/ 0 h 5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66"/>
                <a:gd name="T43" fmla="*/ 0 h 567"/>
                <a:gd name="T44" fmla="*/ 466 w 466"/>
                <a:gd name="T45" fmla="*/ 567 h 5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66" h="567">
                  <a:moveTo>
                    <a:pt x="0" y="423"/>
                  </a:moveTo>
                  <a:lnTo>
                    <a:pt x="283" y="0"/>
                  </a:lnTo>
                  <a:lnTo>
                    <a:pt x="466" y="129"/>
                  </a:lnTo>
                  <a:lnTo>
                    <a:pt x="442" y="172"/>
                  </a:lnTo>
                  <a:lnTo>
                    <a:pt x="428" y="175"/>
                  </a:lnTo>
                  <a:lnTo>
                    <a:pt x="452" y="137"/>
                  </a:lnTo>
                  <a:lnTo>
                    <a:pt x="287" y="15"/>
                  </a:lnTo>
                  <a:lnTo>
                    <a:pt x="14" y="420"/>
                  </a:lnTo>
                  <a:lnTo>
                    <a:pt x="191" y="552"/>
                  </a:lnTo>
                  <a:lnTo>
                    <a:pt x="410" y="206"/>
                  </a:lnTo>
                  <a:lnTo>
                    <a:pt x="423" y="201"/>
                  </a:lnTo>
                  <a:lnTo>
                    <a:pt x="193" y="567"/>
                  </a:lnTo>
                  <a:lnTo>
                    <a:pt x="0" y="4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239"/>
            <p:cNvSpPr>
              <a:spLocks/>
            </p:cNvSpPr>
            <p:nvPr/>
          </p:nvSpPr>
          <p:spPr bwMode="auto">
            <a:xfrm>
              <a:off x="1570" y="538"/>
              <a:ext cx="160" cy="204"/>
            </a:xfrm>
            <a:custGeom>
              <a:avLst/>
              <a:gdLst>
                <a:gd name="T0" fmla="*/ 0 w 481"/>
                <a:gd name="T1" fmla="*/ 0 h 612"/>
                <a:gd name="T2" fmla="*/ 0 w 481"/>
                <a:gd name="T3" fmla="*/ 0 h 612"/>
                <a:gd name="T4" fmla="*/ 0 w 481"/>
                <a:gd name="T5" fmla="*/ 0 h 612"/>
                <a:gd name="T6" fmla="*/ 0 w 481"/>
                <a:gd name="T7" fmla="*/ 0 h 612"/>
                <a:gd name="T8" fmla="*/ 0 w 481"/>
                <a:gd name="T9" fmla="*/ 0 h 612"/>
                <a:gd name="T10" fmla="*/ 0 w 481"/>
                <a:gd name="T11" fmla="*/ 0 h 612"/>
                <a:gd name="T12" fmla="*/ 0 w 481"/>
                <a:gd name="T13" fmla="*/ 0 h 612"/>
                <a:gd name="T14" fmla="*/ 0 w 481"/>
                <a:gd name="T15" fmla="*/ 0 h 612"/>
                <a:gd name="T16" fmla="*/ 0 w 481"/>
                <a:gd name="T17" fmla="*/ 0 h 612"/>
                <a:gd name="T18" fmla="*/ 0 w 481"/>
                <a:gd name="T19" fmla="*/ 0 h 612"/>
                <a:gd name="T20" fmla="*/ 0 w 481"/>
                <a:gd name="T21" fmla="*/ 0 h 6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1"/>
                <a:gd name="T34" fmla="*/ 0 h 612"/>
                <a:gd name="T35" fmla="*/ 481 w 481"/>
                <a:gd name="T36" fmla="*/ 612 h 6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1" h="612">
                  <a:moveTo>
                    <a:pt x="0" y="456"/>
                  </a:moveTo>
                  <a:lnTo>
                    <a:pt x="197" y="612"/>
                  </a:lnTo>
                  <a:lnTo>
                    <a:pt x="481" y="142"/>
                  </a:lnTo>
                  <a:lnTo>
                    <a:pt x="289" y="0"/>
                  </a:lnTo>
                  <a:lnTo>
                    <a:pt x="282" y="9"/>
                  </a:lnTo>
                  <a:lnTo>
                    <a:pt x="462" y="143"/>
                  </a:lnTo>
                  <a:lnTo>
                    <a:pt x="196" y="595"/>
                  </a:lnTo>
                  <a:lnTo>
                    <a:pt x="15" y="451"/>
                  </a:lnTo>
                  <a:lnTo>
                    <a:pt x="270" y="34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240"/>
            <p:cNvSpPr>
              <a:spLocks/>
            </p:cNvSpPr>
            <p:nvPr/>
          </p:nvSpPr>
          <p:spPr bwMode="auto">
            <a:xfrm>
              <a:off x="1635" y="533"/>
              <a:ext cx="105" cy="217"/>
            </a:xfrm>
            <a:custGeom>
              <a:avLst/>
              <a:gdLst>
                <a:gd name="T0" fmla="*/ 0 w 314"/>
                <a:gd name="T1" fmla="*/ 0 h 653"/>
                <a:gd name="T2" fmla="*/ 0 w 314"/>
                <a:gd name="T3" fmla="*/ 0 h 653"/>
                <a:gd name="T4" fmla="*/ 0 w 314"/>
                <a:gd name="T5" fmla="*/ 0 h 653"/>
                <a:gd name="T6" fmla="*/ 0 w 314"/>
                <a:gd name="T7" fmla="*/ 0 h 653"/>
                <a:gd name="T8" fmla="*/ 0 w 314"/>
                <a:gd name="T9" fmla="*/ 0 h 653"/>
                <a:gd name="T10" fmla="*/ 0 w 314"/>
                <a:gd name="T11" fmla="*/ 0 h 653"/>
                <a:gd name="T12" fmla="*/ 0 w 314"/>
                <a:gd name="T13" fmla="*/ 0 h 653"/>
                <a:gd name="T14" fmla="*/ 0 w 314"/>
                <a:gd name="T15" fmla="*/ 0 h 6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4"/>
                <a:gd name="T25" fmla="*/ 0 h 653"/>
                <a:gd name="T26" fmla="*/ 314 w 314"/>
                <a:gd name="T27" fmla="*/ 653 h 6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4" h="653">
                  <a:moveTo>
                    <a:pt x="0" y="653"/>
                  </a:moveTo>
                  <a:lnTo>
                    <a:pt x="301" y="152"/>
                  </a:lnTo>
                  <a:lnTo>
                    <a:pt x="98" y="3"/>
                  </a:lnTo>
                  <a:lnTo>
                    <a:pt x="112" y="0"/>
                  </a:lnTo>
                  <a:lnTo>
                    <a:pt x="314" y="147"/>
                  </a:lnTo>
                  <a:lnTo>
                    <a:pt x="19" y="645"/>
                  </a:lnTo>
                  <a:lnTo>
                    <a:pt x="0" y="6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241"/>
            <p:cNvSpPr>
              <a:spLocks/>
            </p:cNvSpPr>
            <p:nvPr/>
          </p:nvSpPr>
          <p:spPr bwMode="auto">
            <a:xfrm>
              <a:off x="1647" y="496"/>
              <a:ext cx="36" cy="29"/>
            </a:xfrm>
            <a:custGeom>
              <a:avLst/>
              <a:gdLst>
                <a:gd name="T0" fmla="*/ 0 w 106"/>
                <a:gd name="T1" fmla="*/ 0 h 87"/>
                <a:gd name="T2" fmla="*/ 0 w 106"/>
                <a:gd name="T3" fmla="*/ 0 h 87"/>
                <a:gd name="T4" fmla="*/ 0 w 106"/>
                <a:gd name="T5" fmla="*/ 0 h 87"/>
                <a:gd name="T6" fmla="*/ 0 w 106"/>
                <a:gd name="T7" fmla="*/ 0 h 87"/>
                <a:gd name="T8" fmla="*/ 0 w 106"/>
                <a:gd name="T9" fmla="*/ 0 h 87"/>
                <a:gd name="T10" fmla="*/ 0 w 106"/>
                <a:gd name="T11" fmla="*/ 0 h 87"/>
                <a:gd name="T12" fmla="*/ 0 w 106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"/>
                <a:gd name="T22" fmla="*/ 0 h 87"/>
                <a:gd name="T23" fmla="*/ 106 w 106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" h="87">
                  <a:moveTo>
                    <a:pt x="74" y="87"/>
                  </a:moveTo>
                  <a:lnTo>
                    <a:pt x="91" y="64"/>
                  </a:lnTo>
                  <a:lnTo>
                    <a:pt x="0" y="0"/>
                  </a:lnTo>
                  <a:lnTo>
                    <a:pt x="106" y="61"/>
                  </a:lnTo>
                  <a:lnTo>
                    <a:pt x="94" y="76"/>
                  </a:lnTo>
                  <a:lnTo>
                    <a:pt x="74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42"/>
            <p:cNvSpPr>
              <a:spLocks/>
            </p:cNvSpPr>
            <p:nvPr/>
          </p:nvSpPr>
          <p:spPr bwMode="auto">
            <a:xfrm>
              <a:off x="1389" y="404"/>
              <a:ext cx="61" cy="140"/>
            </a:xfrm>
            <a:custGeom>
              <a:avLst/>
              <a:gdLst>
                <a:gd name="T0" fmla="*/ 0 w 184"/>
                <a:gd name="T1" fmla="*/ 0 h 421"/>
                <a:gd name="T2" fmla="*/ 0 w 184"/>
                <a:gd name="T3" fmla="*/ 0 h 421"/>
                <a:gd name="T4" fmla="*/ 0 w 184"/>
                <a:gd name="T5" fmla="*/ 0 h 421"/>
                <a:gd name="T6" fmla="*/ 0 w 184"/>
                <a:gd name="T7" fmla="*/ 0 h 421"/>
                <a:gd name="T8" fmla="*/ 0 w 184"/>
                <a:gd name="T9" fmla="*/ 0 h 421"/>
                <a:gd name="T10" fmla="*/ 0 w 184"/>
                <a:gd name="T11" fmla="*/ 0 h 421"/>
                <a:gd name="T12" fmla="*/ 0 w 184"/>
                <a:gd name="T13" fmla="*/ 0 h 421"/>
                <a:gd name="T14" fmla="*/ 0 w 184"/>
                <a:gd name="T15" fmla="*/ 0 h 421"/>
                <a:gd name="T16" fmla="*/ 0 w 184"/>
                <a:gd name="T17" fmla="*/ 0 h 4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4"/>
                <a:gd name="T28" fmla="*/ 0 h 421"/>
                <a:gd name="T29" fmla="*/ 184 w 184"/>
                <a:gd name="T30" fmla="*/ 421 h 4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4" h="421">
                  <a:moveTo>
                    <a:pt x="8" y="421"/>
                  </a:moveTo>
                  <a:lnTo>
                    <a:pt x="64" y="351"/>
                  </a:lnTo>
                  <a:lnTo>
                    <a:pt x="59" y="378"/>
                  </a:lnTo>
                  <a:lnTo>
                    <a:pt x="184" y="0"/>
                  </a:lnTo>
                  <a:lnTo>
                    <a:pt x="174" y="7"/>
                  </a:lnTo>
                  <a:lnTo>
                    <a:pt x="63" y="339"/>
                  </a:lnTo>
                  <a:lnTo>
                    <a:pt x="0" y="418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43"/>
            <p:cNvSpPr>
              <a:spLocks/>
            </p:cNvSpPr>
            <p:nvPr/>
          </p:nvSpPr>
          <p:spPr bwMode="auto">
            <a:xfrm>
              <a:off x="1425" y="387"/>
              <a:ext cx="53" cy="117"/>
            </a:xfrm>
            <a:custGeom>
              <a:avLst/>
              <a:gdLst>
                <a:gd name="T0" fmla="*/ 0 w 160"/>
                <a:gd name="T1" fmla="*/ 0 h 349"/>
                <a:gd name="T2" fmla="*/ 0 w 160"/>
                <a:gd name="T3" fmla="*/ 0 h 349"/>
                <a:gd name="T4" fmla="*/ 0 w 160"/>
                <a:gd name="T5" fmla="*/ 0 h 349"/>
                <a:gd name="T6" fmla="*/ 0 w 160"/>
                <a:gd name="T7" fmla="*/ 0 h 349"/>
                <a:gd name="T8" fmla="*/ 0 w 160"/>
                <a:gd name="T9" fmla="*/ 0 h 349"/>
                <a:gd name="T10" fmla="*/ 0 w 160"/>
                <a:gd name="T11" fmla="*/ 0 h 349"/>
                <a:gd name="T12" fmla="*/ 0 w 160"/>
                <a:gd name="T13" fmla="*/ 0 h 349"/>
                <a:gd name="T14" fmla="*/ 0 w 160"/>
                <a:gd name="T15" fmla="*/ 0 h 349"/>
                <a:gd name="T16" fmla="*/ 0 w 160"/>
                <a:gd name="T17" fmla="*/ 0 h 349"/>
                <a:gd name="T18" fmla="*/ 0 w 160"/>
                <a:gd name="T19" fmla="*/ 0 h 3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0"/>
                <a:gd name="T31" fmla="*/ 0 h 349"/>
                <a:gd name="T32" fmla="*/ 160 w 160"/>
                <a:gd name="T33" fmla="*/ 349 h 3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0" h="349">
                  <a:moveTo>
                    <a:pt x="134" y="42"/>
                  </a:moveTo>
                  <a:lnTo>
                    <a:pt x="67" y="250"/>
                  </a:lnTo>
                  <a:lnTo>
                    <a:pt x="6" y="327"/>
                  </a:lnTo>
                  <a:lnTo>
                    <a:pt x="0" y="349"/>
                  </a:lnTo>
                  <a:lnTo>
                    <a:pt x="57" y="279"/>
                  </a:lnTo>
                  <a:lnTo>
                    <a:pt x="35" y="343"/>
                  </a:lnTo>
                  <a:lnTo>
                    <a:pt x="70" y="269"/>
                  </a:lnTo>
                  <a:lnTo>
                    <a:pt x="160" y="0"/>
                  </a:lnTo>
                  <a:lnTo>
                    <a:pt x="134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44"/>
            <p:cNvSpPr>
              <a:spLocks/>
            </p:cNvSpPr>
            <p:nvPr/>
          </p:nvSpPr>
          <p:spPr bwMode="auto">
            <a:xfrm>
              <a:off x="1457" y="405"/>
              <a:ext cx="151" cy="57"/>
            </a:xfrm>
            <a:custGeom>
              <a:avLst/>
              <a:gdLst>
                <a:gd name="T0" fmla="*/ 0 w 452"/>
                <a:gd name="T1" fmla="*/ 0 h 170"/>
                <a:gd name="T2" fmla="*/ 0 w 452"/>
                <a:gd name="T3" fmla="*/ 0 h 170"/>
                <a:gd name="T4" fmla="*/ 0 w 452"/>
                <a:gd name="T5" fmla="*/ 0 h 170"/>
                <a:gd name="T6" fmla="*/ 0 w 452"/>
                <a:gd name="T7" fmla="*/ 0 h 170"/>
                <a:gd name="T8" fmla="*/ 0 w 452"/>
                <a:gd name="T9" fmla="*/ 0 h 170"/>
                <a:gd name="T10" fmla="*/ 0 w 452"/>
                <a:gd name="T11" fmla="*/ 0 h 170"/>
                <a:gd name="T12" fmla="*/ 0 w 452"/>
                <a:gd name="T13" fmla="*/ 0 h 170"/>
                <a:gd name="T14" fmla="*/ 0 w 452"/>
                <a:gd name="T15" fmla="*/ 0 h 170"/>
                <a:gd name="T16" fmla="*/ 0 w 452"/>
                <a:gd name="T17" fmla="*/ 0 h 170"/>
                <a:gd name="T18" fmla="*/ 0 w 452"/>
                <a:gd name="T19" fmla="*/ 0 h 1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2"/>
                <a:gd name="T31" fmla="*/ 0 h 170"/>
                <a:gd name="T32" fmla="*/ 452 w 452"/>
                <a:gd name="T33" fmla="*/ 170 h 1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2" h="170">
                  <a:moveTo>
                    <a:pt x="11" y="140"/>
                  </a:moveTo>
                  <a:lnTo>
                    <a:pt x="49" y="83"/>
                  </a:lnTo>
                  <a:lnTo>
                    <a:pt x="242" y="0"/>
                  </a:lnTo>
                  <a:lnTo>
                    <a:pt x="452" y="162"/>
                  </a:lnTo>
                  <a:lnTo>
                    <a:pt x="445" y="166"/>
                  </a:lnTo>
                  <a:lnTo>
                    <a:pt x="238" y="12"/>
                  </a:lnTo>
                  <a:lnTo>
                    <a:pt x="53" y="89"/>
                  </a:lnTo>
                  <a:lnTo>
                    <a:pt x="0" y="170"/>
                  </a:lnTo>
                  <a:lnTo>
                    <a:pt x="11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245"/>
            <p:cNvSpPr>
              <a:spLocks/>
            </p:cNvSpPr>
            <p:nvPr/>
          </p:nvSpPr>
          <p:spPr bwMode="auto">
            <a:xfrm>
              <a:off x="1569" y="413"/>
              <a:ext cx="116" cy="57"/>
            </a:xfrm>
            <a:custGeom>
              <a:avLst/>
              <a:gdLst>
                <a:gd name="T0" fmla="*/ 0 w 346"/>
                <a:gd name="T1" fmla="*/ 0 h 170"/>
                <a:gd name="T2" fmla="*/ 0 w 346"/>
                <a:gd name="T3" fmla="*/ 0 h 170"/>
                <a:gd name="T4" fmla="*/ 0 w 346"/>
                <a:gd name="T5" fmla="*/ 0 h 170"/>
                <a:gd name="T6" fmla="*/ 0 w 346"/>
                <a:gd name="T7" fmla="*/ 0 h 170"/>
                <a:gd name="T8" fmla="*/ 0 w 346"/>
                <a:gd name="T9" fmla="*/ 0 h 170"/>
                <a:gd name="T10" fmla="*/ 0 w 346"/>
                <a:gd name="T11" fmla="*/ 0 h 170"/>
                <a:gd name="T12" fmla="*/ 0 w 346"/>
                <a:gd name="T13" fmla="*/ 0 h 170"/>
                <a:gd name="T14" fmla="*/ 0 w 346"/>
                <a:gd name="T15" fmla="*/ 0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6"/>
                <a:gd name="T25" fmla="*/ 0 h 170"/>
                <a:gd name="T26" fmla="*/ 346 w 346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6" h="170">
                  <a:moveTo>
                    <a:pt x="0" y="157"/>
                  </a:moveTo>
                  <a:lnTo>
                    <a:pt x="231" y="10"/>
                  </a:lnTo>
                  <a:lnTo>
                    <a:pt x="346" y="0"/>
                  </a:lnTo>
                  <a:lnTo>
                    <a:pt x="321" y="22"/>
                  </a:lnTo>
                  <a:lnTo>
                    <a:pt x="224" y="32"/>
                  </a:lnTo>
                  <a:lnTo>
                    <a:pt x="16" y="170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246"/>
            <p:cNvSpPr>
              <a:spLocks/>
            </p:cNvSpPr>
            <p:nvPr/>
          </p:nvSpPr>
          <p:spPr bwMode="auto">
            <a:xfrm>
              <a:off x="1358" y="598"/>
              <a:ext cx="116" cy="77"/>
            </a:xfrm>
            <a:custGeom>
              <a:avLst/>
              <a:gdLst>
                <a:gd name="T0" fmla="*/ 0 w 349"/>
                <a:gd name="T1" fmla="*/ 0 h 231"/>
                <a:gd name="T2" fmla="*/ 0 w 349"/>
                <a:gd name="T3" fmla="*/ 0 h 231"/>
                <a:gd name="T4" fmla="*/ 0 w 349"/>
                <a:gd name="T5" fmla="*/ 0 h 231"/>
                <a:gd name="T6" fmla="*/ 0 w 349"/>
                <a:gd name="T7" fmla="*/ 0 h 231"/>
                <a:gd name="T8" fmla="*/ 0 w 349"/>
                <a:gd name="T9" fmla="*/ 0 h 231"/>
                <a:gd name="T10" fmla="*/ 0 w 349"/>
                <a:gd name="T11" fmla="*/ 0 h 231"/>
                <a:gd name="T12" fmla="*/ 0 w 349"/>
                <a:gd name="T13" fmla="*/ 0 h 231"/>
                <a:gd name="T14" fmla="*/ 0 w 349"/>
                <a:gd name="T15" fmla="*/ 0 h 231"/>
                <a:gd name="T16" fmla="*/ 0 w 349"/>
                <a:gd name="T17" fmla="*/ 0 h 231"/>
                <a:gd name="T18" fmla="*/ 0 w 349"/>
                <a:gd name="T19" fmla="*/ 0 h 231"/>
                <a:gd name="T20" fmla="*/ 0 w 349"/>
                <a:gd name="T21" fmla="*/ 0 h 231"/>
                <a:gd name="T22" fmla="*/ 0 w 349"/>
                <a:gd name="T23" fmla="*/ 0 h 231"/>
                <a:gd name="T24" fmla="*/ 0 w 349"/>
                <a:gd name="T25" fmla="*/ 0 h 231"/>
                <a:gd name="T26" fmla="*/ 0 w 349"/>
                <a:gd name="T27" fmla="*/ 0 h 231"/>
                <a:gd name="T28" fmla="*/ 0 w 349"/>
                <a:gd name="T29" fmla="*/ 0 h 231"/>
                <a:gd name="T30" fmla="*/ 0 w 349"/>
                <a:gd name="T31" fmla="*/ 0 h 231"/>
                <a:gd name="T32" fmla="*/ 0 w 349"/>
                <a:gd name="T33" fmla="*/ 0 h 231"/>
                <a:gd name="T34" fmla="*/ 0 w 349"/>
                <a:gd name="T35" fmla="*/ 0 h 231"/>
                <a:gd name="T36" fmla="*/ 0 w 349"/>
                <a:gd name="T37" fmla="*/ 0 h 231"/>
                <a:gd name="T38" fmla="*/ 0 w 349"/>
                <a:gd name="T39" fmla="*/ 0 h 231"/>
                <a:gd name="T40" fmla="*/ 0 w 349"/>
                <a:gd name="T41" fmla="*/ 0 h 231"/>
                <a:gd name="T42" fmla="*/ 0 w 349"/>
                <a:gd name="T43" fmla="*/ 0 h 231"/>
                <a:gd name="T44" fmla="*/ 0 w 349"/>
                <a:gd name="T45" fmla="*/ 0 h 231"/>
                <a:gd name="T46" fmla="*/ 0 w 349"/>
                <a:gd name="T47" fmla="*/ 0 h 231"/>
                <a:gd name="T48" fmla="*/ 0 w 349"/>
                <a:gd name="T49" fmla="*/ 0 h 231"/>
                <a:gd name="T50" fmla="*/ 0 w 349"/>
                <a:gd name="T51" fmla="*/ 0 h 231"/>
                <a:gd name="T52" fmla="*/ 0 w 349"/>
                <a:gd name="T53" fmla="*/ 0 h 231"/>
                <a:gd name="T54" fmla="*/ 0 w 349"/>
                <a:gd name="T55" fmla="*/ 0 h 231"/>
                <a:gd name="T56" fmla="*/ 0 w 349"/>
                <a:gd name="T57" fmla="*/ 0 h 231"/>
                <a:gd name="T58" fmla="*/ 0 w 349"/>
                <a:gd name="T59" fmla="*/ 0 h 231"/>
                <a:gd name="T60" fmla="*/ 0 w 349"/>
                <a:gd name="T61" fmla="*/ 0 h 231"/>
                <a:gd name="T62" fmla="*/ 0 w 349"/>
                <a:gd name="T63" fmla="*/ 0 h 231"/>
                <a:gd name="T64" fmla="*/ 0 w 349"/>
                <a:gd name="T65" fmla="*/ 0 h 231"/>
                <a:gd name="T66" fmla="*/ 0 w 349"/>
                <a:gd name="T67" fmla="*/ 0 h 231"/>
                <a:gd name="T68" fmla="*/ 0 w 349"/>
                <a:gd name="T69" fmla="*/ 0 h 231"/>
                <a:gd name="T70" fmla="*/ 0 w 349"/>
                <a:gd name="T71" fmla="*/ 0 h 231"/>
                <a:gd name="T72" fmla="*/ 0 w 349"/>
                <a:gd name="T73" fmla="*/ 0 h 231"/>
                <a:gd name="T74" fmla="*/ 0 w 349"/>
                <a:gd name="T75" fmla="*/ 0 h 231"/>
                <a:gd name="T76" fmla="*/ 0 w 349"/>
                <a:gd name="T77" fmla="*/ 0 h 231"/>
                <a:gd name="T78" fmla="*/ 0 w 349"/>
                <a:gd name="T79" fmla="*/ 0 h 231"/>
                <a:gd name="T80" fmla="*/ 0 w 349"/>
                <a:gd name="T81" fmla="*/ 0 h 231"/>
                <a:gd name="T82" fmla="*/ 0 w 349"/>
                <a:gd name="T83" fmla="*/ 0 h 231"/>
                <a:gd name="T84" fmla="*/ 0 w 349"/>
                <a:gd name="T85" fmla="*/ 0 h 231"/>
                <a:gd name="T86" fmla="*/ 0 w 349"/>
                <a:gd name="T87" fmla="*/ 0 h 231"/>
                <a:gd name="T88" fmla="*/ 0 w 349"/>
                <a:gd name="T89" fmla="*/ 0 h 231"/>
                <a:gd name="T90" fmla="*/ 0 w 349"/>
                <a:gd name="T91" fmla="*/ 0 h 231"/>
                <a:gd name="T92" fmla="*/ 0 w 349"/>
                <a:gd name="T93" fmla="*/ 0 h 231"/>
                <a:gd name="T94" fmla="*/ 0 w 349"/>
                <a:gd name="T95" fmla="*/ 0 h 231"/>
                <a:gd name="T96" fmla="*/ 0 w 349"/>
                <a:gd name="T97" fmla="*/ 0 h 231"/>
                <a:gd name="T98" fmla="*/ 0 w 349"/>
                <a:gd name="T99" fmla="*/ 0 h 231"/>
                <a:gd name="T100" fmla="*/ 0 w 349"/>
                <a:gd name="T101" fmla="*/ 0 h 231"/>
                <a:gd name="T102" fmla="*/ 0 w 349"/>
                <a:gd name="T103" fmla="*/ 0 h 231"/>
                <a:gd name="T104" fmla="*/ 0 w 349"/>
                <a:gd name="T105" fmla="*/ 0 h 231"/>
                <a:gd name="T106" fmla="*/ 0 w 349"/>
                <a:gd name="T107" fmla="*/ 0 h 231"/>
                <a:gd name="T108" fmla="*/ 0 w 349"/>
                <a:gd name="T109" fmla="*/ 0 h 231"/>
                <a:gd name="T110" fmla="*/ 0 w 349"/>
                <a:gd name="T111" fmla="*/ 0 h 231"/>
                <a:gd name="T112" fmla="*/ 0 w 349"/>
                <a:gd name="T113" fmla="*/ 0 h 231"/>
                <a:gd name="T114" fmla="*/ 0 w 349"/>
                <a:gd name="T115" fmla="*/ 0 h 231"/>
                <a:gd name="T116" fmla="*/ 0 w 349"/>
                <a:gd name="T117" fmla="*/ 0 h 231"/>
                <a:gd name="T118" fmla="*/ 0 w 349"/>
                <a:gd name="T119" fmla="*/ 0 h 231"/>
                <a:gd name="T120" fmla="*/ 0 w 349"/>
                <a:gd name="T121" fmla="*/ 0 h 231"/>
                <a:gd name="T122" fmla="*/ 0 w 349"/>
                <a:gd name="T123" fmla="*/ 0 h 23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9"/>
                <a:gd name="T187" fmla="*/ 0 h 231"/>
                <a:gd name="T188" fmla="*/ 349 w 349"/>
                <a:gd name="T189" fmla="*/ 231 h 23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9" h="231">
                  <a:moveTo>
                    <a:pt x="92" y="0"/>
                  </a:moveTo>
                  <a:lnTo>
                    <a:pt x="68" y="15"/>
                  </a:lnTo>
                  <a:lnTo>
                    <a:pt x="49" y="35"/>
                  </a:lnTo>
                  <a:lnTo>
                    <a:pt x="40" y="53"/>
                  </a:lnTo>
                  <a:lnTo>
                    <a:pt x="36" y="72"/>
                  </a:lnTo>
                  <a:lnTo>
                    <a:pt x="38" y="100"/>
                  </a:lnTo>
                  <a:lnTo>
                    <a:pt x="46" y="127"/>
                  </a:lnTo>
                  <a:lnTo>
                    <a:pt x="60" y="149"/>
                  </a:lnTo>
                  <a:lnTo>
                    <a:pt x="83" y="177"/>
                  </a:lnTo>
                  <a:lnTo>
                    <a:pt x="117" y="200"/>
                  </a:lnTo>
                  <a:lnTo>
                    <a:pt x="149" y="212"/>
                  </a:lnTo>
                  <a:lnTo>
                    <a:pt x="180" y="219"/>
                  </a:lnTo>
                  <a:lnTo>
                    <a:pt x="215" y="220"/>
                  </a:lnTo>
                  <a:lnTo>
                    <a:pt x="251" y="209"/>
                  </a:lnTo>
                  <a:lnTo>
                    <a:pt x="276" y="199"/>
                  </a:lnTo>
                  <a:lnTo>
                    <a:pt x="307" y="175"/>
                  </a:lnTo>
                  <a:lnTo>
                    <a:pt x="324" y="148"/>
                  </a:lnTo>
                  <a:lnTo>
                    <a:pt x="330" y="126"/>
                  </a:lnTo>
                  <a:lnTo>
                    <a:pt x="349" y="137"/>
                  </a:lnTo>
                  <a:lnTo>
                    <a:pt x="329" y="158"/>
                  </a:lnTo>
                  <a:lnTo>
                    <a:pt x="320" y="180"/>
                  </a:lnTo>
                  <a:lnTo>
                    <a:pt x="302" y="190"/>
                  </a:lnTo>
                  <a:lnTo>
                    <a:pt x="305" y="203"/>
                  </a:lnTo>
                  <a:lnTo>
                    <a:pt x="294" y="212"/>
                  </a:lnTo>
                  <a:lnTo>
                    <a:pt x="284" y="205"/>
                  </a:lnTo>
                  <a:lnTo>
                    <a:pt x="262" y="214"/>
                  </a:lnTo>
                  <a:lnTo>
                    <a:pt x="254" y="213"/>
                  </a:lnTo>
                  <a:lnTo>
                    <a:pt x="247" y="220"/>
                  </a:lnTo>
                  <a:lnTo>
                    <a:pt x="211" y="230"/>
                  </a:lnTo>
                  <a:lnTo>
                    <a:pt x="201" y="225"/>
                  </a:lnTo>
                  <a:lnTo>
                    <a:pt x="189" y="231"/>
                  </a:lnTo>
                  <a:lnTo>
                    <a:pt x="163" y="226"/>
                  </a:lnTo>
                  <a:lnTo>
                    <a:pt x="151" y="228"/>
                  </a:lnTo>
                  <a:lnTo>
                    <a:pt x="144" y="216"/>
                  </a:lnTo>
                  <a:lnTo>
                    <a:pt x="123" y="214"/>
                  </a:lnTo>
                  <a:lnTo>
                    <a:pt x="117" y="205"/>
                  </a:lnTo>
                  <a:lnTo>
                    <a:pt x="102" y="199"/>
                  </a:lnTo>
                  <a:lnTo>
                    <a:pt x="88" y="212"/>
                  </a:lnTo>
                  <a:lnTo>
                    <a:pt x="80" y="190"/>
                  </a:lnTo>
                  <a:lnTo>
                    <a:pt x="65" y="191"/>
                  </a:lnTo>
                  <a:lnTo>
                    <a:pt x="42" y="178"/>
                  </a:lnTo>
                  <a:lnTo>
                    <a:pt x="66" y="177"/>
                  </a:lnTo>
                  <a:lnTo>
                    <a:pt x="56" y="162"/>
                  </a:lnTo>
                  <a:lnTo>
                    <a:pt x="45" y="158"/>
                  </a:lnTo>
                  <a:lnTo>
                    <a:pt x="34" y="147"/>
                  </a:lnTo>
                  <a:lnTo>
                    <a:pt x="48" y="149"/>
                  </a:lnTo>
                  <a:lnTo>
                    <a:pt x="38" y="127"/>
                  </a:lnTo>
                  <a:lnTo>
                    <a:pt x="24" y="141"/>
                  </a:lnTo>
                  <a:lnTo>
                    <a:pt x="6" y="137"/>
                  </a:lnTo>
                  <a:lnTo>
                    <a:pt x="0" y="122"/>
                  </a:lnTo>
                  <a:lnTo>
                    <a:pt x="6" y="109"/>
                  </a:lnTo>
                  <a:lnTo>
                    <a:pt x="13" y="122"/>
                  </a:lnTo>
                  <a:lnTo>
                    <a:pt x="29" y="108"/>
                  </a:lnTo>
                  <a:lnTo>
                    <a:pt x="21" y="96"/>
                  </a:lnTo>
                  <a:lnTo>
                    <a:pt x="28" y="81"/>
                  </a:lnTo>
                  <a:lnTo>
                    <a:pt x="29" y="63"/>
                  </a:lnTo>
                  <a:lnTo>
                    <a:pt x="34" y="60"/>
                  </a:lnTo>
                  <a:lnTo>
                    <a:pt x="33" y="43"/>
                  </a:lnTo>
                  <a:lnTo>
                    <a:pt x="42" y="40"/>
                  </a:lnTo>
                  <a:lnTo>
                    <a:pt x="53" y="1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247"/>
            <p:cNvSpPr>
              <a:spLocks/>
            </p:cNvSpPr>
            <p:nvPr/>
          </p:nvSpPr>
          <p:spPr bwMode="auto">
            <a:xfrm>
              <a:off x="1574" y="744"/>
              <a:ext cx="66" cy="35"/>
            </a:xfrm>
            <a:custGeom>
              <a:avLst/>
              <a:gdLst>
                <a:gd name="T0" fmla="*/ 0 w 196"/>
                <a:gd name="T1" fmla="*/ 0 h 105"/>
                <a:gd name="T2" fmla="*/ 0 w 196"/>
                <a:gd name="T3" fmla="*/ 0 h 105"/>
                <a:gd name="T4" fmla="*/ 0 w 196"/>
                <a:gd name="T5" fmla="*/ 0 h 105"/>
                <a:gd name="T6" fmla="*/ 0 w 196"/>
                <a:gd name="T7" fmla="*/ 0 h 105"/>
                <a:gd name="T8" fmla="*/ 0 w 196"/>
                <a:gd name="T9" fmla="*/ 0 h 105"/>
                <a:gd name="T10" fmla="*/ 0 w 196"/>
                <a:gd name="T11" fmla="*/ 0 h 105"/>
                <a:gd name="T12" fmla="*/ 0 w 196"/>
                <a:gd name="T13" fmla="*/ 0 h 105"/>
                <a:gd name="T14" fmla="*/ 0 w 196"/>
                <a:gd name="T15" fmla="*/ 0 h 105"/>
                <a:gd name="T16" fmla="*/ 0 w 196"/>
                <a:gd name="T17" fmla="*/ 0 h 105"/>
                <a:gd name="T18" fmla="*/ 0 w 196"/>
                <a:gd name="T19" fmla="*/ 0 h 105"/>
                <a:gd name="T20" fmla="*/ 0 w 196"/>
                <a:gd name="T21" fmla="*/ 0 h 105"/>
                <a:gd name="T22" fmla="*/ 0 w 196"/>
                <a:gd name="T23" fmla="*/ 0 h 105"/>
                <a:gd name="T24" fmla="*/ 0 w 196"/>
                <a:gd name="T25" fmla="*/ 0 h 105"/>
                <a:gd name="T26" fmla="*/ 0 w 196"/>
                <a:gd name="T27" fmla="*/ 0 h 105"/>
                <a:gd name="T28" fmla="*/ 0 w 196"/>
                <a:gd name="T29" fmla="*/ 0 h 105"/>
                <a:gd name="T30" fmla="*/ 0 w 196"/>
                <a:gd name="T31" fmla="*/ 0 h 10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6"/>
                <a:gd name="T49" fmla="*/ 0 h 105"/>
                <a:gd name="T50" fmla="*/ 196 w 196"/>
                <a:gd name="T51" fmla="*/ 105 h 10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6" h="105">
                  <a:moveTo>
                    <a:pt x="0" y="105"/>
                  </a:moveTo>
                  <a:lnTo>
                    <a:pt x="4" y="92"/>
                  </a:lnTo>
                  <a:lnTo>
                    <a:pt x="25" y="83"/>
                  </a:lnTo>
                  <a:lnTo>
                    <a:pt x="38" y="70"/>
                  </a:lnTo>
                  <a:lnTo>
                    <a:pt x="70" y="57"/>
                  </a:lnTo>
                  <a:lnTo>
                    <a:pt x="101" y="31"/>
                  </a:lnTo>
                  <a:lnTo>
                    <a:pt x="119" y="34"/>
                  </a:lnTo>
                  <a:lnTo>
                    <a:pt x="127" y="11"/>
                  </a:lnTo>
                  <a:lnTo>
                    <a:pt x="155" y="11"/>
                  </a:lnTo>
                  <a:lnTo>
                    <a:pt x="170" y="0"/>
                  </a:lnTo>
                  <a:lnTo>
                    <a:pt x="196" y="0"/>
                  </a:lnTo>
                  <a:lnTo>
                    <a:pt x="183" y="22"/>
                  </a:lnTo>
                  <a:lnTo>
                    <a:pt x="134" y="45"/>
                  </a:lnTo>
                  <a:lnTo>
                    <a:pt x="100" y="56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48"/>
            <p:cNvSpPr>
              <a:spLocks/>
            </p:cNvSpPr>
            <p:nvPr/>
          </p:nvSpPr>
          <p:spPr bwMode="auto">
            <a:xfrm>
              <a:off x="1525" y="744"/>
              <a:ext cx="34" cy="25"/>
            </a:xfrm>
            <a:custGeom>
              <a:avLst/>
              <a:gdLst>
                <a:gd name="T0" fmla="*/ 0 w 101"/>
                <a:gd name="T1" fmla="*/ 0 h 77"/>
                <a:gd name="T2" fmla="*/ 0 w 101"/>
                <a:gd name="T3" fmla="*/ 0 h 77"/>
                <a:gd name="T4" fmla="*/ 0 w 101"/>
                <a:gd name="T5" fmla="*/ 0 h 77"/>
                <a:gd name="T6" fmla="*/ 0 w 101"/>
                <a:gd name="T7" fmla="*/ 0 h 77"/>
                <a:gd name="T8" fmla="*/ 0 w 101"/>
                <a:gd name="T9" fmla="*/ 0 h 77"/>
                <a:gd name="T10" fmla="*/ 0 w 101"/>
                <a:gd name="T11" fmla="*/ 0 h 77"/>
                <a:gd name="T12" fmla="*/ 0 w 101"/>
                <a:gd name="T13" fmla="*/ 0 h 77"/>
                <a:gd name="T14" fmla="*/ 0 w 101"/>
                <a:gd name="T15" fmla="*/ 0 h 77"/>
                <a:gd name="T16" fmla="*/ 0 w 101"/>
                <a:gd name="T17" fmla="*/ 0 h 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"/>
                <a:gd name="T28" fmla="*/ 0 h 77"/>
                <a:gd name="T29" fmla="*/ 101 w 101"/>
                <a:gd name="T30" fmla="*/ 77 h 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" h="77">
                  <a:moveTo>
                    <a:pt x="6" y="68"/>
                  </a:moveTo>
                  <a:lnTo>
                    <a:pt x="52" y="34"/>
                  </a:lnTo>
                  <a:lnTo>
                    <a:pt x="77" y="10"/>
                  </a:lnTo>
                  <a:lnTo>
                    <a:pt x="101" y="0"/>
                  </a:lnTo>
                  <a:lnTo>
                    <a:pt x="101" y="20"/>
                  </a:lnTo>
                  <a:lnTo>
                    <a:pt x="61" y="42"/>
                  </a:lnTo>
                  <a:lnTo>
                    <a:pt x="0" y="77"/>
                  </a:lnTo>
                  <a:lnTo>
                    <a:pt x="6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49"/>
            <p:cNvSpPr>
              <a:spLocks/>
            </p:cNvSpPr>
            <p:nvPr/>
          </p:nvSpPr>
          <p:spPr bwMode="auto">
            <a:xfrm>
              <a:off x="1529" y="666"/>
              <a:ext cx="96" cy="83"/>
            </a:xfrm>
            <a:custGeom>
              <a:avLst/>
              <a:gdLst>
                <a:gd name="T0" fmla="*/ 0 w 289"/>
                <a:gd name="T1" fmla="*/ 0 h 248"/>
                <a:gd name="T2" fmla="*/ 0 w 289"/>
                <a:gd name="T3" fmla="*/ 0 h 248"/>
                <a:gd name="T4" fmla="*/ 0 w 289"/>
                <a:gd name="T5" fmla="*/ 0 h 248"/>
                <a:gd name="T6" fmla="*/ 0 w 289"/>
                <a:gd name="T7" fmla="*/ 0 h 248"/>
                <a:gd name="T8" fmla="*/ 0 w 289"/>
                <a:gd name="T9" fmla="*/ 0 h 248"/>
                <a:gd name="T10" fmla="*/ 0 w 289"/>
                <a:gd name="T11" fmla="*/ 0 h 248"/>
                <a:gd name="T12" fmla="*/ 0 w 289"/>
                <a:gd name="T13" fmla="*/ 0 h 248"/>
                <a:gd name="T14" fmla="*/ 0 w 289"/>
                <a:gd name="T15" fmla="*/ 0 h 248"/>
                <a:gd name="T16" fmla="*/ 0 w 289"/>
                <a:gd name="T17" fmla="*/ 0 h 248"/>
                <a:gd name="T18" fmla="*/ 0 w 289"/>
                <a:gd name="T19" fmla="*/ 0 h 248"/>
                <a:gd name="T20" fmla="*/ 0 w 289"/>
                <a:gd name="T21" fmla="*/ 0 h 248"/>
                <a:gd name="T22" fmla="*/ 0 w 289"/>
                <a:gd name="T23" fmla="*/ 0 h 248"/>
                <a:gd name="T24" fmla="*/ 0 w 289"/>
                <a:gd name="T25" fmla="*/ 0 h 248"/>
                <a:gd name="T26" fmla="*/ 0 w 289"/>
                <a:gd name="T27" fmla="*/ 0 h 248"/>
                <a:gd name="T28" fmla="*/ 0 w 289"/>
                <a:gd name="T29" fmla="*/ 0 h 248"/>
                <a:gd name="T30" fmla="*/ 0 w 289"/>
                <a:gd name="T31" fmla="*/ 0 h 248"/>
                <a:gd name="T32" fmla="*/ 0 w 289"/>
                <a:gd name="T33" fmla="*/ 0 h 248"/>
                <a:gd name="T34" fmla="*/ 0 w 289"/>
                <a:gd name="T35" fmla="*/ 0 h 248"/>
                <a:gd name="T36" fmla="*/ 0 w 289"/>
                <a:gd name="T37" fmla="*/ 0 h 248"/>
                <a:gd name="T38" fmla="*/ 0 w 289"/>
                <a:gd name="T39" fmla="*/ 0 h 248"/>
                <a:gd name="T40" fmla="*/ 0 w 289"/>
                <a:gd name="T41" fmla="*/ 0 h 248"/>
                <a:gd name="T42" fmla="*/ 0 w 289"/>
                <a:gd name="T43" fmla="*/ 0 h 248"/>
                <a:gd name="T44" fmla="*/ 0 w 289"/>
                <a:gd name="T45" fmla="*/ 0 h 248"/>
                <a:gd name="T46" fmla="*/ 0 w 289"/>
                <a:gd name="T47" fmla="*/ 0 h 248"/>
                <a:gd name="T48" fmla="*/ 0 w 289"/>
                <a:gd name="T49" fmla="*/ 0 h 248"/>
                <a:gd name="T50" fmla="*/ 0 w 289"/>
                <a:gd name="T51" fmla="*/ 0 h 248"/>
                <a:gd name="T52" fmla="*/ 0 w 289"/>
                <a:gd name="T53" fmla="*/ 0 h 248"/>
                <a:gd name="T54" fmla="*/ 0 w 289"/>
                <a:gd name="T55" fmla="*/ 0 h 248"/>
                <a:gd name="T56" fmla="*/ 0 w 289"/>
                <a:gd name="T57" fmla="*/ 0 h 248"/>
                <a:gd name="T58" fmla="*/ 0 w 289"/>
                <a:gd name="T59" fmla="*/ 0 h 248"/>
                <a:gd name="T60" fmla="*/ 0 w 289"/>
                <a:gd name="T61" fmla="*/ 0 h 248"/>
                <a:gd name="T62" fmla="*/ 0 w 289"/>
                <a:gd name="T63" fmla="*/ 0 h 248"/>
                <a:gd name="T64" fmla="*/ 0 w 289"/>
                <a:gd name="T65" fmla="*/ 0 h 248"/>
                <a:gd name="T66" fmla="*/ 0 w 289"/>
                <a:gd name="T67" fmla="*/ 0 h 248"/>
                <a:gd name="T68" fmla="*/ 0 w 289"/>
                <a:gd name="T69" fmla="*/ 0 h 248"/>
                <a:gd name="T70" fmla="*/ 0 w 289"/>
                <a:gd name="T71" fmla="*/ 0 h 248"/>
                <a:gd name="T72" fmla="*/ 0 w 289"/>
                <a:gd name="T73" fmla="*/ 0 h 248"/>
                <a:gd name="T74" fmla="*/ 0 w 289"/>
                <a:gd name="T75" fmla="*/ 0 h 248"/>
                <a:gd name="T76" fmla="*/ 0 w 289"/>
                <a:gd name="T77" fmla="*/ 0 h 248"/>
                <a:gd name="T78" fmla="*/ 0 w 289"/>
                <a:gd name="T79" fmla="*/ 0 h 248"/>
                <a:gd name="T80" fmla="*/ 0 w 289"/>
                <a:gd name="T81" fmla="*/ 0 h 248"/>
                <a:gd name="T82" fmla="*/ 0 w 289"/>
                <a:gd name="T83" fmla="*/ 0 h 248"/>
                <a:gd name="T84" fmla="*/ 0 w 289"/>
                <a:gd name="T85" fmla="*/ 0 h 2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9"/>
                <a:gd name="T130" fmla="*/ 0 h 248"/>
                <a:gd name="T131" fmla="*/ 289 w 289"/>
                <a:gd name="T132" fmla="*/ 248 h 24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9" h="248">
                  <a:moveTo>
                    <a:pt x="105" y="76"/>
                  </a:moveTo>
                  <a:lnTo>
                    <a:pt x="186" y="139"/>
                  </a:lnTo>
                  <a:lnTo>
                    <a:pt x="289" y="218"/>
                  </a:lnTo>
                  <a:lnTo>
                    <a:pt x="249" y="230"/>
                  </a:lnTo>
                  <a:lnTo>
                    <a:pt x="230" y="248"/>
                  </a:lnTo>
                  <a:lnTo>
                    <a:pt x="199" y="188"/>
                  </a:lnTo>
                  <a:lnTo>
                    <a:pt x="228" y="220"/>
                  </a:lnTo>
                  <a:lnTo>
                    <a:pt x="213" y="192"/>
                  </a:lnTo>
                  <a:lnTo>
                    <a:pt x="243" y="207"/>
                  </a:lnTo>
                  <a:lnTo>
                    <a:pt x="200" y="162"/>
                  </a:lnTo>
                  <a:lnTo>
                    <a:pt x="168" y="141"/>
                  </a:lnTo>
                  <a:lnTo>
                    <a:pt x="145" y="153"/>
                  </a:lnTo>
                  <a:lnTo>
                    <a:pt x="153" y="178"/>
                  </a:lnTo>
                  <a:lnTo>
                    <a:pt x="140" y="186"/>
                  </a:lnTo>
                  <a:lnTo>
                    <a:pt x="129" y="161"/>
                  </a:lnTo>
                  <a:lnTo>
                    <a:pt x="112" y="194"/>
                  </a:lnTo>
                  <a:lnTo>
                    <a:pt x="97" y="193"/>
                  </a:lnTo>
                  <a:lnTo>
                    <a:pt x="79" y="206"/>
                  </a:lnTo>
                  <a:lnTo>
                    <a:pt x="72" y="218"/>
                  </a:lnTo>
                  <a:lnTo>
                    <a:pt x="61" y="215"/>
                  </a:lnTo>
                  <a:lnTo>
                    <a:pt x="68" y="193"/>
                  </a:lnTo>
                  <a:lnTo>
                    <a:pt x="58" y="174"/>
                  </a:lnTo>
                  <a:lnTo>
                    <a:pt x="40" y="166"/>
                  </a:lnTo>
                  <a:lnTo>
                    <a:pt x="26" y="179"/>
                  </a:lnTo>
                  <a:lnTo>
                    <a:pt x="17" y="169"/>
                  </a:lnTo>
                  <a:lnTo>
                    <a:pt x="15" y="115"/>
                  </a:lnTo>
                  <a:lnTo>
                    <a:pt x="0" y="97"/>
                  </a:lnTo>
                  <a:lnTo>
                    <a:pt x="21" y="73"/>
                  </a:lnTo>
                  <a:lnTo>
                    <a:pt x="26" y="97"/>
                  </a:lnTo>
                  <a:lnTo>
                    <a:pt x="44" y="107"/>
                  </a:lnTo>
                  <a:lnTo>
                    <a:pt x="35" y="132"/>
                  </a:lnTo>
                  <a:lnTo>
                    <a:pt x="61" y="136"/>
                  </a:lnTo>
                  <a:lnTo>
                    <a:pt x="89" y="162"/>
                  </a:lnTo>
                  <a:lnTo>
                    <a:pt x="90" y="111"/>
                  </a:lnTo>
                  <a:lnTo>
                    <a:pt x="119" y="105"/>
                  </a:lnTo>
                  <a:lnTo>
                    <a:pt x="94" y="79"/>
                  </a:lnTo>
                  <a:lnTo>
                    <a:pt x="109" y="44"/>
                  </a:lnTo>
                  <a:lnTo>
                    <a:pt x="96" y="44"/>
                  </a:lnTo>
                  <a:lnTo>
                    <a:pt x="99" y="4"/>
                  </a:lnTo>
                  <a:lnTo>
                    <a:pt x="135" y="0"/>
                  </a:lnTo>
                  <a:lnTo>
                    <a:pt x="145" y="11"/>
                  </a:lnTo>
                  <a:lnTo>
                    <a:pt x="105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250"/>
            <p:cNvSpPr>
              <a:spLocks/>
            </p:cNvSpPr>
            <p:nvPr/>
          </p:nvSpPr>
          <p:spPr bwMode="auto">
            <a:xfrm>
              <a:off x="1515" y="709"/>
              <a:ext cx="31" cy="60"/>
            </a:xfrm>
            <a:custGeom>
              <a:avLst/>
              <a:gdLst>
                <a:gd name="T0" fmla="*/ 0 w 95"/>
                <a:gd name="T1" fmla="*/ 0 h 182"/>
                <a:gd name="T2" fmla="*/ 0 w 95"/>
                <a:gd name="T3" fmla="*/ 0 h 182"/>
                <a:gd name="T4" fmla="*/ 0 w 95"/>
                <a:gd name="T5" fmla="*/ 0 h 182"/>
                <a:gd name="T6" fmla="*/ 0 w 95"/>
                <a:gd name="T7" fmla="*/ 0 h 182"/>
                <a:gd name="T8" fmla="*/ 0 w 95"/>
                <a:gd name="T9" fmla="*/ 0 h 182"/>
                <a:gd name="T10" fmla="*/ 0 w 95"/>
                <a:gd name="T11" fmla="*/ 0 h 182"/>
                <a:gd name="T12" fmla="*/ 0 w 95"/>
                <a:gd name="T13" fmla="*/ 0 h 182"/>
                <a:gd name="T14" fmla="*/ 0 w 95"/>
                <a:gd name="T15" fmla="*/ 0 h 182"/>
                <a:gd name="T16" fmla="*/ 0 w 95"/>
                <a:gd name="T17" fmla="*/ 0 h 182"/>
                <a:gd name="T18" fmla="*/ 0 w 95"/>
                <a:gd name="T19" fmla="*/ 0 h 182"/>
                <a:gd name="T20" fmla="*/ 0 w 95"/>
                <a:gd name="T21" fmla="*/ 0 h 182"/>
                <a:gd name="T22" fmla="*/ 0 w 95"/>
                <a:gd name="T23" fmla="*/ 0 h 182"/>
                <a:gd name="T24" fmla="*/ 0 w 95"/>
                <a:gd name="T25" fmla="*/ 0 h 182"/>
                <a:gd name="T26" fmla="*/ 0 w 95"/>
                <a:gd name="T27" fmla="*/ 0 h 182"/>
                <a:gd name="T28" fmla="*/ 0 w 95"/>
                <a:gd name="T29" fmla="*/ 0 h 182"/>
                <a:gd name="T30" fmla="*/ 0 w 95"/>
                <a:gd name="T31" fmla="*/ 0 h 182"/>
                <a:gd name="T32" fmla="*/ 0 w 95"/>
                <a:gd name="T33" fmla="*/ 0 h 182"/>
                <a:gd name="T34" fmla="*/ 0 w 95"/>
                <a:gd name="T35" fmla="*/ 0 h 182"/>
                <a:gd name="T36" fmla="*/ 0 w 95"/>
                <a:gd name="T37" fmla="*/ 0 h 182"/>
                <a:gd name="T38" fmla="*/ 0 w 95"/>
                <a:gd name="T39" fmla="*/ 0 h 182"/>
                <a:gd name="T40" fmla="*/ 0 w 95"/>
                <a:gd name="T41" fmla="*/ 0 h 182"/>
                <a:gd name="T42" fmla="*/ 0 w 95"/>
                <a:gd name="T43" fmla="*/ 0 h 182"/>
                <a:gd name="T44" fmla="*/ 0 w 95"/>
                <a:gd name="T45" fmla="*/ 0 h 1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5"/>
                <a:gd name="T70" fmla="*/ 0 h 182"/>
                <a:gd name="T71" fmla="*/ 95 w 95"/>
                <a:gd name="T72" fmla="*/ 182 h 18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5" h="182">
                  <a:moveTo>
                    <a:pt x="14" y="0"/>
                  </a:moveTo>
                  <a:lnTo>
                    <a:pt x="0" y="13"/>
                  </a:lnTo>
                  <a:lnTo>
                    <a:pt x="13" y="61"/>
                  </a:lnTo>
                  <a:lnTo>
                    <a:pt x="19" y="116"/>
                  </a:lnTo>
                  <a:lnTo>
                    <a:pt x="11" y="141"/>
                  </a:lnTo>
                  <a:lnTo>
                    <a:pt x="22" y="173"/>
                  </a:lnTo>
                  <a:lnTo>
                    <a:pt x="30" y="182"/>
                  </a:lnTo>
                  <a:lnTo>
                    <a:pt x="45" y="173"/>
                  </a:lnTo>
                  <a:lnTo>
                    <a:pt x="45" y="157"/>
                  </a:lnTo>
                  <a:lnTo>
                    <a:pt x="30" y="149"/>
                  </a:lnTo>
                  <a:lnTo>
                    <a:pt x="24" y="133"/>
                  </a:lnTo>
                  <a:lnTo>
                    <a:pt x="61" y="139"/>
                  </a:lnTo>
                  <a:lnTo>
                    <a:pt x="35" y="111"/>
                  </a:lnTo>
                  <a:lnTo>
                    <a:pt x="71" y="114"/>
                  </a:lnTo>
                  <a:lnTo>
                    <a:pt x="84" y="104"/>
                  </a:lnTo>
                  <a:lnTo>
                    <a:pt x="77" y="92"/>
                  </a:lnTo>
                  <a:lnTo>
                    <a:pt x="95" y="83"/>
                  </a:lnTo>
                  <a:lnTo>
                    <a:pt x="93" y="61"/>
                  </a:lnTo>
                  <a:lnTo>
                    <a:pt x="48" y="74"/>
                  </a:lnTo>
                  <a:lnTo>
                    <a:pt x="48" y="45"/>
                  </a:lnTo>
                  <a:lnTo>
                    <a:pt x="22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251"/>
            <p:cNvSpPr>
              <a:spLocks/>
            </p:cNvSpPr>
            <p:nvPr/>
          </p:nvSpPr>
          <p:spPr bwMode="auto">
            <a:xfrm>
              <a:off x="1538" y="671"/>
              <a:ext cx="21" cy="30"/>
            </a:xfrm>
            <a:custGeom>
              <a:avLst/>
              <a:gdLst>
                <a:gd name="T0" fmla="*/ 0 w 64"/>
                <a:gd name="T1" fmla="*/ 0 h 92"/>
                <a:gd name="T2" fmla="*/ 0 w 64"/>
                <a:gd name="T3" fmla="*/ 0 h 92"/>
                <a:gd name="T4" fmla="*/ 0 w 64"/>
                <a:gd name="T5" fmla="*/ 0 h 92"/>
                <a:gd name="T6" fmla="*/ 0 w 64"/>
                <a:gd name="T7" fmla="*/ 0 h 92"/>
                <a:gd name="T8" fmla="*/ 0 w 64"/>
                <a:gd name="T9" fmla="*/ 0 h 92"/>
                <a:gd name="T10" fmla="*/ 0 w 64"/>
                <a:gd name="T11" fmla="*/ 0 h 92"/>
                <a:gd name="T12" fmla="*/ 0 w 64"/>
                <a:gd name="T13" fmla="*/ 0 h 92"/>
                <a:gd name="T14" fmla="*/ 0 w 64"/>
                <a:gd name="T15" fmla="*/ 0 h 92"/>
                <a:gd name="T16" fmla="*/ 0 w 64"/>
                <a:gd name="T17" fmla="*/ 0 h 92"/>
                <a:gd name="T18" fmla="*/ 0 w 64"/>
                <a:gd name="T19" fmla="*/ 0 h 92"/>
                <a:gd name="T20" fmla="*/ 0 w 64"/>
                <a:gd name="T21" fmla="*/ 0 h 92"/>
                <a:gd name="T22" fmla="*/ 0 w 64"/>
                <a:gd name="T23" fmla="*/ 0 h 92"/>
                <a:gd name="T24" fmla="*/ 0 w 64"/>
                <a:gd name="T25" fmla="*/ 0 h 92"/>
                <a:gd name="T26" fmla="*/ 0 w 64"/>
                <a:gd name="T27" fmla="*/ 0 h 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92"/>
                <a:gd name="T44" fmla="*/ 64 w 64"/>
                <a:gd name="T45" fmla="*/ 92 h 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92">
                  <a:moveTo>
                    <a:pt x="29" y="92"/>
                  </a:moveTo>
                  <a:lnTo>
                    <a:pt x="34" y="66"/>
                  </a:lnTo>
                  <a:lnTo>
                    <a:pt x="2" y="63"/>
                  </a:lnTo>
                  <a:lnTo>
                    <a:pt x="0" y="43"/>
                  </a:lnTo>
                  <a:lnTo>
                    <a:pt x="27" y="34"/>
                  </a:lnTo>
                  <a:lnTo>
                    <a:pt x="38" y="13"/>
                  </a:lnTo>
                  <a:lnTo>
                    <a:pt x="64" y="0"/>
                  </a:lnTo>
                  <a:lnTo>
                    <a:pt x="56" y="40"/>
                  </a:lnTo>
                  <a:lnTo>
                    <a:pt x="36" y="47"/>
                  </a:lnTo>
                  <a:lnTo>
                    <a:pt x="56" y="57"/>
                  </a:lnTo>
                  <a:lnTo>
                    <a:pt x="45" y="74"/>
                  </a:lnTo>
                  <a:lnTo>
                    <a:pt x="57" y="91"/>
                  </a:lnTo>
                  <a:lnTo>
                    <a:pt x="29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252"/>
            <p:cNvSpPr>
              <a:spLocks/>
            </p:cNvSpPr>
            <p:nvPr/>
          </p:nvSpPr>
          <p:spPr bwMode="auto">
            <a:xfrm>
              <a:off x="1509" y="736"/>
              <a:ext cx="8" cy="7"/>
            </a:xfrm>
            <a:custGeom>
              <a:avLst/>
              <a:gdLst>
                <a:gd name="T0" fmla="*/ 0 w 24"/>
                <a:gd name="T1" fmla="*/ 0 h 20"/>
                <a:gd name="T2" fmla="*/ 0 w 24"/>
                <a:gd name="T3" fmla="*/ 0 h 20"/>
                <a:gd name="T4" fmla="*/ 0 w 24"/>
                <a:gd name="T5" fmla="*/ 0 h 20"/>
                <a:gd name="T6" fmla="*/ 0 w 24"/>
                <a:gd name="T7" fmla="*/ 0 h 20"/>
                <a:gd name="T8" fmla="*/ 0 w 24"/>
                <a:gd name="T9" fmla="*/ 0 h 20"/>
                <a:gd name="T10" fmla="*/ 0 w 24"/>
                <a:gd name="T11" fmla="*/ 0 h 20"/>
                <a:gd name="T12" fmla="*/ 0 w 24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0"/>
                <a:gd name="T23" fmla="*/ 24 w 24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0">
                  <a:moveTo>
                    <a:pt x="0" y="20"/>
                  </a:moveTo>
                  <a:lnTo>
                    <a:pt x="8" y="3"/>
                  </a:lnTo>
                  <a:lnTo>
                    <a:pt x="19" y="0"/>
                  </a:lnTo>
                  <a:lnTo>
                    <a:pt x="24" y="16"/>
                  </a:lnTo>
                  <a:lnTo>
                    <a:pt x="15" y="15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253"/>
            <p:cNvSpPr>
              <a:spLocks/>
            </p:cNvSpPr>
            <p:nvPr/>
          </p:nvSpPr>
          <p:spPr bwMode="auto">
            <a:xfrm>
              <a:off x="1480" y="696"/>
              <a:ext cx="37" cy="36"/>
            </a:xfrm>
            <a:custGeom>
              <a:avLst/>
              <a:gdLst>
                <a:gd name="T0" fmla="*/ 0 w 111"/>
                <a:gd name="T1" fmla="*/ 0 h 109"/>
                <a:gd name="T2" fmla="*/ 0 w 111"/>
                <a:gd name="T3" fmla="*/ 0 h 109"/>
                <a:gd name="T4" fmla="*/ 0 w 111"/>
                <a:gd name="T5" fmla="*/ 0 h 109"/>
                <a:gd name="T6" fmla="*/ 0 w 111"/>
                <a:gd name="T7" fmla="*/ 0 h 109"/>
                <a:gd name="T8" fmla="*/ 0 w 111"/>
                <a:gd name="T9" fmla="*/ 0 h 109"/>
                <a:gd name="T10" fmla="*/ 0 w 111"/>
                <a:gd name="T11" fmla="*/ 0 h 109"/>
                <a:gd name="T12" fmla="*/ 0 w 111"/>
                <a:gd name="T13" fmla="*/ 0 h 109"/>
                <a:gd name="T14" fmla="*/ 0 w 111"/>
                <a:gd name="T15" fmla="*/ 0 h 109"/>
                <a:gd name="T16" fmla="*/ 0 w 111"/>
                <a:gd name="T17" fmla="*/ 0 h 109"/>
                <a:gd name="T18" fmla="*/ 0 w 111"/>
                <a:gd name="T19" fmla="*/ 0 h 109"/>
                <a:gd name="T20" fmla="*/ 0 w 111"/>
                <a:gd name="T21" fmla="*/ 0 h 109"/>
                <a:gd name="T22" fmla="*/ 0 w 111"/>
                <a:gd name="T23" fmla="*/ 0 h 109"/>
                <a:gd name="T24" fmla="*/ 0 w 111"/>
                <a:gd name="T25" fmla="*/ 0 h 109"/>
                <a:gd name="T26" fmla="*/ 0 w 111"/>
                <a:gd name="T27" fmla="*/ 0 h 109"/>
                <a:gd name="T28" fmla="*/ 0 w 111"/>
                <a:gd name="T29" fmla="*/ 0 h 109"/>
                <a:gd name="T30" fmla="*/ 0 w 111"/>
                <a:gd name="T31" fmla="*/ 0 h 109"/>
                <a:gd name="T32" fmla="*/ 0 w 111"/>
                <a:gd name="T33" fmla="*/ 0 h 109"/>
                <a:gd name="T34" fmla="*/ 0 w 111"/>
                <a:gd name="T35" fmla="*/ 0 h 109"/>
                <a:gd name="T36" fmla="*/ 0 w 111"/>
                <a:gd name="T37" fmla="*/ 0 h 109"/>
                <a:gd name="T38" fmla="*/ 0 w 111"/>
                <a:gd name="T39" fmla="*/ 0 h 109"/>
                <a:gd name="T40" fmla="*/ 0 w 111"/>
                <a:gd name="T41" fmla="*/ 0 h 109"/>
                <a:gd name="T42" fmla="*/ 0 w 111"/>
                <a:gd name="T43" fmla="*/ 0 h 109"/>
                <a:gd name="T44" fmla="*/ 0 w 111"/>
                <a:gd name="T45" fmla="*/ 0 h 109"/>
                <a:gd name="T46" fmla="*/ 0 w 111"/>
                <a:gd name="T47" fmla="*/ 0 h 109"/>
                <a:gd name="T48" fmla="*/ 0 w 111"/>
                <a:gd name="T49" fmla="*/ 0 h 109"/>
                <a:gd name="T50" fmla="*/ 0 w 111"/>
                <a:gd name="T51" fmla="*/ 0 h 109"/>
                <a:gd name="T52" fmla="*/ 0 w 111"/>
                <a:gd name="T53" fmla="*/ 0 h 109"/>
                <a:gd name="T54" fmla="*/ 0 w 111"/>
                <a:gd name="T55" fmla="*/ 0 h 109"/>
                <a:gd name="T56" fmla="*/ 0 w 111"/>
                <a:gd name="T57" fmla="*/ 0 h 1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1"/>
                <a:gd name="T88" fmla="*/ 0 h 109"/>
                <a:gd name="T89" fmla="*/ 111 w 111"/>
                <a:gd name="T90" fmla="*/ 109 h 1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1" h="109">
                  <a:moveTo>
                    <a:pt x="105" y="109"/>
                  </a:moveTo>
                  <a:lnTo>
                    <a:pt x="90" y="81"/>
                  </a:lnTo>
                  <a:lnTo>
                    <a:pt x="78" y="83"/>
                  </a:lnTo>
                  <a:lnTo>
                    <a:pt x="83" y="68"/>
                  </a:lnTo>
                  <a:lnTo>
                    <a:pt x="66" y="52"/>
                  </a:lnTo>
                  <a:lnTo>
                    <a:pt x="46" y="66"/>
                  </a:lnTo>
                  <a:lnTo>
                    <a:pt x="36" y="63"/>
                  </a:lnTo>
                  <a:lnTo>
                    <a:pt x="22" y="76"/>
                  </a:lnTo>
                  <a:lnTo>
                    <a:pt x="20" y="64"/>
                  </a:lnTo>
                  <a:lnTo>
                    <a:pt x="0" y="73"/>
                  </a:lnTo>
                  <a:lnTo>
                    <a:pt x="19" y="47"/>
                  </a:lnTo>
                  <a:lnTo>
                    <a:pt x="23" y="27"/>
                  </a:lnTo>
                  <a:lnTo>
                    <a:pt x="42" y="21"/>
                  </a:lnTo>
                  <a:lnTo>
                    <a:pt x="26" y="4"/>
                  </a:lnTo>
                  <a:lnTo>
                    <a:pt x="48" y="3"/>
                  </a:lnTo>
                  <a:lnTo>
                    <a:pt x="54" y="19"/>
                  </a:lnTo>
                  <a:lnTo>
                    <a:pt x="38" y="35"/>
                  </a:lnTo>
                  <a:lnTo>
                    <a:pt x="52" y="41"/>
                  </a:lnTo>
                  <a:lnTo>
                    <a:pt x="90" y="0"/>
                  </a:lnTo>
                  <a:lnTo>
                    <a:pt x="99" y="0"/>
                  </a:lnTo>
                  <a:lnTo>
                    <a:pt x="77" y="33"/>
                  </a:lnTo>
                  <a:lnTo>
                    <a:pt x="79" y="45"/>
                  </a:lnTo>
                  <a:lnTo>
                    <a:pt x="100" y="32"/>
                  </a:lnTo>
                  <a:lnTo>
                    <a:pt x="111" y="12"/>
                  </a:lnTo>
                  <a:lnTo>
                    <a:pt x="103" y="48"/>
                  </a:lnTo>
                  <a:lnTo>
                    <a:pt x="89" y="72"/>
                  </a:lnTo>
                  <a:lnTo>
                    <a:pt x="100" y="76"/>
                  </a:lnTo>
                  <a:lnTo>
                    <a:pt x="105" y="10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254"/>
            <p:cNvSpPr>
              <a:spLocks/>
            </p:cNvSpPr>
            <p:nvPr/>
          </p:nvSpPr>
          <p:spPr bwMode="auto">
            <a:xfrm>
              <a:off x="1496" y="728"/>
              <a:ext cx="12" cy="8"/>
            </a:xfrm>
            <a:custGeom>
              <a:avLst/>
              <a:gdLst>
                <a:gd name="T0" fmla="*/ 0 w 36"/>
                <a:gd name="T1" fmla="*/ 0 h 23"/>
                <a:gd name="T2" fmla="*/ 0 w 36"/>
                <a:gd name="T3" fmla="*/ 0 h 23"/>
                <a:gd name="T4" fmla="*/ 0 w 36"/>
                <a:gd name="T5" fmla="*/ 0 h 23"/>
                <a:gd name="T6" fmla="*/ 0 w 36"/>
                <a:gd name="T7" fmla="*/ 0 h 23"/>
                <a:gd name="T8" fmla="*/ 0 w 36"/>
                <a:gd name="T9" fmla="*/ 0 h 23"/>
                <a:gd name="T10" fmla="*/ 0 w 36"/>
                <a:gd name="T11" fmla="*/ 0 h 23"/>
                <a:gd name="T12" fmla="*/ 0 w 3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3"/>
                <a:gd name="T23" fmla="*/ 36 w 36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3">
                  <a:moveTo>
                    <a:pt x="0" y="7"/>
                  </a:moveTo>
                  <a:lnTo>
                    <a:pt x="21" y="10"/>
                  </a:lnTo>
                  <a:lnTo>
                    <a:pt x="30" y="23"/>
                  </a:lnTo>
                  <a:lnTo>
                    <a:pt x="36" y="13"/>
                  </a:lnTo>
                  <a:lnTo>
                    <a:pt x="25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255"/>
            <p:cNvSpPr>
              <a:spLocks/>
            </p:cNvSpPr>
            <p:nvPr/>
          </p:nvSpPr>
          <p:spPr bwMode="auto">
            <a:xfrm>
              <a:off x="1494" y="676"/>
              <a:ext cx="15" cy="24"/>
            </a:xfrm>
            <a:custGeom>
              <a:avLst/>
              <a:gdLst>
                <a:gd name="T0" fmla="*/ 0 w 43"/>
                <a:gd name="T1" fmla="*/ 0 h 71"/>
                <a:gd name="T2" fmla="*/ 0 w 43"/>
                <a:gd name="T3" fmla="*/ 0 h 71"/>
                <a:gd name="T4" fmla="*/ 0 w 43"/>
                <a:gd name="T5" fmla="*/ 0 h 71"/>
                <a:gd name="T6" fmla="*/ 0 w 43"/>
                <a:gd name="T7" fmla="*/ 0 h 71"/>
                <a:gd name="T8" fmla="*/ 0 w 43"/>
                <a:gd name="T9" fmla="*/ 0 h 71"/>
                <a:gd name="T10" fmla="*/ 0 w 43"/>
                <a:gd name="T11" fmla="*/ 0 h 71"/>
                <a:gd name="T12" fmla="*/ 0 w 43"/>
                <a:gd name="T13" fmla="*/ 0 h 71"/>
                <a:gd name="T14" fmla="*/ 0 w 43"/>
                <a:gd name="T15" fmla="*/ 0 h 71"/>
                <a:gd name="T16" fmla="*/ 0 w 43"/>
                <a:gd name="T17" fmla="*/ 0 h 71"/>
                <a:gd name="T18" fmla="*/ 0 w 43"/>
                <a:gd name="T19" fmla="*/ 0 h 71"/>
                <a:gd name="T20" fmla="*/ 0 w 43"/>
                <a:gd name="T21" fmla="*/ 0 h 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"/>
                <a:gd name="T34" fmla="*/ 0 h 71"/>
                <a:gd name="T35" fmla="*/ 43 w 43"/>
                <a:gd name="T36" fmla="*/ 71 h 7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" h="71">
                  <a:moveTo>
                    <a:pt x="0" y="65"/>
                  </a:moveTo>
                  <a:lnTo>
                    <a:pt x="3" y="49"/>
                  </a:lnTo>
                  <a:lnTo>
                    <a:pt x="33" y="0"/>
                  </a:lnTo>
                  <a:lnTo>
                    <a:pt x="36" y="27"/>
                  </a:lnTo>
                  <a:lnTo>
                    <a:pt x="26" y="33"/>
                  </a:lnTo>
                  <a:lnTo>
                    <a:pt x="29" y="43"/>
                  </a:lnTo>
                  <a:lnTo>
                    <a:pt x="43" y="38"/>
                  </a:lnTo>
                  <a:lnTo>
                    <a:pt x="19" y="71"/>
                  </a:lnTo>
                  <a:lnTo>
                    <a:pt x="11" y="6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256"/>
            <p:cNvSpPr>
              <a:spLocks/>
            </p:cNvSpPr>
            <p:nvPr/>
          </p:nvSpPr>
          <p:spPr bwMode="auto">
            <a:xfrm>
              <a:off x="1514" y="669"/>
              <a:ext cx="28" cy="48"/>
            </a:xfrm>
            <a:custGeom>
              <a:avLst/>
              <a:gdLst>
                <a:gd name="T0" fmla="*/ 0 w 83"/>
                <a:gd name="T1" fmla="*/ 0 h 143"/>
                <a:gd name="T2" fmla="*/ 0 w 83"/>
                <a:gd name="T3" fmla="*/ 0 h 143"/>
                <a:gd name="T4" fmla="*/ 0 w 83"/>
                <a:gd name="T5" fmla="*/ 0 h 143"/>
                <a:gd name="T6" fmla="*/ 0 w 83"/>
                <a:gd name="T7" fmla="*/ 0 h 143"/>
                <a:gd name="T8" fmla="*/ 0 w 83"/>
                <a:gd name="T9" fmla="*/ 0 h 143"/>
                <a:gd name="T10" fmla="*/ 0 w 83"/>
                <a:gd name="T11" fmla="*/ 0 h 143"/>
                <a:gd name="T12" fmla="*/ 0 w 83"/>
                <a:gd name="T13" fmla="*/ 0 h 143"/>
                <a:gd name="T14" fmla="*/ 0 w 83"/>
                <a:gd name="T15" fmla="*/ 0 h 143"/>
                <a:gd name="T16" fmla="*/ 0 w 83"/>
                <a:gd name="T17" fmla="*/ 0 h 143"/>
                <a:gd name="T18" fmla="*/ 0 w 83"/>
                <a:gd name="T19" fmla="*/ 0 h 143"/>
                <a:gd name="T20" fmla="*/ 0 w 83"/>
                <a:gd name="T21" fmla="*/ 0 h 143"/>
                <a:gd name="T22" fmla="*/ 0 w 83"/>
                <a:gd name="T23" fmla="*/ 0 h 143"/>
                <a:gd name="T24" fmla="*/ 0 w 83"/>
                <a:gd name="T25" fmla="*/ 0 h 143"/>
                <a:gd name="T26" fmla="*/ 0 w 83"/>
                <a:gd name="T27" fmla="*/ 0 h 143"/>
                <a:gd name="T28" fmla="*/ 0 w 83"/>
                <a:gd name="T29" fmla="*/ 0 h 143"/>
                <a:gd name="T30" fmla="*/ 0 w 83"/>
                <a:gd name="T31" fmla="*/ 0 h 143"/>
                <a:gd name="T32" fmla="*/ 0 w 83"/>
                <a:gd name="T33" fmla="*/ 0 h 143"/>
                <a:gd name="T34" fmla="*/ 0 w 83"/>
                <a:gd name="T35" fmla="*/ 0 h 143"/>
                <a:gd name="T36" fmla="*/ 0 w 83"/>
                <a:gd name="T37" fmla="*/ 0 h 143"/>
                <a:gd name="T38" fmla="*/ 0 w 83"/>
                <a:gd name="T39" fmla="*/ 0 h 143"/>
                <a:gd name="T40" fmla="*/ 0 w 83"/>
                <a:gd name="T41" fmla="*/ 0 h 14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3"/>
                <a:gd name="T64" fmla="*/ 0 h 143"/>
                <a:gd name="T65" fmla="*/ 83 w 83"/>
                <a:gd name="T66" fmla="*/ 143 h 14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3" h="143">
                  <a:moveTo>
                    <a:pt x="6" y="64"/>
                  </a:moveTo>
                  <a:lnTo>
                    <a:pt x="0" y="100"/>
                  </a:lnTo>
                  <a:lnTo>
                    <a:pt x="11" y="90"/>
                  </a:lnTo>
                  <a:lnTo>
                    <a:pt x="15" y="105"/>
                  </a:lnTo>
                  <a:lnTo>
                    <a:pt x="14" y="140"/>
                  </a:lnTo>
                  <a:lnTo>
                    <a:pt x="23" y="114"/>
                  </a:lnTo>
                  <a:lnTo>
                    <a:pt x="37" y="143"/>
                  </a:lnTo>
                  <a:lnTo>
                    <a:pt x="34" y="105"/>
                  </a:lnTo>
                  <a:lnTo>
                    <a:pt x="26" y="92"/>
                  </a:lnTo>
                  <a:lnTo>
                    <a:pt x="37" y="68"/>
                  </a:lnTo>
                  <a:lnTo>
                    <a:pt x="28" y="48"/>
                  </a:lnTo>
                  <a:lnTo>
                    <a:pt x="43" y="35"/>
                  </a:lnTo>
                  <a:lnTo>
                    <a:pt x="55" y="58"/>
                  </a:lnTo>
                  <a:lnTo>
                    <a:pt x="83" y="17"/>
                  </a:lnTo>
                  <a:lnTo>
                    <a:pt x="62" y="0"/>
                  </a:lnTo>
                  <a:lnTo>
                    <a:pt x="36" y="3"/>
                  </a:lnTo>
                  <a:lnTo>
                    <a:pt x="15" y="38"/>
                  </a:lnTo>
                  <a:lnTo>
                    <a:pt x="0" y="48"/>
                  </a:lnTo>
                  <a:lnTo>
                    <a:pt x="23" y="63"/>
                  </a:lnTo>
                  <a:lnTo>
                    <a:pt x="6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257"/>
            <p:cNvSpPr>
              <a:spLocks/>
            </p:cNvSpPr>
            <p:nvPr/>
          </p:nvSpPr>
          <p:spPr bwMode="auto">
            <a:xfrm>
              <a:off x="1477" y="619"/>
              <a:ext cx="43" cy="32"/>
            </a:xfrm>
            <a:custGeom>
              <a:avLst/>
              <a:gdLst>
                <a:gd name="T0" fmla="*/ 0 w 130"/>
                <a:gd name="T1" fmla="*/ 0 h 95"/>
                <a:gd name="T2" fmla="*/ 0 w 130"/>
                <a:gd name="T3" fmla="*/ 0 h 95"/>
                <a:gd name="T4" fmla="*/ 0 w 130"/>
                <a:gd name="T5" fmla="*/ 0 h 95"/>
                <a:gd name="T6" fmla="*/ 0 w 130"/>
                <a:gd name="T7" fmla="*/ 0 h 95"/>
                <a:gd name="T8" fmla="*/ 0 w 130"/>
                <a:gd name="T9" fmla="*/ 0 h 95"/>
                <a:gd name="T10" fmla="*/ 0 w 130"/>
                <a:gd name="T11" fmla="*/ 0 h 95"/>
                <a:gd name="T12" fmla="*/ 0 w 130"/>
                <a:gd name="T13" fmla="*/ 0 h 95"/>
                <a:gd name="T14" fmla="*/ 0 w 130"/>
                <a:gd name="T15" fmla="*/ 0 h 95"/>
                <a:gd name="T16" fmla="*/ 0 w 130"/>
                <a:gd name="T17" fmla="*/ 0 h 95"/>
                <a:gd name="T18" fmla="*/ 0 w 130"/>
                <a:gd name="T19" fmla="*/ 0 h 95"/>
                <a:gd name="T20" fmla="*/ 0 w 130"/>
                <a:gd name="T21" fmla="*/ 0 h 95"/>
                <a:gd name="T22" fmla="*/ 0 w 130"/>
                <a:gd name="T23" fmla="*/ 0 h 95"/>
                <a:gd name="T24" fmla="*/ 0 w 130"/>
                <a:gd name="T25" fmla="*/ 0 h 95"/>
                <a:gd name="T26" fmla="*/ 0 w 130"/>
                <a:gd name="T27" fmla="*/ 0 h 95"/>
                <a:gd name="T28" fmla="*/ 0 w 130"/>
                <a:gd name="T29" fmla="*/ 0 h 95"/>
                <a:gd name="T30" fmla="*/ 0 w 130"/>
                <a:gd name="T31" fmla="*/ 0 h 95"/>
                <a:gd name="T32" fmla="*/ 0 w 130"/>
                <a:gd name="T33" fmla="*/ 0 h 95"/>
                <a:gd name="T34" fmla="*/ 0 w 130"/>
                <a:gd name="T35" fmla="*/ 0 h 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0"/>
                <a:gd name="T55" fmla="*/ 0 h 95"/>
                <a:gd name="T56" fmla="*/ 130 w 130"/>
                <a:gd name="T57" fmla="*/ 95 h 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0" h="95">
                  <a:moveTo>
                    <a:pt x="0" y="79"/>
                  </a:moveTo>
                  <a:lnTo>
                    <a:pt x="4" y="95"/>
                  </a:lnTo>
                  <a:lnTo>
                    <a:pt x="22" y="90"/>
                  </a:lnTo>
                  <a:lnTo>
                    <a:pt x="62" y="77"/>
                  </a:lnTo>
                  <a:lnTo>
                    <a:pt x="94" y="63"/>
                  </a:lnTo>
                  <a:lnTo>
                    <a:pt x="130" y="45"/>
                  </a:lnTo>
                  <a:lnTo>
                    <a:pt x="82" y="48"/>
                  </a:lnTo>
                  <a:lnTo>
                    <a:pt x="85" y="27"/>
                  </a:lnTo>
                  <a:lnTo>
                    <a:pt x="106" y="20"/>
                  </a:lnTo>
                  <a:lnTo>
                    <a:pt x="121" y="34"/>
                  </a:lnTo>
                  <a:lnTo>
                    <a:pt x="120" y="26"/>
                  </a:lnTo>
                  <a:lnTo>
                    <a:pt x="93" y="0"/>
                  </a:lnTo>
                  <a:lnTo>
                    <a:pt x="77" y="9"/>
                  </a:lnTo>
                  <a:lnTo>
                    <a:pt x="64" y="37"/>
                  </a:lnTo>
                  <a:lnTo>
                    <a:pt x="58" y="59"/>
                  </a:lnTo>
                  <a:lnTo>
                    <a:pt x="21" y="8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258"/>
            <p:cNvSpPr>
              <a:spLocks/>
            </p:cNvSpPr>
            <p:nvPr/>
          </p:nvSpPr>
          <p:spPr bwMode="auto">
            <a:xfrm>
              <a:off x="1474" y="642"/>
              <a:ext cx="42" cy="64"/>
            </a:xfrm>
            <a:custGeom>
              <a:avLst/>
              <a:gdLst>
                <a:gd name="T0" fmla="*/ 0 w 126"/>
                <a:gd name="T1" fmla="*/ 0 h 191"/>
                <a:gd name="T2" fmla="*/ 0 w 126"/>
                <a:gd name="T3" fmla="*/ 0 h 191"/>
                <a:gd name="T4" fmla="*/ 0 w 126"/>
                <a:gd name="T5" fmla="*/ 0 h 191"/>
                <a:gd name="T6" fmla="*/ 0 w 126"/>
                <a:gd name="T7" fmla="*/ 0 h 191"/>
                <a:gd name="T8" fmla="*/ 0 w 126"/>
                <a:gd name="T9" fmla="*/ 0 h 191"/>
                <a:gd name="T10" fmla="*/ 0 w 126"/>
                <a:gd name="T11" fmla="*/ 0 h 191"/>
                <a:gd name="T12" fmla="*/ 0 w 126"/>
                <a:gd name="T13" fmla="*/ 0 h 191"/>
                <a:gd name="T14" fmla="*/ 0 w 126"/>
                <a:gd name="T15" fmla="*/ 0 h 191"/>
                <a:gd name="T16" fmla="*/ 0 w 126"/>
                <a:gd name="T17" fmla="*/ 0 h 191"/>
                <a:gd name="T18" fmla="*/ 0 w 126"/>
                <a:gd name="T19" fmla="*/ 0 h 191"/>
                <a:gd name="T20" fmla="*/ 0 w 126"/>
                <a:gd name="T21" fmla="*/ 0 h 191"/>
                <a:gd name="T22" fmla="*/ 0 w 126"/>
                <a:gd name="T23" fmla="*/ 0 h 191"/>
                <a:gd name="T24" fmla="*/ 0 w 126"/>
                <a:gd name="T25" fmla="*/ 0 h 191"/>
                <a:gd name="T26" fmla="*/ 0 w 126"/>
                <a:gd name="T27" fmla="*/ 0 h 191"/>
                <a:gd name="T28" fmla="*/ 0 w 126"/>
                <a:gd name="T29" fmla="*/ 0 h 191"/>
                <a:gd name="T30" fmla="*/ 0 w 126"/>
                <a:gd name="T31" fmla="*/ 0 h 191"/>
                <a:gd name="T32" fmla="*/ 0 w 126"/>
                <a:gd name="T33" fmla="*/ 0 h 191"/>
                <a:gd name="T34" fmla="*/ 0 w 126"/>
                <a:gd name="T35" fmla="*/ 0 h 191"/>
                <a:gd name="T36" fmla="*/ 0 w 126"/>
                <a:gd name="T37" fmla="*/ 0 h 191"/>
                <a:gd name="T38" fmla="*/ 0 w 126"/>
                <a:gd name="T39" fmla="*/ 0 h 191"/>
                <a:gd name="T40" fmla="*/ 0 w 126"/>
                <a:gd name="T41" fmla="*/ 0 h 191"/>
                <a:gd name="T42" fmla="*/ 0 w 126"/>
                <a:gd name="T43" fmla="*/ 0 h 191"/>
                <a:gd name="T44" fmla="*/ 0 w 126"/>
                <a:gd name="T45" fmla="*/ 0 h 191"/>
                <a:gd name="T46" fmla="*/ 0 w 126"/>
                <a:gd name="T47" fmla="*/ 0 h 191"/>
                <a:gd name="T48" fmla="*/ 0 w 126"/>
                <a:gd name="T49" fmla="*/ 0 h 191"/>
                <a:gd name="T50" fmla="*/ 0 w 126"/>
                <a:gd name="T51" fmla="*/ 0 h 191"/>
                <a:gd name="T52" fmla="*/ 0 w 126"/>
                <a:gd name="T53" fmla="*/ 0 h 191"/>
                <a:gd name="T54" fmla="*/ 0 w 126"/>
                <a:gd name="T55" fmla="*/ 0 h 191"/>
                <a:gd name="T56" fmla="*/ 0 w 126"/>
                <a:gd name="T57" fmla="*/ 0 h 191"/>
                <a:gd name="T58" fmla="*/ 0 w 126"/>
                <a:gd name="T59" fmla="*/ 0 h 191"/>
                <a:gd name="T60" fmla="*/ 0 w 126"/>
                <a:gd name="T61" fmla="*/ 0 h 19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6"/>
                <a:gd name="T94" fmla="*/ 0 h 191"/>
                <a:gd name="T95" fmla="*/ 126 w 126"/>
                <a:gd name="T96" fmla="*/ 191 h 19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6" h="191">
                  <a:moveTo>
                    <a:pt x="34" y="42"/>
                  </a:moveTo>
                  <a:lnTo>
                    <a:pt x="66" y="80"/>
                  </a:lnTo>
                  <a:lnTo>
                    <a:pt x="0" y="132"/>
                  </a:lnTo>
                  <a:lnTo>
                    <a:pt x="57" y="191"/>
                  </a:lnTo>
                  <a:lnTo>
                    <a:pt x="65" y="182"/>
                  </a:lnTo>
                  <a:lnTo>
                    <a:pt x="44" y="160"/>
                  </a:lnTo>
                  <a:lnTo>
                    <a:pt x="71" y="115"/>
                  </a:lnTo>
                  <a:lnTo>
                    <a:pt x="84" y="96"/>
                  </a:lnTo>
                  <a:lnTo>
                    <a:pt x="90" y="53"/>
                  </a:lnTo>
                  <a:lnTo>
                    <a:pt x="103" y="41"/>
                  </a:lnTo>
                  <a:lnTo>
                    <a:pt x="107" y="67"/>
                  </a:lnTo>
                  <a:lnTo>
                    <a:pt x="94" y="76"/>
                  </a:lnTo>
                  <a:lnTo>
                    <a:pt x="97" y="90"/>
                  </a:lnTo>
                  <a:lnTo>
                    <a:pt x="108" y="83"/>
                  </a:lnTo>
                  <a:lnTo>
                    <a:pt x="107" y="96"/>
                  </a:lnTo>
                  <a:lnTo>
                    <a:pt x="104" y="109"/>
                  </a:lnTo>
                  <a:lnTo>
                    <a:pt x="111" y="109"/>
                  </a:lnTo>
                  <a:lnTo>
                    <a:pt x="126" y="90"/>
                  </a:lnTo>
                  <a:lnTo>
                    <a:pt x="114" y="64"/>
                  </a:lnTo>
                  <a:lnTo>
                    <a:pt x="120" y="35"/>
                  </a:lnTo>
                  <a:lnTo>
                    <a:pt x="110" y="23"/>
                  </a:lnTo>
                  <a:lnTo>
                    <a:pt x="96" y="29"/>
                  </a:lnTo>
                  <a:lnTo>
                    <a:pt x="73" y="65"/>
                  </a:lnTo>
                  <a:lnTo>
                    <a:pt x="69" y="49"/>
                  </a:lnTo>
                  <a:lnTo>
                    <a:pt x="83" y="26"/>
                  </a:lnTo>
                  <a:lnTo>
                    <a:pt x="102" y="9"/>
                  </a:lnTo>
                  <a:lnTo>
                    <a:pt x="101" y="0"/>
                  </a:lnTo>
                  <a:lnTo>
                    <a:pt x="69" y="23"/>
                  </a:lnTo>
                  <a:lnTo>
                    <a:pt x="49" y="27"/>
                  </a:lnTo>
                  <a:lnTo>
                    <a:pt x="34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259"/>
            <p:cNvSpPr>
              <a:spLocks/>
            </p:cNvSpPr>
            <p:nvPr/>
          </p:nvSpPr>
          <p:spPr bwMode="auto">
            <a:xfrm>
              <a:off x="1514" y="636"/>
              <a:ext cx="25" cy="35"/>
            </a:xfrm>
            <a:custGeom>
              <a:avLst/>
              <a:gdLst>
                <a:gd name="T0" fmla="*/ 0 w 75"/>
                <a:gd name="T1" fmla="*/ 0 h 106"/>
                <a:gd name="T2" fmla="*/ 0 w 75"/>
                <a:gd name="T3" fmla="*/ 0 h 106"/>
                <a:gd name="T4" fmla="*/ 0 w 75"/>
                <a:gd name="T5" fmla="*/ 0 h 106"/>
                <a:gd name="T6" fmla="*/ 0 w 75"/>
                <a:gd name="T7" fmla="*/ 0 h 106"/>
                <a:gd name="T8" fmla="*/ 0 w 75"/>
                <a:gd name="T9" fmla="*/ 0 h 106"/>
                <a:gd name="T10" fmla="*/ 0 w 75"/>
                <a:gd name="T11" fmla="*/ 0 h 106"/>
                <a:gd name="T12" fmla="*/ 0 w 75"/>
                <a:gd name="T13" fmla="*/ 0 h 106"/>
                <a:gd name="T14" fmla="*/ 0 w 75"/>
                <a:gd name="T15" fmla="*/ 0 h 106"/>
                <a:gd name="T16" fmla="*/ 0 w 75"/>
                <a:gd name="T17" fmla="*/ 0 h 106"/>
                <a:gd name="T18" fmla="*/ 0 w 75"/>
                <a:gd name="T19" fmla="*/ 0 h 106"/>
                <a:gd name="T20" fmla="*/ 0 w 75"/>
                <a:gd name="T21" fmla="*/ 0 h 106"/>
                <a:gd name="T22" fmla="*/ 0 w 75"/>
                <a:gd name="T23" fmla="*/ 0 h 106"/>
                <a:gd name="T24" fmla="*/ 0 w 75"/>
                <a:gd name="T25" fmla="*/ 0 h 106"/>
                <a:gd name="T26" fmla="*/ 0 w 75"/>
                <a:gd name="T27" fmla="*/ 0 h 106"/>
                <a:gd name="T28" fmla="*/ 0 w 75"/>
                <a:gd name="T29" fmla="*/ 0 h 106"/>
                <a:gd name="T30" fmla="*/ 0 w 75"/>
                <a:gd name="T31" fmla="*/ 0 h 106"/>
                <a:gd name="T32" fmla="*/ 0 w 75"/>
                <a:gd name="T33" fmla="*/ 0 h 106"/>
                <a:gd name="T34" fmla="*/ 0 w 75"/>
                <a:gd name="T35" fmla="*/ 0 h 106"/>
                <a:gd name="T36" fmla="*/ 0 w 75"/>
                <a:gd name="T37" fmla="*/ 0 h 106"/>
                <a:gd name="T38" fmla="*/ 0 w 75"/>
                <a:gd name="T39" fmla="*/ 0 h 106"/>
                <a:gd name="T40" fmla="*/ 0 w 75"/>
                <a:gd name="T41" fmla="*/ 0 h 106"/>
                <a:gd name="T42" fmla="*/ 0 w 75"/>
                <a:gd name="T43" fmla="*/ 0 h 106"/>
                <a:gd name="T44" fmla="*/ 0 w 75"/>
                <a:gd name="T45" fmla="*/ 0 h 106"/>
                <a:gd name="T46" fmla="*/ 0 w 75"/>
                <a:gd name="T47" fmla="*/ 0 h 1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5"/>
                <a:gd name="T73" fmla="*/ 0 h 106"/>
                <a:gd name="T74" fmla="*/ 75 w 75"/>
                <a:gd name="T75" fmla="*/ 106 h 1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5" h="106">
                  <a:moveTo>
                    <a:pt x="0" y="14"/>
                  </a:moveTo>
                  <a:lnTo>
                    <a:pt x="0" y="27"/>
                  </a:lnTo>
                  <a:lnTo>
                    <a:pt x="17" y="33"/>
                  </a:lnTo>
                  <a:lnTo>
                    <a:pt x="6" y="79"/>
                  </a:lnTo>
                  <a:lnTo>
                    <a:pt x="19" y="81"/>
                  </a:lnTo>
                  <a:lnTo>
                    <a:pt x="14" y="106"/>
                  </a:lnTo>
                  <a:lnTo>
                    <a:pt x="55" y="77"/>
                  </a:lnTo>
                  <a:lnTo>
                    <a:pt x="57" y="66"/>
                  </a:lnTo>
                  <a:lnTo>
                    <a:pt x="34" y="77"/>
                  </a:lnTo>
                  <a:lnTo>
                    <a:pt x="53" y="52"/>
                  </a:lnTo>
                  <a:lnTo>
                    <a:pt x="66" y="58"/>
                  </a:lnTo>
                  <a:lnTo>
                    <a:pt x="75" y="37"/>
                  </a:lnTo>
                  <a:lnTo>
                    <a:pt x="55" y="37"/>
                  </a:lnTo>
                  <a:lnTo>
                    <a:pt x="34" y="59"/>
                  </a:lnTo>
                  <a:lnTo>
                    <a:pt x="24" y="53"/>
                  </a:lnTo>
                  <a:lnTo>
                    <a:pt x="25" y="29"/>
                  </a:lnTo>
                  <a:lnTo>
                    <a:pt x="31" y="41"/>
                  </a:lnTo>
                  <a:lnTo>
                    <a:pt x="43" y="34"/>
                  </a:lnTo>
                  <a:lnTo>
                    <a:pt x="46" y="8"/>
                  </a:lnTo>
                  <a:lnTo>
                    <a:pt x="33" y="0"/>
                  </a:lnTo>
                  <a:lnTo>
                    <a:pt x="28" y="16"/>
                  </a:lnTo>
                  <a:lnTo>
                    <a:pt x="21" y="8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260"/>
            <p:cNvSpPr>
              <a:spLocks/>
            </p:cNvSpPr>
            <p:nvPr/>
          </p:nvSpPr>
          <p:spPr bwMode="auto">
            <a:xfrm>
              <a:off x="1416" y="623"/>
              <a:ext cx="44" cy="30"/>
            </a:xfrm>
            <a:custGeom>
              <a:avLst/>
              <a:gdLst>
                <a:gd name="T0" fmla="*/ 0 w 134"/>
                <a:gd name="T1" fmla="*/ 0 h 89"/>
                <a:gd name="T2" fmla="*/ 0 w 134"/>
                <a:gd name="T3" fmla="*/ 0 h 89"/>
                <a:gd name="T4" fmla="*/ 0 w 134"/>
                <a:gd name="T5" fmla="*/ 0 h 89"/>
                <a:gd name="T6" fmla="*/ 0 w 134"/>
                <a:gd name="T7" fmla="*/ 0 h 89"/>
                <a:gd name="T8" fmla="*/ 0 w 134"/>
                <a:gd name="T9" fmla="*/ 0 h 89"/>
                <a:gd name="T10" fmla="*/ 0 w 134"/>
                <a:gd name="T11" fmla="*/ 0 h 89"/>
                <a:gd name="T12" fmla="*/ 0 w 134"/>
                <a:gd name="T13" fmla="*/ 0 h 89"/>
                <a:gd name="T14" fmla="*/ 0 w 134"/>
                <a:gd name="T15" fmla="*/ 0 h 89"/>
                <a:gd name="T16" fmla="*/ 0 w 134"/>
                <a:gd name="T17" fmla="*/ 0 h 89"/>
                <a:gd name="T18" fmla="*/ 0 w 134"/>
                <a:gd name="T19" fmla="*/ 0 h 89"/>
                <a:gd name="T20" fmla="*/ 0 w 134"/>
                <a:gd name="T21" fmla="*/ 0 h 89"/>
                <a:gd name="T22" fmla="*/ 0 w 134"/>
                <a:gd name="T23" fmla="*/ 0 h 89"/>
                <a:gd name="T24" fmla="*/ 0 w 134"/>
                <a:gd name="T25" fmla="*/ 0 h 89"/>
                <a:gd name="T26" fmla="*/ 0 w 134"/>
                <a:gd name="T27" fmla="*/ 0 h 89"/>
                <a:gd name="T28" fmla="*/ 0 w 134"/>
                <a:gd name="T29" fmla="*/ 0 h 89"/>
                <a:gd name="T30" fmla="*/ 0 w 134"/>
                <a:gd name="T31" fmla="*/ 0 h 89"/>
                <a:gd name="T32" fmla="*/ 0 w 134"/>
                <a:gd name="T33" fmla="*/ 0 h 89"/>
                <a:gd name="T34" fmla="*/ 0 w 134"/>
                <a:gd name="T35" fmla="*/ 0 h 89"/>
                <a:gd name="T36" fmla="*/ 0 w 134"/>
                <a:gd name="T37" fmla="*/ 0 h 89"/>
                <a:gd name="T38" fmla="*/ 0 w 134"/>
                <a:gd name="T39" fmla="*/ 0 h 89"/>
                <a:gd name="T40" fmla="*/ 0 w 134"/>
                <a:gd name="T41" fmla="*/ 0 h 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4"/>
                <a:gd name="T64" fmla="*/ 0 h 89"/>
                <a:gd name="T65" fmla="*/ 134 w 134"/>
                <a:gd name="T66" fmla="*/ 89 h 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4" h="89">
                  <a:moveTo>
                    <a:pt x="0" y="89"/>
                  </a:moveTo>
                  <a:lnTo>
                    <a:pt x="33" y="33"/>
                  </a:lnTo>
                  <a:lnTo>
                    <a:pt x="98" y="0"/>
                  </a:lnTo>
                  <a:lnTo>
                    <a:pt x="118" y="14"/>
                  </a:lnTo>
                  <a:lnTo>
                    <a:pt x="134" y="32"/>
                  </a:lnTo>
                  <a:lnTo>
                    <a:pt x="113" y="35"/>
                  </a:lnTo>
                  <a:lnTo>
                    <a:pt x="108" y="50"/>
                  </a:lnTo>
                  <a:lnTo>
                    <a:pt x="98" y="24"/>
                  </a:lnTo>
                  <a:lnTo>
                    <a:pt x="79" y="18"/>
                  </a:lnTo>
                  <a:lnTo>
                    <a:pt x="89" y="38"/>
                  </a:lnTo>
                  <a:lnTo>
                    <a:pt x="86" y="57"/>
                  </a:lnTo>
                  <a:lnTo>
                    <a:pt x="77" y="28"/>
                  </a:lnTo>
                  <a:lnTo>
                    <a:pt x="58" y="28"/>
                  </a:lnTo>
                  <a:lnTo>
                    <a:pt x="54" y="45"/>
                  </a:lnTo>
                  <a:lnTo>
                    <a:pt x="76" y="57"/>
                  </a:lnTo>
                  <a:lnTo>
                    <a:pt x="64" y="71"/>
                  </a:lnTo>
                  <a:lnTo>
                    <a:pt x="47" y="50"/>
                  </a:lnTo>
                  <a:lnTo>
                    <a:pt x="41" y="37"/>
                  </a:lnTo>
                  <a:lnTo>
                    <a:pt x="25" y="66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261"/>
            <p:cNvSpPr>
              <a:spLocks/>
            </p:cNvSpPr>
            <p:nvPr/>
          </p:nvSpPr>
          <p:spPr bwMode="auto">
            <a:xfrm>
              <a:off x="1419" y="651"/>
              <a:ext cx="21" cy="7"/>
            </a:xfrm>
            <a:custGeom>
              <a:avLst/>
              <a:gdLst>
                <a:gd name="T0" fmla="*/ 0 w 64"/>
                <a:gd name="T1" fmla="*/ 0 h 22"/>
                <a:gd name="T2" fmla="*/ 0 w 64"/>
                <a:gd name="T3" fmla="*/ 0 h 22"/>
                <a:gd name="T4" fmla="*/ 0 w 64"/>
                <a:gd name="T5" fmla="*/ 0 h 22"/>
                <a:gd name="T6" fmla="*/ 0 w 64"/>
                <a:gd name="T7" fmla="*/ 0 h 22"/>
                <a:gd name="T8" fmla="*/ 0 w 64"/>
                <a:gd name="T9" fmla="*/ 0 h 22"/>
                <a:gd name="T10" fmla="*/ 0 w 64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22"/>
                <a:gd name="T20" fmla="*/ 64 w 64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22">
                  <a:moveTo>
                    <a:pt x="0" y="10"/>
                  </a:moveTo>
                  <a:lnTo>
                    <a:pt x="25" y="22"/>
                  </a:lnTo>
                  <a:lnTo>
                    <a:pt x="64" y="10"/>
                  </a:lnTo>
                  <a:lnTo>
                    <a:pt x="39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262"/>
            <p:cNvSpPr>
              <a:spLocks/>
            </p:cNvSpPr>
            <p:nvPr/>
          </p:nvSpPr>
          <p:spPr bwMode="auto">
            <a:xfrm>
              <a:off x="1439" y="642"/>
              <a:ext cx="18" cy="13"/>
            </a:xfrm>
            <a:custGeom>
              <a:avLst/>
              <a:gdLst>
                <a:gd name="T0" fmla="*/ 0 w 54"/>
                <a:gd name="T1" fmla="*/ 0 h 39"/>
                <a:gd name="T2" fmla="*/ 0 w 54"/>
                <a:gd name="T3" fmla="*/ 0 h 39"/>
                <a:gd name="T4" fmla="*/ 0 w 54"/>
                <a:gd name="T5" fmla="*/ 0 h 39"/>
                <a:gd name="T6" fmla="*/ 0 w 54"/>
                <a:gd name="T7" fmla="*/ 0 h 39"/>
                <a:gd name="T8" fmla="*/ 0 w 54"/>
                <a:gd name="T9" fmla="*/ 0 h 39"/>
                <a:gd name="T10" fmla="*/ 0 w 54"/>
                <a:gd name="T11" fmla="*/ 0 h 39"/>
                <a:gd name="T12" fmla="*/ 0 w 54"/>
                <a:gd name="T13" fmla="*/ 0 h 39"/>
                <a:gd name="T14" fmla="*/ 0 w 54"/>
                <a:gd name="T15" fmla="*/ 0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"/>
                <a:gd name="T25" fmla="*/ 0 h 39"/>
                <a:gd name="T26" fmla="*/ 54 w 54"/>
                <a:gd name="T27" fmla="*/ 39 h 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" h="39">
                  <a:moveTo>
                    <a:pt x="22" y="6"/>
                  </a:moveTo>
                  <a:lnTo>
                    <a:pt x="0" y="29"/>
                  </a:lnTo>
                  <a:lnTo>
                    <a:pt x="27" y="39"/>
                  </a:lnTo>
                  <a:lnTo>
                    <a:pt x="54" y="16"/>
                  </a:lnTo>
                  <a:lnTo>
                    <a:pt x="29" y="19"/>
                  </a:lnTo>
                  <a:lnTo>
                    <a:pt x="43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263"/>
            <p:cNvSpPr>
              <a:spLocks/>
            </p:cNvSpPr>
            <p:nvPr/>
          </p:nvSpPr>
          <p:spPr bwMode="auto">
            <a:xfrm>
              <a:off x="1339" y="622"/>
              <a:ext cx="68" cy="61"/>
            </a:xfrm>
            <a:custGeom>
              <a:avLst/>
              <a:gdLst>
                <a:gd name="T0" fmla="*/ 0 w 203"/>
                <a:gd name="T1" fmla="*/ 0 h 184"/>
                <a:gd name="T2" fmla="*/ 0 w 203"/>
                <a:gd name="T3" fmla="*/ 0 h 184"/>
                <a:gd name="T4" fmla="*/ 0 w 203"/>
                <a:gd name="T5" fmla="*/ 0 h 184"/>
                <a:gd name="T6" fmla="*/ 0 w 203"/>
                <a:gd name="T7" fmla="*/ 0 h 184"/>
                <a:gd name="T8" fmla="*/ 0 w 203"/>
                <a:gd name="T9" fmla="*/ 0 h 184"/>
                <a:gd name="T10" fmla="*/ 0 w 203"/>
                <a:gd name="T11" fmla="*/ 0 h 184"/>
                <a:gd name="T12" fmla="*/ 0 w 203"/>
                <a:gd name="T13" fmla="*/ 0 h 184"/>
                <a:gd name="T14" fmla="*/ 0 w 203"/>
                <a:gd name="T15" fmla="*/ 0 h 184"/>
                <a:gd name="T16" fmla="*/ 0 w 203"/>
                <a:gd name="T17" fmla="*/ 0 h 184"/>
                <a:gd name="T18" fmla="*/ 0 w 203"/>
                <a:gd name="T19" fmla="*/ 0 h 184"/>
                <a:gd name="T20" fmla="*/ 0 w 203"/>
                <a:gd name="T21" fmla="*/ 0 h 184"/>
                <a:gd name="T22" fmla="*/ 0 w 203"/>
                <a:gd name="T23" fmla="*/ 0 h 184"/>
                <a:gd name="T24" fmla="*/ 0 w 203"/>
                <a:gd name="T25" fmla="*/ 0 h 184"/>
                <a:gd name="T26" fmla="*/ 0 w 203"/>
                <a:gd name="T27" fmla="*/ 0 h 184"/>
                <a:gd name="T28" fmla="*/ 0 w 203"/>
                <a:gd name="T29" fmla="*/ 0 h 1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3"/>
                <a:gd name="T46" fmla="*/ 0 h 184"/>
                <a:gd name="T47" fmla="*/ 203 w 203"/>
                <a:gd name="T48" fmla="*/ 184 h 1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3" h="184">
                  <a:moveTo>
                    <a:pt x="0" y="9"/>
                  </a:moveTo>
                  <a:lnTo>
                    <a:pt x="18" y="31"/>
                  </a:lnTo>
                  <a:lnTo>
                    <a:pt x="111" y="116"/>
                  </a:lnTo>
                  <a:lnTo>
                    <a:pt x="159" y="158"/>
                  </a:lnTo>
                  <a:lnTo>
                    <a:pt x="190" y="184"/>
                  </a:lnTo>
                  <a:lnTo>
                    <a:pt x="203" y="184"/>
                  </a:lnTo>
                  <a:lnTo>
                    <a:pt x="159" y="147"/>
                  </a:lnTo>
                  <a:lnTo>
                    <a:pt x="108" y="105"/>
                  </a:lnTo>
                  <a:lnTo>
                    <a:pt x="91" y="86"/>
                  </a:lnTo>
                  <a:lnTo>
                    <a:pt x="59" y="63"/>
                  </a:lnTo>
                  <a:lnTo>
                    <a:pt x="31" y="28"/>
                  </a:lnTo>
                  <a:lnTo>
                    <a:pt x="15" y="16"/>
                  </a:lnTo>
                  <a:lnTo>
                    <a:pt x="5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264"/>
            <p:cNvSpPr>
              <a:spLocks/>
            </p:cNvSpPr>
            <p:nvPr/>
          </p:nvSpPr>
          <p:spPr bwMode="auto">
            <a:xfrm>
              <a:off x="1439" y="693"/>
              <a:ext cx="45" cy="22"/>
            </a:xfrm>
            <a:custGeom>
              <a:avLst/>
              <a:gdLst>
                <a:gd name="T0" fmla="*/ 0 w 136"/>
                <a:gd name="T1" fmla="*/ 0 h 68"/>
                <a:gd name="T2" fmla="*/ 0 w 136"/>
                <a:gd name="T3" fmla="*/ 0 h 68"/>
                <a:gd name="T4" fmla="*/ 0 w 136"/>
                <a:gd name="T5" fmla="*/ 0 h 68"/>
                <a:gd name="T6" fmla="*/ 0 w 136"/>
                <a:gd name="T7" fmla="*/ 0 h 68"/>
                <a:gd name="T8" fmla="*/ 0 w 136"/>
                <a:gd name="T9" fmla="*/ 0 h 68"/>
                <a:gd name="T10" fmla="*/ 0 w 136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6"/>
                <a:gd name="T19" fmla="*/ 0 h 68"/>
                <a:gd name="T20" fmla="*/ 136 w 136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6" h="68">
                  <a:moveTo>
                    <a:pt x="6" y="43"/>
                  </a:moveTo>
                  <a:lnTo>
                    <a:pt x="130" y="0"/>
                  </a:lnTo>
                  <a:lnTo>
                    <a:pt x="136" y="19"/>
                  </a:lnTo>
                  <a:lnTo>
                    <a:pt x="0" y="6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265"/>
            <p:cNvSpPr>
              <a:spLocks/>
            </p:cNvSpPr>
            <p:nvPr/>
          </p:nvSpPr>
          <p:spPr bwMode="auto">
            <a:xfrm>
              <a:off x="1434" y="649"/>
              <a:ext cx="47" cy="68"/>
            </a:xfrm>
            <a:custGeom>
              <a:avLst/>
              <a:gdLst>
                <a:gd name="T0" fmla="*/ 0 w 142"/>
                <a:gd name="T1" fmla="*/ 0 h 203"/>
                <a:gd name="T2" fmla="*/ 0 w 142"/>
                <a:gd name="T3" fmla="*/ 0 h 203"/>
                <a:gd name="T4" fmla="*/ 0 w 142"/>
                <a:gd name="T5" fmla="*/ 0 h 203"/>
                <a:gd name="T6" fmla="*/ 0 w 142"/>
                <a:gd name="T7" fmla="*/ 0 h 203"/>
                <a:gd name="T8" fmla="*/ 0 w 142"/>
                <a:gd name="T9" fmla="*/ 0 h 203"/>
                <a:gd name="T10" fmla="*/ 0 w 142"/>
                <a:gd name="T11" fmla="*/ 0 h 203"/>
                <a:gd name="T12" fmla="*/ 0 w 142"/>
                <a:gd name="T13" fmla="*/ 0 h 203"/>
                <a:gd name="T14" fmla="*/ 0 w 142"/>
                <a:gd name="T15" fmla="*/ 0 h 203"/>
                <a:gd name="T16" fmla="*/ 0 w 142"/>
                <a:gd name="T17" fmla="*/ 0 h 203"/>
                <a:gd name="T18" fmla="*/ 0 w 142"/>
                <a:gd name="T19" fmla="*/ 0 h 203"/>
                <a:gd name="T20" fmla="*/ 0 w 142"/>
                <a:gd name="T21" fmla="*/ 0 h 203"/>
                <a:gd name="T22" fmla="*/ 0 w 142"/>
                <a:gd name="T23" fmla="*/ 0 h 2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2"/>
                <a:gd name="T37" fmla="*/ 0 h 203"/>
                <a:gd name="T38" fmla="*/ 142 w 142"/>
                <a:gd name="T39" fmla="*/ 203 h 20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2" h="203">
                  <a:moveTo>
                    <a:pt x="0" y="203"/>
                  </a:moveTo>
                  <a:lnTo>
                    <a:pt x="27" y="196"/>
                  </a:lnTo>
                  <a:lnTo>
                    <a:pt x="37" y="159"/>
                  </a:lnTo>
                  <a:lnTo>
                    <a:pt x="82" y="97"/>
                  </a:lnTo>
                  <a:lnTo>
                    <a:pt x="100" y="101"/>
                  </a:lnTo>
                  <a:lnTo>
                    <a:pt x="142" y="66"/>
                  </a:lnTo>
                  <a:lnTo>
                    <a:pt x="129" y="25"/>
                  </a:lnTo>
                  <a:lnTo>
                    <a:pt x="123" y="0"/>
                  </a:lnTo>
                  <a:lnTo>
                    <a:pt x="76" y="62"/>
                  </a:lnTo>
                  <a:lnTo>
                    <a:pt x="11" y="165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266"/>
            <p:cNvSpPr>
              <a:spLocks/>
            </p:cNvSpPr>
            <p:nvPr/>
          </p:nvSpPr>
          <p:spPr bwMode="auto">
            <a:xfrm>
              <a:off x="1395" y="589"/>
              <a:ext cx="19" cy="6"/>
            </a:xfrm>
            <a:custGeom>
              <a:avLst/>
              <a:gdLst>
                <a:gd name="T0" fmla="*/ 0 w 57"/>
                <a:gd name="T1" fmla="*/ 0 h 17"/>
                <a:gd name="T2" fmla="*/ 0 w 57"/>
                <a:gd name="T3" fmla="*/ 0 h 17"/>
                <a:gd name="T4" fmla="*/ 0 w 57"/>
                <a:gd name="T5" fmla="*/ 0 h 17"/>
                <a:gd name="T6" fmla="*/ 0 w 57"/>
                <a:gd name="T7" fmla="*/ 0 h 17"/>
                <a:gd name="T8" fmla="*/ 0 w 57"/>
                <a:gd name="T9" fmla="*/ 0 h 17"/>
                <a:gd name="T10" fmla="*/ 0 w 57"/>
                <a:gd name="T11" fmla="*/ 0 h 17"/>
                <a:gd name="T12" fmla="*/ 0 w 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17"/>
                <a:gd name="T23" fmla="*/ 57 w 5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17">
                  <a:moveTo>
                    <a:pt x="0" y="17"/>
                  </a:moveTo>
                  <a:lnTo>
                    <a:pt x="25" y="13"/>
                  </a:lnTo>
                  <a:lnTo>
                    <a:pt x="57" y="14"/>
                  </a:lnTo>
                  <a:lnTo>
                    <a:pt x="47" y="0"/>
                  </a:lnTo>
                  <a:lnTo>
                    <a:pt x="19" y="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267"/>
            <p:cNvSpPr>
              <a:spLocks/>
            </p:cNvSpPr>
            <p:nvPr/>
          </p:nvSpPr>
          <p:spPr bwMode="auto">
            <a:xfrm>
              <a:off x="1382" y="643"/>
              <a:ext cx="62" cy="26"/>
            </a:xfrm>
            <a:custGeom>
              <a:avLst/>
              <a:gdLst>
                <a:gd name="T0" fmla="*/ 0 w 188"/>
                <a:gd name="T1" fmla="*/ 0 h 77"/>
                <a:gd name="T2" fmla="*/ 0 w 188"/>
                <a:gd name="T3" fmla="*/ 0 h 77"/>
                <a:gd name="T4" fmla="*/ 0 w 188"/>
                <a:gd name="T5" fmla="*/ 0 h 77"/>
                <a:gd name="T6" fmla="*/ 0 w 188"/>
                <a:gd name="T7" fmla="*/ 0 h 77"/>
                <a:gd name="T8" fmla="*/ 0 w 188"/>
                <a:gd name="T9" fmla="*/ 0 h 77"/>
                <a:gd name="T10" fmla="*/ 0 w 188"/>
                <a:gd name="T11" fmla="*/ 0 h 77"/>
                <a:gd name="T12" fmla="*/ 0 w 188"/>
                <a:gd name="T13" fmla="*/ 0 h 77"/>
                <a:gd name="T14" fmla="*/ 0 w 188"/>
                <a:gd name="T15" fmla="*/ 0 h 77"/>
                <a:gd name="T16" fmla="*/ 0 w 188"/>
                <a:gd name="T17" fmla="*/ 0 h 77"/>
                <a:gd name="T18" fmla="*/ 0 w 188"/>
                <a:gd name="T19" fmla="*/ 0 h 77"/>
                <a:gd name="T20" fmla="*/ 0 w 188"/>
                <a:gd name="T21" fmla="*/ 0 h 77"/>
                <a:gd name="T22" fmla="*/ 0 w 188"/>
                <a:gd name="T23" fmla="*/ 0 h 77"/>
                <a:gd name="T24" fmla="*/ 0 w 188"/>
                <a:gd name="T25" fmla="*/ 0 h 77"/>
                <a:gd name="T26" fmla="*/ 0 w 188"/>
                <a:gd name="T27" fmla="*/ 0 h 77"/>
                <a:gd name="T28" fmla="*/ 0 w 188"/>
                <a:gd name="T29" fmla="*/ 0 h 7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8"/>
                <a:gd name="T46" fmla="*/ 0 h 77"/>
                <a:gd name="T47" fmla="*/ 188 w 188"/>
                <a:gd name="T48" fmla="*/ 77 h 7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8" h="77">
                  <a:moveTo>
                    <a:pt x="15" y="25"/>
                  </a:moveTo>
                  <a:lnTo>
                    <a:pt x="41" y="50"/>
                  </a:lnTo>
                  <a:lnTo>
                    <a:pt x="66" y="63"/>
                  </a:lnTo>
                  <a:lnTo>
                    <a:pt x="95" y="71"/>
                  </a:lnTo>
                  <a:lnTo>
                    <a:pt x="124" y="77"/>
                  </a:lnTo>
                  <a:lnTo>
                    <a:pt x="153" y="73"/>
                  </a:lnTo>
                  <a:lnTo>
                    <a:pt x="188" y="60"/>
                  </a:lnTo>
                  <a:lnTo>
                    <a:pt x="170" y="48"/>
                  </a:lnTo>
                  <a:lnTo>
                    <a:pt x="129" y="57"/>
                  </a:lnTo>
                  <a:lnTo>
                    <a:pt x="93" y="50"/>
                  </a:lnTo>
                  <a:lnTo>
                    <a:pt x="64" y="41"/>
                  </a:lnTo>
                  <a:lnTo>
                    <a:pt x="33" y="25"/>
                  </a:lnTo>
                  <a:lnTo>
                    <a:pt x="0" y="0"/>
                  </a:lnTo>
                  <a:lnTo>
                    <a:pt x="15" y="25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 268"/>
            <p:cNvSpPr>
              <a:spLocks/>
            </p:cNvSpPr>
            <p:nvPr/>
          </p:nvSpPr>
          <p:spPr bwMode="auto">
            <a:xfrm>
              <a:off x="1276" y="306"/>
              <a:ext cx="179" cy="58"/>
            </a:xfrm>
            <a:custGeom>
              <a:avLst/>
              <a:gdLst>
                <a:gd name="T0" fmla="*/ 0 w 537"/>
                <a:gd name="T1" fmla="*/ 0 h 172"/>
                <a:gd name="T2" fmla="*/ 0 w 537"/>
                <a:gd name="T3" fmla="*/ 0 h 172"/>
                <a:gd name="T4" fmla="*/ 0 w 537"/>
                <a:gd name="T5" fmla="*/ 0 h 172"/>
                <a:gd name="T6" fmla="*/ 0 w 537"/>
                <a:gd name="T7" fmla="*/ 0 h 172"/>
                <a:gd name="T8" fmla="*/ 0 w 537"/>
                <a:gd name="T9" fmla="*/ 0 h 172"/>
                <a:gd name="T10" fmla="*/ 0 w 537"/>
                <a:gd name="T11" fmla="*/ 0 h 172"/>
                <a:gd name="T12" fmla="*/ 0 w 537"/>
                <a:gd name="T13" fmla="*/ 0 h 172"/>
                <a:gd name="T14" fmla="*/ 0 w 537"/>
                <a:gd name="T15" fmla="*/ 0 h 172"/>
                <a:gd name="T16" fmla="*/ 0 w 537"/>
                <a:gd name="T17" fmla="*/ 0 h 172"/>
                <a:gd name="T18" fmla="*/ 0 w 537"/>
                <a:gd name="T19" fmla="*/ 0 h 172"/>
                <a:gd name="T20" fmla="*/ 0 w 537"/>
                <a:gd name="T21" fmla="*/ 0 h 172"/>
                <a:gd name="T22" fmla="*/ 0 w 537"/>
                <a:gd name="T23" fmla="*/ 0 h 172"/>
                <a:gd name="T24" fmla="*/ 0 w 537"/>
                <a:gd name="T25" fmla="*/ 0 h 172"/>
                <a:gd name="T26" fmla="*/ 0 w 537"/>
                <a:gd name="T27" fmla="*/ 0 h 172"/>
                <a:gd name="T28" fmla="*/ 0 w 537"/>
                <a:gd name="T29" fmla="*/ 0 h 172"/>
                <a:gd name="T30" fmla="*/ 0 w 537"/>
                <a:gd name="T31" fmla="*/ 0 h 172"/>
                <a:gd name="T32" fmla="*/ 0 w 537"/>
                <a:gd name="T33" fmla="*/ 0 h 1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7"/>
                <a:gd name="T52" fmla="*/ 0 h 172"/>
                <a:gd name="T53" fmla="*/ 537 w 537"/>
                <a:gd name="T54" fmla="*/ 172 h 17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7" h="172">
                  <a:moveTo>
                    <a:pt x="0" y="84"/>
                  </a:moveTo>
                  <a:lnTo>
                    <a:pt x="12" y="63"/>
                  </a:lnTo>
                  <a:lnTo>
                    <a:pt x="27" y="42"/>
                  </a:lnTo>
                  <a:lnTo>
                    <a:pt x="59" y="22"/>
                  </a:lnTo>
                  <a:lnTo>
                    <a:pt x="100" y="8"/>
                  </a:lnTo>
                  <a:lnTo>
                    <a:pt x="160" y="0"/>
                  </a:lnTo>
                  <a:lnTo>
                    <a:pt x="228" y="4"/>
                  </a:lnTo>
                  <a:lnTo>
                    <a:pt x="312" y="18"/>
                  </a:lnTo>
                  <a:lnTo>
                    <a:pt x="372" y="37"/>
                  </a:lnTo>
                  <a:lnTo>
                    <a:pt x="429" y="67"/>
                  </a:lnTo>
                  <a:lnTo>
                    <a:pt x="474" y="91"/>
                  </a:lnTo>
                  <a:lnTo>
                    <a:pt x="513" y="131"/>
                  </a:lnTo>
                  <a:lnTo>
                    <a:pt x="537" y="172"/>
                  </a:lnTo>
                  <a:lnTo>
                    <a:pt x="479" y="144"/>
                  </a:lnTo>
                  <a:lnTo>
                    <a:pt x="278" y="126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 269"/>
            <p:cNvSpPr>
              <a:spLocks/>
            </p:cNvSpPr>
            <p:nvPr/>
          </p:nvSpPr>
          <p:spPr bwMode="auto">
            <a:xfrm>
              <a:off x="1328" y="349"/>
              <a:ext cx="69" cy="60"/>
            </a:xfrm>
            <a:custGeom>
              <a:avLst/>
              <a:gdLst>
                <a:gd name="T0" fmla="*/ 0 w 208"/>
                <a:gd name="T1" fmla="*/ 0 h 180"/>
                <a:gd name="T2" fmla="*/ 0 w 208"/>
                <a:gd name="T3" fmla="*/ 0 h 180"/>
                <a:gd name="T4" fmla="*/ 0 w 208"/>
                <a:gd name="T5" fmla="*/ 0 h 180"/>
                <a:gd name="T6" fmla="*/ 0 w 208"/>
                <a:gd name="T7" fmla="*/ 0 h 180"/>
                <a:gd name="T8" fmla="*/ 0 w 208"/>
                <a:gd name="T9" fmla="*/ 0 h 180"/>
                <a:gd name="T10" fmla="*/ 0 w 208"/>
                <a:gd name="T11" fmla="*/ 0 h 180"/>
                <a:gd name="T12" fmla="*/ 0 w 208"/>
                <a:gd name="T13" fmla="*/ 0 h 180"/>
                <a:gd name="T14" fmla="*/ 0 w 208"/>
                <a:gd name="T15" fmla="*/ 0 h 1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8"/>
                <a:gd name="T25" fmla="*/ 0 h 180"/>
                <a:gd name="T26" fmla="*/ 208 w 208"/>
                <a:gd name="T27" fmla="*/ 180 h 1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8" h="180">
                  <a:moveTo>
                    <a:pt x="0" y="129"/>
                  </a:moveTo>
                  <a:lnTo>
                    <a:pt x="44" y="150"/>
                  </a:lnTo>
                  <a:lnTo>
                    <a:pt x="91" y="165"/>
                  </a:lnTo>
                  <a:lnTo>
                    <a:pt x="144" y="176"/>
                  </a:lnTo>
                  <a:lnTo>
                    <a:pt x="208" y="180"/>
                  </a:lnTo>
                  <a:lnTo>
                    <a:pt x="139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 270"/>
            <p:cNvSpPr>
              <a:spLocks/>
            </p:cNvSpPr>
            <p:nvPr/>
          </p:nvSpPr>
          <p:spPr bwMode="auto">
            <a:xfrm>
              <a:off x="1366" y="538"/>
              <a:ext cx="57" cy="59"/>
            </a:xfrm>
            <a:custGeom>
              <a:avLst/>
              <a:gdLst>
                <a:gd name="T0" fmla="*/ 0 w 171"/>
                <a:gd name="T1" fmla="*/ 0 h 175"/>
                <a:gd name="T2" fmla="*/ 0 w 171"/>
                <a:gd name="T3" fmla="*/ 0 h 175"/>
                <a:gd name="T4" fmla="*/ 0 w 171"/>
                <a:gd name="T5" fmla="*/ 0 h 175"/>
                <a:gd name="T6" fmla="*/ 0 w 171"/>
                <a:gd name="T7" fmla="*/ 0 h 175"/>
                <a:gd name="T8" fmla="*/ 0 w 171"/>
                <a:gd name="T9" fmla="*/ 0 h 175"/>
                <a:gd name="T10" fmla="*/ 0 w 171"/>
                <a:gd name="T11" fmla="*/ 0 h 175"/>
                <a:gd name="T12" fmla="*/ 0 w 171"/>
                <a:gd name="T13" fmla="*/ 0 h 175"/>
                <a:gd name="T14" fmla="*/ 0 w 171"/>
                <a:gd name="T15" fmla="*/ 0 h 175"/>
                <a:gd name="T16" fmla="*/ 0 w 171"/>
                <a:gd name="T17" fmla="*/ 0 h 175"/>
                <a:gd name="T18" fmla="*/ 0 w 171"/>
                <a:gd name="T19" fmla="*/ 0 h 175"/>
                <a:gd name="T20" fmla="*/ 0 w 171"/>
                <a:gd name="T21" fmla="*/ 0 h 175"/>
                <a:gd name="T22" fmla="*/ 0 w 171"/>
                <a:gd name="T23" fmla="*/ 0 h 175"/>
                <a:gd name="T24" fmla="*/ 0 w 171"/>
                <a:gd name="T25" fmla="*/ 0 h 175"/>
                <a:gd name="T26" fmla="*/ 0 w 171"/>
                <a:gd name="T27" fmla="*/ 0 h 175"/>
                <a:gd name="T28" fmla="*/ 0 w 171"/>
                <a:gd name="T29" fmla="*/ 0 h 175"/>
                <a:gd name="T30" fmla="*/ 0 w 171"/>
                <a:gd name="T31" fmla="*/ 0 h 175"/>
                <a:gd name="T32" fmla="*/ 0 w 171"/>
                <a:gd name="T33" fmla="*/ 0 h 175"/>
                <a:gd name="T34" fmla="*/ 0 w 171"/>
                <a:gd name="T35" fmla="*/ 0 h 175"/>
                <a:gd name="T36" fmla="*/ 0 w 171"/>
                <a:gd name="T37" fmla="*/ 0 h 175"/>
                <a:gd name="T38" fmla="*/ 0 w 171"/>
                <a:gd name="T39" fmla="*/ 0 h 175"/>
                <a:gd name="T40" fmla="*/ 0 w 171"/>
                <a:gd name="T41" fmla="*/ 0 h 175"/>
                <a:gd name="T42" fmla="*/ 0 w 171"/>
                <a:gd name="T43" fmla="*/ 0 h 175"/>
                <a:gd name="T44" fmla="*/ 0 w 171"/>
                <a:gd name="T45" fmla="*/ 0 h 175"/>
                <a:gd name="T46" fmla="*/ 0 w 171"/>
                <a:gd name="T47" fmla="*/ 0 h 175"/>
                <a:gd name="T48" fmla="*/ 0 w 171"/>
                <a:gd name="T49" fmla="*/ 0 h 175"/>
                <a:gd name="T50" fmla="*/ 0 w 171"/>
                <a:gd name="T51" fmla="*/ 0 h 175"/>
                <a:gd name="T52" fmla="*/ 0 w 171"/>
                <a:gd name="T53" fmla="*/ 0 h 17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75"/>
                <a:gd name="T83" fmla="*/ 171 w 171"/>
                <a:gd name="T84" fmla="*/ 175 h 17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75">
                  <a:moveTo>
                    <a:pt x="112" y="14"/>
                  </a:moveTo>
                  <a:lnTo>
                    <a:pt x="74" y="30"/>
                  </a:lnTo>
                  <a:lnTo>
                    <a:pt x="55" y="78"/>
                  </a:lnTo>
                  <a:lnTo>
                    <a:pt x="36" y="96"/>
                  </a:lnTo>
                  <a:lnTo>
                    <a:pt x="44" y="45"/>
                  </a:lnTo>
                  <a:lnTo>
                    <a:pt x="29" y="28"/>
                  </a:lnTo>
                  <a:lnTo>
                    <a:pt x="14" y="64"/>
                  </a:lnTo>
                  <a:lnTo>
                    <a:pt x="0" y="116"/>
                  </a:lnTo>
                  <a:lnTo>
                    <a:pt x="19" y="148"/>
                  </a:lnTo>
                  <a:lnTo>
                    <a:pt x="15" y="175"/>
                  </a:lnTo>
                  <a:lnTo>
                    <a:pt x="43" y="139"/>
                  </a:lnTo>
                  <a:lnTo>
                    <a:pt x="69" y="94"/>
                  </a:lnTo>
                  <a:lnTo>
                    <a:pt x="93" y="77"/>
                  </a:lnTo>
                  <a:lnTo>
                    <a:pt x="123" y="82"/>
                  </a:lnTo>
                  <a:lnTo>
                    <a:pt x="119" y="110"/>
                  </a:lnTo>
                  <a:lnTo>
                    <a:pt x="67" y="149"/>
                  </a:lnTo>
                  <a:lnTo>
                    <a:pt x="104" y="155"/>
                  </a:lnTo>
                  <a:lnTo>
                    <a:pt x="133" y="154"/>
                  </a:lnTo>
                  <a:lnTo>
                    <a:pt x="132" y="132"/>
                  </a:lnTo>
                  <a:lnTo>
                    <a:pt x="158" y="113"/>
                  </a:lnTo>
                  <a:lnTo>
                    <a:pt x="171" y="84"/>
                  </a:lnTo>
                  <a:lnTo>
                    <a:pt x="145" y="62"/>
                  </a:lnTo>
                  <a:lnTo>
                    <a:pt x="166" y="0"/>
                  </a:lnTo>
                  <a:lnTo>
                    <a:pt x="145" y="13"/>
                  </a:lnTo>
                  <a:lnTo>
                    <a:pt x="123" y="51"/>
                  </a:lnTo>
                  <a:lnTo>
                    <a:pt x="11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271"/>
            <p:cNvSpPr>
              <a:spLocks/>
            </p:cNvSpPr>
            <p:nvPr/>
          </p:nvSpPr>
          <p:spPr bwMode="auto">
            <a:xfrm>
              <a:off x="1346" y="600"/>
              <a:ext cx="29" cy="30"/>
            </a:xfrm>
            <a:custGeom>
              <a:avLst/>
              <a:gdLst>
                <a:gd name="T0" fmla="*/ 0 w 88"/>
                <a:gd name="T1" fmla="*/ 0 h 92"/>
                <a:gd name="T2" fmla="*/ 0 w 88"/>
                <a:gd name="T3" fmla="*/ 0 h 92"/>
                <a:gd name="T4" fmla="*/ 0 w 88"/>
                <a:gd name="T5" fmla="*/ 0 h 92"/>
                <a:gd name="T6" fmla="*/ 0 w 88"/>
                <a:gd name="T7" fmla="*/ 0 h 92"/>
                <a:gd name="T8" fmla="*/ 0 w 88"/>
                <a:gd name="T9" fmla="*/ 0 h 92"/>
                <a:gd name="T10" fmla="*/ 0 w 88"/>
                <a:gd name="T11" fmla="*/ 0 h 92"/>
                <a:gd name="T12" fmla="*/ 0 w 88"/>
                <a:gd name="T13" fmla="*/ 0 h 92"/>
                <a:gd name="T14" fmla="*/ 0 w 88"/>
                <a:gd name="T15" fmla="*/ 0 h 92"/>
                <a:gd name="T16" fmla="*/ 0 w 88"/>
                <a:gd name="T17" fmla="*/ 0 h 92"/>
                <a:gd name="T18" fmla="*/ 0 w 88"/>
                <a:gd name="T19" fmla="*/ 0 h 92"/>
                <a:gd name="T20" fmla="*/ 0 w 88"/>
                <a:gd name="T21" fmla="*/ 0 h 92"/>
                <a:gd name="T22" fmla="*/ 0 w 88"/>
                <a:gd name="T23" fmla="*/ 0 h 92"/>
                <a:gd name="T24" fmla="*/ 0 w 88"/>
                <a:gd name="T25" fmla="*/ 0 h 92"/>
                <a:gd name="T26" fmla="*/ 0 w 88"/>
                <a:gd name="T27" fmla="*/ 0 h 92"/>
                <a:gd name="T28" fmla="*/ 0 w 88"/>
                <a:gd name="T29" fmla="*/ 0 h 92"/>
                <a:gd name="T30" fmla="*/ 0 w 88"/>
                <a:gd name="T31" fmla="*/ 0 h 92"/>
                <a:gd name="T32" fmla="*/ 0 w 88"/>
                <a:gd name="T33" fmla="*/ 0 h 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8"/>
                <a:gd name="T52" fmla="*/ 0 h 92"/>
                <a:gd name="T53" fmla="*/ 88 w 88"/>
                <a:gd name="T54" fmla="*/ 92 h 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8" h="92">
                  <a:moveTo>
                    <a:pt x="88" y="4"/>
                  </a:moveTo>
                  <a:lnTo>
                    <a:pt x="56" y="9"/>
                  </a:lnTo>
                  <a:lnTo>
                    <a:pt x="33" y="0"/>
                  </a:lnTo>
                  <a:lnTo>
                    <a:pt x="19" y="15"/>
                  </a:lnTo>
                  <a:lnTo>
                    <a:pt x="39" y="23"/>
                  </a:lnTo>
                  <a:lnTo>
                    <a:pt x="6" y="29"/>
                  </a:lnTo>
                  <a:lnTo>
                    <a:pt x="0" y="42"/>
                  </a:lnTo>
                  <a:lnTo>
                    <a:pt x="20" y="54"/>
                  </a:lnTo>
                  <a:lnTo>
                    <a:pt x="12" y="70"/>
                  </a:lnTo>
                  <a:lnTo>
                    <a:pt x="24" y="92"/>
                  </a:lnTo>
                  <a:lnTo>
                    <a:pt x="32" y="62"/>
                  </a:lnTo>
                  <a:lnTo>
                    <a:pt x="45" y="47"/>
                  </a:lnTo>
                  <a:lnTo>
                    <a:pt x="34" y="38"/>
                  </a:lnTo>
                  <a:lnTo>
                    <a:pt x="57" y="30"/>
                  </a:lnTo>
                  <a:lnTo>
                    <a:pt x="75" y="25"/>
                  </a:lnTo>
                  <a:lnTo>
                    <a:pt x="88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272"/>
            <p:cNvSpPr>
              <a:spLocks/>
            </p:cNvSpPr>
            <p:nvPr/>
          </p:nvSpPr>
          <p:spPr bwMode="auto">
            <a:xfrm>
              <a:off x="1372" y="569"/>
              <a:ext cx="32" cy="30"/>
            </a:xfrm>
            <a:custGeom>
              <a:avLst/>
              <a:gdLst>
                <a:gd name="T0" fmla="*/ 0 w 94"/>
                <a:gd name="T1" fmla="*/ 0 h 90"/>
                <a:gd name="T2" fmla="*/ 0 w 94"/>
                <a:gd name="T3" fmla="*/ 0 h 90"/>
                <a:gd name="T4" fmla="*/ 0 w 94"/>
                <a:gd name="T5" fmla="*/ 0 h 90"/>
                <a:gd name="T6" fmla="*/ 0 w 94"/>
                <a:gd name="T7" fmla="*/ 0 h 90"/>
                <a:gd name="T8" fmla="*/ 0 w 94"/>
                <a:gd name="T9" fmla="*/ 0 h 90"/>
                <a:gd name="T10" fmla="*/ 0 w 94"/>
                <a:gd name="T11" fmla="*/ 0 h 90"/>
                <a:gd name="T12" fmla="*/ 0 w 94"/>
                <a:gd name="T13" fmla="*/ 0 h 90"/>
                <a:gd name="T14" fmla="*/ 0 w 94"/>
                <a:gd name="T15" fmla="*/ 0 h 90"/>
                <a:gd name="T16" fmla="*/ 0 w 94"/>
                <a:gd name="T17" fmla="*/ 0 h 90"/>
                <a:gd name="T18" fmla="*/ 0 w 94"/>
                <a:gd name="T19" fmla="*/ 0 h 90"/>
                <a:gd name="T20" fmla="*/ 0 w 94"/>
                <a:gd name="T21" fmla="*/ 0 h 90"/>
                <a:gd name="T22" fmla="*/ 0 w 94"/>
                <a:gd name="T23" fmla="*/ 0 h 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4"/>
                <a:gd name="T37" fmla="*/ 0 h 90"/>
                <a:gd name="T38" fmla="*/ 94 w 94"/>
                <a:gd name="T39" fmla="*/ 90 h 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4" h="90">
                  <a:moveTo>
                    <a:pt x="0" y="90"/>
                  </a:moveTo>
                  <a:lnTo>
                    <a:pt x="4" y="81"/>
                  </a:lnTo>
                  <a:lnTo>
                    <a:pt x="38" y="35"/>
                  </a:lnTo>
                  <a:lnTo>
                    <a:pt x="51" y="10"/>
                  </a:lnTo>
                  <a:lnTo>
                    <a:pt x="73" y="0"/>
                  </a:lnTo>
                  <a:lnTo>
                    <a:pt x="94" y="6"/>
                  </a:lnTo>
                  <a:lnTo>
                    <a:pt x="37" y="51"/>
                  </a:lnTo>
                  <a:lnTo>
                    <a:pt x="29" y="68"/>
                  </a:lnTo>
                  <a:lnTo>
                    <a:pt x="66" y="69"/>
                  </a:lnTo>
                  <a:lnTo>
                    <a:pt x="32" y="8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273"/>
            <p:cNvSpPr>
              <a:spLocks/>
            </p:cNvSpPr>
            <p:nvPr/>
          </p:nvSpPr>
          <p:spPr bwMode="auto">
            <a:xfrm>
              <a:off x="1356" y="613"/>
              <a:ext cx="10" cy="24"/>
            </a:xfrm>
            <a:custGeom>
              <a:avLst/>
              <a:gdLst>
                <a:gd name="T0" fmla="*/ 0 w 28"/>
                <a:gd name="T1" fmla="*/ 0 h 72"/>
                <a:gd name="T2" fmla="*/ 0 w 28"/>
                <a:gd name="T3" fmla="*/ 0 h 72"/>
                <a:gd name="T4" fmla="*/ 0 w 28"/>
                <a:gd name="T5" fmla="*/ 0 h 72"/>
                <a:gd name="T6" fmla="*/ 0 w 28"/>
                <a:gd name="T7" fmla="*/ 0 h 72"/>
                <a:gd name="T8" fmla="*/ 0 w 28"/>
                <a:gd name="T9" fmla="*/ 0 h 72"/>
                <a:gd name="T10" fmla="*/ 0 w 28"/>
                <a:gd name="T11" fmla="*/ 0 h 72"/>
                <a:gd name="T12" fmla="*/ 0 w 28"/>
                <a:gd name="T13" fmla="*/ 0 h 72"/>
                <a:gd name="T14" fmla="*/ 0 w 28"/>
                <a:gd name="T15" fmla="*/ 0 h 72"/>
                <a:gd name="T16" fmla="*/ 0 w 28"/>
                <a:gd name="T17" fmla="*/ 0 h 72"/>
                <a:gd name="T18" fmla="*/ 0 w 28"/>
                <a:gd name="T19" fmla="*/ 0 h 72"/>
                <a:gd name="T20" fmla="*/ 0 w 28"/>
                <a:gd name="T21" fmla="*/ 0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72"/>
                <a:gd name="T35" fmla="*/ 28 w 28"/>
                <a:gd name="T36" fmla="*/ 72 h 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72">
                  <a:moveTo>
                    <a:pt x="27" y="0"/>
                  </a:moveTo>
                  <a:lnTo>
                    <a:pt x="28" y="27"/>
                  </a:lnTo>
                  <a:lnTo>
                    <a:pt x="18" y="49"/>
                  </a:lnTo>
                  <a:lnTo>
                    <a:pt x="26" y="62"/>
                  </a:lnTo>
                  <a:lnTo>
                    <a:pt x="8" y="59"/>
                  </a:lnTo>
                  <a:lnTo>
                    <a:pt x="0" y="72"/>
                  </a:lnTo>
                  <a:lnTo>
                    <a:pt x="0" y="46"/>
                  </a:lnTo>
                  <a:lnTo>
                    <a:pt x="7" y="22"/>
                  </a:lnTo>
                  <a:lnTo>
                    <a:pt x="18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274"/>
            <p:cNvSpPr>
              <a:spLocks/>
            </p:cNvSpPr>
            <p:nvPr/>
          </p:nvSpPr>
          <p:spPr bwMode="auto">
            <a:xfrm>
              <a:off x="1342" y="618"/>
              <a:ext cx="12" cy="16"/>
            </a:xfrm>
            <a:custGeom>
              <a:avLst/>
              <a:gdLst>
                <a:gd name="T0" fmla="*/ 0 w 35"/>
                <a:gd name="T1" fmla="*/ 0 h 48"/>
                <a:gd name="T2" fmla="*/ 0 w 35"/>
                <a:gd name="T3" fmla="*/ 0 h 48"/>
                <a:gd name="T4" fmla="*/ 0 w 35"/>
                <a:gd name="T5" fmla="*/ 0 h 48"/>
                <a:gd name="T6" fmla="*/ 0 w 35"/>
                <a:gd name="T7" fmla="*/ 0 h 48"/>
                <a:gd name="T8" fmla="*/ 0 w 35"/>
                <a:gd name="T9" fmla="*/ 0 h 48"/>
                <a:gd name="T10" fmla="*/ 0 w 35"/>
                <a:gd name="T11" fmla="*/ 0 h 48"/>
                <a:gd name="T12" fmla="*/ 0 w 35"/>
                <a:gd name="T13" fmla="*/ 0 h 48"/>
                <a:gd name="T14" fmla="*/ 0 w 35"/>
                <a:gd name="T15" fmla="*/ 0 h 48"/>
                <a:gd name="T16" fmla="*/ 0 w 35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"/>
                <a:gd name="T28" fmla="*/ 0 h 48"/>
                <a:gd name="T29" fmla="*/ 35 w 35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" h="48">
                  <a:moveTo>
                    <a:pt x="0" y="7"/>
                  </a:moveTo>
                  <a:lnTo>
                    <a:pt x="8" y="24"/>
                  </a:lnTo>
                  <a:lnTo>
                    <a:pt x="22" y="35"/>
                  </a:lnTo>
                  <a:lnTo>
                    <a:pt x="35" y="48"/>
                  </a:lnTo>
                  <a:lnTo>
                    <a:pt x="19" y="17"/>
                  </a:lnTo>
                  <a:lnTo>
                    <a:pt x="22" y="4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275"/>
            <p:cNvSpPr>
              <a:spLocks/>
            </p:cNvSpPr>
            <p:nvPr/>
          </p:nvSpPr>
          <p:spPr bwMode="auto">
            <a:xfrm>
              <a:off x="1361" y="580"/>
              <a:ext cx="10" cy="20"/>
            </a:xfrm>
            <a:custGeom>
              <a:avLst/>
              <a:gdLst>
                <a:gd name="T0" fmla="*/ 0 w 30"/>
                <a:gd name="T1" fmla="*/ 0 h 60"/>
                <a:gd name="T2" fmla="*/ 0 w 30"/>
                <a:gd name="T3" fmla="*/ 0 h 60"/>
                <a:gd name="T4" fmla="*/ 0 w 30"/>
                <a:gd name="T5" fmla="*/ 0 h 60"/>
                <a:gd name="T6" fmla="*/ 0 w 30"/>
                <a:gd name="T7" fmla="*/ 0 h 60"/>
                <a:gd name="T8" fmla="*/ 0 w 30"/>
                <a:gd name="T9" fmla="*/ 0 h 60"/>
                <a:gd name="T10" fmla="*/ 0 w 30"/>
                <a:gd name="T11" fmla="*/ 0 h 60"/>
                <a:gd name="T12" fmla="*/ 0 w 30"/>
                <a:gd name="T13" fmla="*/ 0 h 60"/>
                <a:gd name="T14" fmla="*/ 0 w 30"/>
                <a:gd name="T15" fmla="*/ 0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60"/>
                <a:gd name="T26" fmla="*/ 30 w 30"/>
                <a:gd name="T27" fmla="*/ 60 h 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60">
                  <a:moveTo>
                    <a:pt x="2" y="0"/>
                  </a:moveTo>
                  <a:lnTo>
                    <a:pt x="15" y="38"/>
                  </a:lnTo>
                  <a:lnTo>
                    <a:pt x="0" y="54"/>
                  </a:lnTo>
                  <a:lnTo>
                    <a:pt x="15" y="55"/>
                  </a:lnTo>
                  <a:lnTo>
                    <a:pt x="24" y="60"/>
                  </a:lnTo>
                  <a:lnTo>
                    <a:pt x="30" y="2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276"/>
            <p:cNvSpPr>
              <a:spLocks/>
            </p:cNvSpPr>
            <p:nvPr/>
          </p:nvSpPr>
          <p:spPr bwMode="auto">
            <a:xfrm>
              <a:off x="1381" y="547"/>
              <a:ext cx="8" cy="16"/>
            </a:xfrm>
            <a:custGeom>
              <a:avLst/>
              <a:gdLst>
                <a:gd name="T0" fmla="*/ 0 w 25"/>
                <a:gd name="T1" fmla="*/ 0 h 50"/>
                <a:gd name="T2" fmla="*/ 0 w 25"/>
                <a:gd name="T3" fmla="*/ 0 h 50"/>
                <a:gd name="T4" fmla="*/ 0 w 25"/>
                <a:gd name="T5" fmla="*/ 0 h 50"/>
                <a:gd name="T6" fmla="*/ 0 w 25"/>
                <a:gd name="T7" fmla="*/ 0 h 50"/>
                <a:gd name="T8" fmla="*/ 0 w 25"/>
                <a:gd name="T9" fmla="*/ 0 h 50"/>
                <a:gd name="T10" fmla="*/ 0 w 25"/>
                <a:gd name="T11" fmla="*/ 0 h 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50"/>
                <a:gd name="T20" fmla="*/ 25 w 25"/>
                <a:gd name="T21" fmla="*/ 50 h 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50">
                  <a:moveTo>
                    <a:pt x="11" y="0"/>
                  </a:moveTo>
                  <a:lnTo>
                    <a:pt x="0" y="50"/>
                  </a:lnTo>
                  <a:lnTo>
                    <a:pt x="12" y="38"/>
                  </a:lnTo>
                  <a:lnTo>
                    <a:pt x="25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277"/>
            <p:cNvSpPr>
              <a:spLocks/>
            </p:cNvSpPr>
            <p:nvPr/>
          </p:nvSpPr>
          <p:spPr bwMode="auto">
            <a:xfrm>
              <a:off x="1391" y="668"/>
              <a:ext cx="25" cy="11"/>
            </a:xfrm>
            <a:custGeom>
              <a:avLst/>
              <a:gdLst>
                <a:gd name="T0" fmla="*/ 0 w 77"/>
                <a:gd name="T1" fmla="*/ 0 h 34"/>
                <a:gd name="T2" fmla="*/ 0 w 77"/>
                <a:gd name="T3" fmla="*/ 0 h 34"/>
                <a:gd name="T4" fmla="*/ 0 w 77"/>
                <a:gd name="T5" fmla="*/ 0 h 34"/>
                <a:gd name="T6" fmla="*/ 0 w 77"/>
                <a:gd name="T7" fmla="*/ 0 h 34"/>
                <a:gd name="T8" fmla="*/ 0 w 77"/>
                <a:gd name="T9" fmla="*/ 0 h 34"/>
                <a:gd name="T10" fmla="*/ 0 w 77"/>
                <a:gd name="T11" fmla="*/ 0 h 34"/>
                <a:gd name="T12" fmla="*/ 0 w 77"/>
                <a:gd name="T13" fmla="*/ 0 h 34"/>
                <a:gd name="T14" fmla="*/ 0 w 77"/>
                <a:gd name="T15" fmla="*/ 0 h 34"/>
                <a:gd name="T16" fmla="*/ 0 w 77"/>
                <a:gd name="T17" fmla="*/ 0 h 34"/>
                <a:gd name="T18" fmla="*/ 0 w 77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34"/>
                <a:gd name="T32" fmla="*/ 77 w 77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34">
                  <a:moveTo>
                    <a:pt x="0" y="3"/>
                  </a:moveTo>
                  <a:lnTo>
                    <a:pt x="40" y="34"/>
                  </a:lnTo>
                  <a:lnTo>
                    <a:pt x="77" y="28"/>
                  </a:lnTo>
                  <a:lnTo>
                    <a:pt x="62" y="22"/>
                  </a:lnTo>
                  <a:lnTo>
                    <a:pt x="46" y="24"/>
                  </a:lnTo>
                  <a:lnTo>
                    <a:pt x="41" y="10"/>
                  </a:lnTo>
                  <a:lnTo>
                    <a:pt x="24" y="13"/>
                  </a:lnTo>
                  <a:lnTo>
                    <a:pt x="15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278"/>
            <p:cNvSpPr>
              <a:spLocks/>
            </p:cNvSpPr>
            <p:nvPr/>
          </p:nvSpPr>
          <p:spPr bwMode="auto">
            <a:xfrm>
              <a:off x="1450" y="656"/>
              <a:ext cx="43" cy="44"/>
            </a:xfrm>
            <a:custGeom>
              <a:avLst/>
              <a:gdLst>
                <a:gd name="T0" fmla="*/ 0 w 127"/>
                <a:gd name="T1" fmla="*/ 0 h 132"/>
                <a:gd name="T2" fmla="*/ 0 w 127"/>
                <a:gd name="T3" fmla="*/ 0 h 132"/>
                <a:gd name="T4" fmla="*/ 0 w 127"/>
                <a:gd name="T5" fmla="*/ 0 h 132"/>
                <a:gd name="T6" fmla="*/ 0 w 127"/>
                <a:gd name="T7" fmla="*/ 0 h 132"/>
                <a:gd name="T8" fmla="*/ 0 w 127"/>
                <a:gd name="T9" fmla="*/ 0 h 132"/>
                <a:gd name="T10" fmla="*/ 0 w 127"/>
                <a:gd name="T11" fmla="*/ 0 h 132"/>
                <a:gd name="T12" fmla="*/ 0 w 127"/>
                <a:gd name="T13" fmla="*/ 0 h 132"/>
                <a:gd name="T14" fmla="*/ 0 w 127"/>
                <a:gd name="T15" fmla="*/ 0 h 132"/>
                <a:gd name="T16" fmla="*/ 0 w 127"/>
                <a:gd name="T17" fmla="*/ 0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132"/>
                <a:gd name="T29" fmla="*/ 127 w 127"/>
                <a:gd name="T30" fmla="*/ 132 h 1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132">
                  <a:moveTo>
                    <a:pt x="0" y="132"/>
                  </a:moveTo>
                  <a:lnTo>
                    <a:pt x="31" y="89"/>
                  </a:lnTo>
                  <a:lnTo>
                    <a:pt x="50" y="87"/>
                  </a:lnTo>
                  <a:lnTo>
                    <a:pt x="102" y="44"/>
                  </a:lnTo>
                  <a:lnTo>
                    <a:pt x="88" y="0"/>
                  </a:lnTo>
                  <a:lnTo>
                    <a:pt x="127" y="36"/>
                  </a:lnTo>
                  <a:lnTo>
                    <a:pt x="115" y="4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279"/>
            <p:cNvSpPr>
              <a:spLocks/>
            </p:cNvSpPr>
            <p:nvPr/>
          </p:nvSpPr>
          <p:spPr bwMode="auto">
            <a:xfrm>
              <a:off x="1446" y="668"/>
              <a:ext cx="9" cy="6"/>
            </a:xfrm>
            <a:custGeom>
              <a:avLst/>
              <a:gdLst>
                <a:gd name="T0" fmla="*/ 0 w 26"/>
                <a:gd name="T1" fmla="*/ 0 h 18"/>
                <a:gd name="T2" fmla="*/ 0 w 26"/>
                <a:gd name="T3" fmla="*/ 0 h 18"/>
                <a:gd name="T4" fmla="*/ 0 w 26"/>
                <a:gd name="T5" fmla="*/ 0 h 18"/>
                <a:gd name="T6" fmla="*/ 0 w 26"/>
                <a:gd name="T7" fmla="*/ 0 h 18"/>
                <a:gd name="T8" fmla="*/ 0 w 26"/>
                <a:gd name="T9" fmla="*/ 0 h 18"/>
                <a:gd name="T10" fmla="*/ 0 w 26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18"/>
                <a:gd name="T20" fmla="*/ 26 w 26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18">
                  <a:moveTo>
                    <a:pt x="0" y="6"/>
                  </a:moveTo>
                  <a:lnTo>
                    <a:pt x="19" y="18"/>
                  </a:lnTo>
                  <a:lnTo>
                    <a:pt x="26" y="8"/>
                  </a:lnTo>
                  <a:lnTo>
                    <a:pt x="1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280"/>
            <p:cNvSpPr>
              <a:spLocks/>
            </p:cNvSpPr>
            <p:nvPr/>
          </p:nvSpPr>
          <p:spPr bwMode="auto">
            <a:xfrm>
              <a:off x="1460" y="660"/>
              <a:ext cx="5" cy="4"/>
            </a:xfrm>
            <a:custGeom>
              <a:avLst/>
              <a:gdLst>
                <a:gd name="T0" fmla="*/ 0 w 15"/>
                <a:gd name="T1" fmla="*/ 0 h 13"/>
                <a:gd name="T2" fmla="*/ 0 w 15"/>
                <a:gd name="T3" fmla="*/ 0 h 13"/>
                <a:gd name="T4" fmla="*/ 0 w 15"/>
                <a:gd name="T5" fmla="*/ 0 h 13"/>
                <a:gd name="T6" fmla="*/ 0 w 15"/>
                <a:gd name="T7" fmla="*/ 0 h 13"/>
                <a:gd name="T8" fmla="*/ 0 w 15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3"/>
                <a:gd name="T17" fmla="*/ 15 w 15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3">
                  <a:moveTo>
                    <a:pt x="0" y="5"/>
                  </a:moveTo>
                  <a:lnTo>
                    <a:pt x="1" y="13"/>
                  </a:lnTo>
                  <a:lnTo>
                    <a:pt x="1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281"/>
            <p:cNvSpPr>
              <a:spLocks/>
            </p:cNvSpPr>
            <p:nvPr/>
          </p:nvSpPr>
          <p:spPr bwMode="auto">
            <a:xfrm>
              <a:off x="1421" y="413"/>
              <a:ext cx="109" cy="150"/>
            </a:xfrm>
            <a:custGeom>
              <a:avLst/>
              <a:gdLst>
                <a:gd name="T0" fmla="*/ 0 w 327"/>
                <a:gd name="T1" fmla="*/ 0 h 450"/>
                <a:gd name="T2" fmla="*/ 0 w 327"/>
                <a:gd name="T3" fmla="*/ 0 h 450"/>
                <a:gd name="T4" fmla="*/ 0 w 327"/>
                <a:gd name="T5" fmla="*/ 0 h 450"/>
                <a:gd name="T6" fmla="*/ 0 w 327"/>
                <a:gd name="T7" fmla="*/ 0 h 450"/>
                <a:gd name="T8" fmla="*/ 0 w 327"/>
                <a:gd name="T9" fmla="*/ 0 h 450"/>
                <a:gd name="T10" fmla="*/ 0 w 327"/>
                <a:gd name="T11" fmla="*/ 0 h 4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7"/>
                <a:gd name="T19" fmla="*/ 0 h 450"/>
                <a:gd name="T20" fmla="*/ 327 w 327"/>
                <a:gd name="T21" fmla="*/ 450 h 4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7" h="450">
                  <a:moveTo>
                    <a:pt x="0" y="446"/>
                  </a:moveTo>
                  <a:lnTo>
                    <a:pt x="317" y="5"/>
                  </a:lnTo>
                  <a:lnTo>
                    <a:pt x="327" y="0"/>
                  </a:lnTo>
                  <a:lnTo>
                    <a:pt x="5" y="450"/>
                  </a:lnTo>
                  <a:lnTo>
                    <a:pt x="0" y="446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 282"/>
            <p:cNvSpPr>
              <a:spLocks/>
            </p:cNvSpPr>
            <p:nvPr/>
          </p:nvSpPr>
          <p:spPr bwMode="auto">
            <a:xfrm>
              <a:off x="1413" y="408"/>
              <a:ext cx="38" cy="114"/>
            </a:xfrm>
            <a:custGeom>
              <a:avLst/>
              <a:gdLst>
                <a:gd name="T0" fmla="*/ 0 w 115"/>
                <a:gd name="T1" fmla="*/ 0 h 343"/>
                <a:gd name="T2" fmla="*/ 0 w 115"/>
                <a:gd name="T3" fmla="*/ 0 h 343"/>
                <a:gd name="T4" fmla="*/ 0 w 115"/>
                <a:gd name="T5" fmla="*/ 0 h 343"/>
                <a:gd name="T6" fmla="*/ 0 w 115"/>
                <a:gd name="T7" fmla="*/ 0 h 343"/>
                <a:gd name="T8" fmla="*/ 0 w 115"/>
                <a:gd name="T9" fmla="*/ 0 h 343"/>
                <a:gd name="T10" fmla="*/ 0 w 115"/>
                <a:gd name="T11" fmla="*/ 0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5"/>
                <a:gd name="T19" fmla="*/ 0 h 343"/>
                <a:gd name="T20" fmla="*/ 115 w 115"/>
                <a:gd name="T21" fmla="*/ 343 h 3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5" h="343">
                  <a:moveTo>
                    <a:pt x="0" y="343"/>
                  </a:moveTo>
                  <a:lnTo>
                    <a:pt x="111" y="0"/>
                  </a:lnTo>
                  <a:lnTo>
                    <a:pt x="115" y="7"/>
                  </a:lnTo>
                  <a:lnTo>
                    <a:pt x="9" y="341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 283"/>
            <p:cNvSpPr>
              <a:spLocks/>
            </p:cNvSpPr>
            <p:nvPr/>
          </p:nvSpPr>
          <p:spPr bwMode="auto">
            <a:xfrm>
              <a:off x="1505" y="672"/>
              <a:ext cx="17" cy="22"/>
            </a:xfrm>
            <a:custGeom>
              <a:avLst/>
              <a:gdLst>
                <a:gd name="T0" fmla="*/ 0 w 51"/>
                <a:gd name="T1" fmla="*/ 0 h 67"/>
                <a:gd name="T2" fmla="*/ 0 w 51"/>
                <a:gd name="T3" fmla="*/ 0 h 67"/>
                <a:gd name="T4" fmla="*/ 0 w 51"/>
                <a:gd name="T5" fmla="*/ 0 h 67"/>
                <a:gd name="T6" fmla="*/ 0 w 51"/>
                <a:gd name="T7" fmla="*/ 0 h 67"/>
                <a:gd name="T8" fmla="*/ 0 w 51"/>
                <a:gd name="T9" fmla="*/ 0 h 67"/>
                <a:gd name="T10" fmla="*/ 0 w 51"/>
                <a:gd name="T11" fmla="*/ 0 h 67"/>
                <a:gd name="T12" fmla="*/ 0 w 51"/>
                <a:gd name="T13" fmla="*/ 0 h 67"/>
                <a:gd name="T14" fmla="*/ 0 w 51"/>
                <a:gd name="T15" fmla="*/ 0 h 67"/>
                <a:gd name="T16" fmla="*/ 0 w 51"/>
                <a:gd name="T17" fmla="*/ 0 h 67"/>
                <a:gd name="T18" fmla="*/ 0 w 51"/>
                <a:gd name="T19" fmla="*/ 0 h 67"/>
                <a:gd name="T20" fmla="*/ 0 w 51"/>
                <a:gd name="T21" fmla="*/ 0 h 67"/>
                <a:gd name="T22" fmla="*/ 0 w 51"/>
                <a:gd name="T23" fmla="*/ 0 h 67"/>
                <a:gd name="T24" fmla="*/ 0 w 51"/>
                <a:gd name="T25" fmla="*/ 0 h 67"/>
                <a:gd name="T26" fmla="*/ 0 w 51"/>
                <a:gd name="T27" fmla="*/ 0 h 67"/>
                <a:gd name="T28" fmla="*/ 0 w 51"/>
                <a:gd name="T29" fmla="*/ 0 h 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"/>
                <a:gd name="T46" fmla="*/ 0 h 67"/>
                <a:gd name="T47" fmla="*/ 51 w 51"/>
                <a:gd name="T48" fmla="*/ 67 h 6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" h="67">
                  <a:moveTo>
                    <a:pt x="4" y="24"/>
                  </a:moveTo>
                  <a:lnTo>
                    <a:pt x="10" y="42"/>
                  </a:lnTo>
                  <a:lnTo>
                    <a:pt x="0" y="47"/>
                  </a:lnTo>
                  <a:lnTo>
                    <a:pt x="16" y="49"/>
                  </a:lnTo>
                  <a:lnTo>
                    <a:pt x="8" y="64"/>
                  </a:lnTo>
                  <a:lnTo>
                    <a:pt x="25" y="67"/>
                  </a:lnTo>
                  <a:lnTo>
                    <a:pt x="27" y="49"/>
                  </a:lnTo>
                  <a:lnTo>
                    <a:pt x="40" y="51"/>
                  </a:lnTo>
                  <a:lnTo>
                    <a:pt x="19" y="39"/>
                  </a:lnTo>
                  <a:lnTo>
                    <a:pt x="34" y="29"/>
                  </a:lnTo>
                  <a:lnTo>
                    <a:pt x="51" y="0"/>
                  </a:lnTo>
                  <a:lnTo>
                    <a:pt x="33" y="8"/>
                  </a:lnTo>
                  <a:lnTo>
                    <a:pt x="21" y="26"/>
                  </a:lnTo>
                  <a:lnTo>
                    <a:pt x="4" y="24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 284"/>
            <p:cNvSpPr>
              <a:spLocks/>
            </p:cNvSpPr>
            <p:nvPr/>
          </p:nvSpPr>
          <p:spPr bwMode="auto">
            <a:xfrm>
              <a:off x="1523" y="700"/>
              <a:ext cx="15" cy="32"/>
            </a:xfrm>
            <a:custGeom>
              <a:avLst/>
              <a:gdLst>
                <a:gd name="T0" fmla="*/ 0 w 45"/>
                <a:gd name="T1" fmla="*/ 0 h 96"/>
                <a:gd name="T2" fmla="*/ 0 w 45"/>
                <a:gd name="T3" fmla="*/ 0 h 96"/>
                <a:gd name="T4" fmla="*/ 0 w 45"/>
                <a:gd name="T5" fmla="*/ 0 h 96"/>
                <a:gd name="T6" fmla="*/ 0 w 45"/>
                <a:gd name="T7" fmla="*/ 0 h 96"/>
                <a:gd name="T8" fmla="*/ 0 w 45"/>
                <a:gd name="T9" fmla="*/ 0 h 96"/>
                <a:gd name="T10" fmla="*/ 0 w 45"/>
                <a:gd name="T11" fmla="*/ 0 h 96"/>
                <a:gd name="T12" fmla="*/ 0 w 45"/>
                <a:gd name="T13" fmla="*/ 0 h 96"/>
                <a:gd name="T14" fmla="*/ 0 w 45"/>
                <a:gd name="T15" fmla="*/ 0 h 96"/>
                <a:gd name="T16" fmla="*/ 0 w 45"/>
                <a:gd name="T17" fmla="*/ 0 h 96"/>
                <a:gd name="T18" fmla="*/ 0 w 45"/>
                <a:gd name="T19" fmla="*/ 0 h 96"/>
                <a:gd name="T20" fmla="*/ 0 w 45"/>
                <a:gd name="T21" fmla="*/ 0 h 96"/>
                <a:gd name="T22" fmla="*/ 0 w 45"/>
                <a:gd name="T23" fmla="*/ 0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"/>
                <a:gd name="T37" fmla="*/ 0 h 96"/>
                <a:gd name="T38" fmla="*/ 45 w 45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" h="96">
                  <a:moveTo>
                    <a:pt x="3" y="0"/>
                  </a:moveTo>
                  <a:lnTo>
                    <a:pt x="12" y="13"/>
                  </a:lnTo>
                  <a:lnTo>
                    <a:pt x="17" y="58"/>
                  </a:lnTo>
                  <a:lnTo>
                    <a:pt x="0" y="56"/>
                  </a:lnTo>
                  <a:lnTo>
                    <a:pt x="23" y="68"/>
                  </a:lnTo>
                  <a:lnTo>
                    <a:pt x="25" y="96"/>
                  </a:lnTo>
                  <a:lnTo>
                    <a:pt x="45" y="94"/>
                  </a:lnTo>
                  <a:lnTo>
                    <a:pt x="24" y="61"/>
                  </a:lnTo>
                  <a:lnTo>
                    <a:pt x="28" y="19"/>
                  </a:lnTo>
                  <a:lnTo>
                    <a:pt x="1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 285"/>
            <p:cNvSpPr>
              <a:spLocks/>
            </p:cNvSpPr>
            <p:nvPr/>
          </p:nvSpPr>
          <p:spPr bwMode="auto">
            <a:xfrm>
              <a:off x="1544" y="651"/>
              <a:ext cx="23" cy="30"/>
            </a:xfrm>
            <a:custGeom>
              <a:avLst/>
              <a:gdLst>
                <a:gd name="T0" fmla="*/ 0 w 70"/>
                <a:gd name="T1" fmla="*/ 0 h 88"/>
                <a:gd name="T2" fmla="*/ 0 w 70"/>
                <a:gd name="T3" fmla="*/ 0 h 88"/>
                <a:gd name="T4" fmla="*/ 0 w 70"/>
                <a:gd name="T5" fmla="*/ 0 h 88"/>
                <a:gd name="T6" fmla="*/ 0 w 70"/>
                <a:gd name="T7" fmla="*/ 0 h 88"/>
                <a:gd name="T8" fmla="*/ 0 w 70"/>
                <a:gd name="T9" fmla="*/ 0 h 88"/>
                <a:gd name="T10" fmla="*/ 0 w 70"/>
                <a:gd name="T11" fmla="*/ 0 h 88"/>
                <a:gd name="T12" fmla="*/ 0 w 70"/>
                <a:gd name="T13" fmla="*/ 0 h 88"/>
                <a:gd name="T14" fmla="*/ 0 w 70"/>
                <a:gd name="T15" fmla="*/ 0 h 88"/>
                <a:gd name="T16" fmla="*/ 0 w 70"/>
                <a:gd name="T17" fmla="*/ 0 h 88"/>
                <a:gd name="T18" fmla="*/ 0 w 70"/>
                <a:gd name="T19" fmla="*/ 0 h 88"/>
                <a:gd name="T20" fmla="*/ 0 w 70"/>
                <a:gd name="T21" fmla="*/ 0 h 88"/>
                <a:gd name="T22" fmla="*/ 0 w 70"/>
                <a:gd name="T23" fmla="*/ 0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88"/>
                <a:gd name="T38" fmla="*/ 70 w 7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88">
                  <a:moveTo>
                    <a:pt x="0" y="88"/>
                  </a:moveTo>
                  <a:lnTo>
                    <a:pt x="1" y="59"/>
                  </a:lnTo>
                  <a:lnTo>
                    <a:pt x="22" y="53"/>
                  </a:lnTo>
                  <a:lnTo>
                    <a:pt x="33" y="39"/>
                  </a:lnTo>
                  <a:lnTo>
                    <a:pt x="6" y="0"/>
                  </a:lnTo>
                  <a:lnTo>
                    <a:pt x="34" y="12"/>
                  </a:lnTo>
                  <a:lnTo>
                    <a:pt x="70" y="40"/>
                  </a:lnTo>
                  <a:lnTo>
                    <a:pt x="45" y="46"/>
                  </a:lnTo>
                  <a:lnTo>
                    <a:pt x="39" y="58"/>
                  </a:lnTo>
                  <a:lnTo>
                    <a:pt x="13" y="6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 286"/>
            <p:cNvSpPr>
              <a:spLocks/>
            </p:cNvSpPr>
            <p:nvPr/>
          </p:nvSpPr>
          <p:spPr bwMode="auto">
            <a:xfrm>
              <a:off x="1534" y="657"/>
              <a:ext cx="14" cy="10"/>
            </a:xfrm>
            <a:custGeom>
              <a:avLst/>
              <a:gdLst>
                <a:gd name="T0" fmla="*/ 0 w 43"/>
                <a:gd name="T1" fmla="*/ 0 h 29"/>
                <a:gd name="T2" fmla="*/ 0 w 43"/>
                <a:gd name="T3" fmla="*/ 0 h 29"/>
                <a:gd name="T4" fmla="*/ 0 w 43"/>
                <a:gd name="T5" fmla="*/ 0 h 29"/>
                <a:gd name="T6" fmla="*/ 0 w 43"/>
                <a:gd name="T7" fmla="*/ 0 h 29"/>
                <a:gd name="T8" fmla="*/ 0 w 43"/>
                <a:gd name="T9" fmla="*/ 0 h 29"/>
                <a:gd name="T10" fmla="*/ 0 w 43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29"/>
                <a:gd name="T20" fmla="*/ 43 w 43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29">
                  <a:moveTo>
                    <a:pt x="3" y="0"/>
                  </a:moveTo>
                  <a:lnTo>
                    <a:pt x="0" y="20"/>
                  </a:lnTo>
                  <a:lnTo>
                    <a:pt x="31" y="29"/>
                  </a:lnTo>
                  <a:lnTo>
                    <a:pt x="43" y="2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 287"/>
            <p:cNvSpPr>
              <a:spLocks/>
            </p:cNvSpPr>
            <p:nvPr/>
          </p:nvSpPr>
          <p:spPr bwMode="auto">
            <a:xfrm>
              <a:off x="1510" y="646"/>
              <a:ext cx="9" cy="7"/>
            </a:xfrm>
            <a:custGeom>
              <a:avLst/>
              <a:gdLst>
                <a:gd name="T0" fmla="*/ 0 w 27"/>
                <a:gd name="T1" fmla="*/ 0 h 20"/>
                <a:gd name="T2" fmla="*/ 0 w 27"/>
                <a:gd name="T3" fmla="*/ 0 h 20"/>
                <a:gd name="T4" fmla="*/ 0 w 27"/>
                <a:gd name="T5" fmla="*/ 0 h 20"/>
                <a:gd name="T6" fmla="*/ 0 w 27"/>
                <a:gd name="T7" fmla="*/ 0 h 20"/>
                <a:gd name="T8" fmla="*/ 0 w 27"/>
                <a:gd name="T9" fmla="*/ 0 h 20"/>
                <a:gd name="T10" fmla="*/ 0 w 27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20"/>
                <a:gd name="T20" fmla="*/ 27 w 27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20">
                  <a:moveTo>
                    <a:pt x="0" y="5"/>
                  </a:moveTo>
                  <a:lnTo>
                    <a:pt x="12" y="20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 288"/>
            <p:cNvSpPr>
              <a:spLocks/>
            </p:cNvSpPr>
            <p:nvPr/>
          </p:nvSpPr>
          <p:spPr bwMode="auto">
            <a:xfrm>
              <a:off x="1513" y="664"/>
              <a:ext cx="5" cy="7"/>
            </a:xfrm>
            <a:custGeom>
              <a:avLst/>
              <a:gdLst>
                <a:gd name="T0" fmla="*/ 0 w 16"/>
                <a:gd name="T1" fmla="*/ 0 h 21"/>
                <a:gd name="T2" fmla="*/ 0 w 16"/>
                <a:gd name="T3" fmla="*/ 0 h 21"/>
                <a:gd name="T4" fmla="*/ 0 w 16"/>
                <a:gd name="T5" fmla="*/ 0 h 21"/>
                <a:gd name="T6" fmla="*/ 0 w 16"/>
                <a:gd name="T7" fmla="*/ 0 h 21"/>
                <a:gd name="T8" fmla="*/ 0 w 16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1"/>
                <a:gd name="T17" fmla="*/ 16 w 1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1">
                  <a:moveTo>
                    <a:pt x="0" y="0"/>
                  </a:moveTo>
                  <a:lnTo>
                    <a:pt x="10" y="21"/>
                  </a:lnTo>
                  <a:lnTo>
                    <a:pt x="1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289"/>
            <p:cNvSpPr>
              <a:spLocks/>
            </p:cNvSpPr>
            <p:nvPr/>
          </p:nvSpPr>
          <p:spPr bwMode="auto">
            <a:xfrm>
              <a:off x="1484" y="716"/>
              <a:ext cx="21" cy="12"/>
            </a:xfrm>
            <a:custGeom>
              <a:avLst/>
              <a:gdLst>
                <a:gd name="T0" fmla="*/ 0 w 62"/>
                <a:gd name="T1" fmla="*/ 0 h 38"/>
                <a:gd name="T2" fmla="*/ 0 w 62"/>
                <a:gd name="T3" fmla="*/ 0 h 38"/>
                <a:gd name="T4" fmla="*/ 0 w 62"/>
                <a:gd name="T5" fmla="*/ 0 h 38"/>
                <a:gd name="T6" fmla="*/ 0 w 62"/>
                <a:gd name="T7" fmla="*/ 0 h 38"/>
                <a:gd name="T8" fmla="*/ 0 w 62"/>
                <a:gd name="T9" fmla="*/ 0 h 38"/>
                <a:gd name="T10" fmla="*/ 0 w 62"/>
                <a:gd name="T11" fmla="*/ 0 h 38"/>
                <a:gd name="T12" fmla="*/ 0 w 62"/>
                <a:gd name="T13" fmla="*/ 0 h 38"/>
                <a:gd name="T14" fmla="*/ 0 w 62"/>
                <a:gd name="T15" fmla="*/ 0 h 38"/>
                <a:gd name="T16" fmla="*/ 0 w 62"/>
                <a:gd name="T17" fmla="*/ 0 h 38"/>
                <a:gd name="T18" fmla="*/ 0 w 62"/>
                <a:gd name="T19" fmla="*/ 0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2"/>
                <a:gd name="T31" fmla="*/ 0 h 38"/>
                <a:gd name="T32" fmla="*/ 62 w 62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2" h="38">
                  <a:moveTo>
                    <a:pt x="0" y="19"/>
                  </a:moveTo>
                  <a:lnTo>
                    <a:pt x="28" y="38"/>
                  </a:lnTo>
                  <a:lnTo>
                    <a:pt x="54" y="31"/>
                  </a:lnTo>
                  <a:lnTo>
                    <a:pt x="62" y="10"/>
                  </a:lnTo>
                  <a:lnTo>
                    <a:pt x="51" y="0"/>
                  </a:lnTo>
                  <a:lnTo>
                    <a:pt x="38" y="19"/>
                  </a:lnTo>
                  <a:lnTo>
                    <a:pt x="27" y="13"/>
                  </a:lnTo>
                  <a:lnTo>
                    <a:pt x="27" y="23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 290"/>
            <p:cNvSpPr>
              <a:spLocks/>
            </p:cNvSpPr>
            <p:nvPr/>
          </p:nvSpPr>
          <p:spPr bwMode="auto">
            <a:xfrm>
              <a:off x="1542" y="703"/>
              <a:ext cx="14" cy="13"/>
            </a:xfrm>
            <a:custGeom>
              <a:avLst/>
              <a:gdLst>
                <a:gd name="T0" fmla="*/ 0 w 41"/>
                <a:gd name="T1" fmla="*/ 0 h 37"/>
                <a:gd name="T2" fmla="*/ 0 w 41"/>
                <a:gd name="T3" fmla="*/ 0 h 37"/>
                <a:gd name="T4" fmla="*/ 0 w 41"/>
                <a:gd name="T5" fmla="*/ 0 h 37"/>
                <a:gd name="T6" fmla="*/ 0 w 41"/>
                <a:gd name="T7" fmla="*/ 0 h 37"/>
                <a:gd name="T8" fmla="*/ 0 w 41"/>
                <a:gd name="T9" fmla="*/ 0 h 37"/>
                <a:gd name="T10" fmla="*/ 0 w 41"/>
                <a:gd name="T11" fmla="*/ 0 h 37"/>
                <a:gd name="T12" fmla="*/ 0 w 41"/>
                <a:gd name="T13" fmla="*/ 0 h 37"/>
                <a:gd name="T14" fmla="*/ 0 w 41"/>
                <a:gd name="T15" fmla="*/ 0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"/>
                <a:gd name="T25" fmla="*/ 0 h 37"/>
                <a:gd name="T26" fmla="*/ 41 w 41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" h="37">
                  <a:moveTo>
                    <a:pt x="13" y="0"/>
                  </a:moveTo>
                  <a:lnTo>
                    <a:pt x="0" y="17"/>
                  </a:lnTo>
                  <a:lnTo>
                    <a:pt x="22" y="18"/>
                  </a:lnTo>
                  <a:lnTo>
                    <a:pt x="41" y="37"/>
                  </a:lnTo>
                  <a:lnTo>
                    <a:pt x="40" y="4"/>
                  </a:lnTo>
                  <a:lnTo>
                    <a:pt x="27" y="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 291"/>
            <p:cNvSpPr>
              <a:spLocks/>
            </p:cNvSpPr>
            <p:nvPr/>
          </p:nvSpPr>
          <p:spPr bwMode="auto">
            <a:xfrm>
              <a:off x="1539" y="694"/>
              <a:ext cx="7" cy="5"/>
            </a:xfrm>
            <a:custGeom>
              <a:avLst/>
              <a:gdLst>
                <a:gd name="T0" fmla="*/ 0 w 22"/>
                <a:gd name="T1" fmla="*/ 0 h 14"/>
                <a:gd name="T2" fmla="*/ 0 w 22"/>
                <a:gd name="T3" fmla="*/ 0 h 14"/>
                <a:gd name="T4" fmla="*/ 0 w 22"/>
                <a:gd name="T5" fmla="*/ 0 h 14"/>
                <a:gd name="T6" fmla="*/ 0 w 22"/>
                <a:gd name="T7" fmla="*/ 0 h 14"/>
                <a:gd name="T8" fmla="*/ 0 w 22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4"/>
                <a:gd name="T17" fmla="*/ 22 w 22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4">
                  <a:moveTo>
                    <a:pt x="0" y="0"/>
                  </a:moveTo>
                  <a:lnTo>
                    <a:pt x="22" y="0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 292"/>
            <p:cNvSpPr>
              <a:spLocks/>
            </p:cNvSpPr>
            <p:nvPr/>
          </p:nvSpPr>
          <p:spPr bwMode="auto">
            <a:xfrm>
              <a:off x="1555" y="694"/>
              <a:ext cx="10" cy="7"/>
            </a:xfrm>
            <a:custGeom>
              <a:avLst/>
              <a:gdLst>
                <a:gd name="T0" fmla="*/ 0 w 30"/>
                <a:gd name="T1" fmla="*/ 0 h 21"/>
                <a:gd name="T2" fmla="*/ 0 w 30"/>
                <a:gd name="T3" fmla="*/ 0 h 21"/>
                <a:gd name="T4" fmla="*/ 0 w 30"/>
                <a:gd name="T5" fmla="*/ 0 h 21"/>
                <a:gd name="T6" fmla="*/ 0 w 30"/>
                <a:gd name="T7" fmla="*/ 0 h 21"/>
                <a:gd name="T8" fmla="*/ 0 w 30"/>
                <a:gd name="T9" fmla="*/ 0 h 21"/>
                <a:gd name="T10" fmla="*/ 0 w 30"/>
                <a:gd name="T11" fmla="*/ 0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21"/>
                <a:gd name="T20" fmla="*/ 30 w 3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21">
                  <a:moveTo>
                    <a:pt x="0" y="3"/>
                  </a:moveTo>
                  <a:lnTo>
                    <a:pt x="12" y="21"/>
                  </a:lnTo>
                  <a:lnTo>
                    <a:pt x="30" y="19"/>
                  </a:lnTo>
                  <a:lnTo>
                    <a:pt x="1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 293"/>
            <p:cNvSpPr>
              <a:spLocks/>
            </p:cNvSpPr>
            <p:nvPr/>
          </p:nvSpPr>
          <p:spPr bwMode="auto">
            <a:xfrm>
              <a:off x="1533" y="741"/>
              <a:ext cx="21" cy="18"/>
            </a:xfrm>
            <a:custGeom>
              <a:avLst/>
              <a:gdLst>
                <a:gd name="T0" fmla="*/ 0 w 65"/>
                <a:gd name="T1" fmla="*/ 0 h 53"/>
                <a:gd name="T2" fmla="*/ 0 w 65"/>
                <a:gd name="T3" fmla="*/ 0 h 53"/>
                <a:gd name="T4" fmla="*/ 0 w 65"/>
                <a:gd name="T5" fmla="*/ 0 h 53"/>
                <a:gd name="T6" fmla="*/ 0 w 65"/>
                <a:gd name="T7" fmla="*/ 0 h 53"/>
                <a:gd name="T8" fmla="*/ 0 w 65"/>
                <a:gd name="T9" fmla="*/ 0 h 53"/>
                <a:gd name="T10" fmla="*/ 0 w 65"/>
                <a:gd name="T11" fmla="*/ 0 h 53"/>
                <a:gd name="T12" fmla="*/ 0 w 65"/>
                <a:gd name="T13" fmla="*/ 0 h 53"/>
                <a:gd name="T14" fmla="*/ 0 w 65"/>
                <a:gd name="T15" fmla="*/ 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5"/>
                <a:gd name="T25" fmla="*/ 0 h 53"/>
                <a:gd name="T26" fmla="*/ 65 w 65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5" h="53">
                  <a:moveTo>
                    <a:pt x="0" y="53"/>
                  </a:moveTo>
                  <a:lnTo>
                    <a:pt x="18" y="32"/>
                  </a:lnTo>
                  <a:lnTo>
                    <a:pt x="41" y="0"/>
                  </a:lnTo>
                  <a:lnTo>
                    <a:pt x="65" y="6"/>
                  </a:lnTo>
                  <a:lnTo>
                    <a:pt x="41" y="21"/>
                  </a:lnTo>
                  <a:lnTo>
                    <a:pt x="29" y="37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294"/>
            <p:cNvSpPr>
              <a:spLocks/>
            </p:cNvSpPr>
            <p:nvPr/>
          </p:nvSpPr>
          <p:spPr bwMode="auto">
            <a:xfrm>
              <a:off x="1544" y="742"/>
              <a:ext cx="52" cy="33"/>
            </a:xfrm>
            <a:custGeom>
              <a:avLst/>
              <a:gdLst>
                <a:gd name="T0" fmla="*/ 0 w 156"/>
                <a:gd name="T1" fmla="*/ 0 h 97"/>
                <a:gd name="T2" fmla="*/ 0 w 156"/>
                <a:gd name="T3" fmla="*/ 0 h 97"/>
                <a:gd name="T4" fmla="*/ 0 w 156"/>
                <a:gd name="T5" fmla="*/ 0 h 97"/>
                <a:gd name="T6" fmla="*/ 0 w 156"/>
                <a:gd name="T7" fmla="*/ 0 h 97"/>
                <a:gd name="T8" fmla="*/ 0 w 156"/>
                <a:gd name="T9" fmla="*/ 0 h 97"/>
                <a:gd name="T10" fmla="*/ 0 w 156"/>
                <a:gd name="T11" fmla="*/ 0 h 97"/>
                <a:gd name="T12" fmla="*/ 0 w 156"/>
                <a:gd name="T13" fmla="*/ 0 h 97"/>
                <a:gd name="T14" fmla="*/ 0 w 156"/>
                <a:gd name="T15" fmla="*/ 0 h 97"/>
                <a:gd name="T16" fmla="*/ 0 w 156"/>
                <a:gd name="T17" fmla="*/ 0 h 97"/>
                <a:gd name="T18" fmla="*/ 0 w 156"/>
                <a:gd name="T19" fmla="*/ 0 h 97"/>
                <a:gd name="T20" fmla="*/ 0 w 156"/>
                <a:gd name="T21" fmla="*/ 0 h 97"/>
                <a:gd name="T22" fmla="*/ 0 w 156"/>
                <a:gd name="T23" fmla="*/ 0 h 97"/>
                <a:gd name="T24" fmla="*/ 0 w 156"/>
                <a:gd name="T25" fmla="*/ 0 h 97"/>
                <a:gd name="T26" fmla="*/ 0 w 156"/>
                <a:gd name="T27" fmla="*/ 0 h 97"/>
                <a:gd name="T28" fmla="*/ 0 w 156"/>
                <a:gd name="T29" fmla="*/ 0 h 97"/>
                <a:gd name="T30" fmla="*/ 0 w 156"/>
                <a:gd name="T31" fmla="*/ 0 h 97"/>
                <a:gd name="T32" fmla="*/ 0 w 156"/>
                <a:gd name="T33" fmla="*/ 0 h 97"/>
                <a:gd name="T34" fmla="*/ 0 w 156"/>
                <a:gd name="T35" fmla="*/ 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97"/>
                <a:gd name="T56" fmla="*/ 156 w 156"/>
                <a:gd name="T57" fmla="*/ 97 h 9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97">
                  <a:moveTo>
                    <a:pt x="0" y="60"/>
                  </a:moveTo>
                  <a:lnTo>
                    <a:pt x="28" y="42"/>
                  </a:lnTo>
                  <a:lnTo>
                    <a:pt x="47" y="52"/>
                  </a:lnTo>
                  <a:lnTo>
                    <a:pt x="62" y="74"/>
                  </a:lnTo>
                  <a:lnTo>
                    <a:pt x="75" y="72"/>
                  </a:lnTo>
                  <a:lnTo>
                    <a:pt x="58" y="35"/>
                  </a:lnTo>
                  <a:lnTo>
                    <a:pt x="58" y="0"/>
                  </a:lnTo>
                  <a:lnTo>
                    <a:pt x="88" y="75"/>
                  </a:lnTo>
                  <a:lnTo>
                    <a:pt x="101" y="75"/>
                  </a:lnTo>
                  <a:lnTo>
                    <a:pt x="156" y="45"/>
                  </a:lnTo>
                  <a:lnTo>
                    <a:pt x="152" y="58"/>
                  </a:lnTo>
                  <a:lnTo>
                    <a:pt x="122" y="74"/>
                  </a:lnTo>
                  <a:lnTo>
                    <a:pt x="99" y="86"/>
                  </a:lnTo>
                  <a:lnTo>
                    <a:pt x="79" y="97"/>
                  </a:lnTo>
                  <a:lnTo>
                    <a:pt x="45" y="86"/>
                  </a:lnTo>
                  <a:lnTo>
                    <a:pt x="30" y="7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295"/>
            <p:cNvSpPr>
              <a:spLocks/>
            </p:cNvSpPr>
            <p:nvPr/>
          </p:nvSpPr>
          <p:spPr bwMode="auto">
            <a:xfrm>
              <a:off x="1565" y="722"/>
              <a:ext cx="37" cy="30"/>
            </a:xfrm>
            <a:custGeom>
              <a:avLst/>
              <a:gdLst>
                <a:gd name="T0" fmla="*/ 0 w 110"/>
                <a:gd name="T1" fmla="*/ 0 h 90"/>
                <a:gd name="T2" fmla="*/ 0 w 110"/>
                <a:gd name="T3" fmla="*/ 0 h 90"/>
                <a:gd name="T4" fmla="*/ 0 w 110"/>
                <a:gd name="T5" fmla="*/ 0 h 90"/>
                <a:gd name="T6" fmla="*/ 0 w 110"/>
                <a:gd name="T7" fmla="*/ 0 h 90"/>
                <a:gd name="T8" fmla="*/ 0 w 110"/>
                <a:gd name="T9" fmla="*/ 0 h 90"/>
                <a:gd name="T10" fmla="*/ 0 w 110"/>
                <a:gd name="T11" fmla="*/ 0 h 90"/>
                <a:gd name="T12" fmla="*/ 0 w 110"/>
                <a:gd name="T13" fmla="*/ 0 h 90"/>
                <a:gd name="T14" fmla="*/ 0 w 110"/>
                <a:gd name="T15" fmla="*/ 0 h 90"/>
                <a:gd name="T16" fmla="*/ 0 w 110"/>
                <a:gd name="T17" fmla="*/ 0 h 90"/>
                <a:gd name="T18" fmla="*/ 0 w 110"/>
                <a:gd name="T19" fmla="*/ 0 h 90"/>
                <a:gd name="T20" fmla="*/ 0 w 110"/>
                <a:gd name="T21" fmla="*/ 0 h 90"/>
                <a:gd name="T22" fmla="*/ 0 w 110"/>
                <a:gd name="T23" fmla="*/ 0 h 90"/>
                <a:gd name="T24" fmla="*/ 0 w 110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0"/>
                <a:gd name="T40" fmla="*/ 0 h 90"/>
                <a:gd name="T41" fmla="*/ 110 w 110"/>
                <a:gd name="T42" fmla="*/ 90 h 9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0" h="90">
                  <a:moveTo>
                    <a:pt x="0" y="45"/>
                  </a:moveTo>
                  <a:lnTo>
                    <a:pt x="16" y="16"/>
                  </a:lnTo>
                  <a:lnTo>
                    <a:pt x="21" y="28"/>
                  </a:lnTo>
                  <a:lnTo>
                    <a:pt x="53" y="13"/>
                  </a:lnTo>
                  <a:lnTo>
                    <a:pt x="64" y="0"/>
                  </a:lnTo>
                  <a:lnTo>
                    <a:pt x="80" y="10"/>
                  </a:lnTo>
                  <a:lnTo>
                    <a:pt x="91" y="43"/>
                  </a:lnTo>
                  <a:lnTo>
                    <a:pt x="110" y="90"/>
                  </a:lnTo>
                  <a:lnTo>
                    <a:pt x="95" y="83"/>
                  </a:lnTo>
                  <a:lnTo>
                    <a:pt x="67" y="16"/>
                  </a:lnTo>
                  <a:lnTo>
                    <a:pt x="42" y="31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296"/>
            <p:cNvSpPr>
              <a:spLocks/>
            </p:cNvSpPr>
            <p:nvPr/>
          </p:nvSpPr>
          <p:spPr bwMode="auto">
            <a:xfrm>
              <a:off x="1608" y="741"/>
              <a:ext cx="19" cy="11"/>
            </a:xfrm>
            <a:custGeom>
              <a:avLst/>
              <a:gdLst>
                <a:gd name="T0" fmla="*/ 0 w 56"/>
                <a:gd name="T1" fmla="*/ 0 h 34"/>
                <a:gd name="T2" fmla="*/ 0 w 56"/>
                <a:gd name="T3" fmla="*/ 0 h 34"/>
                <a:gd name="T4" fmla="*/ 0 w 56"/>
                <a:gd name="T5" fmla="*/ 0 h 34"/>
                <a:gd name="T6" fmla="*/ 0 w 56"/>
                <a:gd name="T7" fmla="*/ 0 h 34"/>
                <a:gd name="T8" fmla="*/ 0 w 56"/>
                <a:gd name="T9" fmla="*/ 0 h 34"/>
                <a:gd name="T10" fmla="*/ 0 w 56"/>
                <a:gd name="T11" fmla="*/ 0 h 34"/>
                <a:gd name="T12" fmla="*/ 0 w 56"/>
                <a:gd name="T13" fmla="*/ 0 h 34"/>
                <a:gd name="T14" fmla="*/ 0 w 56"/>
                <a:gd name="T15" fmla="*/ 0 h 34"/>
                <a:gd name="T16" fmla="*/ 0 w 56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34"/>
                <a:gd name="T29" fmla="*/ 56 w 56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34">
                  <a:moveTo>
                    <a:pt x="0" y="31"/>
                  </a:moveTo>
                  <a:lnTo>
                    <a:pt x="11" y="11"/>
                  </a:lnTo>
                  <a:lnTo>
                    <a:pt x="49" y="0"/>
                  </a:lnTo>
                  <a:lnTo>
                    <a:pt x="56" y="6"/>
                  </a:lnTo>
                  <a:lnTo>
                    <a:pt x="45" y="13"/>
                  </a:lnTo>
                  <a:lnTo>
                    <a:pt x="19" y="14"/>
                  </a:lnTo>
                  <a:lnTo>
                    <a:pt x="14" y="3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297"/>
            <p:cNvSpPr>
              <a:spLocks/>
            </p:cNvSpPr>
            <p:nvPr/>
          </p:nvSpPr>
          <p:spPr bwMode="auto">
            <a:xfrm>
              <a:off x="1587" y="717"/>
              <a:ext cx="13" cy="11"/>
            </a:xfrm>
            <a:custGeom>
              <a:avLst/>
              <a:gdLst>
                <a:gd name="T0" fmla="*/ 0 w 41"/>
                <a:gd name="T1" fmla="*/ 0 h 34"/>
                <a:gd name="T2" fmla="*/ 0 w 41"/>
                <a:gd name="T3" fmla="*/ 0 h 34"/>
                <a:gd name="T4" fmla="*/ 0 w 41"/>
                <a:gd name="T5" fmla="*/ 0 h 34"/>
                <a:gd name="T6" fmla="*/ 0 w 41"/>
                <a:gd name="T7" fmla="*/ 0 h 34"/>
                <a:gd name="T8" fmla="*/ 0 w 41"/>
                <a:gd name="T9" fmla="*/ 0 h 34"/>
                <a:gd name="T10" fmla="*/ 0 w 41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4"/>
                <a:gd name="T20" fmla="*/ 41 w 41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4">
                  <a:moveTo>
                    <a:pt x="0" y="0"/>
                  </a:moveTo>
                  <a:lnTo>
                    <a:pt x="18" y="20"/>
                  </a:lnTo>
                  <a:lnTo>
                    <a:pt x="41" y="34"/>
                  </a:lnTo>
                  <a:lnTo>
                    <a:pt x="26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298"/>
            <p:cNvSpPr>
              <a:spLocks/>
            </p:cNvSpPr>
            <p:nvPr/>
          </p:nvSpPr>
          <p:spPr bwMode="auto">
            <a:xfrm>
              <a:off x="1516" y="729"/>
              <a:ext cx="3" cy="22"/>
            </a:xfrm>
            <a:custGeom>
              <a:avLst/>
              <a:gdLst>
                <a:gd name="T0" fmla="*/ 0 w 9"/>
                <a:gd name="T1" fmla="*/ 0 h 66"/>
                <a:gd name="T2" fmla="*/ 0 w 9"/>
                <a:gd name="T3" fmla="*/ 0 h 66"/>
                <a:gd name="T4" fmla="*/ 0 w 9"/>
                <a:gd name="T5" fmla="*/ 0 h 66"/>
                <a:gd name="T6" fmla="*/ 0 w 9"/>
                <a:gd name="T7" fmla="*/ 0 h 66"/>
                <a:gd name="T8" fmla="*/ 0 w 9"/>
                <a:gd name="T9" fmla="*/ 0 h 66"/>
                <a:gd name="T10" fmla="*/ 0 w 9"/>
                <a:gd name="T11" fmla="*/ 0 h 66"/>
                <a:gd name="T12" fmla="*/ 0 w 9"/>
                <a:gd name="T13" fmla="*/ 0 h 6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66"/>
                <a:gd name="T23" fmla="*/ 9 w 9"/>
                <a:gd name="T24" fmla="*/ 66 h 6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66">
                  <a:moveTo>
                    <a:pt x="1" y="0"/>
                  </a:moveTo>
                  <a:lnTo>
                    <a:pt x="5" y="47"/>
                  </a:lnTo>
                  <a:lnTo>
                    <a:pt x="0" y="66"/>
                  </a:lnTo>
                  <a:lnTo>
                    <a:pt x="9" y="54"/>
                  </a:lnTo>
                  <a:lnTo>
                    <a:pt x="9" y="2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 299"/>
            <p:cNvSpPr>
              <a:spLocks/>
            </p:cNvSpPr>
            <p:nvPr/>
          </p:nvSpPr>
          <p:spPr bwMode="auto">
            <a:xfrm>
              <a:off x="1726" y="611"/>
              <a:ext cx="131" cy="128"/>
            </a:xfrm>
            <a:custGeom>
              <a:avLst/>
              <a:gdLst>
                <a:gd name="T0" fmla="*/ 0 w 393"/>
                <a:gd name="T1" fmla="*/ 0 h 384"/>
                <a:gd name="T2" fmla="*/ 0 w 393"/>
                <a:gd name="T3" fmla="*/ 0 h 384"/>
                <a:gd name="T4" fmla="*/ 0 w 393"/>
                <a:gd name="T5" fmla="*/ 0 h 384"/>
                <a:gd name="T6" fmla="*/ 0 w 393"/>
                <a:gd name="T7" fmla="*/ 0 h 384"/>
                <a:gd name="T8" fmla="*/ 0 w 393"/>
                <a:gd name="T9" fmla="*/ 0 h 384"/>
                <a:gd name="T10" fmla="*/ 0 w 393"/>
                <a:gd name="T11" fmla="*/ 0 h 384"/>
                <a:gd name="T12" fmla="*/ 0 w 393"/>
                <a:gd name="T13" fmla="*/ 0 h 384"/>
                <a:gd name="T14" fmla="*/ 0 w 393"/>
                <a:gd name="T15" fmla="*/ 0 h 384"/>
                <a:gd name="T16" fmla="*/ 0 w 393"/>
                <a:gd name="T17" fmla="*/ 0 h 384"/>
                <a:gd name="T18" fmla="*/ 0 w 393"/>
                <a:gd name="T19" fmla="*/ 0 h 384"/>
                <a:gd name="T20" fmla="*/ 0 w 393"/>
                <a:gd name="T21" fmla="*/ 0 h 384"/>
                <a:gd name="T22" fmla="*/ 0 w 393"/>
                <a:gd name="T23" fmla="*/ 0 h 384"/>
                <a:gd name="T24" fmla="*/ 0 w 393"/>
                <a:gd name="T25" fmla="*/ 0 h 384"/>
                <a:gd name="T26" fmla="*/ 0 w 393"/>
                <a:gd name="T27" fmla="*/ 0 h 384"/>
                <a:gd name="T28" fmla="*/ 0 w 393"/>
                <a:gd name="T29" fmla="*/ 0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93"/>
                <a:gd name="T46" fmla="*/ 0 h 384"/>
                <a:gd name="T47" fmla="*/ 393 w 393"/>
                <a:gd name="T48" fmla="*/ 384 h 3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93" h="384">
                  <a:moveTo>
                    <a:pt x="0" y="38"/>
                  </a:moveTo>
                  <a:lnTo>
                    <a:pt x="24" y="13"/>
                  </a:lnTo>
                  <a:lnTo>
                    <a:pt x="64" y="0"/>
                  </a:lnTo>
                  <a:lnTo>
                    <a:pt x="122" y="1"/>
                  </a:lnTo>
                  <a:lnTo>
                    <a:pt x="179" y="20"/>
                  </a:lnTo>
                  <a:lnTo>
                    <a:pt x="223" y="47"/>
                  </a:lnTo>
                  <a:lnTo>
                    <a:pt x="276" y="95"/>
                  </a:lnTo>
                  <a:lnTo>
                    <a:pt x="321" y="158"/>
                  </a:lnTo>
                  <a:lnTo>
                    <a:pt x="363" y="241"/>
                  </a:lnTo>
                  <a:lnTo>
                    <a:pt x="388" y="309"/>
                  </a:lnTo>
                  <a:lnTo>
                    <a:pt x="393" y="384"/>
                  </a:lnTo>
                  <a:lnTo>
                    <a:pt x="345" y="325"/>
                  </a:lnTo>
                  <a:lnTo>
                    <a:pt x="197" y="22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300"/>
            <p:cNvSpPr>
              <a:spLocks/>
            </p:cNvSpPr>
            <p:nvPr/>
          </p:nvSpPr>
          <p:spPr bwMode="auto">
            <a:xfrm>
              <a:off x="1373" y="606"/>
              <a:ext cx="33" cy="24"/>
            </a:xfrm>
            <a:custGeom>
              <a:avLst/>
              <a:gdLst>
                <a:gd name="T0" fmla="*/ 0 w 99"/>
                <a:gd name="T1" fmla="*/ 0 h 72"/>
                <a:gd name="T2" fmla="*/ 0 w 99"/>
                <a:gd name="T3" fmla="*/ 0 h 72"/>
                <a:gd name="T4" fmla="*/ 0 w 99"/>
                <a:gd name="T5" fmla="*/ 0 h 72"/>
                <a:gd name="T6" fmla="*/ 0 w 99"/>
                <a:gd name="T7" fmla="*/ 0 h 72"/>
                <a:gd name="T8" fmla="*/ 0 w 99"/>
                <a:gd name="T9" fmla="*/ 0 h 72"/>
                <a:gd name="T10" fmla="*/ 0 w 99"/>
                <a:gd name="T11" fmla="*/ 0 h 72"/>
                <a:gd name="T12" fmla="*/ 0 w 99"/>
                <a:gd name="T13" fmla="*/ 0 h 72"/>
                <a:gd name="T14" fmla="*/ 0 w 99"/>
                <a:gd name="T15" fmla="*/ 0 h 72"/>
                <a:gd name="T16" fmla="*/ 0 w 99"/>
                <a:gd name="T17" fmla="*/ 0 h 72"/>
                <a:gd name="T18" fmla="*/ 0 w 99"/>
                <a:gd name="T19" fmla="*/ 0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9"/>
                <a:gd name="T31" fmla="*/ 0 h 72"/>
                <a:gd name="T32" fmla="*/ 99 w 99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9" h="72">
                  <a:moveTo>
                    <a:pt x="27" y="2"/>
                  </a:moveTo>
                  <a:lnTo>
                    <a:pt x="6" y="38"/>
                  </a:lnTo>
                  <a:lnTo>
                    <a:pt x="0" y="72"/>
                  </a:lnTo>
                  <a:lnTo>
                    <a:pt x="19" y="51"/>
                  </a:lnTo>
                  <a:lnTo>
                    <a:pt x="46" y="34"/>
                  </a:lnTo>
                  <a:lnTo>
                    <a:pt x="66" y="27"/>
                  </a:lnTo>
                  <a:lnTo>
                    <a:pt x="89" y="29"/>
                  </a:lnTo>
                  <a:lnTo>
                    <a:pt x="99" y="0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301"/>
            <p:cNvSpPr>
              <a:spLocks/>
            </p:cNvSpPr>
            <p:nvPr/>
          </p:nvSpPr>
          <p:spPr bwMode="auto">
            <a:xfrm>
              <a:off x="1407" y="604"/>
              <a:ext cx="11" cy="15"/>
            </a:xfrm>
            <a:custGeom>
              <a:avLst/>
              <a:gdLst>
                <a:gd name="T0" fmla="*/ 0 w 33"/>
                <a:gd name="T1" fmla="*/ 0 h 46"/>
                <a:gd name="T2" fmla="*/ 0 w 33"/>
                <a:gd name="T3" fmla="*/ 0 h 46"/>
                <a:gd name="T4" fmla="*/ 0 w 33"/>
                <a:gd name="T5" fmla="*/ 0 h 46"/>
                <a:gd name="T6" fmla="*/ 0 w 33"/>
                <a:gd name="T7" fmla="*/ 0 h 46"/>
                <a:gd name="T8" fmla="*/ 0 w 33"/>
                <a:gd name="T9" fmla="*/ 0 h 46"/>
                <a:gd name="T10" fmla="*/ 0 w 33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6"/>
                <a:gd name="T20" fmla="*/ 33 w 33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6">
                  <a:moveTo>
                    <a:pt x="16" y="1"/>
                  </a:moveTo>
                  <a:lnTo>
                    <a:pt x="0" y="46"/>
                  </a:lnTo>
                  <a:lnTo>
                    <a:pt x="22" y="30"/>
                  </a:lnTo>
                  <a:lnTo>
                    <a:pt x="33" y="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302"/>
            <p:cNvSpPr>
              <a:spLocks/>
            </p:cNvSpPr>
            <p:nvPr/>
          </p:nvSpPr>
          <p:spPr bwMode="auto">
            <a:xfrm>
              <a:off x="1373" y="597"/>
              <a:ext cx="39" cy="30"/>
            </a:xfrm>
            <a:custGeom>
              <a:avLst/>
              <a:gdLst>
                <a:gd name="T0" fmla="*/ 0 w 115"/>
                <a:gd name="T1" fmla="*/ 0 h 92"/>
                <a:gd name="T2" fmla="*/ 0 w 115"/>
                <a:gd name="T3" fmla="*/ 0 h 92"/>
                <a:gd name="T4" fmla="*/ 0 w 115"/>
                <a:gd name="T5" fmla="*/ 0 h 92"/>
                <a:gd name="T6" fmla="*/ 0 w 115"/>
                <a:gd name="T7" fmla="*/ 0 h 92"/>
                <a:gd name="T8" fmla="*/ 0 w 115"/>
                <a:gd name="T9" fmla="*/ 0 h 92"/>
                <a:gd name="T10" fmla="*/ 0 w 115"/>
                <a:gd name="T11" fmla="*/ 0 h 92"/>
                <a:gd name="T12" fmla="*/ 0 w 115"/>
                <a:gd name="T13" fmla="*/ 0 h 92"/>
                <a:gd name="T14" fmla="*/ 0 w 115"/>
                <a:gd name="T15" fmla="*/ 0 h 92"/>
                <a:gd name="T16" fmla="*/ 0 w 115"/>
                <a:gd name="T17" fmla="*/ 0 h 92"/>
                <a:gd name="T18" fmla="*/ 0 w 115"/>
                <a:gd name="T19" fmla="*/ 0 h 92"/>
                <a:gd name="T20" fmla="*/ 0 w 115"/>
                <a:gd name="T21" fmla="*/ 0 h 92"/>
                <a:gd name="T22" fmla="*/ 0 w 115"/>
                <a:gd name="T23" fmla="*/ 0 h 92"/>
                <a:gd name="T24" fmla="*/ 0 w 115"/>
                <a:gd name="T25" fmla="*/ 0 h 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5"/>
                <a:gd name="T40" fmla="*/ 0 h 92"/>
                <a:gd name="T41" fmla="*/ 115 w 115"/>
                <a:gd name="T42" fmla="*/ 92 h 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5" h="92">
                  <a:moveTo>
                    <a:pt x="1" y="92"/>
                  </a:moveTo>
                  <a:lnTo>
                    <a:pt x="0" y="68"/>
                  </a:lnTo>
                  <a:lnTo>
                    <a:pt x="15" y="39"/>
                  </a:lnTo>
                  <a:lnTo>
                    <a:pt x="41" y="17"/>
                  </a:lnTo>
                  <a:lnTo>
                    <a:pt x="69" y="5"/>
                  </a:lnTo>
                  <a:lnTo>
                    <a:pt x="93" y="0"/>
                  </a:lnTo>
                  <a:lnTo>
                    <a:pt x="115" y="2"/>
                  </a:lnTo>
                  <a:lnTo>
                    <a:pt x="96" y="39"/>
                  </a:lnTo>
                  <a:lnTo>
                    <a:pt x="63" y="39"/>
                  </a:lnTo>
                  <a:lnTo>
                    <a:pt x="34" y="53"/>
                  </a:lnTo>
                  <a:lnTo>
                    <a:pt x="9" y="77"/>
                  </a:lnTo>
                  <a:lnTo>
                    <a:pt x="1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 303"/>
            <p:cNvSpPr>
              <a:spLocks/>
            </p:cNvSpPr>
            <p:nvPr/>
          </p:nvSpPr>
          <p:spPr bwMode="auto">
            <a:xfrm>
              <a:off x="1400" y="597"/>
              <a:ext cx="47" cy="44"/>
            </a:xfrm>
            <a:custGeom>
              <a:avLst/>
              <a:gdLst>
                <a:gd name="T0" fmla="*/ 0 w 141"/>
                <a:gd name="T1" fmla="*/ 0 h 130"/>
                <a:gd name="T2" fmla="*/ 0 w 141"/>
                <a:gd name="T3" fmla="*/ 0 h 130"/>
                <a:gd name="T4" fmla="*/ 0 w 141"/>
                <a:gd name="T5" fmla="*/ 0 h 130"/>
                <a:gd name="T6" fmla="*/ 0 w 141"/>
                <a:gd name="T7" fmla="*/ 0 h 130"/>
                <a:gd name="T8" fmla="*/ 0 w 141"/>
                <a:gd name="T9" fmla="*/ 0 h 130"/>
                <a:gd name="T10" fmla="*/ 0 w 141"/>
                <a:gd name="T11" fmla="*/ 0 h 130"/>
                <a:gd name="T12" fmla="*/ 0 w 141"/>
                <a:gd name="T13" fmla="*/ 0 h 130"/>
                <a:gd name="T14" fmla="*/ 0 w 141"/>
                <a:gd name="T15" fmla="*/ 0 h 130"/>
                <a:gd name="T16" fmla="*/ 0 w 141"/>
                <a:gd name="T17" fmla="*/ 0 h 130"/>
                <a:gd name="T18" fmla="*/ 0 w 141"/>
                <a:gd name="T19" fmla="*/ 0 h 130"/>
                <a:gd name="T20" fmla="*/ 0 w 141"/>
                <a:gd name="T21" fmla="*/ 0 h 130"/>
                <a:gd name="T22" fmla="*/ 0 w 141"/>
                <a:gd name="T23" fmla="*/ 0 h 130"/>
                <a:gd name="T24" fmla="*/ 0 w 141"/>
                <a:gd name="T25" fmla="*/ 0 h 130"/>
                <a:gd name="T26" fmla="*/ 0 w 141"/>
                <a:gd name="T27" fmla="*/ 0 h 130"/>
                <a:gd name="T28" fmla="*/ 0 w 141"/>
                <a:gd name="T29" fmla="*/ 0 h 130"/>
                <a:gd name="T30" fmla="*/ 0 w 141"/>
                <a:gd name="T31" fmla="*/ 0 h 1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1"/>
                <a:gd name="T49" fmla="*/ 0 h 130"/>
                <a:gd name="T50" fmla="*/ 141 w 141"/>
                <a:gd name="T51" fmla="*/ 130 h 1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1" h="130">
                  <a:moveTo>
                    <a:pt x="43" y="0"/>
                  </a:moveTo>
                  <a:lnTo>
                    <a:pt x="0" y="115"/>
                  </a:lnTo>
                  <a:lnTo>
                    <a:pt x="9" y="119"/>
                  </a:lnTo>
                  <a:lnTo>
                    <a:pt x="11" y="130"/>
                  </a:lnTo>
                  <a:lnTo>
                    <a:pt x="25" y="120"/>
                  </a:lnTo>
                  <a:lnTo>
                    <a:pt x="141" y="72"/>
                  </a:lnTo>
                  <a:lnTo>
                    <a:pt x="106" y="41"/>
                  </a:lnTo>
                  <a:lnTo>
                    <a:pt x="91" y="69"/>
                  </a:lnTo>
                  <a:lnTo>
                    <a:pt x="18" y="109"/>
                  </a:lnTo>
                  <a:lnTo>
                    <a:pt x="11" y="99"/>
                  </a:lnTo>
                  <a:lnTo>
                    <a:pt x="32" y="62"/>
                  </a:lnTo>
                  <a:lnTo>
                    <a:pt x="34" y="37"/>
                  </a:lnTo>
                  <a:lnTo>
                    <a:pt x="49" y="36"/>
                  </a:lnTo>
                  <a:lnTo>
                    <a:pt x="62" y="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304"/>
            <p:cNvSpPr>
              <a:spLocks/>
            </p:cNvSpPr>
            <p:nvPr/>
          </p:nvSpPr>
          <p:spPr bwMode="auto">
            <a:xfrm>
              <a:off x="1599" y="152"/>
              <a:ext cx="743" cy="306"/>
            </a:xfrm>
            <a:custGeom>
              <a:avLst/>
              <a:gdLst>
                <a:gd name="T0" fmla="*/ 0 w 2227"/>
                <a:gd name="T1" fmla="*/ 0 h 918"/>
                <a:gd name="T2" fmla="*/ 0 w 2227"/>
                <a:gd name="T3" fmla="*/ 0 h 918"/>
                <a:gd name="T4" fmla="*/ 0 w 2227"/>
                <a:gd name="T5" fmla="*/ 0 h 918"/>
                <a:gd name="T6" fmla="*/ 0 w 2227"/>
                <a:gd name="T7" fmla="*/ 0 h 918"/>
                <a:gd name="T8" fmla="*/ 0 w 2227"/>
                <a:gd name="T9" fmla="*/ 0 h 918"/>
                <a:gd name="T10" fmla="*/ 0 w 2227"/>
                <a:gd name="T11" fmla="*/ 0 h 918"/>
                <a:gd name="T12" fmla="*/ 0 w 2227"/>
                <a:gd name="T13" fmla="*/ 0 h 9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7"/>
                <a:gd name="T22" fmla="*/ 0 h 918"/>
                <a:gd name="T23" fmla="*/ 2227 w 2227"/>
                <a:gd name="T24" fmla="*/ 918 h 9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7" h="918">
                  <a:moveTo>
                    <a:pt x="11" y="918"/>
                  </a:moveTo>
                  <a:lnTo>
                    <a:pt x="1496" y="20"/>
                  </a:lnTo>
                  <a:lnTo>
                    <a:pt x="2227" y="418"/>
                  </a:lnTo>
                  <a:lnTo>
                    <a:pt x="1499" y="0"/>
                  </a:lnTo>
                  <a:lnTo>
                    <a:pt x="0" y="912"/>
                  </a:lnTo>
                  <a:lnTo>
                    <a:pt x="11" y="9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305"/>
            <p:cNvSpPr>
              <a:spLocks/>
            </p:cNvSpPr>
            <p:nvPr/>
          </p:nvSpPr>
          <p:spPr bwMode="auto">
            <a:xfrm>
              <a:off x="1152" y="637"/>
              <a:ext cx="115" cy="63"/>
            </a:xfrm>
            <a:custGeom>
              <a:avLst/>
              <a:gdLst>
                <a:gd name="T0" fmla="*/ 0 w 345"/>
                <a:gd name="T1" fmla="*/ 0 h 188"/>
                <a:gd name="T2" fmla="*/ 0 w 345"/>
                <a:gd name="T3" fmla="*/ 0 h 188"/>
                <a:gd name="T4" fmla="*/ 0 w 345"/>
                <a:gd name="T5" fmla="*/ 0 h 188"/>
                <a:gd name="T6" fmla="*/ 0 w 345"/>
                <a:gd name="T7" fmla="*/ 0 h 188"/>
                <a:gd name="T8" fmla="*/ 0 w 345"/>
                <a:gd name="T9" fmla="*/ 0 h 188"/>
                <a:gd name="T10" fmla="*/ 0 w 345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5"/>
                <a:gd name="T19" fmla="*/ 0 h 188"/>
                <a:gd name="T20" fmla="*/ 345 w 345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5" h="188">
                  <a:moveTo>
                    <a:pt x="0" y="188"/>
                  </a:moveTo>
                  <a:lnTo>
                    <a:pt x="345" y="0"/>
                  </a:lnTo>
                  <a:lnTo>
                    <a:pt x="318" y="0"/>
                  </a:lnTo>
                  <a:lnTo>
                    <a:pt x="11" y="170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306"/>
            <p:cNvSpPr>
              <a:spLocks/>
            </p:cNvSpPr>
            <p:nvPr/>
          </p:nvSpPr>
          <p:spPr bwMode="auto">
            <a:xfrm>
              <a:off x="1270" y="325"/>
              <a:ext cx="166" cy="88"/>
            </a:xfrm>
            <a:custGeom>
              <a:avLst/>
              <a:gdLst>
                <a:gd name="T0" fmla="*/ 0 w 499"/>
                <a:gd name="T1" fmla="*/ 0 h 266"/>
                <a:gd name="T2" fmla="*/ 0 w 499"/>
                <a:gd name="T3" fmla="*/ 0 h 266"/>
                <a:gd name="T4" fmla="*/ 0 w 499"/>
                <a:gd name="T5" fmla="*/ 0 h 266"/>
                <a:gd name="T6" fmla="*/ 0 w 499"/>
                <a:gd name="T7" fmla="*/ 0 h 266"/>
                <a:gd name="T8" fmla="*/ 0 w 499"/>
                <a:gd name="T9" fmla="*/ 0 h 266"/>
                <a:gd name="T10" fmla="*/ 0 w 499"/>
                <a:gd name="T11" fmla="*/ 0 h 266"/>
                <a:gd name="T12" fmla="*/ 0 w 499"/>
                <a:gd name="T13" fmla="*/ 0 h 266"/>
                <a:gd name="T14" fmla="*/ 0 w 499"/>
                <a:gd name="T15" fmla="*/ 0 h 266"/>
                <a:gd name="T16" fmla="*/ 0 w 499"/>
                <a:gd name="T17" fmla="*/ 0 h 266"/>
                <a:gd name="T18" fmla="*/ 0 w 499"/>
                <a:gd name="T19" fmla="*/ 0 h 266"/>
                <a:gd name="T20" fmla="*/ 0 w 499"/>
                <a:gd name="T21" fmla="*/ 0 h 266"/>
                <a:gd name="T22" fmla="*/ 0 w 499"/>
                <a:gd name="T23" fmla="*/ 0 h 266"/>
                <a:gd name="T24" fmla="*/ 0 w 499"/>
                <a:gd name="T25" fmla="*/ 0 h 266"/>
                <a:gd name="T26" fmla="*/ 0 w 499"/>
                <a:gd name="T27" fmla="*/ 0 h 266"/>
                <a:gd name="T28" fmla="*/ 0 w 499"/>
                <a:gd name="T29" fmla="*/ 0 h 266"/>
                <a:gd name="T30" fmla="*/ 0 w 499"/>
                <a:gd name="T31" fmla="*/ 0 h 266"/>
                <a:gd name="T32" fmla="*/ 0 w 499"/>
                <a:gd name="T33" fmla="*/ 0 h 266"/>
                <a:gd name="T34" fmla="*/ 0 w 499"/>
                <a:gd name="T35" fmla="*/ 0 h 266"/>
                <a:gd name="T36" fmla="*/ 0 w 499"/>
                <a:gd name="T37" fmla="*/ 0 h 266"/>
                <a:gd name="T38" fmla="*/ 0 w 499"/>
                <a:gd name="T39" fmla="*/ 0 h 266"/>
                <a:gd name="T40" fmla="*/ 0 w 499"/>
                <a:gd name="T41" fmla="*/ 0 h 266"/>
                <a:gd name="T42" fmla="*/ 0 w 499"/>
                <a:gd name="T43" fmla="*/ 0 h 266"/>
                <a:gd name="T44" fmla="*/ 0 w 499"/>
                <a:gd name="T45" fmla="*/ 0 h 266"/>
                <a:gd name="T46" fmla="*/ 0 w 499"/>
                <a:gd name="T47" fmla="*/ 0 h 266"/>
                <a:gd name="T48" fmla="*/ 0 w 499"/>
                <a:gd name="T49" fmla="*/ 0 h 266"/>
                <a:gd name="T50" fmla="*/ 0 w 499"/>
                <a:gd name="T51" fmla="*/ 0 h 266"/>
                <a:gd name="T52" fmla="*/ 0 w 499"/>
                <a:gd name="T53" fmla="*/ 0 h 266"/>
                <a:gd name="T54" fmla="*/ 0 w 499"/>
                <a:gd name="T55" fmla="*/ 0 h 266"/>
                <a:gd name="T56" fmla="*/ 0 w 499"/>
                <a:gd name="T57" fmla="*/ 0 h 266"/>
                <a:gd name="T58" fmla="*/ 0 w 499"/>
                <a:gd name="T59" fmla="*/ 0 h 266"/>
                <a:gd name="T60" fmla="*/ 0 w 499"/>
                <a:gd name="T61" fmla="*/ 0 h 266"/>
                <a:gd name="T62" fmla="*/ 0 w 499"/>
                <a:gd name="T63" fmla="*/ 0 h 266"/>
                <a:gd name="T64" fmla="*/ 0 w 499"/>
                <a:gd name="T65" fmla="*/ 0 h 266"/>
                <a:gd name="T66" fmla="*/ 0 w 499"/>
                <a:gd name="T67" fmla="*/ 0 h 2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99"/>
                <a:gd name="T103" fmla="*/ 0 h 266"/>
                <a:gd name="T104" fmla="*/ 499 w 499"/>
                <a:gd name="T105" fmla="*/ 266 h 2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99" h="266">
                  <a:moveTo>
                    <a:pt x="16" y="0"/>
                  </a:moveTo>
                  <a:lnTo>
                    <a:pt x="4" y="23"/>
                  </a:lnTo>
                  <a:lnTo>
                    <a:pt x="0" y="46"/>
                  </a:lnTo>
                  <a:lnTo>
                    <a:pt x="4" y="70"/>
                  </a:lnTo>
                  <a:lnTo>
                    <a:pt x="16" y="103"/>
                  </a:lnTo>
                  <a:lnTo>
                    <a:pt x="34" y="129"/>
                  </a:lnTo>
                  <a:lnTo>
                    <a:pt x="60" y="156"/>
                  </a:lnTo>
                  <a:lnTo>
                    <a:pt x="104" y="189"/>
                  </a:lnTo>
                  <a:lnTo>
                    <a:pt x="162" y="220"/>
                  </a:lnTo>
                  <a:lnTo>
                    <a:pt x="201" y="236"/>
                  </a:lnTo>
                  <a:lnTo>
                    <a:pt x="249" y="250"/>
                  </a:lnTo>
                  <a:lnTo>
                    <a:pt x="291" y="259"/>
                  </a:lnTo>
                  <a:lnTo>
                    <a:pt x="336" y="265"/>
                  </a:lnTo>
                  <a:lnTo>
                    <a:pt x="383" y="266"/>
                  </a:lnTo>
                  <a:lnTo>
                    <a:pt x="443" y="262"/>
                  </a:lnTo>
                  <a:lnTo>
                    <a:pt x="499" y="247"/>
                  </a:lnTo>
                  <a:lnTo>
                    <a:pt x="446" y="255"/>
                  </a:lnTo>
                  <a:lnTo>
                    <a:pt x="387" y="259"/>
                  </a:lnTo>
                  <a:lnTo>
                    <a:pt x="348" y="259"/>
                  </a:lnTo>
                  <a:lnTo>
                    <a:pt x="309" y="255"/>
                  </a:lnTo>
                  <a:lnTo>
                    <a:pt x="271" y="247"/>
                  </a:lnTo>
                  <a:lnTo>
                    <a:pt x="215" y="232"/>
                  </a:lnTo>
                  <a:lnTo>
                    <a:pt x="164" y="211"/>
                  </a:lnTo>
                  <a:lnTo>
                    <a:pt x="130" y="194"/>
                  </a:lnTo>
                  <a:lnTo>
                    <a:pt x="92" y="170"/>
                  </a:lnTo>
                  <a:lnTo>
                    <a:pt x="62" y="145"/>
                  </a:lnTo>
                  <a:lnTo>
                    <a:pt x="32" y="117"/>
                  </a:lnTo>
                  <a:lnTo>
                    <a:pt x="21" y="95"/>
                  </a:lnTo>
                  <a:lnTo>
                    <a:pt x="10" y="72"/>
                  </a:lnTo>
                  <a:lnTo>
                    <a:pt x="6" y="53"/>
                  </a:lnTo>
                  <a:lnTo>
                    <a:pt x="6" y="35"/>
                  </a:lnTo>
                  <a:lnTo>
                    <a:pt x="15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307"/>
            <p:cNvSpPr>
              <a:spLocks/>
            </p:cNvSpPr>
            <p:nvPr/>
          </p:nvSpPr>
          <p:spPr bwMode="auto">
            <a:xfrm>
              <a:off x="1282" y="307"/>
              <a:ext cx="166" cy="44"/>
            </a:xfrm>
            <a:custGeom>
              <a:avLst/>
              <a:gdLst>
                <a:gd name="T0" fmla="*/ 0 w 497"/>
                <a:gd name="T1" fmla="*/ 0 h 134"/>
                <a:gd name="T2" fmla="*/ 0 w 497"/>
                <a:gd name="T3" fmla="*/ 0 h 134"/>
                <a:gd name="T4" fmla="*/ 0 w 497"/>
                <a:gd name="T5" fmla="*/ 0 h 134"/>
                <a:gd name="T6" fmla="*/ 0 w 497"/>
                <a:gd name="T7" fmla="*/ 0 h 134"/>
                <a:gd name="T8" fmla="*/ 0 w 497"/>
                <a:gd name="T9" fmla="*/ 0 h 134"/>
                <a:gd name="T10" fmla="*/ 0 w 497"/>
                <a:gd name="T11" fmla="*/ 0 h 134"/>
                <a:gd name="T12" fmla="*/ 0 w 497"/>
                <a:gd name="T13" fmla="*/ 0 h 134"/>
                <a:gd name="T14" fmla="*/ 0 w 497"/>
                <a:gd name="T15" fmla="*/ 0 h 134"/>
                <a:gd name="T16" fmla="*/ 0 w 497"/>
                <a:gd name="T17" fmla="*/ 0 h 134"/>
                <a:gd name="T18" fmla="*/ 0 w 497"/>
                <a:gd name="T19" fmla="*/ 0 h 134"/>
                <a:gd name="T20" fmla="*/ 0 w 497"/>
                <a:gd name="T21" fmla="*/ 0 h 134"/>
                <a:gd name="T22" fmla="*/ 0 w 497"/>
                <a:gd name="T23" fmla="*/ 0 h 134"/>
                <a:gd name="T24" fmla="*/ 0 w 497"/>
                <a:gd name="T25" fmla="*/ 0 h 134"/>
                <a:gd name="T26" fmla="*/ 0 w 497"/>
                <a:gd name="T27" fmla="*/ 0 h 134"/>
                <a:gd name="T28" fmla="*/ 0 w 497"/>
                <a:gd name="T29" fmla="*/ 0 h 134"/>
                <a:gd name="T30" fmla="*/ 0 w 497"/>
                <a:gd name="T31" fmla="*/ 0 h 134"/>
                <a:gd name="T32" fmla="*/ 0 w 497"/>
                <a:gd name="T33" fmla="*/ 0 h 134"/>
                <a:gd name="T34" fmla="*/ 0 w 497"/>
                <a:gd name="T35" fmla="*/ 0 h 134"/>
                <a:gd name="T36" fmla="*/ 0 w 497"/>
                <a:gd name="T37" fmla="*/ 0 h 134"/>
                <a:gd name="T38" fmla="*/ 0 w 497"/>
                <a:gd name="T39" fmla="*/ 0 h 134"/>
                <a:gd name="T40" fmla="*/ 0 w 497"/>
                <a:gd name="T41" fmla="*/ 0 h 134"/>
                <a:gd name="T42" fmla="*/ 0 w 497"/>
                <a:gd name="T43" fmla="*/ 0 h 134"/>
                <a:gd name="T44" fmla="*/ 0 w 497"/>
                <a:gd name="T45" fmla="*/ 0 h 1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7"/>
                <a:gd name="T70" fmla="*/ 0 h 134"/>
                <a:gd name="T71" fmla="*/ 497 w 497"/>
                <a:gd name="T72" fmla="*/ 134 h 13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7" h="134">
                  <a:moveTo>
                    <a:pt x="0" y="55"/>
                  </a:moveTo>
                  <a:lnTo>
                    <a:pt x="20" y="36"/>
                  </a:lnTo>
                  <a:lnTo>
                    <a:pt x="50" y="22"/>
                  </a:lnTo>
                  <a:lnTo>
                    <a:pt x="90" y="6"/>
                  </a:lnTo>
                  <a:lnTo>
                    <a:pt x="141" y="0"/>
                  </a:lnTo>
                  <a:lnTo>
                    <a:pt x="202" y="2"/>
                  </a:lnTo>
                  <a:lnTo>
                    <a:pt x="266" y="13"/>
                  </a:lnTo>
                  <a:lnTo>
                    <a:pt x="326" y="30"/>
                  </a:lnTo>
                  <a:lnTo>
                    <a:pt x="379" y="51"/>
                  </a:lnTo>
                  <a:lnTo>
                    <a:pt x="422" y="73"/>
                  </a:lnTo>
                  <a:lnTo>
                    <a:pt x="468" y="106"/>
                  </a:lnTo>
                  <a:lnTo>
                    <a:pt x="497" y="134"/>
                  </a:lnTo>
                  <a:lnTo>
                    <a:pt x="449" y="99"/>
                  </a:lnTo>
                  <a:lnTo>
                    <a:pt x="416" y="80"/>
                  </a:lnTo>
                  <a:lnTo>
                    <a:pt x="364" y="55"/>
                  </a:lnTo>
                  <a:lnTo>
                    <a:pt x="315" y="38"/>
                  </a:lnTo>
                  <a:lnTo>
                    <a:pt x="267" y="28"/>
                  </a:lnTo>
                  <a:lnTo>
                    <a:pt x="194" y="16"/>
                  </a:lnTo>
                  <a:lnTo>
                    <a:pt x="133" y="16"/>
                  </a:lnTo>
                  <a:lnTo>
                    <a:pt x="91" y="21"/>
                  </a:lnTo>
                  <a:lnTo>
                    <a:pt x="49" y="3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 308"/>
            <p:cNvSpPr>
              <a:spLocks/>
            </p:cNvSpPr>
            <p:nvPr/>
          </p:nvSpPr>
          <p:spPr bwMode="auto">
            <a:xfrm>
              <a:off x="1477" y="699"/>
              <a:ext cx="44" cy="70"/>
            </a:xfrm>
            <a:custGeom>
              <a:avLst/>
              <a:gdLst>
                <a:gd name="T0" fmla="*/ 0 w 130"/>
                <a:gd name="T1" fmla="*/ 0 h 211"/>
                <a:gd name="T2" fmla="*/ 0 w 130"/>
                <a:gd name="T3" fmla="*/ 0 h 211"/>
                <a:gd name="T4" fmla="*/ 0 w 130"/>
                <a:gd name="T5" fmla="*/ 0 h 211"/>
                <a:gd name="T6" fmla="*/ 0 w 130"/>
                <a:gd name="T7" fmla="*/ 0 h 211"/>
                <a:gd name="T8" fmla="*/ 0 w 130"/>
                <a:gd name="T9" fmla="*/ 0 h 211"/>
                <a:gd name="T10" fmla="*/ 0 w 130"/>
                <a:gd name="T11" fmla="*/ 0 h 211"/>
                <a:gd name="T12" fmla="*/ 0 w 130"/>
                <a:gd name="T13" fmla="*/ 0 h 211"/>
                <a:gd name="T14" fmla="*/ 0 w 130"/>
                <a:gd name="T15" fmla="*/ 0 h 211"/>
                <a:gd name="T16" fmla="*/ 0 w 130"/>
                <a:gd name="T17" fmla="*/ 0 h 211"/>
                <a:gd name="T18" fmla="*/ 0 w 130"/>
                <a:gd name="T19" fmla="*/ 0 h 211"/>
                <a:gd name="T20" fmla="*/ 0 w 130"/>
                <a:gd name="T21" fmla="*/ 0 h 211"/>
                <a:gd name="T22" fmla="*/ 0 w 130"/>
                <a:gd name="T23" fmla="*/ 0 h 211"/>
                <a:gd name="T24" fmla="*/ 0 w 130"/>
                <a:gd name="T25" fmla="*/ 0 h 211"/>
                <a:gd name="T26" fmla="*/ 0 w 130"/>
                <a:gd name="T27" fmla="*/ 0 h 211"/>
                <a:gd name="T28" fmla="*/ 0 w 130"/>
                <a:gd name="T29" fmla="*/ 0 h 21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0"/>
                <a:gd name="T46" fmla="*/ 0 h 211"/>
                <a:gd name="T47" fmla="*/ 130 w 130"/>
                <a:gd name="T48" fmla="*/ 211 h 21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0" h="211">
                  <a:moveTo>
                    <a:pt x="13" y="3"/>
                  </a:moveTo>
                  <a:lnTo>
                    <a:pt x="11" y="32"/>
                  </a:lnTo>
                  <a:lnTo>
                    <a:pt x="0" y="67"/>
                  </a:lnTo>
                  <a:lnTo>
                    <a:pt x="105" y="145"/>
                  </a:lnTo>
                  <a:lnTo>
                    <a:pt x="103" y="166"/>
                  </a:lnTo>
                  <a:lnTo>
                    <a:pt x="118" y="206"/>
                  </a:lnTo>
                  <a:lnTo>
                    <a:pt x="130" y="211"/>
                  </a:lnTo>
                  <a:lnTo>
                    <a:pt x="120" y="197"/>
                  </a:lnTo>
                  <a:lnTo>
                    <a:pt x="112" y="165"/>
                  </a:lnTo>
                  <a:lnTo>
                    <a:pt x="115" y="142"/>
                  </a:lnTo>
                  <a:lnTo>
                    <a:pt x="9" y="62"/>
                  </a:lnTo>
                  <a:lnTo>
                    <a:pt x="17" y="31"/>
                  </a:lnTo>
                  <a:lnTo>
                    <a:pt x="17" y="0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309"/>
            <p:cNvSpPr>
              <a:spLocks/>
            </p:cNvSpPr>
            <p:nvPr/>
          </p:nvSpPr>
          <p:spPr bwMode="auto">
            <a:xfrm>
              <a:off x="1534" y="762"/>
              <a:ext cx="41" cy="17"/>
            </a:xfrm>
            <a:custGeom>
              <a:avLst/>
              <a:gdLst>
                <a:gd name="T0" fmla="*/ 0 w 122"/>
                <a:gd name="T1" fmla="*/ 0 h 51"/>
                <a:gd name="T2" fmla="*/ 0 w 122"/>
                <a:gd name="T3" fmla="*/ 0 h 51"/>
                <a:gd name="T4" fmla="*/ 0 w 122"/>
                <a:gd name="T5" fmla="*/ 0 h 51"/>
                <a:gd name="T6" fmla="*/ 0 w 122"/>
                <a:gd name="T7" fmla="*/ 0 h 51"/>
                <a:gd name="T8" fmla="*/ 0 w 122"/>
                <a:gd name="T9" fmla="*/ 0 h 51"/>
                <a:gd name="T10" fmla="*/ 0 w 122"/>
                <a:gd name="T11" fmla="*/ 0 h 51"/>
                <a:gd name="T12" fmla="*/ 0 w 122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2"/>
                <a:gd name="T22" fmla="*/ 0 h 51"/>
                <a:gd name="T23" fmla="*/ 122 w 122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2" h="51">
                  <a:moveTo>
                    <a:pt x="0" y="5"/>
                  </a:moveTo>
                  <a:lnTo>
                    <a:pt x="36" y="31"/>
                  </a:lnTo>
                  <a:lnTo>
                    <a:pt x="122" y="51"/>
                  </a:lnTo>
                  <a:lnTo>
                    <a:pt x="39" y="24"/>
                  </a:lnTo>
                  <a:lnTo>
                    <a:pt x="1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310"/>
            <p:cNvSpPr>
              <a:spLocks/>
            </p:cNvSpPr>
            <p:nvPr/>
          </p:nvSpPr>
          <p:spPr bwMode="auto">
            <a:xfrm>
              <a:off x="1709" y="619"/>
              <a:ext cx="118" cy="163"/>
            </a:xfrm>
            <a:custGeom>
              <a:avLst/>
              <a:gdLst>
                <a:gd name="T0" fmla="*/ 0 w 355"/>
                <a:gd name="T1" fmla="*/ 0 h 488"/>
                <a:gd name="T2" fmla="*/ 0 w 355"/>
                <a:gd name="T3" fmla="*/ 0 h 488"/>
                <a:gd name="T4" fmla="*/ 0 w 355"/>
                <a:gd name="T5" fmla="*/ 0 h 488"/>
                <a:gd name="T6" fmla="*/ 0 w 355"/>
                <a:gd name="T7" fmla="*/ 0 h 488"/>
                <a:gd name="T8" fmla="*/ 0 w 355"/>
                <a:gd name="T9" fmla="*/ 0 h 488"/>
                <a:gd name="T10" fmla="*/ 0 w 355"/>
                <a:gd name="T11" fmla="*/ 0 h 488"/>
                <a:gd name="T12" fmla="*/ 0 w 355"/>
                <a:gd name="T13" fmla="*/ 0 h 488"/>
                <a:gd name="T14" fmla="*/ 0 w 355"/>
                <a:gd name="T15" fmla="*/ 0 h 488"/>
                <a:gd name="T16" fmla="*/ 0 w 355"/>
                <a:gd name="T17" fmla="*/ 0 h 488"/>
                <a:gd name="T18" fmla="*/ 0 w 355"/>
                <a:gd name="T19" fmla="*/ 0 h 488"/>
                <a:gd name="T20" fmla="*/ 0 w 355"/>
                <a:gd name="T21" fmla="*/ 0 h 488"/>
                <a:gd name="T22" fmla="*/ 0 w 355"/>
                <a:gd name="T23" fmla="*/ 0 h 488"/>
                <a:gd name="T24" fmla="*/ 0 w 355"/>
                <a:gd name="T25" fmla="*/ 0 h 488"/>
                <a:gd name="T26" fmla="*/ 0 w 355"/>
                <a:gd name="T27" fmla="*/ 0 h 488"/>
                <a:gd name="T28" fmla="*/ 0 w 355"/>
                <a:gd name="T29" fmla="*/ 0 h 488"/>
                <a:gd name="T30" fmla="*/ 0 w 355"/>
                <a:gd name="T31" fmla="*/ 0 h 488"/>
                <a:gd name="T32" fmla="*/ 0 w 355"/>
                <a:gd name="T33" fmla="*/ 0 h 488"/>
                <a:gd name="T34" fmla="*/ 0 w 355"/>
                <a:gd name="T35" fmla="*/ 0 h 488"/>
                <a:gd name="T36" fmla="*/ 0 w 355"/>
                <a:gd name="T37" fmla="*/ 0 h 488"/>
                <a:gd name="T38" fmla="*/ 0 w 355"/>
                <a:gd name="T39" fmla="*/ 0 h 488"/>
                <a:gd name="T40" fmla="*/ 0 w 355"/>
                <a:gd name="T41" fmla="*/ 0 h 488"/>
                <a:gd name="T42" fmla="*/ 0 w 355"/>
                <a:gd name="T43" fmla="*/ 0 h 488"/>
                <a:gd name="T44" fmla="*/ 0 w 355"/>
                <a:gd name="T45" fmla="*/ 0 h 488"/>
                <a:gd name="T46" fmla="*/ 0 w 355"/>
                <a:gd name="T47" fmla="*/ 0 h 488"/>
                <a:gd name="T48" fmla="*/ 0 w 355"/>
                <a:gd name="T49" fmla="*/ 0 h 488"/>
                <a:gd name="T50" fmla="*/ 0 w 355"/>
                <a:gd name="T51" fmla="*/ 0 h 488"/>
                <a:gd name="T52" fmla="*/ 0 w 355"/>
                <a:gd name="T53" fmla="*/ 0 h 488"/>
                <a:gd name="T54" fmla="*/ 0 w 355"/>
                <a:gd name="T55" fmla="*/ 0 h 488"/>
                <a:gd name="T56" fmla="*/ 0 w 355"/>
                <a:gd name="T57" fmla="*/ 0 h 488"/>
                <a:gd name="T58" fmla="*/ 0 w 355"/>
                <a:gd name="T59" fmla="*/ 0 h 488"/>
                <a:gd name="T60" fmla="*/ 0 w 355"/>
                <a:gd name="T61" fmla="*/ 0 h 488"/>
                <a:gd name="T62" fmla="*/ 0 w 355"/>
                <a:gd name="T63" fmla="*/ 0 h 488"/>
                <a:gd name="T64" fmla="*/ 0 w 355"/>
                <a:gd name="T65" fmla="*/ 0 h 488"/>
                <a:gd name="T66" fmla="*/ 0 w 355"/>
                <a:gd name="T67" fmla="*/ 0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5"/>
                <a:gd name="T103" fmla="*/ 0 h 488"/>
                <a:gd name="T104" fmla="*/ 355 w 355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5" h="488">
                  <a:moveTo>
                    <a:pt x="29" y="3"/>
                  </a:moveTo>
                  <a:lnTo>
                    <a:pt x="15" y="36"/>
                  </a:lnTo>
                  <a:lnTo>
                    <a:pt x="4" y="70"/>
                  </a:lnTo>
                  <a:lnTo>
                    <a:pt x="0" y="108"/>
                  </a:lnTo>
                  <a:lnTo>
                    <a:pt x="3" y="148"/>
                  </a:lnTo>
                  <a:lnTo>
                    <a:pt x="13" y="190"/>
                  </a:lnTo>
                  <a:lnTo>
                    <a:pt x="34" y="246"/>
                  </a:lnTo>
                  <a:lnTo>
                    <a:pt x="61" y="299"/>
                  </a:lnTo>
                  <a:lnTo>
                    <a:pt x="89" y="341"/>
                  </a:lnTo>
                  <a:lnTo>
                    <a:pt x="122" y="382"/>
                  </a:lnTo>
                  <a:lnTo>
                    <a:pt x="164" y="421"/>
                  </a:lnTo>
                  <a:lnTo>
                    <a:pt x="213" y="454"/>
                  </a:lnTo>
                  <a:lnTo>
                    <a:pt x="259" y="473"/>
                  </a:lnTo>
                  <a:lnTo>
                    <a:pt x="306" y="485"/>
                  </a:lnTo>
                  <a:lnTo>
                    <a:pt x="341" y="488"/>
                  </a:lnTo>
                  <a:lnTo>
                    <a:pt x="355" y="484"/>
                  </a:lnTo>
                  <a:lnTo>
                    <a:pt x="316" y="481"/>
                  </a:lnTo>
                  <a:lnTo>
                    <a:pt x="284" y="472"/>
                  </a:lnTo>
                  <a:lnTo>
                    <a:pt x="260" y="467"/>
                  </a:lnTo>
                  <a:lnTo>
                    <a:pt x="227" y="452"/>
                  </a:lnTo>
                  <a:lnTo>
                    <a:pt x="189" y="427"/>
                  </a:lnTo>
                  <a:lnTo>
                    <a:pt x="149" y="395"/>
                  </a:lnTo>
                  <a:lnTo>
                    <a:pt x="113" y="357"/>
                  </a:lnTo>
                  <a:lnTo>
                    <a:pt x="85" y="320"/>
                  </a:lnTo>
                  <a:lnTo>
                    <a:pt x="58" y="278"/>
                  </a:lnTo>
                  <a:lnTo>
                    <a:pt x="36" y="225"/>
                  </a:lnTo>
                  <a:lnTo>
                    <a:pt x="18" y="180"/>
                  </a:lnTo>
                  <a:lnTo>
                    <a:pt x="9" y="130"/>
                  </a:lnTo>
                  <a:lnTo>
                    <a:pt x="9" y="84"/>
                  </a:lnTo>
                  <a:lnTo>
                    <a:pt x="13" y="52"/>
                  </a:lnTo>
                  <a:lnTo>
                    <a:pt x="24" y="26"/>
                  </a:lnTo>
                  <a:lnTo>
                    <a:pt x="40" y="0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311"/>
            <p:cNvSpPr>
              <a:spLocks/>
            </p:cNvSpPr>
            <p:nvPr/>
          </p:nvSpPr>
          <p:spPr bwMode="auto">
            <a:xfrm>
              <a:off x="1730" y="610"/>
              <a:ext cx="124" cy="106"/>
            </a:xfrm>
            <a:custGeom>
              <a:avLst/>
              <a:gdLst>
                <a:gd name="T0" fmla="*/ 0 w 373"/>
                <a:gd name="T1" fmla="*/ 0 h 316"/>
                <a:gd name="T2" fmla="*/ 0 w 373"/>
                <a:gd name="T3" fmla="*/ 0 h 316"/>
                <a:gd name="T4" fmla="*/ 0 w 373"/>
                <a:gd name="T5" fmla="*/ 0 h 316"/>
                <a:gd name="T6" fmla="*/ 0 w 373"/>
                <a:gd name="T7" fmla="*/ 0 h 316"/>
                <a:gd name="T8" fmla="*/ 0 w 373"/>
                <a:gd name="T9" fmla="*/ 0 h 316"/>
                <a:gd name="T10" fmla="*/ 0 w 373"/>
                <a:gd name="T11" fmla="*/ 0 h 316"/>
                <a:gd name="T12" fmla="*/ 0 w 373"/>
                <a:gd name="T13" fmla="*/ 0 h 316"/>
                <a:gd name="T14" fmla="*/ 0 w 373"/>
                <a:gd name="T15" fmla="*/ 0 h 316"/>
                <a:gd name="T16" fmla="*/ 0 w 373"/>
                <a:gd name="T17" fmla="*/ 0 h 316"/>
                <a:gd name="T18" fmla="*/ 0 w 373"/>
                <a:gd name="T19" fmla="*/ 0 h 316"/>
                <a:gd name="T20" fmla="*/ 0 w 373"/>
                <a:gd name="T21" fmla="*/ 0 h 316"/>
                <a:gd name="T22" fmla="*/ 0 w 373"/>
                <a:gd name="T23" fmla="*/ 0 h 316"/>
                <a:gd name="T24" fmla="*/ 0 w 373"/>
                <a:gd name="T25" fmla="*/ 0 h 316"/>
                <a:gd name="T26" fmla="*/ 0 w 373"/>
                <a:gd name="T27" fmla="*/ 0 h 316"/>
                <a:gd name="T28" fmla="*/ 0 w 373"/>
                <a:gd name="T29" fmla="*/ 0 h 316"/>
                <a:gd name="T30" fmla="*/ 0 w 373"/>
                <a:gd name="T31" fmla="*/ 0 h 316"/>
                <a:gd name="T32" fmla="*/ 0 w 373"/>
                <a:gd name="T33" fmla="*/ 0 h 316"/>
                <a:gd name="T34" fmla="*/ 0 w 373"/>
                <a:gd name="T35" fmla="*/ 0 h 316"/>
                <a:gd name="T36" fmla="*/ 0 w 373"/>
                <a:gd name="T37" fmla="*/ 0 h 316"/>
                <a:gd name="T38" fmla="*/ 0 w 373"/>
                <a:gd name="T39" fmla="*/ 0 h 316"/>
                <a:gd name="T40" fmla="*/ 0 w 373"/>
                <a:gd name="T41" fmla="*/ 0 h 316"/>
                <a:gd name="T42" fmla="*/ 0 w 373"/>
                <a:gd name="T43" fmla="*/ 0 h 316"/>
                <a:gd name="T44" fmla="*/ 0 w 373"/>
                <a:gd name="T45" fmla="*/ 0 h 31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3"/>
                <a:gd name="T70" fmla="*/ 0 h 316"/>
                <a:gd name="T71" fmla="*/ 373 w 373"/>
                <a:gd name="T72" fmla="*/ 316 h 31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3" h="316">
                  <a:moveTo>
                    <a:pt x="0" y="26"/>
                  </a:moveTo>
                  <a:lnTo>
                    <a:pt x="18" y="9"/>
                  </a:lnTo>
                  <a:lnTo>
                    <a:pt x="51" y="0"/>
                  </a:lnTo>
                  <a:lnTo>
                    <a:pt x="97" y="0"/>
                  </a:lnTo>
                  <a:lnTo>
                    <a:pt x="148" y="13"/>
                  </a:lnTo>
                  <a:lnTo>
                    <a:pt x="196" y="41"/>
                  </a:lnTo>
                  <a:lnTo>
                    <a:pt x="244" y="83"/>
                  </a:lnTo>
                  <a:lnTo>
                    <a:pt x="281" y="118"/>
                  </a:lnTo>
                  <a:lnTo>
                    <a:pt x="315" y="170"/>
                  </a:lnTo>
                  <a:lnTo>
                    <a:pt x="338" y="213"/>
                  </a:lnTo>
                  <a:lnTo>
                    <a:pt x="358" y="258"/>
                  </a:lnTo>
                  <a:lnTo>
                    <a:pt x="373" y="316"/>
                  </a:lnTo>
                  <a:lnTo>
                    <a:pt x="337" y="237"/>
                  </a:lnTo>
                  <a:lnTo>
                    <a:pt x="306" y="176"/>
                  </a:lnTo>
                  <a:lnTo>
                    <a:pt x="269" y="123"/>
                  </a:lnTo>
                  <a:lnTo>
                    <a:pt x="226" y="79"/>
                  </a:lnTo>
                  <a:lnTo>
                    <a:pt x="185" y="47"/>
                  </a:lnTo>
                  <a:lnTo>
                    <a:pt x="135" y="20"/>
                  </a:lnTo>
                  <a:lnTo>
                    <a:pt x="92" y="12"/>
                  </a:lnTo>
                  <a:lnTo>
                    <a:pt x="53" y="12"/>
                  </a:lnTo>
                  <a:lnTo>
                    <a:pt x="23" y="19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312"/>
            <p:cNvSpPr>
              <a:spLocks/>
            </p:cNvSpPr>
            <p:nvPr/>
          </p:nvSpPr>
          <p:spPr bwMode="auto">
            <a:xfrm>
              <a:off x="1357" y="539"/>
              <a:ext cx="35" cy="54"/>
            </a:xfrm>
            <a:custGeom>
              <a:avLst/>
              <a:gdLst>
                <a:gd name="T0" fmla="*/ 0 w 106"/>
                <a:gd name="T1" fmla="*/ 0 h 162"/>
                <a:gd name="T2" fmla="*/ 0 w 106"/>
                <a:gd name="T3" fmla="*/ 0 h 162"/>
                <a:gd name="T4" fmla="*/ 0 w 106"/>
                <a:gd name="T5" fmla="*/ 0 h 162"/>
                <a:gd name="T6" fmla="*/ 0 w 106"/>
                <a:gd name="T7" fmla="*/ 0 h 162"/>
                <a:gd name="T8" fmla="*/ 0 w 106"/>
                <a:gd name="T9" fmla="*/ 0 h 162"/>
                <a:gd name="T10" fmla="*/ 0 w 106"/>
                <a:gd name="T11" fmla="*/ 0 h 162"/>
                <a:gd name="T12" fmla="*/ 0 w 106"/>
                <a:gd name="T13" fmla="*/ 0 h 162"/>
                <a:gd name="T14" fmla="*/ 0 w 106"/>
                <a:gd name="T15" fmla="*/ 0 h 162"/>
                <a:gd name="T16" fmla="*/ 0 w 106"/>
                <a:gd name="T17" fmla="*/ 0 h 162"/>
                <a:gd name="T18" fmla="*/ 0 w 106"/>
                <a:gd name="T19" fmla="*/ 0 h 162"/>
                <a:gd name="T20" fmla="*/ 0 w 106"/>
                <a:gd name="T21" fmla="*/ 0 h 1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6"/>
                <a:gd name="T34" fmla="*/ 0 h 162"/>
                <a:gd name="T35" fmla="*/ 106 w 106"/>
                <a:gd name="T36" fmla="*/ 162 h 1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6" h="162">
                  <a:moveTo>
                    <a:pt x="100" y="16"/>
                  </a:moveTo>
                  <a:lnTo>
                    <a:pt x="76" y="9"/>
                  </a:lnTo>
                  <a:lnTo>
                    <a:pt x="46" y="23"/>
                  </a:lnTo>
                  <a:lnTo>
                    <a:pt x="9" y="122"/>
                  </a:lnTo>
                  <a:lnTo>
                    <a:pt x="16" y="162"/>
                  </a:lnTo>
                  <a:lnTo>
                    <a:pt x="0" y="121"/>
                  </a:lnTo>
                  <a:lnTo>
                    <a:pt x="37" y="18"/>
                  </a:lnTo>
                  <a:lnTo>
                    <a:pt x="76" y="0"/>
                  </a:lnTo>
                  <a:lnTo>
                    <a:pt x="106" y="7"/>
                  </a:lnTo>
                  <a:lnTo>
                    <a:pt x="10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3" name="Group 179"/>
          <p:cNvGrpSpPr>
            <a:grpSpLocks/>
          </p:cNvGrpSpPr>
          <p:nvPr/>
        </p:nvGrpSpPr>
        <p:grpSpPr bwMode="auto">
          <a:xfrm rot="-1575773">
            <a:off x="3035529" y="374079"/>
            <a:ext cx="970369" cy="405358"/>
            <a:chOff x="1152" y="152"/>
            <a:chExt cx="1192" cy="630"/>
          </a:xfrm>
        </p:grpSpPr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1597" y="169"/>
              <a:ext cx="746" cy="398"/>
            </a:xfrm>
            <a:custGeom>
              <a:avLst/>
              <a:gdLst>
                <a:gd name="T0" fmla="*/ 0 w 2239"/>
                <a:gd name="T1" fmla="*/ 0 h 1193"/>
                <a:gd name="T2" fmla="*/ 0 w 2239"/>
                <a:gd name="T3" fmla="*/ 0 h 1193"/>
                <a:gd name="T4" fmla="*/ 0 w 2239"/>
                <a:gd name="T5" fmla="*/ 0 h 1193"/>
                <a:gd name="T6" fmla="*/ 0 w 2239"/>
                <a:gd name="T7" fmla="*/ 0 h 1193"/>
                <a:gd name="T8" fmla="*/ 0 w 2239"/>
                <a:gd name="T9" fmla="*/ 0 h 1193"/>
                <a:gd name="T10" fmla="*/ 0 w 2239"/>
                <a:gd name="T11" fmla="*/ 0 h 11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39"/>
                <a:gd name="T19" fmla="*/ 0 h 1193"/>
                <a:gd name="T20" fmla="*/ 2239 w 2239"/>
                <a:gd name="T21" fmla="*/ 1193 h 11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39" h="1193">
                  <a:moveTo>
                    <a:pt x="0" y="895"/>
                  </a:moveTo>
                  <a:lnTo>
                    <a:pt x="1488" y="0"/>
                  </a:lnTo>
                  <a:lnTo>
                    <a:pt x="2239" y="425"/>
                  </a:lnTo>
                  <a:lnTo>
                    <a:pt x="634" y="1193"/>
                  </a:lnTo>
                  <a:lnTo>
                    <a:pt x="0" y="895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1155" y="609"/>
              <a:ext cx="178" cy="96"/>
            </a:xfrm>
            <a:custGeom>
              <a:avLst/>
              <a:gdLst>
                <a:gd name="T0" fmla="*/ 0 w 533"/>
                <a:gd name="T1" fmla="*/ 0 h 287"/>
                <a:gd name="T2" fmla="*/ 0 w 533"/>
                <a:gd name="T3" fmla="*/ 0 h 287"/>
                <a:gd name="T4" fmla="*/ 0 w 533"/>
                <a:gd name="T5" fmla="*/ 0 h 287"/>
                <a:gd name="T6" fmla="*/ 0 w 533"/>
                <a:gd name="T7" fmla="*/ 0 h 287"/>
                <a:gd name="T8" fmla="*/ 0 w 533"/>
                <a:gd name="T9" fmla="*/ 0 h 287"/>
                <a:gd name="T10" fmla="*/ 0 w 533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3"/>
                <a:gd name="T19" fmla="*/ 0 h 287"/>
                <a:gd name="T20" fmla="*/ 533 w 533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3" h="287">
                  <a:moveTo>
                    <a:pt x="0" y="259"/>
                  </a:moveTo>
                  <a:lnTo>
                    <a:pt x="0" y="287"/>
                  </a:lnTo>
                  <a:lnTo>
                    <a:pt x="533" y="0"/>
                  </a:lnTo>
                  <a:lnTo>
                    <a:pt x="484" y="0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1897" y="179"/>
              <a:ext cx="421" cy="236"/>
            </a:xfrm>
            <a:custGeom>
              <a:avLst/>
              <a:gdLst>
                <a:gd name="T0" fmla="*/ 0 w 1265"/>
                <a:gd name="T1" fmla="*/ 0 h 707"/>
                <a:gd name="T2" fmla="*/ 0 w 1265"/>
                <a:gd name="T3" fmla="*/ 0 h 707"/>
                <a:gd name="T4" fmla="*/ 0 w 1265"/>
                <a:gd name="T5" fmla="*/ 0 h 707"/>
                <a:gd name="T6" fmla="*/ 0 w 1265"/>
                <a:gd name="T7" fmla="*/ 0 h 707"/>
                <a:gd name="T8" fmla="*/ 0 w 1265"/>
                <a:gd name="T9" fmla="*/ 0 h 707"/>
                <a:gd name="T10" fmla="*/ 0 w 1265"/>
                <a:gd name="T11" fmla="*/ 0 h 7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5"/>
                <a:gd name="T19" fmla="*/ 0 h 707"/>
                <a:gd name="T20" fmla="*/ 1265 w 1265"/>
                <a:gd name="T21" fmla="*/ 707 h 7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5" h="707">
                  <a:moveTo>
                    <a:pt x="580" y="0"/>
                  </a:moveTo>
                  <a:lnTo>
                    <a:pt x="0" y="353"/>
                  </a:lnTo>
                  <a:lnTo>
                    <a:pt x="630" y="707"/>
                  </a:lnTo>
                  <a:lnTo>
                    <a:pt x="1265" y="385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1748" y="288"/>
              <a:ext cx="393" cy="199"/>
            </a:xfrm>
            <a:custGeom>
              <a:avLst/>
              <a:gdLst>
                <a:gd name="T0" fmla="*/ 0 w 1180"/>
                <a:gd name="T1" fmla="*/ 0 h 595"/>
                <a:gd name="T2" fmla="*/ 0 w 1180"/>
                <a:gd name="T3" fmla="*/ 0 h 595"/>
                <a:gd name="T4" fmla="*/ 0 w 1180"/>
                <a:gd name="T5" fmla="*/ 0 h 595"/>
                <a:gd name="T6" fmla="*/ 0 w 1180"/>
                <a:gd name="T7" fmla="*/ 0 h 595"/>
                <a:gd name="T8" fmla="*/ 0 w 1180"/>
                <a:gd name="T9" fmla="*/ 0 h 595"/>
                <a:gd name="T10" fmla="*/ 0 w 1180"/>
                <a:gd name="T11" fmla="*/ 0 h 5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80"/>
                <a:gd name="T19" fmla="*/ 0 h 595"/>
                <a:gd name="T20" fmla="*/ 1180 w 1180"/>
                <a:gd name="T21" fmla="*/ 595 h 5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80" h="595">
                  <a:moveTo>
                    <a:pt x="489" y="0"/>
                  </a:moveTo>
                  <a:lnTo>
                    <a:pt x="0" y="295"/>
                  </a:lnTo>
                  <a:lnTo>
                    <a:pt x="640" y="595"/>
                  </a:lnTo>
                  <a:lnTo>
                    <a:pt x="1180" y="32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184"/>
            <p:cNvSpPr>
              <a:spLocks/>
            </p:cNvSpPr>
            <p:nvPr/>
          </p:nvSpPr>
          <p:spPr bwMode="auto">
            <a:xfrm>
              <a:off x="1599" y="152"/>
              <a:ext cx="745" cy="318"/>
            </a:xfrm>
            <a:custGeom>
              <a:avLst/>
              <a:gdLst>
                <a:gd name="T0" fmla="*/ 0 w 2235"/>
                <a:gd name="T1" fmla="*/ 0 h 952"/>
                <a:gd name="T2" fmla="*/ 0 w 2235"/>
                <a:gd name="T3" fmla="*/ 0 h 952"/>
                <a:gd name="T4" fmla="*/ 0 w 2235"/>
                <a:gd name="T5" fmla="*/ 0 h 952"/>
                <a:gd name="T6" fmla="*/ 0 w 2235"/>
                <a:gd name="T7" fmla="*/ 0 h 952"/>
                <a:gd name="T8" fmla="*/ 0 w 2235"/>
                <a:gd name="T9" fmla="*/ 0 h 952"/>
                <a:gd name="T10" fmla="*/ 0 w 2235"/>
                <a:gd name="T11" fmla="*/ 0 h 952"/>
                <a:gd name="T12" fmla="*/ 0 w 2235"/>
                <a:gd name="T13" fmla="*/ 0 h 952"/>
                <a:gd name="T14" fmla="*/ 0 w 2235"/>
                <a:gd name="T15" fmla="*/ 0 h 9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5"/>
                <a:gd name="T25" fmla="*/ 0 h 952"/>
                <a:gd name="T26" fmla="*/ 2235 w 2235"/>
                <a:gd name="T27" fmla="*/ 952 h 9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5" h="952">
                  <a:moveTo>
                    <a:pt x="0" y="911"/>
                  </a:moveTo>
                  <a:lnTo>
                    <a:pt x="1504" y="0"/>
                  </a:lnTo>
                  <a:lnTo>
                    <a:pt x="2235" y="425"/>
                  </a:lnTo>
                  <a:lnTo>
                    <a:pt x="2213" y="473"/>
                  </a:lnTo>
                  <a:lnTo>
                    <a:pt x="1484" y="53"/>
                  </a:lnTo>
                  <a:lnTo>
                    <a:pt x="3" y="952"/>
                  </a:lnTo>
                  <a:lnTo>
                    <a:pt x="0" y="911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1273" y="302"/>
              <a:ext cx="190" cy="110"/>
            </a:xfrm>
            <a:custGeom>
              <a:avLst/>
              <a:gdLst>
                <a:gd name="T0" fmla="*/ 0 w 570"/>
                <a:gd name="T1" fmla="*/ 0 h 332"/>
                <a:gd name="T2" fmla="*/ 0 w 570"/>
                <a:gd name="T3" fmla="*/ 0 h 332"/>
                <a:gd name="T4" fmla="*/ 0 w 570"/>
                <a:gd name="T5" fmla="*/ 0 h 332"/>
                <a:gd name="T6" fmla="*/ 0 w 570"/>
                <a:gd name="T7" fmla="*/ 0 h 332"/>
                <a:gd name="T8" fmla="*/ 0 w 570"/>
                <a:gd name="T9" fmla="*/ 0 h 332"/>
                <a:gd name="T10" fmla="*/ 0 w 570"/>
                <a:gd name="T11" fmla="*/ 0 h 332"/>
                <a:gd name="T12" fmla="*/ 0 w 570"/>
                <a:gd name="T13" fmla="*/ 0 h 332"/>
                <a:gd name="T14" fmla="*/ 0 w 570"/>
                <a:gd name="T15" fmla="*/ 0 h 332"/>
                <a:gd name="T16" fmla="*/ 0 w 570"/>
                <a:gd name="T17" fmla="*/ 0 h 332"/>
                <a:gd name="T18" fmla="*/ 0 w 570"/>
                <a:gd name="T19" fmla="*/ 0 h 332"/>
                <a:gd name="T20" fmla="*/ 0 w 570"/>
                <a:gd name="T21" fmla="*/ 0 h 332"/>
                <a:gd name="T22" fmla="*/ 0 w 570"/>
                <a:gd name="T23" fmla="*/ 0 h 332"/>
                <a:gd name="T24" fmla="*/ 0 w 570"/>
                <a:gd name="T25" fmla="*/ 0 h 332"/>
                <a:gd name="T26" fmla="*/ 0 w 570"/>
                <a:gd name="T27" fmla="*/ 0 h 332"/>
                <a:gd name="T28" fmla="*/ 0 w 570"/>
                <a:gd name="T29" fmla="*/ 0 h 332"/>
                <a:gd name="T30" fmla="*/ 0 w 570"/>
                <a:gd name="T31" fmla="*/ 0 h 332"/>
                <a:gd name="T32" fmla="*/ 0 w 570"/>
                <a:gd name="T33" fmla="*/ 0 h 332"/>
                <a:gd name="T34" fmla="*/ 0 w 570"/>
                <a:gd name="T35" fmla="*/ 0 h 332"/>
                <a:gd name="T36" fmla="*/ 0 w 570"/>
                <a:gd name="T37" fmla="*/ 0 h 332"/>
                <a:gd name="T38" fmla="*/ 0 w 570"/>
                <a:gd name="T39" fmla="*/ 0 h 332"/>
                <a:gd name="T40" fmla="*/ 0 w 570"/>
                <a:gd name="T41" fmla="*/ 0 h 332"/>
                <a:gd name="T42" fmla="*/ 0 w 570"/>
                <a:gd name="T43" fmla="*/ 0 h 332"/>
                <a:gd name="T44" fmla="*/ 0 w 570"/>
                <a:gd name="T45" fmla="*/ 0 h 332"/>
                <a:gd name="T46" fmla="*/ 0 w 570"/>
                <a:gd name="T47" fmla="*/ 0 h 332"/>
                <a:gd name="T48" fmla="*/ 0 w 570"/>
                <a:gd name="T49" fmla="*/ 0 h 332"/>
                <a:gd name="T50" fmla="*/ 0 w 570"/>
                <a:gd name="T51" fmla="*/ 0 h 332"/>
                <a:gd name="T52" fmla="*/ 0 w 570"/>
                <a:gd name="T53" fmla="*/ 0 h 332"/>
                <a:gd name="T54" fmla="*/ 0 w 570"/>
                <a:gd name="T55" fmla="*/ 0 h 332"/>
                <a:gd name="T56" fmla="*/ 0 w 570"/>
                <a:gd name="T57" fmla="*/ 0 h 332"/>
                <a:gd name="T58" fmla="*/ 0 w 570"/>
                <a:gd name="T59" fmla="*/ 0 h 332"/>
                <a:gd name="T60" fmla="*/ 0 w 570"/>
                <a:gd name="T61" fmla="*/ 0 h 332"/>
                <a:gd name="T62" fmla="*/ 0 w 570"/>
                <a:gd name="T63" fmla="*/ 0 h 332"/>
                <a:gd name="T64" fmla="*/ 0 w 570"/>
                <a:gd name="T65" fmla="*/ 0 h 332"/>
                <a:gd name="T66" fmla="*/ 0 w 570"/>
                <a:gd name="T67" fmla="*/ 0 h 332"/>
                <a:gd name="T68" fmla="*/ 0 w 570"/>
                <a:gd name="T69" fmla="*/ 0 h 332"/>
                <a:gd name="T70" fmla="*/ 0 w 570"/>
                <a:gd name="T71" fmla="*/ 0 h 332"/>
                <a:gd name="T72" fmla="*/ 0 w 570"/>
                <a:gd name="T73" fmla="*/ 0 h 332"/>
                <a:gd name="T74" fmla="*/ 0 w 570"/>
                <a:gd name="T75" fmla="*/ 0 h 332"/>
                <a:gd name="T76" fmla="*/ 0 w 570"/>
                <a:gd name="T77" fmla="*/ 0 h 332"/>
                <a:gd name="T78" fmla="*/ 0 w 570"/>
                <a:gd name="T79" fmla="*/ 0 h 332"/>
                <a:gd name="T80" fmla="*/ 0 w 570"/>
                <a:gd name="T81" fmla="*/ 0 h 332"/>
                <a:gd name="T82" fmla="*/ 0 w 570"/>
                <a:gd name="T83" fmla="*/ 0 h 332"/>
                <a:gd name="T84" fmla="*/ 0 w 570"/>
                <a:gd name="T85" fmla="*/ 0 h 33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70"/>
                <a:gd name="T130" fmla="*/ 0 h 332"/>
                <a:gd name="T131" fmla="*/ 570 w 570"/>
                <a:gd name="T132" fmla="*/ 332 h 33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70" h="332">
                  <a:moveTo>
                    <a:pt x="2" y="97"/>
                  </a:moveTo>
                  <a:lnTo>
                    <a:pt x="0" y="109"/>
                  </a:lnTo>
                  <a:lnTo>
                    <a:pt x="0" y="120"/>
                  </a:lnTo>
                  <a:lnTo>
                    <a:pt x="2" y="133"/>
                  </a:lnTo>
                  <a:lnTo>
                    <a:pt x="5" y="147"/>
                  </a:lnTo>
                  <a:lnTo>
                    <a:pt x="10" y="160"/>
                  </a:lnTo>
                  <a:lnTo>
                    <a:pt x="17" y="171"/>
                  </a:lnTo>
                  <a:lnTo>
                    <a:pt x="23" y="181"/>
                  </a:lnTo>
                  <a:lnTo>
                    <a:pt x="30" y="192"/>
                  </a:lnTo>
                  <a:lnTo>
                    <a:pt x="40" y="201"/>
                  </a:lnTo>
                  <a:lnTo>
                    <a:pt x="47" y="209"/>
                  </a:lnTo>
                  <a:lnTo>
                    <a:pt x="53" y="216"/>
                  </a:lnTo>
                  <a:lnTo>
                    <a:pt x="62" y="223"/>
                  </a:lnTo>
                  <a:lnTo>
                    <a:pt x="72" y="230"/>
                  </a:lnTo>
                  <a:lnTo>
                    <a:pt x="85" y="242"/>
                  </a:lnTo>
                  <a:lnTo>
                    <a:pt x="100" y="252"/>
                  </a:lnTo>
                  <a:lnTo>
                    <a:pt x="117" y="262"/>
                  </a:lnTo>
                  <a:lnTo>
                    <a:pt x="133" y="271"/>
                  </a:lnTo>
                  <a:lnTo>
                    <a:pt x="150" y="280"/>
                  </a:lnTo>
                  <a:lnTo>
                    <a:pt x="163" y="287"/>
                  </a:lnTo>
                  <a:lnTo>
                    <a:pt x="177" y="292"/>
                  </a:lnTo>
                  <a:lnTo>
                    <a:pt x="193" y="299"/>
                  </a:lnTo>
                  <a:lnTo>
                    <a:pt x="211" y="305"/>
                  </a:lnTo>
                  <a:lnTo>
                    <a:pt x="228" y="310"/>
                  </a:lnTo>
                  <a:lnTo>
                    <a:pt x="244" y="314"/>
                  </a:lnTo>
                  <a:lnTo>
                    <a:pt x="262" y="319"/>
                  </a:lnTo>
                  <a:lnTo>
                    <a:pt x="280" y="322"/>
                  </a:lnTo>
                  <a:lnTo>
                    <a:pt x="299" y="326"/>
                  </a:lnTo>
                  <a:lnTo>
                    <a:pt x="317" y="327"/>
                  </a:lnTo>
                  <a:lnTo>
                    <a:pt x="335" y="331"/>
                  </a:lnTo>
                  <a:lnTo>
                    <a:pt x="355" y="332"/>
                  </a:lnTo>
                  <a:lnTo>
                    <a:pt x="373" y="331"/>
                  </a:lnTo>
                  <a:lnTo>
                    <a:pt x="386" y="331"/>
                  </a:lnTo>
                  <a:lnTo>
                    <a:pt x="405" y="331"/>
                  </a:lnTo>
                  <a:lnTo>
                    <a:pt x="422" y="329"/>
                  </a:lnTo>
                  <a:lnTo>
                    <a:pt x="439" y="327"/>
                  </a:lnTo>
                  <a:lnTo>
                    <a:pt x="455" y="324"/>
                  </a:lnTo>
                  <a:lnTo>
                    <a:pt x="467" y="321"/>
                  </a:lnTo>
                  <a:lnTo>
                    <a:pt x="482" y="318"/>
                  </a:lnTo>
                  <a:lnTo>
                    <a:pt x="497" y="312"/>
                  </a:lnTo>
                  <a:lnTo>
                    <a:pt x="509" y="306"/>
                  </a:lnTo>
                  <a:lnTo>
                    <a:pt x="520" y="300"/>
                  </a:lnTo>
                  <a:lnTo>
                    <a:pt x="532" y="290"/>
                  </a:lnTo>
                  <a:lnTo>
                    <a:pt x="541" y="282"/>
                  </a:lnTo>
                  <a:lnTo>
                    <a:pt x="551" y="273"/>
                  </a:lnTo>
                  <a:lnTo>
                    <a:pt x="559" y="261"/>
                  </a:lnTo>
                  <a:lnTo>
                    <a:pt x="565" y="249"/>
                  </a:lnTo>
                  <a:lnTo>
                    <a:pt x="569" y="236"/>
                  </a:lnTo>
                  <a:lnTo>
                    <a:pt x="570" y="223"/>
                  </a:lnTo>
                  <a:lnTo>
                    <a:pt x="570" y="211"/>
                  </a:lnTo>
                  <a:lnTo>
                    <a:pt x="566" y="196"/>
                  </a:lnTo>
                  <a:lnTo>
                    <a:pt x="561" y="181"/>
                  </a:lnTo>
                  <a:lnTo>
                    <a:pt x="555" y="169"/>
                  </a:lnTo>
                  <a:lnTo>
                    <a:pt x="546" y="153"/>
                  </a:lnTo>
                  <a:lnTo>
                    <a:pt x="537" y="140"/>
                  </a:lnTo>
                  <a:lnTo>
                    <a:pt x="522" y="124"/>
                  </a:lnTo>
                  <a:lnTo>
                    <a:pt x="507" y="110"/>
                  </a:lnTo>
                  <a:lnTo>
                    <a:pt x="488" y="96"/>
                  </a:lnTo>
                  <a:lnTo>
                    <a:pt x="469" y="83"/>
                  </a:lnTo>
                  <a:lnTo>
                    <a:pt x="451" y="72"/>
                  </a:lnTo>
                  <a:lnTo>
                    <a:pt x="432" y="60"/>
                  </a:lnTo>
                  <a:lnTo>
                    <a:pt x="407" y="49"/>
                  </a:lnTo>
                  <a:lnTo>
                    <a:pt x="380" y="38"/>
                  </a:lnTo>
                  <a:lnTo>
                    <a:pt x="355" y="28"/>
                  </a:lnTo>
                  <a:lnTo>
                    <a:pt x="328" y="21"/>
                  </a:lnTo>
                  <a:lnTo>
                    <a:pt x="304" y="15"/>
                  </a:lnTo>
                  <a:lnTo>
                    <a:pt x="277" y="9"/>
                  </a:lnTo>
                  <a:lnTo>
                    <a:pt x="256" y="7"/>
                  </a:lnTo>
                  <a:lnTo>
                    <a:pt x="238" y="0"/>
                  </a:lnTo>
                  <a:lnTo>
                    <a:pt x="209" y="2"/>
                  </a:lnTo>
                  <a:lnTo>
                    <a:pt x="190" y="2"/>
                  </a:lnTo>
                  <a:lnTo>
                    <a:pt x="169" y="3"/>
                  </a:lnTo>
                  <a:lnTo>
                    <a:pt x="150" y="3"/>
                  </a:lnTo>
                  <a:lnTo>
                    <a:pt x="130" y="7"/>
                  </a:lnTo>
                  <a:lnTo>
                    <a:pt x="111" y="12"/>
                  </a:lnTo>
                  <a:lnTo>
                    <a:pt x="92" y="14"/>
                  </a:lnTo>
                  <a:lnTo>
                    <a:pt x="78" y="22"/>
                  </a:lnTo>
                  <a:lnTo>
                    <a:pt x="62" y="27"/>
                  </a:lnTo>
                  <a:lnTo>
                    <a:pt x="49" y="34"/>
                  </a:lnTo>
                  <a:lnTo>
                    <a:pt x="34" y="45"/>
                  </a:lnTo>
                  <a:lnTo>
                    <a:pt x="27" y="52"/>
                  </a:lnTo>
                  <a:lnTo>
                    <a:pt x="19" y="62"/>
                  </a:lnTo>
                  <a:lnTo>
                    <a:pt x="13" y="70"/>
                  </a:lnTo>
                  <a:lnTo>
                    <a:pt x="7" y="79"/>
                  </a:lnTo>
                  <a:lnTo>
                    <a:pt x="3" y="88"/>
                  </a:lnTo>
                  <a:lnTo>
                    <a:pt x="2" y="97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1276" y="333"/>
              <a:ext cx="95" cy="49"/>
            </a:xfrm>
            <a:custGeom>
              <a:avLst/>
              <a:gdLst>
                <a:gd name="T0" fmla="*/ 0 w 287"/>
                <a:gd name="T1" fmla="*/ 0 h 147"/>
                <a:gd name="T2" fmla="*/ 0 w 287"/>
                <a:gd name="T3" fmla="*/ 0 h 147"/>
                <a:gd name="T4" fmla="*/ 0 w 287"/>
                <a:gd name="T5" fmla="*/ 0 h 147"/>
                <a:gd name="T6" fmla="*/ 0 w 287"/>
                <a:gd name="T7" fmla="*/ 0 h 147"/>
                <a:gd name="T8" fmla="*/ 0 w 287"/>
                <a:gd name="T9" fmla="*/ 0 h 147"/>
                <a:gd name="T10" fmla="*/ 0 w 287"/>
                <a:gd name="T11" fmla="*/ 0 h 147"/>
                <a:gd name="T12" fmla="*/ 0 w 287"/>
                <a:gd name="T13" fmla="*/ 0 h 147"/>
                <a:gd name="T14" fmla="*/ 0 w 287"/>
                <a:gd name="T15" fmla="*/ 0 h 147"/>
                <a:gd name="T16" fmla="*/ 0 w 287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7"/>
                <a:gd name="T28" fmla="*/ 0 h 147"/>
                <a:gd name="T29" fmla="*/ 287 w 287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7" h="147">
                  <a:moveTo>
                    <a:pt x="6" y="0"/>
                  </a:moveTo>
                  <a:lnTo>
                    <a:pt x="0" y="21"/>
                  </a:lnTo>
                  <a:lnTo>
                    <a:pt x="5" y="53"/>
                  </a:lnTo>
                  <a:lnTo>
                    <a:pt x="23" y="83"/>
                  </a:lnTo>
                  <a:lnTo>
                    <a:pt x="49" y="113"/>
                  </a:lnTo>
                  <a:lnTo>
                    <a:pt x="95" y="147"/>
                  </a:lnTo>
                  <a:lnTo>
                    <a:pt x="287" y="4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1371" y="340"/>
              <a:ext cx="87" cy="52"/>
            </a:xfrm>
            <a:custGeom>
              <a:avLst/>
              <a:gdLst>
                <a:gd name="T0" fmla="*/ 0 w 259"/>
                <a:gd name="T1" fmla="*/ 0 h 156"/>
                <a:gd name="T2" fmla="*/ 0 w 259"/>
                <a:gd name="T3" fmla="*/ 0 h 156"/>
                <a:gd name="T4" fmla="*/ 0 w 259"/>
                <a:gd name="T5" fmla="*/ 0 h 156"/>
                <a:gd name="T6" fmla="*/ 0 w 259"/>
                <a:gd name="T7" fmla="*/ 0 h 156"/>
                <a:gd name="T8" fmla="*/ 0 w 259"/>
                <a:gd name="T9" fmla="*/ 0 h 156"/>
                <a:gd name="T10" fmla="*/ 0 w 259"/>
                <a:gd name="T11" fmla="*/ 0 h 156"/>
                <a:gd name="T12" fmla="*/ 0 w 259"/>
                <a:gd name="T13" fmla="*/ 0 h 156"/>
                <a:gd name="T14" fmla="*/ 0 w 259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9"/>
                <a:gd name="T25" fmla="*/ 0 h 156"/>
                <a:gd name="T26" fmla="*/ 259 w 259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9" h="156">
                  <a:moveTo>
                    <a:pt x="0" y="17"/>
                  </a:moveTo>
                  <a:lnTo>
                    <a:pt x="233" y="156"/>
                  </a:lnTo>
                  <a:lnTo>
                    <a:pt x="258" y="122"/>
                  </a:lnTo>
                  <a:lnTo>
                    <a:pt x="259" y="89"/>
                  </a:lnTo>
                  <a:lnTo>
                    <a:pt x="242" y="56"/>
                  </a:lnTo>
                  <a:lnTo>
                    <a:pt x="103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1161" y="609"/>
              <a:ext cx="275" cy="160"/>
            </a:xfrm>
            <a:custGeom>
              <a:avLst/>
              <a:gdLst>
                <a:gd name="T0" fmla="*/ 0 w 827"/>
                <a:gd name="T1" fmla="*/ 0 h 479"/>
                <a:gd name="T2" fmla="*/ 0 w 827"/>
                <a:gd name="T3" fmla="*/ 0 h 479"/>
                <a:gd name="T4" fmla="*/ 0 w 827"/>
                <a:gd name="T5" fmla="*/ 0 h 479"/>
                <a:gd name="T6" fmla="*/ 0 w 827"/>
                <a:gd name="T7" fmla="*/ 0 h 479"/>
                <a:gd name="T8" fmla="*/ 0 w 827"/>
                <a:gd name="T9" fmla="*/ 0 h 479"/>
                <a:gd name="T10" fmla="*/ 0 w 827"/>
                <a:gd name="T11" fmla="*/ 0 h 4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7"/>
                <a:gd name="T19" fmla="*/ 0 h 479"/>
                <a:gd name="T20" fmla="*/ 827 w 827"/>
                <a:gd name="T21" fmla="*/ 479 h 4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7" h="479">
                  <a:moveTo>
                    <a:pt x="0" y="281"/>
                  </a:moveTo>
                  <a:lnTo>
                    <a:pt x="522" y="0"/>
                  </a:lnTo>
                  <a:lnTo>
                    <a:pt x="827" y="293"/>
                  </a:lnTo>
                  <a:lnTo>
                    <a:pt x="417" y="479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1348" y="407"/>
              <a:ext cx="390" cy="352"/>
            </a:xfrm>
            <a:custGeom>
              <a:avLst/>
              <a:gdLst>
                <a:gd name="T0" fmla="*/ 0 w 1171"/>
                <a:gd name="T1" fmla="*/ 0 h 1055"/>
                <a:gd name="T2" fmla="*/ 0 w 1171"/>
                <a:gd name="T3" fmla="*/ 0 h 1055"/>
                <a:gd name="T4" fmla="*/ 0 w 1171"/>
                <a:gd name="T5" fmla="*/ 0 h 1055"/>
                <a:gd name="T6" fmla="*/ 0 w 1171"/>
                <a:gd name="T7" fmla="*/ 0 h 1055"/>
                <a:gd name="T8" fmla="*/ 0 w 1171"/>
                <a:gd name="T9" fmla="*/ 0 h 1055"/>
                <a:gd name="T10" fmla="*/ 0 w 1171"/>
                <a:gd name="T11" fmla="*/ 0 h 1055"/>
                <a:gd name="T12" fmla="*/ 0 w 1171"/>
                <a:gd name="T13" fmla="*/ 0 h 1055"/>
                <a:gd name="T14" fmla="*/ 0 w 1171"/>
                <a:gd name="T15" fmla="*/ 0 h 1055"/>
                <a:gd name="T16" fmla="*/ 0 w 1171"/>
                <a:gd name="T17" fmla="*/ 0 h 1055"/>
                <a:gd name="T18" fmla="*/ 0 w 1171"/>
                <a:gd name="T19" fmla="*/ 0 h 1055"/>
                <a:gd name="T20" fmla="*/ 0 w 1171"/>
                <a:gd name="T21" fmla="*/ 0 h 1055"/>
                <a:gd name="T22" fmla="*/ 0 w 1171"/>
                <a:gd name="T23" fmla="*/ 0 h 1055"/>
                <a:gd name="T24" fmla="*/ 0 w 1171"/>
                <a:gd name="T25" fmla="*/ 0 h 1055"/>
                <a:gd name="T26" fmla="*/ 0 w 1171"/>
                <a:gd name="T27" fmla="*/ 0 h 1055"/>
                <a:gd name="T28" fmla="*/ 0 w 1171"/>
                <a:gd name="T29" fmla="*/ 0 h 1055"/>
                <a:gd name="T30" fmla="*/ 0 w 1171"/>
                <a:gd name="T31" fmla="*/ 0 h 1055"/>
                <a:gd name="T32" fmla="*/ 0 w 1171"/>
                <a:gd name="T33" fmla="*/ 0 h 1055"/>
                <a:gd name="T34" fmla="*/ 0 w 1171"/>
                <a:gd name="T35" fmla="*/ 0 h 1055"/>
                <a:gd name="T36" fmla="*/ 0 w 1171"/>
                <a:gd name="T37" fmla="*/ 0 h 1055"/>
                <a:gd name="T38" fmla="*/ 0 w 1171"/>
                <a:gd name="T39" fmla="*/ 0 h 10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71"/>
                <a:gd name="T61" fmla="*/ 0 h 1055"/>
                <a:gd name="T62" fmla="*/ 1171 w 1171"/>
                <a:gd name="T63" fmla="*/ 1055 h 10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71" h="1055">
                  <a:moveTo>
                    <a:pt x="38" y="571"/>
                  </a:moveTo>
                  <a:lnTo>
                    <a:pt x="382" y="82"/>
                  </a:lnTo>
                  <a:lnTo>
                    <a:pt x="578" y="0"/>
                  </a:lnTo>
                  <a:lnTo>
                    <a:pt x="786" y="171"/>
                  </a:lnTo>
                  <a:lnTo>
                    <a:pt x="779" y="181"/>
                  </a:lnTo>
                  <a:lnTo>
                    <a:pt x="997" y="328"/>
                  </a:lnTo>
                  <a:lnTo>
                    <a:pt x="987" y="347"/>
                  </a:lnTo>
                  <a:lnTo>
                    <a:pt x="1036" y="323"/>
                  </a:lnTo>
                  <a:lnTo>
                    <a:pt x="1055" y="335"/>
                  </a:lnTo>
                  <a:lnTo>
                    <a:pt x="965" y="376"/>
                  </a:lnTo>
                  <a:lnTo>
                    <a:pt x="1171" y="528"/>
                  </a:lnTo>
                  <a:lnTo>
                    <a:pt x="880" y="1013"/>
                  </a:lnTo>
                  <a:lnTo>
                    <a:pt x="751" y="1055"/>
                  </a:lnTo>
                  <a:lnTo>
                    <a:pt x="412" y="855"/>
                  </a:lnTo>
                  <a:lnTo>
                    <a:pt x="288" y="898"/>
                  </a:lnTo>
                  <a:lnTo>
                    <a:pt x="258" y="932"/>
                  </a:lnTo>
                  <a:lnTo>
                    <a:pt x="258" y="889"/>
                  </a:lnTo>
                  <a:lnTo>
                    <a:pt x="0" y="658"/>
                  </a:lnTo>
                  <a:lnTo>
                    <a:pt x="38" y="571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1391" y="385"/>
              <a:ext cx="145" cy="193"/>
            </a:xfrm>
            <a:custGeom>
              <a:avLst/>
              <a:gdLst>
                <a:gd name="T0" fmla="*/ 0 w 436"/>
                <a:gd name="T1" fmla="*/ 0 h 579"/>
                <a:gd name="T2" fmla="*/ 0 w 436"/>
                <a:gd name="T3" fmla="*/ 0 h 579"/>
                <a:gd name="T4" fmla="*/ 0 w 436"/>
                <a:gd name="T5" fmla="*/ 0 h 579"/>
                <a:gd name="T6" fmla="*/ 0 w 436"/>
                <a:gd name="T7" fmla="*/ 0 h 579"/>
                <a:gd name="T8" fmla="*/ 0 w 436"/>
                <a:gd name="T9" fmla="*/ 0 h 579"/>
                <a:gd name="T10" fmla="*/ 0 w 436"/>
                <a:gd name="T11" fmla="*/ 0 h 579"/>
                <a:gd name="T12" fmla="*/ 0 w 436"/>
                <a:gd name="T13" fmla="*/ 0 h 579"/>
                <a:gd name="T14" fmla="*/ 0 w 436"/>
                <a:gd name="T15" fmla="*/ 0 h 579"/>
                <a:gd name="T16" fmla="*/ 0 w 436"/>
                <a:gd name="T17" fmla="*/ 0 h 579"/>
                <a:gd name="T18" fmla="*/ 0 w 436"/>
                <a:gd name="T19" fmla="*/ 0 h 579"/>
                <a:gd name="T20" fmla="*/ 0 w 436"/>
                <a:gd name="T21" fmla="*/ 0 h 579"/>
                <a:gd name="T22" fmla="*/ 0 w 436"/>
                <a:gd name="T23" fmla="*/ 0 h 579"/>
                <a:gd name="T24" fmla="*/ 0 w 436"/>
                <a:gd name="T25" fmla="*/ 0 h 579"/>
                <a:gd name="T26" fmla="*/ 0 w 436"/>
                <a:gd name="T27" fmla="*/ 0 h 579"/>
                <a:gd name="T28" fmla="*/ 0 w 436"/>
                <a:gd name="T29" fmla="*/ 0 h 579"/>
                <a:gd name="T30" fmla="*/ 0 w 436"/>
                <a:gd name="T31" fmla="*/ 0 h 579"/>
                <a:gd name="T32" fmla="*/ 0 w 436"/>
                <a:gd name="T33" fmla="*/ 0 h 579"/>
                <a:gd name="T34" fmla="*/ 0 w 436"/>
                <a:gd name="T35" fmla="*/ 0 h 5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6"/>
                <a:gd name="T55" fmla="*/ 0 h 579"/>
                <a:gd name="T56" fmla="*/ 436 w 436"/>
                <a:gd name="T57" fmla="*/ 579 h 5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6" h="579">
                  <a:moveTo>
                    <a:pt x="0" y="481"/>
                  </a:moveTo>
                  <a:lnTo>
                    <a:pt x="72" y="374"/>
                  </a:lnTo>
                  <a:lnTo>
                    <a:pt x="177" y="58"/>
                  </a:lnTo>
                  <a:lnTo>
                    <a:pt x="204" y="39"/>
                  </a:lnTo>
                  <a:lnTo>
                    <a:pt x="201" y="21"/>
                  </a:lnTo>
                  <a:lnTo>
                    <a:pt x="213" y="2"/>
                  </a:lnTo>
                  <a:lnTo>
                    <a:pt x="239" y="27"/>
                  </a:lnTo>
                  <a:lnTo>
                    <a:pt x="203" y="57"/>
                  </a:lnTo>
                  <a:lnTo>
                    <a:pt x="97" y="361"/>
                  </a:lnTo>
                  <a:lnTo>
                    <a:pt x="173" y="258"/>
                  </a:lnTo>
                  <a:lnTo>
                    <a:pt x="258" y="0"/>
                  </a:lnTo>
                  <a:lnTo>
                    <a:pt x="279" y="0"/>
                  </a:lnTo>
                  <a:lnTo>
                    <a:pt x="204" y="217"/>
                  </a:lnTo>
                  <a:lnTo>
                    <a:pt x="252" y="149"/>
                  </a:lnTo>
                  <a:lnTo>
                    <a:pt x="436" y="71"/>
                  </a:lnTo>
                  <a:lnTo>
                    <a:pt x="79" y="579"/>
                  </a:lnTo>
                  <a:lnTo>
                    <a:pt x="0" y="481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191"/>
            <p:cNvSpPr>
              <a:spLocks/>
            </p:cNvSpPr>
            <p:nvPr/>
          </p:nvSpPr>
          <p:spPr bwMode="auto">
            <a:xfrm>
              <a:off x="1338" y="542"/>
              <a:ext cx="134" cy="175"/>
            </a:xfrm>
            <a:custGeom>
              <a:avLst/>
              <a:gdLst>
                <a:gd name="T0" fmla="*/ 0 w 402"/>
                <a:gd name="T1" fmla="*/ 0 h 524"/>
                <a:gd name="T2" fmla="*/ 0 w 402"/>
                <a:gd name="T3" fmla="*/ 0 h 524"/>
                <a:gd name="T4" fmla="*/ 0 w 402"/>
                <a:gd name="T5" fmla="*/ 0 h 524"/>
                <a:gd name="T6" fmla="*/ 0 w 402"/>
                <a:gd name="T7" fmla="*/ 0 h 524"/>
                <a:gd name="T8" fmla="*/ 0 w 402"/>
                <a:gd name="T9" fmla="*/ 0 h 524"/>
                <a:gd name="T10" fmla="*/ 0 w 402"/>
                <a:gd name="T11" fmla="*/ 0 h 524"/>
                <a:gd name="T12" fmla="*/ 0 w 402"/>
                <a:gd name="T13" fmla="*/ 0 h 524"/>
                <a:gd name="T14" fmla="*/ 0 w 402"/>
                <a:gd name="T15" fmla="*/ 0 h 524"/>
                <a:gd name="T16" fmla="*/ 0 w 402"/>
                <a:gd name="T17" fmla="*/ 0 h 524"/>
                <a:gd name="T18" fmla="*/ 0 w 402"/>
                <a:gd name="T19" fmla="*/ 0 h 524"/>
                <a:gd name="T20" fmla="*/ 0 w 402"/>
                <a:gd name="T21" fmla="*/ 0 h 524"/>
                <a:gd name="T22" fmla="*/ 0 w 402"/>
                <a:gd name="T23" fmla="*/ 0 h 524"/>
                <a:gd name="T24" fmla="*/ 0 w 402"/>
                <a:gd name="T25" fmla="*/ 0 h 524"/>
                <a:gd name="T26" fmla="*/ 0 w 402"/>
                <a:gd name="T27" fmla="*/ 0 h 524"/>
                <a:gd name="T28" fmla="*/ 0 w 402"/>
                <a:gd name="T29" fmla="*/ 0 h 524"/>
                <a:gd name="T30" fmla="*/ 0 w 402"/>
                <a:gd name="T31" fmla="*/ 0 h 524"/>
                <a:gd name="T32" fmla="*/ 0 w 402"/>
                <a:gd name="T33" fmla="*/ 0 h 524"/>
                <a:gd name="T34" fmla="*/ 0 w 402"/>
                <a:gd name="T35" fmla="*/ 0 h 524"/>
                <a:gd name="T36" fmla="*/ 0 w 402"/>
                <a:gd name="T37" fmla="*/ 0 h 524"/>
                <a:gd name="T38" fmla="*/ 0 w 402"/>
                <a:gd name="T39" fmla="*/ 0 h 524"/>
                <a:gd name="T40" fmla="*/ 0 w 402"/>
                <a:gd name="T41" fmla="*/ 0 h 524"/>
                <a:gd name="T42" fmla="*/ 0 w 402"/>
                <a:gd name="T43" fmla="*/ 0 h 524"/>
                <a:gd name="T44" fmla="*/ 0 w 402"/>
                <a:gd name="T45" fmla="*/ 0 h 524"/>
                <a:gd name="T46" fmla="*/ 0 w 402"/>
                <a:gd name="T47" fmla="*/ 0 h 524"/>
                <a:gd name="T48" fmla="*/ 0 w 402"/>
                <a:gd name="T49" fmla="*/ 0 h 524"/>
                <a:gd name="T50" fmla="*/ 0 w 402"/>
                <a:gd name="T51" fmla="*/ 0 h 524"/>
                <a:gd name="T52" fmla="*/ 0 w 402"/>
                <a:gd name="T53" fmla="*/ 0 h 524"/>
                <a:gd name="T54" fmla="*/ 0 w 402"/>
                <a:gd name="T55" fmla="*/ 0 h 524"/>
                <a:gd name="T56" fmla="*/ 0 w 402"/>
                <a:gd name="T57" fmla="*/ 0 h 5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02"/>
                <a:gd name="T88" fmla="*/ 0 h 524"/>
                <a:gd name="T89" fmla="*/ 402 w 402"/>
                <a:gd name="T90" fmla="*/ 524 h 5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02" h="524">
                  <a:moveTo>
                    <a:pt x="5" y="229"/>
                  </a:moveTo>
                  <a:lnTo>
                    <a:pt x="0" y="246"/>
                  </a:lnTo>
                  <a:lnTo>
                    <a:pt x="215" y="437"/>
                  </a:lnTo>
                  <a:lnTo>
                    <a:pt x="253" y="425"/>
                  </a:lnTo>
                  <a:lnTo>
                    <a:pt x="287" y="524"/>
                  </a:lnTo>
                  <a:lnTo>
                    <a:pt x="393" y="402"/>
                  </a:lnTo>
                  <a:lnTo>
                    <a:pt x="402" y="331"/>
                  </a:lnTo>
                  <a:lnTo>
                    <a:pt x="294" y="389"/>
                  </a:lnTo>
                  <a:lnTo>
                    <a:pt x="232" y="390"/>
                  </a:lnTo>
                  <a:lnTo>
                    <a:pt x="194" y="378"/>
                  </a:lnTo>
                  <a:lnTo>
                    <a:pt x="152" y="358"/>
                  </a:lnTo>
                  <a:lnTo>
                    <a:pt x="120" y="320"/>
                  </a:lnTo>
                  <a:lnTo>
                    <a:pt x="95" y="283"/>
                  </a:lnTo>
                  <a:lnTo>
                    <a:pt x="93" y="248"/>
                  </a:lnTo>
                  <a:lnTo>
                    <a:pt x="98" y="218"/>
                  </a:lnTo>
                  <a:lnTo>
                    <a:pt x="111" y="197"/>
                  </a:lnTo>
                  <a:lnTo>
                    <a:pt x="129" y="178"/>
                  </a:lnTo>
                  <a:lnTo>
                    <a:pt x="145" y="169"/>
                  </a:lnTo>
                  <a:lnTo>
                    <a:pt x="169" y="156"/>
                  </a:lnTo>
                  <a:lnTo>
                    <a:pt x="195" y="148"/>
                  </a:lnTo>
                  <a:lnTo>
                    <a:pt x="227" y="78"/>
                  </a:lnTo>
                  <a:lnTo>
                    <a:pt x="222" y="52"/>
                  </a:lnTo>
                  <a:lnTo>
                    <a:pt x="153" y="0"/>
                  </a:lnTo>
                  <a:lnTo>
                    <a:pt x="125" y="2"/>
                  </a:lnTo>
                  <a:lnTo>
                    <a:pt x="104" y="10"/>
                  </a:lnTo>
                  <a:lnTo>
                    <a:pt x="65" y="112"/>
                  </a:lnTo>
                  <a:lnTo>
                    <a:pt x="73" y="150"/>
                  </a:lnTo>
                  <a:lnTo>
                    <a:pt x="5" y="229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192"/>
            <p:cNvSpPr>
              <a:spLocks/>
            </p:cNvSpPr>
            <p:nvPr/>
          </p:nvSpPr>
          <p:spPr bwMode="auto">
            <a:xfrm>
              <a:off x="1711" y="605"/>
              <a:ext cx="151" cy="176"/>
            </a:xfrm>
            <a:custGeom>
              <a:avLst/>
              <a:gdLst>
                <a:gd name="T0" fmla="*/ 0 w 453"/>
                <a:gd name="T1" fmla="*/ 0 h 529"/>
                <a:gd name="T2" fmla="*/ 0 w 453"/>
                <a:gd name="T3" fmla="*/ 0 h 529"/>
                <a:gd name="T4" fmla="*/ 0 w 453"/>
                <a:gd name="T5" fmla="*/ 0 h 529"/>
                <a:gd name="T6" fmla="*/ 0 w 453"/>
                <a:gd name="T7" fmla="*/ 0 h 529"/>
                <a:gd name="T8" fmla="*/ 0 w 453"/>
                <a:gd name="T9" fmla="*/ 0 h 529"/>
                <a:gd name="T10" fmla="*/ 0 w 453"/>
                <a:gd name="T11" fmla="*/ 0 h 529"/>
                <a:gd name="T12" fmla="*/ 0 w 453"/>
                <a:gd name="T13" fmla="*/ 0 h 529"/>
                <a:gd name="T14" fmla="*/ 0 w 453"/>
                <a:gd name="T15" fmla="*/ 0 h 529"/>
                <a:gd name="T16" fmla="*/ 0 w 453"/>
                <a:gd name="T17" fmla="*/ 0 h 529"/>
                <a:gd name="T18" fmla="*/ 0 w 453"/>
                <a:gd name="T19" fmla="*/ 0 h 529"/>
                <a:gd name="T20" fmla="*/ 0 w 453"/>
                <a:gd name="T21" fmla="*/ 0 h 529"/>
                <a:gd name="T22" fmla="*/ 0 w 453"/>
                <a:gd name="T23" fmla="*/ 0 h 529"/>
                <a:gd name="T24" fmla="*/ 0 w 453"/>
                <a:gd name="T25" fmla="*/ 0 h 529"/>
                <a:gd name="T26" fmla="*/ 0 w 453"/>
                <a:gd name="T27" fmla="*/ 0 h 529"/>
                <a:gd name="T28" fmla="*/ 0 w 453"/>
                <a:gd name="T29" fmla="*/ 0 h 529"/>
                <a:gd name="T30" fmla="*/ 0 w 453"/>
                <a:gd name="T31" fmla="*/ 0 h 529"/>
                <a:gd name="T32" fmla="*/ 0 w 453"/>
                <a:gd name="T33" fmla="*/ 0 h 529"/>
                <a:gd name="T34" fmla="*/ 0 w 453"/>
                <a:gd name="T35" fmla="*/ 0 h 529"/>
                <a:gd name="T36" fmla="*/ 0 w 453"/>
                <a:gd name="T37" fmla="*/ 0 h 529"/>
                <a:gd name="T38" fmla="*/ 0 w 453"/>
                <a:gd name="T39" fmla="*/ 0 h 529"/>
                <a:gd name="T40" fmla="*/ 0 w 453"/>
                <a:gd name="T41" fmla="*/ 0 h 529"/>
                <a:gd name="T42" fmla="*/ 0 w 453"/>
                <a:gd name="T43" fmla="*/ 0 h 529"/>
                <a:gd name="T44" fmla="*/ 0 w 453"/>
                <a:gd name="T45" fmla="*/ 0 h 529"/>
                <a:gd name="T46" fmla="*/ 0 w 453"/>
                <a:gd name="T47" fmla="*/ 0 h 529"/>
                <a:gd name="T48" fmla="*/ 0 w 453"/>
                <a:gd name="T49" fmla="*/ 0 h 529"/>
                <a:gd name="T50" fmla="*/ 0 w 453"/>
                <a:gd name="T51" fmla="*/ 0 h 529"/>
                <a:gd name="T52" fmla="*/ 0 w 453"/>
                <a:gd name="T53" fmla="*/ 0 h 529"/>
                <a:gd name="T54" fmla="*/ 0 w 453"/>
                <a:gd name="T55" fmla="*/ 0 h 529"/>
                <a:gd name="T56" fmla="*/ 0 w 453"/>
                <a:gd name="T57" fmla="*/ 0 h 529"/>
                <a:gd name="T58" fmla="*/ 0 w 453"/>
                <a:gd name="T59" fmla="*/ 0 h 529"/>
                <a:gd name="T60" fmla="*/ 0 w 453"/>
                <a:gd name="T61" fmla="*/ 0 h 529"/>
                <a:gd name="T62" fmla="*/ 0 w 453"/>
                <a:gd name="T63" fmla="*/ 0 h 529"/>
                <a:gd name="T64" fmla="*/ 0 w 453"/>
                <a:gd name="T65" fmla="*/ 0 h 529"/>
                <a:gd name="T66" fmla="*/ 0 w 453"/>
                <a:gd name="T67" fmla="*/ 0 h 529"/>
                <a:gd name="T68" fmla="*/ 0 w 453"/>
                <a:gd name="T69" fmla="*/ 0 h 529"/>
                <a:gd name="T70" fmla="*/ 0 w 453"/>
                <a:gd name="T71" fmla="*/ 0 h 529"/>
                <a:gd name="T72" fmla="*/ 0 w 453"/>
                <a:gd name="T73" fmla="*/ 0 h 529"/>
                <a:gd name="T74" fmla="*/ 0 w 453"/>
                <a:gd name="T75" fmla="*/ 0 h 529"/>
                <a:gd name="T76" fmla="*/ 0 w 453"/>
                <a:gd name="T77" fmla="*/ 0 h 529"/>
                <a:gd name="T78" fmla="*/ 0 w 453"/>
                <a:gd name="T79" fmla="*/ 0 h 529"/>
                <a:gd name="T80" fmla="*/ 0 w 453"/>
                <a:gd name="T81" fmla="*/ 0 h 5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53"/>
                <a:gd name="T124" fmla="*/ 0 h 529"/>
                <a:gd name="T125" fmla="*/ 453 w 453"/>
                <a:gd name="T126" fmla="*/ 529 h 5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53" h="529">
                  <a:moveTo>
                    <a:pt x="21" y="63"/>
                  </a:moveTo>
                  <a:lnTo>
                    <a:pt x="14" y="76"/>
                  </a:lnTo>
                  <a:lnTo>
                    <a:pt x="8" y="93"/>
                  </a:lnTo>
                  <a:lnTo>
                    <a:pt x="4" y="110"/>
                  </a:lnTo>
                  <a:lnTo>
                    <a:pt x="0" y="130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2" y="185"/>
                  </a:lnTo>
                  <a:lnTo>
                    <a:pt x="4" y="204"/>
                  </a:lnTo>
                  <a:lnTo>
                    <a:pt x="9" y="224"/>
                  </a:lnTo>
                  <a:lnTo>
                    <a:pt x="14" y="242"/>
                  </a:lnTo>
                  <a:lnTo>
                    <a:pt x="21" y="262"/>
                  </a:lnTo>
                  <a:lnTo>
                    <a:pt x="29" y="281"/>
                  </a:lnTo>
                  <a:lnTo>
                    <a:pt x="36" y="299"/>
                  </a:lnTo>
                  <a:lnTo>
                    <a:pt x="44" y="317"/>
                  </a:lnTo>
                  <a:lnTo>
                    <a:pt x="53" y="331"/>
                  </a:lnTo>
                  <a:lnTo>
                    <a:pt x="63" y="347"/>
                  </a:lnTo>
                  <a:lnTo>
                    <a:pt x="73" y="363"/>
                  </a:lnTo>
                  <a:lnTo>
                    <a:pt x="85" y="379"/>
                  </a:lnTo>
                  <a:lnTo>
                    <a:pt x="97" y="392"/>
                  </a:lnTo>
                  <a:lnTo>
                    <a:pt x="108" y="407"/>
                  </a:lnTo>
                  <a:lnTo>
                    <a:pt x="119" y="420"/>
                  </a:lnTo>
                  <a:lnTo>
                    <a:pt x="131" y="433"/>
                  </a:lnTo>
                  <a:lnTo>
                    <a:pt x="145" y="446"/>
                  </a:lnTo>
                  <a:lnTo>
                    <a:pt x="159" y="458"/>
                  </a:lnTo>
                  <a:lnTo>
                    <a:pt x="171" y="467"/>
                  </a:lnTo>
                  <a:lnTo>
                    <a:pt x="185" y="477"/>
                  </a:lnTo>
                  <a:lnTo>
                    <a:pt x="200" y="486"/>
                  </a:lnTo>
                  <a:lnTo>
                    <a:pt x="215" y="496"/>
                  </a:lnTo>
                  <a:lnTo>
                    <a:pt x="230" y="503"/>
                  </a:lnTo>
                  <a:lnTo>
                    <a:pt x="244" y="509"/>
                  </a:lnTo>
                  <a:lnTo>
                    <a:pt x="260" y="516"/>
                  </a:lnTo>
                  <a:lnTo>
                    <a:pt x="276" y="520"/>
                  </a:lnTo>
                  <a:lnTo>
                    <a:pt x="292" y="524"/>
                  </a:lnTo>
                  <a:lnTo>
                    <a:pt x="309" y="528"/>
                  </a:lnTo>
                  <a:lnTo>
                    <a:pt x="325" y="529"/>
                  </a:lnTo>
                  <a:lnTo>
                    <a:pt x="342" y="526"/>
                  </a:lnTo>
                  <a:lnTo>
                    <a:pt x="356" y="524"/>
                  </a:lnTo>
                  <a:lnTo>
                    <a:pt x="374" y="518"/>
                  </a:lnTo>
                  <a:lnTo>
                    <a:pt x="389" y="512"/>
                  </a:lnTo>
                  <a:lnTo>
                    <a:pt x="400" y="505"/>
                  </a:lnTo>
                  <a:lnTo>
                    <a:pt x="412" y="496"/>
                  </a:lnTo>
                  <a:lnTo>
                    <a:pt x="420" y="485"/>
                  </a:lnTo>
                  <a:lnTo>
                    <a:pt x="428" y="474"/>
                  </a:lnTo>
                  <a:lnTo>
                    <a:pt x="438" y="459"/>
                  </a:lnTo>
                  <a:lnTo>
                    <a:pt x="444" y="443"/>
                  </a:lnTo>
                  <a:lnTo>
                    <a:pt x="449" y="428"/>
                  </a:lnTo>
                  <a:lnTo>
                    <a:pt x="451" y="409"/>
                  </a:lnTo>
                  <a:lnTo>
                    <a:pt x="452" y="392"/>
                  </a:lnTo>
                  <a:lnTo>
                    <a:pt x="453" y="375"/>
                  </a:lnTo>
                  <a:lnTo>
                    <a:pt x="453" y="356"/>
                  </a:lnTo>
                  <a:lnTo>
                    <a:pt x="451" y="332"/>
                  </a:lnTo>
                  <a:lnTo>
                    <a:pt x="446" y="313"/>
                  </a:lnTo>
                  <a:lnTo>
                    <a:pt x="441" y="294"/>
                  </a:lnTo>
                  <a:lnTo>
                    <a:pt x="433" y="270"/>
                  </a:lnTo>
                  <a:lnTo>
                    <a:pt x="422" y="244"/>
                  </a:lnTo>
                  <a:lnTo>
                    <a:pt x="412" y="221"/>
                  </a:lnTo>
                  <a:lnTo>
                    <a:pt x="396" y="192"/>
                  </a:lnTo>
                  <a:lnTo>
                    <a:pt x="380" y="166"/>
                  </a:lnTo>
                  <a:lnTo>
                    <a:pt x="361" y="139"/>
                  </a:lnTo>
                  <a:lnTo>
                    <a:pt x="341" y="115"/>
                  </a:lnTo>
                  <a:lnTo>
                    <a:pt x="323" y="96"/>
                  </a:lnTo>
                  <a:lnTo>
                    <a:pt x="303" y="78"/>
                  </a:lnTo>
                  <a:lnTo>
                    <a:pt x="280" y="59"/>
                  </a:lnTo>
                  <a:lnTo>
                    <a:pt x="262" y="46"/>
                  </a:lnTo>
                  <a:lnTo>
                    <a:pt x="245" y="36"/>
                  </a:lnTo>
                  <a:lnTo>
                    <a:pt x="227" y="26"/>
                  </a:lnTo>
                  <a:lnTo>
                    <a:pt x="211" y="19"/>
                  </a:lnTo>
                  <a:lnTo>
                    <a:pt x="194" y="11"/>
                  </a:lnTo>
                  <a:lnTo>
                    <a:pt x="179" y="7"/>
                  </a:lnTo>
                  <a:lnTo>
                    <a:pt x="159" y="4"/>
                  </a:lnTo>
                  <a:lnTo>
                    <a:pt x="142" y="0"/>
                  </a:lnTo>
                  <a:lnTo>
                    <a:pt x="127" y="0"/>
                  </a:lnTo>
                  <a:lnTo>
                    <a:pt x="110" y="1"/>
                  </a:lnTo>
                  <a:lnTo>
                    <a:pt x="94" y="5"/>
                  </a:lnTo>
                  <a:lnTo>
                    <a:pt x="76" y="11"/>
                  </a:lnTo>
                  <a:lnTo>
                    <a:pt x="65" y="17"/>
                  </a:lnTo>
                  <a:lnTo>
                    <a:pt x="50" y="25"/>
                  </a:lnTo>
                  <a:lnTo>
                    <a:pt x="40" y="37"/>
                  </a:lnTo>
                  <a:lnTo>
                    <a:pt x="31" y="46"/>
                  </a:lnTo>
                  <a:lnTo>
                    <a:pt x="21" y="63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193"/>
            <p:cNvSpPr>
              <a:spLocks/>
            </p:cNvSpPr>
            <p:nvPr/>
          </p:nvSpPr>
          <p:spPr bwMode="auto">
            <a:xfrm>
              <a:off x="1514" y="743"/>
              <a:ext cx="25" cy="27"/>
            </a:xfrm>
            <a:custGeom>
              <a:avLst/>
              <a:gdLst>
                <a:gd name="T0" fmla="*/ 0 w 73"/>
                <a:gd name="T1" fmla="*/ 0 h 82"/>
                <a:gd name="T2" fmla="*/ 0 w 73"/>
                <a:gd name="T3" fmla="*/ 0 h 82"/>
                <a:gd name="T4" fmla="*/ 0 w 73"/>
                <a:gd name="T5" fmla="*/ 0 h 82"/>
                <a:gd name="T6" fmla="*/ 0 w 73"/>
                <a:gd name="T7" fmla="*/ 0 h 82"/>
                <a:gd name="T8" fmla="*/ 0 w 73"/>
                <a:gd name="T9" fmla="*/ 0 h 82"/>
                <a:gd name="T10" fmla="*/ 0 w 73"/>
                <a:gd name="T11" fmla="*/ 0 h 82"/>
                <a:gd name="T12" fmla="*/ 0 w 73"/>
                <a:gd name="T13" fmla="*/ 0 h 82"/>
                <a:gd name="T14" fmla="*/ 0 w 73"/>
                <a:gd name="T15" fmla="*/ 0 h 82"/>
                <a:gd name="T16" fmla="*/ 0 w 73"/>
                <a:gd name="T17" fmla="*/ 0 h 82"/>
                <a:gd name="T18" fmla="*/ 0 w 73"/>
                <a:gd name="T19" fmla="*/ 0 h 82"/>
                <a:gd name="T20" fmla="*/ 0 w 73"/>
                <a:gd name="T21" fmla="*/ 0 h 82"/>
                <a:gd name="T22" fmla="*/ 0 w 73"/>
                <a:gd name="T23" fmla="*/ 0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82"/>
                <a:gd name="T38" fmla="*/ 73 w 73"/>
                <a:gd name="T39" fmla="*/ 82 h 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82">
                  <a:moveTo>
                    <a:pt x="4" y="0"/>
                  </a:moveTo>
                  <a:lnTo>
                    <a:pt x="0" y="34"/>
                  </a:lnTo>
                  <a:lnTo>
                    <a:pt x="6" y="54"/>
                  </a:lnTo>
                  <a:lnTo>
                    <a:pt x="12" y="73"/>
                  </a:lnTo>
                  <a:lnTo>
                    <a:pt x="26" y="82"/>
                  </a:lnTo>
                  <a:lnTo>
                    <a:pt x="52" y="70"/>
                  </a:lnTo>
                  <a:lnTo>
                    <a:pt x="73" y="58"/>
                  </a:lnTo>
                  <a:lnTo>
                    <a:pt x="59" y="47"/>
                  </a:lnTo>
                  <a:lnTo>
                    <a:pt x="37" y="59"/>
                  </a:lnTo>
                  <a:lnTo>
                    <a:pt x="21" y="2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D9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194"/>
            <p:cNvSpPr>
              <a:spLocks/>
            </p:cNvSpPr>
            <p:nvPr/>
          </p:nvSpPr>
          <p:spPr bwMode="auto">
            <a:xfrm>
              <a:off x="1439" y="616"/>
              <a:ext cx="203" cy="163"/>
            </a:xfrm>
            <a:custGeom>
              <a:avLst/>
              <a:gdLst>
                <a:gd name="T0" fmla="*/ 0 w 610"/>
                <a:gd name="T1" fmla="*/ 0 h 489"/>
                <a:gd name="T2" fmla="*/ 0 w 610"/>
                <a:gd name="T3" fmla="*/ 0 h 489"/>
                <a:gd name="T4" fmla="*/ 0 w 610"/>
                <a:gd name="T5" fmla="*/ 0 h 489"/>
                <a:gd name="T6" fmla="*/ 0 w 610"/>
                <a:gd name="T7" fmla="*/ 0 h 489"/>
                <a:gd name="T8" fmla="*/ 0 w 610"/>
                <a:gd name="T9" fmla="*/ 0 h 489"/>
                <a:gd name="T10" fmla="*/ 0 w 610"/>
                <a:gd name="T11" fmla="*/ 0 h 489"/>
                <a:gd name="T12" fmla="*/ 0 w 610"/>
                <a:gd name="T13" fmla="*/ 0 h 489"/>
                <a:gd name="T14" fmla="*/ 0 w 610"/>
                <a:gd name="T15" fmla="*/ 0 h 489"/>
                <a:gd name="T16" fmla="*/ 0 w 610"/>
                <a:gd name="T17" fmla="*/ 0 h 489"/>
                <a:gd name="T18" fmla="*/ 0 w 610"/>
                <a:gd name="T19" fmla="*/ 0 h 489"/>
                <a:gd name="T20" fmla="*/ 0 w 610"/>
                <a:gd name="T21" fmla="*/ 0 h 489"/>
                <a:gd name="T22" fmla="*/ 0 w 610"/>
                <a:gd name="T23" fmla="*/ 0 h 489"/>
                <a:gd name="T24" fmla="*/ 0 w 610"/>
                <a:gd name="T25" fmla="*/ 0 h 489"/>
                <a:gd name="T26" fmla="*/ 0 w 610"/>
                <a:gd name="T27" fmla="*/ 0 h 489"/>
                <a:gd name="T28" fmla="*/ 0 w 610"/>
                <a:gd name="T29" fmla="*/ 0 h 489"/>
                <a:gd name="T30" fmla="*/ 0 w 610"/>
                <a:gd name="T31" fmla="*/ 0 h 489"/>
                <a:gd name="T32" fmla="*/ 0 w 610"/>
                <a:gd name="T33" fmla="*/ 0 h 489"/>
                <a:gd name="T34" fmla="*/ 0 w 610"/>
                <a:gd name="T35" fmla="*/ 0 h 489"/>
                <a:gd name="T36" fmla="*/ 0 w 610"/>
                <a:gd name="T37" fmla="*/ 0 h 489"/>
                <a:gd name="T38" fmla="*/ 0 w 610"/>
                <a:gd name="T39" fmla="*/ 0 h 489"/>
                <a:gd name="T40" fmla="*/ 0 w 610"/>
                <a:gd name="T41" fmla="*/ 0 h 4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0"/>
                <a:gd name="T64" fmla="*/ 0 h 489"/>
                <a:gd name="T65" fmla="*/ 610 w 610"/>
                <a:gd name="T66" fmla="*/ 489 h 4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0" h="489">
                  <a:moveTo>
                    <a:pt x="120" y="313"/>
                  </a:moveTo>
                  <a:lnTo>
                    <a:pt x="324" y="466"/>
                  </a:lnTo>
                  <a:lnTo>
                    <a:pt x="409" y="489"/>
                  </a:lnTo>
                  <a:lnTo>
                    <a:pt x="514" y="433"/>
                  </a:lnTo>
                  <a:lnTo>
                    <a:pt x="560" y="423"/>
                  </a:lnTo>
                  <a:lnTo>
                    <a:pt x="598" y="399"/>
                  </a:lnTo>
                  <a:lnTo>
                    <a:pt x="610" y="383"/>
                  </a:lnTo>
                  <a:lnTo>
                    <a:pt x="589" y="383"/>
                  </a:lnTo>
                  <a:lnTo>
                    <a:pt x="582" y="389"/>
                  </a:lnTo>
                  <a:lnTo>
                    <a:pt x="377" y="230"/>
                  </a:lnTo>
                  <a:lnTo>
                    <a:pt x="381" y="208"/>
                  </a:lnTo>
                  <a:lnTo>
                    <a:pt x="410" y="160"/>
                  </a:lnTo>
                  <a:lnTo>
                    <a:pt x="199" y="0"/>
                  </a:lnTo>
                  <a:lnTo>
                    <a:pt x="136" y="89"/>
                  </a:lnTo>
                  <a:lnTo>
                    <a:pt x="105" y="84"/>
                  </a:lnTo>
                  <a:lnTo>
                    <a:pt x="84" y="99"/>
                  </a:lnTo>
                  <a:lnTo>
                    <a:pt x="0" y="278"/>
                  </a:lnTo>
                  <a:lnTo>
                    <a:pt x="131" y="231"/>
                  </a:lnTo>
                  <a:lnTo>
                    <a:pt x="132" y="281"/>
                  </a:lnTo>
                  <a:lnTo>
                    <a:pt x="120" y="313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195"/>
            <p:cNvSpPr>
              <a:spLocks/>
            </p:cNvSpPr>
            <p:nvPr/>
          </p:nvSpPr>
          <p:spPr bwMode="auto">
            <a:xfrm>
              <a:off x="1371" y="592"/>
              <a:ext cx="98" cy="77"/>
            </a:xfrm>
            <a:custGeom>
              <a:avLst/>
              <a:gdLst>
                <a:gd name="T0" fmla="*/ 0 w 293"/>
                <a:gd name="T1" fmla="*/ 0 h 232"/>
                <a:gd name="T2" fmla="*/ 0 w 293"/>
                <a:gd name="T3" fmla="*/ 0 h 232"/>
                <a:gd name="T4" fmla="*/ 0 w 293"/>
                <a:gd name="T5" fmla="*/ 0 h 232"/>
                <a:gd name="T6" fmla="*/ 0 w 293"/>
                <a:gd name="T7" fmla="*/ 0 h 232"/>
                <a:gd name="T8" fmla="*/ 0 w 293"/>
                <a:gd name="T9" fmla="*/ 0 h 232"/>
                <a:gd name="T10" fmla="*/ 0 w 293"/>
                <a:gd name="T11" fmla="*/ 0 h 232"/>
                <a:gd name="T12" fmla="*/ 0 w 293"/>
                <a:gd name="T13" fmla="*/ 0 h 232"/>
                <a:gd name="T14" fmla="*/ 0 w 293"/>
                <a:gd name="T15" fmla="*/ 0 h 232"/>
                <a:gd name="T16" fmla="*/ 0 w 293"/>
                <a:gd name="T17" fmla="*/ 0 h 232"/>
                <a:gd name="T18" fmla="*/ 0 w 293"/>
                <a:gd name="T19" fmla="*/ 0 h 232"/>
                <a:gd name="T20" fmla="*/ 0 w 293"/>
                <a:gd name="T21" fmla="*/ 0 h 232"/>
                <a:gd name="T22" fmla="*/ 0 w 293"/>
                <a:gd name="T23" fmla="*/ 0 h 232"/>
                <a:gd name="T24" fmla="*/ 0 w 293"/>
                <a:gd name="T25" fmla="*/ 0 h 232"/>
                <a:gd name="T26" fmla="*/ 0 w 293"/>
                <a:gd name="T27" fmla="*/ 0 h 232"/>
                <a:gd name="T28" fmla="*/ 0 w 293"/>
                <a:gd name="T29" fmla="*/ 0 h 232"/>
                <a:gd name="T30" fmla="*/ 0 w 293"/>
                <a:gd name="T31" fmla="*/ 0 h 232"/>
                <a:gd name="T32" fmla="*/ 0 w 293"/>
                <a:gd name="T33" fmla="*/ 0 h 232"/>
                <a:gd name="T34" fmla="*/ 0 w 293"/>
                <a:gd name="T35" fmla="*/ 0 h 232"/>
                <a:gd name="T36" fmla="*/ 0 w 293"/>
                <a:gd name="T37" fmla="*/ 0 h 232"/>
                <a:gd name="T38" fmla="*/ 0 w 293"/>
                <a:gd name="T39" fmla="*/ 0 h 232"/>
                <a:gd name="T40" fmla="*/ 0 w 293"/>
                <a:gd name="T41" fmla="*/ 0 h 232"/>
                <a:gd name="T42" fmla="*/ 0 w 293"/>
                <a:gd name="T43" fmla="*/ 0 h 232"/>
                <a:gd name="T44" fmla="*/ 0 w 293"/>
                <a:gd name="T45" fmla="*/ 0 h 232"/>
                <a:gd name="T46" fmla="*/ 0 w 293"/>
                <a:gd name="T47" fmla="*/ 0 h 232"/>
                <a:gd name="T48" fmla="*/ 0 w 293"/>
                <a:gd name="T49" fmla="*/ 0 h 232"/>
                <a:gd name="T50" fmla="*/ 0 w 293"/>
                <a:gd name="T51" fmla="*/ 0 h 232"/>
                <a:gd name="T52" fmla="*/ 0 w 293"/>
                <a:gd name="T53" fmla="*/ 0 h 232"/>
                <a:gd name="T54" fmla="*/ 0 w 293"/>
                <a:gd name="T55" fmla="*/ 0 h 232"/>
                <a:gd name="T56" fmla="*/ 0 w 293"/>
                <a:gd name="T57" fmla="*/ 0 h 232"/>
                <a:gd name="T58" fmla="*/ 0 w 293"/>
                <a:gd name="T59" fmla="*/ 0 h 232"/>
                <a:gd name="T60" fmla="*/ 0 w 293"/>
                <a:gd name="T61" fmla="*/ 0 h 232"/>
                <a:gd name="T62" fmla="*/ 0 w 293"/>
                <a:gd name="T63" fmla="*/ 0 h 232"/>
                <a:gd name="T64" fmla="*/ 0 w 293"/>
                <a:gd name="T65" fmla="*/ 0 h 232"/>
                <a:gd name="T66" fmla="*/ 0 w 293"/>
                <a:gd name="T67" fmla="*/ 0 h 232"/>
                <a:gd name="T68" fmla="*/ 0 w 293"/>
                <a:gd name="T69" fmla="*/ 0 h 232"/>
                <a:gd name="T70" fmla="*/ 0 w 293"/>
                <a:gd name="T71" fmla="*/ 0 h 232"/>
                <a:gd name="T72" fmla="*/ 0 w 293"/>
                <a:gd name="T73" fmla="*/ 0 h 232"/>
                <a:gd name="T74" fmla="*/ 0 w 293"/>
                <a:gd name="T75" fmla="*/ 0 h 232"/>
                <a:gd name="T76" fmla="*/ 0 w 293"/>
                <a:gd name="T77" fmla="*/ 0 h 232"/>
                <a:gd name="T78" fmla="*/ 0 w 293"/>
                <a:gd name="T79" fmla="*/ 0 h 232"/>
                <a:gd name="T80" fmla="*/ 0 w 293"/>
                <a:gd name="T81" fmla="*/ 0 h 232"/>
                <a:gd name="T82" fmla="*/ 0 w 293"/>
                <a:gd name="T83" fmla="*/ 0 h 232"/>
                <a:gd name="T84" fmla="*/ 0 w 293"/>
                <a:gd name="T85" fmla="*/ 0 h 232"/>
                <a:gd name="T86" fmla="*/ 0 w 293"/>
                <a:gd name="T87" fmla="*/ 0 h 232"/>
                <a:gd name="T88" fmla="*/ 0 w 293"/>
                <a:gd name="T89" fmla="*/ 0 h 232"/>
                <a:gd name="T90" fmla="*/ 0 w 293"/>
                <a:gd name="T91" fmla="*/ 0 h 232"/>
                <a:gd name="T92" fmla="*/ 0 w 293"/>
                <a:gd name="T93" fmla="*/ 0 h 232"/>
                <a:gd name="T94" fmla="*/ 0 w 293"/>
                <a:gd name="T95" fmla="*/ 0 h 232"/>
                <a:gd name="T96" fmla="*/ 0 w 293"/>
                <a:gd name="T97" fmla="*/ 0 h 232"/>
                <a:gd name="T98" fmla="*/ 0 w 293"/>
                <a:gd name="T99" fmla="*/ 0 h 232"/>
                <a:gd name="T100" fmla="*/ 0 w 293"/>
                <a:gd name="T101" fmla="*/ 0 h 232"/>
                <a:gd name="T102" fmla="*/ 0 w 293"/>
                <a:gd name="T103" fmla="*/ 0 h 232"/>
                <a:gd name="T104" fmla="*/ 0 w 293"/>
                <a:gd name="T105" fmla="*/ 0 h 232"/>
                <a:gd name="T106" fmla="*/ 0 w 293"/>
                <a:gd name="T107" fmla="*/ 0 h 232"/>
                <a:gd name="T108" fmla="*/ 0 w 293"/>
                <a:gd name="T109" fmla="*/ 0 h 23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93"/>
                <a:gd name="T166" fmla="*/ 0 h 232"/>
                <a:gd name="T167" fmla="*/ 293 w 293"/>
                <a:gd name="T168" fmla="*/ 232 h 23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93" h="232">
                  <a:moveTo>
                    <a:pt x="126" y="7"/>
                  </a:moveTo>
                  <a:lnTo>
                    <a:pt x="107" y="0"/>
                  </a:lnTo>
                  <a:lnTo>
                    <a:pt x="82" y="5"/>
                  </a:lnTo>
                  <a:lnTo>
                    <a:pt x="50" y="19"/>
                  </a:lnTo>
                  <a:lnTo>
                    <a:pt x="26" y="39"/>
                  </a:lnTo>
                  <a:lnTo>
                    <a:pt x="15" y="52"/>
                  </a:lnTo>
                  <a:lnTo>
                    <a:pt x="8" y="65"/>
                  </a:lnTo>
                  <a:lnTo>
                    <a:pt x="2" y="82"/>
                  </a:lnTo>
                  <a:lnTo>
                    <a:pt x="0" y="96"/>
                  </a:lnTo>
                  <a:lnTo>
                    <a:pt x="1" y="108"/>
                  </a:lnTo>
                  <a:lnTo>
                    <a:pt x="3" y="121"/>
                  </a:lnTo>
                  <a:lnTo>
                    <a:pt x="8" y="135"/>
                  </a:lnTo>
                  <a:lnTo>
                    <a:pt x="15" y="148"/>
                  </a:lnTo>
                  <a:lnTo>
                    <a:pt x="21" y="158"/>
                  </a:lnTo>
                  <a:lnTo>
                    <a:pt x="31" y="170"/>
                  </a:lnTo>
                  <a:lnTo>
                    <a:pt x="41" y="180"/>
                  </a:lnTo>
                  <a:lnTo>
                    <a:pt x="54" y="193"/>
                  </a:lnTo>
                  <a:lnTo>
                    <a:pt x="70" y="206"/>
                  </a:lnTo>
                  <a:lnTo>
                    <a:pt x="83" y="214"/>
                  </a:lnTo>
                  <a:lnTo>
                    <a:pt x="98" y="219"/>
                  </a:lnTo>
                  <a:lnTo>
                    <a:pt x="117" y="227"/>
                  </a:lnTo>
                  <a:lnTo>
                    <a:pt x="137" y="230"/>
                  </a:lnTo>
                  <a:lnTo>
                    <a:pt x="155" y="232"/>
                  </a:lnTo>
                  <a:lnTo>
                    <a:pt x="177" y="232"/>
                  </a:lnTo>
                  <a:lnTo>
                    <a:pt x="197" y="229"/>
                  </a:lnTo>
                  <a:lnTo>
                    <a:pt x="219" y="223"/>
                  </a:lnTo>
                  <a:lnTo>
                    <a:pt x="241" y="215"/>
                  </a:lnTo>
                  <a:lnTo>
                    <a:pt x="264" y="198"/>
                  </a:lnTo>
                  <a:lnTo>
                    <a:pt x="283" y="182"/>
                  </a:lnTo>
                  <a:lnTo>
                    <a:pt x="293" y="146"/>
                  </a:lnTo>
                  <a:lnTo>
                    <a:pt x="290" y="138"/>
                  </a:lnTo>
                  <a:lnTo>
                    <a:pt x="277" y="122"/>
                  </a:lnTo>
                  <a:lnTo>
                    <a:pt x="258" y="122"/>
                  </a:lnTo>
                  <a:lnTo>
                    <a:pt x="257" y="131"/>
                  </a:lnTo>
                  <a:lnTo>
                    <a:pt x="244" y="134"/>
                  </a:lnTo>
                  <a:lnTo>
                    <a:pt x="232" y="155"/>
                  </a:lnTo>
                  <a:lnTo>
                    <a:pt x="225" y="170"/>
                  </a:lnTo>
                  <a:lnTo>
                    <a:pt x="213" y="178"/>
                  </a:lnTo>
                  <a:lnTo>
                    <a:pt x="200" y="192"/>
                  </a:lnTo>
                  <a:lnTo>
                    <a:pt x="187" y="209"/>
                  </a:lnTo>
                  <a:lnTo>
                    <a:pt x="177" y="217"/>
                  </a:lnTo>
                  <a:lnTo>
                    <a:pt x="168" y="216"/>
                  </a:lnTo>
                  <a:lnTo>
                    <a:pt x="133" y="193"/>
                  </a:lnTo>
                  <a:lnTo>
                    <a:pt x="130" y="185"/>
                  </a:lnTo>
                  <a:lnTo>
                    <a:pt x="166" y="122"/>
                  </a:lnTo>
                  <a:lnTo>
                    <a:pt x="116" y="138"/>
                  </a:lnTo>
                  <a:lnTo>
                    <a:pt x="103" y="147"/>
                  </a:lnTo>
                  <a:lnTo>
                    <a:pt x="92" y="151"/>
                  </a:lnTo>
                  <a:lnTo>
                    <a:pt x="82" y="146"/>
                  </a:lnTo>
                  <a:lnTo>
                    <a:pt x="78" y="131"/>
                  </a:lnTo>
                  <a:lnTo>
                    <a:pt x="84" y="115"/>
                  </a:lnTo>
                  <a:lnTo>
                    <a:pt x="92" y="91"/>
                  </a:lnTo>
                  <a:lnTo>
                    <a:pt x="127" y="14"/>
                  </a:lnTo>
                  <a:lnTo>
                    <a:pt x="126" y="7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196"/>
            <p:cNvSpPr>
              <a:spLocks/>
            </p:cNvSpPr>
            <p:nvPr/>
          </p:nvSpPr>
          <p:spPr bwMode="auto">
            <a:xfrm>
              <a:off x="1400" y="675"/>
              <a:ext cx="30" cy="10"/>
            </a:xfrm>
            <a:custGeom>
              <a:avLst/>
              <a:gdLst>
                <a:gd name="T0" fmla="*/ 0 w 89"/>
                <a:gd name="T1" fmla="*/ 0 h 30"/>
                <a:gd name="T2" fmla="*/ 0 w 89"/>
                <a:gd name="T3" fmla="*/ 0 h 30"/>
                <a:gd name="T4" fmla="*/ 0 w 89"/>
                <a:gd name="T5" fmla="*/ 0 h 30"/>
                <a:gd name="T6" fmla="*/ 0 w 89"/>
                <a:gd name="T7" fmla="*/ 0 h 30"/>
                <a:gd name="T8" fmla="*/ 0 w 89"/>
                <a:gd name="T9" fmla="*/ 0 h 30"/>
                <a:gd name="T10" fmla="*/ 0 w 89"/>
                <a:gd name="T11" fmla="*/ 0 h 30"/>
                <a:gd name="T12" fmla="*/ 0 w 89"/>
                <a:gd name="T13" fmla="*/ 0 h 30"/>
                <a:gd name="T14" fmla="*/ 0 w 89"/>
                <a:gd name="T15" fmla="*/ 0 h 30"/>
                <a:gd name="T16" fmla="*/ 0 w 89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30"/>
                <a:gd name="T29" fmla="*/ 89 w 89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30">
                  <a:moveTo>
                    <a:pt x="0" y="18"/>
                  </a:moveTo>
                  <a:lnTo>
                    <a:pt x="22" y="15"/>
                  </a:lnTo>
                  <a:lnTo>
                    <a:pt x="54" y="8"/>
                  </a:lnTo>
                  <a:lnTo>
                    <a:pt x="56" y="0"/>
                  </a:lnTo>
                  <a:lnTo>
                    <a:pt x="66" y="5"/>
                  </a:lnTo>
                  <a:lnTo>
                    <a:pt x="89" y="1"/>
                  </a:lnTo>
                  <a:lnTo>
                    <a:pt x="17" y="3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197"/>
            <p:cNvSpPr>
              <a:spLocks/>
            </p:cNvSpPr>
            <p:nvPr/>
          </p:nvSpPr>
          <p:spPr bwMode="auto">
            <a:xfrm>
              <a:off x="1533" y="637"/>
              <a:ext cx="14" cy="10"/>
            </a:xfrm>
            <a:custGeom>
              <a:avLst/>
              <a:gdLst>
                <a:gd name="T0" fmla="*/ 0 w 42"/>
                <a:gd name="T1" fmla="*/ 0 h 30"/>
                <a:gd name="T2" fmla="*/ 0 w 42"/>
                <a:gd name="T3" fmla="*/ 0 h 30"/>
                <a:gd name="T4" fmla="*/ 0 w 42"/>
                <a:gd name="T5" fmla="*/ 0 h 30"/>
                <a:gd name="T6" fmla="*/ 0 w 42"/>
                <a:gd name="T7" fmla="*/ 0 h 30"/>
                <a:gd name="T8" fmla="*/ 0 w 42"/>
                <a:gd name="T9" fmla="*/ 0 h 30"/>
                <a:gd name="T10" fmla="*/ 0 w 42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30"/>
                <a:gd name="T20" fmla="*/ 42 w 42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30">
                  <a:moveTo>
                    <a:pt x="0" y="0"/>
                  </a:moveTo>
                  <a:lnTo>
                    <a:pt x="42" y="30"/>
                  </a:lnTo>
                  <a:lnTo>
                    <a:pt x="21" y="27"/>
                  </a:lnTo>
                  <a:lnTo>
                    <a:pt x="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198"/>
            <p:cNvSpPr>
              <a:spLocks/>
            </p:cNvSpPr>
            <p:nvPr/>
          </p:nvSpPr>
          <p:spPr bwMode="auto">
            <a:xfrm>
              <a:off x="1565" y="731"/>
              <a:ext cx="31" cy="35"/>
            </a:xfrm>
            <a:custGeom>
              <a:avLst/>
              <a:gdLst>
                <a:gd name="T0" fmla="*/ 0 w 92"/>
                <a:gd name="T1" fmla="*/ 0 h 104"/>
                <a:gd name="T2" fmla="*/ 0 w 92"/>
                <a:gd name="T3" fmla="*/ 0 h 104"/>
                <a:gd name="T4" fmla="*/ 0 w 92"/>
                <a:gd name="T5" fmla="*/ 0 h 104"/>
                <a:gd name="T6" fmla="*/ 0 w 92"/>
                <a:gd name="T7" fmla="*/ 0 h 104"/>
                <a:gd name="T8" fmla="*/ 0 w 92"/>
                <a:gd name="T9" fmla="*/ 0 h 104"/>
                <a:gd name="T10" fmla="*/ 0 w 92"/>
                <a:gd name="T11" fmla="*/ 0 h 1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104"/>
                <a:gd name="T20" fmla="*/ 92 w 92"/>
                <a:gd name="T21" fmla="*/ 104 h 1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104">
                  <a:moveTo>
                    <a:pt x="0" y="30"/>
                  </a:moveTo>
                  <a:lnTo>
                    <a:pt x="26" y="104"/>
                  </a:lnTo>
                  <a:lnTo>
                    <a:pt x="92" y="73"/>
                  </a:lnTo>
                  <a:lnTo>
                    <a:pt x="66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199"/>
            <p:cNvSpPr>
              <a:spLocks/>
            </p:cNvSpPr>
            <p:nvPr/>
          </p:nvSpPr>
          <p:spPr bwMode="auto">
            <a:xfrm>
              <a:off x="1440" y="383"/>
              <a:ext cx="46" cy="124"/>
            </a:xfrm>
            <a:custGeom>
              <a:avLst/>
              <a:gdLst>
                <a:gd name="T0" fmla="*/ 0 w 138"/>
                <a:gd name="T1" fmla="*/ 0 h 371"/>
                <a:gd name="T2" fmla="*/ 0 w 138"/>
                <a:gd name="T3" fmla="*/ 0 h 371"/>
                <a:gd name="T4" fmla="*/ 0 w 138"/>
                <a:gd name="T5" fmla="*/ 0 h 371"/>
                <a:gd name="T6" fmla="*/ 0 w 138"/>
                <a:gd name="T7" fmla="*/ 0 h 371"/>
                <a:gd name="T8" fmla="*/ 0 w 138"/>
                <a:gd name="T9" fmla="*/ 0 h 371"/>
                <a:gd name="T10" fmla="*/ 0 w 138"/>
                <a:gd name="T11" fmla="*/ 0 h 371"/>
                <a:gd name="T12" fmla="*/ 0 w 138"/>
                <a:gd name="T13" fmla="*/ 0 h 3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371"/>
                <a:gd name="T23" fmla="*/ 138 w 138"/>
                <a:gd name="T24" fmla="*/ 371 h 3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371">
                  <a:moveTo>
                    <a:pt x="127" y="0"/>
                  </a:moveTo>
                  <a:lnTo>
                    <a:pt x="35" y="275"/>
                  </a:lnTo>
                  <a:lnTo>
                    <a:pt x="0" y="371"/>
                  </a:lnTo>
                  <a:lnTo>
                    <a:pt x="17" y="357"/>
                  </a:lnTo>
                  <a:lnTo>
                    <a:pt x="138" y="5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00"/>
            <p:cNvSpPr>
              <a:spLocks/>
            </p:cNvSpPr>
            <p:nvPr/>
          </p:nvSpPr>
          <p:spPr bwMode="auto">
            <a:xfrm>
              <a:off x="1416" y="399"/>
              <a:ext cx="46" cy="124"/>
            </a:xfrm>
            <a:custGeom>
              <a:avLst/>
              <a:gdLst>
                <a:gd name="T0" fmla="*/ 0 w 138"/>
                <a:gd name="T1" fmla="*/ 0 h 372"/>
                <a:gd name="T2" fmla="*/ 0 w 138"/>
                <a:gd name="T3" fmla="*/ 0 h 372"/>
                <a:gd name="T4" fmla="*/ 0 w 138"/>
                <a:gd name="T5" fmla="*/ 0 h 372"/>
                <a:gd name="T6" fmla="*/ 0 w 138"/>
                <a:gd name="T7" fmla="*/ 0 h 372"/>
                <a:gd name="T8" fmla="*/ 0 w 138"/>
                <a:gd name="T9" fmla="*/ 0 h 372"/>
                <a:gd name="T10" fmla="*/ 0 w 138"/>
                <a:gd name="T11" fmla="*/ 0 h 3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372"/>
                <a:gd name="T20" fmla="*/ 138 w 138"/>
                <a:gd name="T21" fmla="*/ 372 h 3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372">
                  <a:moveTo>
                    <a:pt x="0" y="372"/>
                  </a:moveTo>
                  <a:lnTo>
                    <a:pt x="114" y="19"/>
                  </a:lnTo>
                  <a:lnTo>
                    <a:pt x="138" y="0"/>
                  </a:lnTo>
                  <a:lnTo>
                    <a:pt x="27" y="328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201"/>
            <p:cNvSpPr>
              <a:spLocks/>
            </p:cNvSpPr>
            <p:nvPr/>
          </p:nvSpPr>
          <p:spPr bwMode="auto">
            <a:xfrm>
              <a:off x="1408" y="671"/>
              <a:ext cx="43" cy="37"/>
            </a:xfrm>
            <a:custGeom>
              <a:avLst/>
              <a:gdLst>
                <a:gd name="T0" fmla="*/ 0 w 128"/>
                <a:gd name="T1" fmla="*/ 0 h 111"/>
                <a:gd name="T2" fmla="*/ 0 w 128"/>
                <a:gd name="T3" fmla="*/ 0 h 111"/>
                <a:gd name="T4" fmla="*/ 0 w 128"/>
                <a:gd name="T5" fmla="*/ 0 h 111"/>
                <a:gd name="T6" fmla="*/ 0 w 128"/>
                <a:gd name="T7" fmla="*/ 0 h 111"/>
                <a:gd name="T8" fmla="*/ 0 w 128"/>
                <a:gd name="T9" fmla="*/ 0 h 111"/>
                <a:gd name="T10" fmla="*/ 0 w 128"/>
                <a:gd name="T11" fmla="*/ 0 h 111"/>
                <a:gd name="T12" fmla="*/ 0 w 128"/>
                <a:gd name="T13" fmla="*/ 0 h 111"/>
                <a:gd name="T14" fmla="*/ 0 w 128"/>
                <a:gd name="T15" fmla="*/ 0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8"/>
                <a:gd name="T25" fmla="*/ 0 h 111"/>
                <a:gd name="T26" fmla="*/ 128 w 128"/>
                <a:gd name="T27" fmla="*/ 111 h 1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8" h="111">
                  <a:moveTo>
                    <a:pt x="0" y="47"/>
                  </a:moveTo>
                  <a:lnTo>
                    <a:pt x="107" y="0"/>
                  </a:lnTo>
                  <a:lnTo>
                    <a:pt x="128" y="15"/>
                  </a:lnTo>
                  <a:lnTo>
                    <a:pt x="94" y="63"/>
                  </a:lnTo>
                  <a:lnTo>
                    <a:pt x="81" y="90"/>
                  </a:lnTo>
                  <a:lnTo>
                    <a:pt x="74" y="11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202"/>
            <p:cNvSpPr>
              <a:spLocks/>
            </p:cNvSpPr>
            <p:nvPr/>
          </p:nvSpPr>
          <p:spPr bwMode="auto">
            <a:xfrm>
              <a:off x="1452" y="688"/>
              <a:ext cx="22" cy="13"/>
            </a:xfrm>
            <a:custGeom>
              <a:avLst/>
              <a:gdLst>
                <a:gd name="T0" fmla="*/ 0 w 64"/>
                <a:gd name="T1" fmla="*/ 0 h 37"/>
                <a:gd name="T2" fmla="*/ 0 w 64"/>
                <a:gd name="T3" fmla="*/ 0 h 37"/>
                <a:gd name="T4" fmla="*/ 0 w 64"/>
                <a:gd name="T5" fmla="*/ 0 h 37"/>
                <a:gd name="T6" fmla="*/ 0 w 64"/>
                <a:gd name="T7" fmla="*/ 0 h 37"/>
                <a:gd name="T8" fmla="*/ 0 w 6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37"/>
                <a:gd name="T17" fmla="*/ 64 w 6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37">
                  <a:moveTo>
                    <a:pt x="0" y="37"/>
                  </a:moveTo>
                  <a:lnTo>
                    <a:pt x="51" y="0"/>
                  </a:lnTo>
                  <a:lnTo>
                    <a:pt x="64" y="1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203"/>
            <p:cNvSpPr>
              <a:spLocks/>
            </p:cNvSpPr>
            <p:nvPr/>
          </p:nvSpPr>
          <p:spPr bwMode="auto">
            <a:xfrm>
              <a:off x="1715" y="614"/>
              <a:ext cx="81" cy="76"/>
            </a:xfrm>
            <a:custGeom>
              <a:avLst/>
              <a:gdLst>
                <a:gd name="T0" fmla="*/ 0 w 243"/>
                <a:gd name="T1" fmla="*/ 0 h 226"/>
                <a:gd name="T2" fmla="*/ 0 w 243"/>
                <a:gd name="T3" fmla="*/ 0 h 226"/>
                <a:gd name="T4" fmla="*/ 0 w 243"/>
                <a:gd name="T5" fmla="*/ 0 h 226"/>
                <a:gd name="T6" fmla="*/ 0 w 243"/>
                <a:gd name="T7" fmla="*/ 0 h 226"/>
                <a:gd name="T8" fmla="*/ 0 w 243"/>
                <a:gd name="T9" fmla="*/ 0 h 226"/>
                <a:gd name="T10" fmla="*/ 0 w 243"/>
                <a:gd name="T11" fmla="*/ 0 h 226"/>
                <a:gd name="T12" fmla="*/ 0 w 243"/>
                <a:gd name="T13" fmla="*/ 0 h 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3"/>
                <a:gd name="T22" fmla="*/ 0 h 226"/>
                <a:gd name="T23" fmla="*/ 243 w 243"/>
                <a:gd name="T24" fmla="*/ 226 h 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3" h="226">
                  <a:moveTo>
                    <a:pt x="56" y="0"/>
                  </a:moveTo>
                  <a:lnTo>
                    <a:pt x="17" y="40"/>
                  </a:lnTo>
                  <a:lnTo>
                    <a:pt x="8" y="72"/>
                  </a:lnTo>
                  <a:lnTo>
                    <a:pt x="0" y="118"/>
                  </a:lnTo>
                  <a:lnTo>
                    <a:pt x="243" y="22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204"/>
            <p:cNvSpPr>
              <a:spLocks/>
            </p:cNvSpPr>
            <p:nvPr/>
          </p:nvSpPr>
          <p:spPr bwMode="auto">
            <a:xfrm>
              <a:off x="1795" y="686"/>
              <a:ext cx="61" cy="90"/>
            </a:xfrm>
            <a:custGeom>
              <a:avLst/>
              <a:gdLst>
                <a:gd name="T0" fmla="*/ 0 w 183"/>
                <a:gd name="T1" fmla="*/ 0 h 270"/>
                <a:gd name="T2" fmla="*/ 0 w 183"/>
                <a:gd name="T3" fmla="*/ 0 h 270"/>
                <a:gd name="T4" fmla="*/ 0 w 183"/>
                <a:gd name="T5" fmla="*/ 0 h 270"/>
                <a:gd name="T6" fmla="*/ 0 w 183"/>
                <a:gd name="T7" fmla="*/ 0 h 270"/>
                <a:gd name="T8" fmla="*/ 0 w 183"/>
                <a:gd name="T9" fmla="*/ 0 h 270"/>
                <a:gd name="T10" fmla="*/ 0 w 183"/>
                <a:gd name="T11" fmla="*/ 0 h 270"/>
                <a:gd name="T12" fmla="*/ 0 w 183"/>
                <a:gd name="T13" fmla="*/ 0 h 270"/>
                <a:gd name="T14" fmla="*/ 0 w 183"/>
                <a:gd name="T15" fmla="*/ 0 h 270"/>
                <a:gd name="T16" fmla="*/ 0 w 183"/>
                <a:gd name="T17" fmla="*/ 0 h 270"/>
                <a:gd name="T18" fmla="*/ 0 w 183"/>
                <a:gd name="T19" fmla="*/ 0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3"/>
                <a:gd name="T31" fmla="*/ 0 h 270"/>
                <a:gd name="T32" fmla="*/ 183 w 183"/>
                <a:gd name="T33" fmla="*/ 270 h 2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3" h="270">
                  <a:moveTo>
                    <a:pt x="0" y="0"/>
                  </a:moveTo>
                  <a:lnTo>
                    <a:pt x="21" y="258"/>
                  </a:lnTo>
                  <a:lnTo>
                    <a:pt x="64" y="270"/>
                  </a:lnTo>
                  <a:lnTo>
                    <a:pt x="110" y="268"/>
                  </a:lnTo>
                  <a:lnTo>
                    <a:pt x="153" y="239"/>
                  </a:lnTo>
                  <a:lnTo>
                    <a:pt x="173" y="207"/>
                  </a:lnTo>
                  <a:lnTo>
                    <a:pt x="183" y="159"/>
                  </a:lnTo>
                  <a:lnTo>
                    <a:pt x="167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A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 205"/>
            <p:cNvSpPr>
              <a:spLocks/>
            </p:cNvSpPr>
            <p:nvPr/>
          </p:nvSpPr>
          <p:spPr bwMode="auto">
            <a:xfrm>
              <a:off x="1415" y="408"/>
              <a:ext cx="122" cy="174"/>
            </a:xfrm>
            <a:custGeom>
              <a:avLst/>
              <a:gdLst>
                <a:gd name="T0" fmla="*/ 0 w 367"/>
                <a:gd name="T1" fmla="*/ 0 h 523"/>
                <a:gd name="T2" fmla="*/ 0 w 367"/>
                <a:gd name="T3" fmla="*/ 0 h 523"/>
                <a:gd name="T4" fmla="*/ 0 w 367"/>
                <a:gd name="T5" fmla="*/ 0 h 523"/>
                <a:gd name="T6" fmla="*/ 0 w 367"/>
                <a:gd name="T7" fmla="*/ 0 h 523"/>
                <a:gd name="T8" fmla="*/ 0 w 367"/>
                <a:gd name="T9" fmla="*/ 0 h 523"/>
                <a:gd name="T10" fmla="*/ 0 w 367"/>
                <a:gd name="T11" fmla="*/ 0 h 5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523"/>
                <a:gd name="T20" fmla="*/ 367 w 367"/>
                <a:gd name="T21" fmla="*/ 523 h 5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523">
                  <a:moveTo>
                    <a:pt x="17" y="481"/>
                  </a:moveTo>
                  <a:lnTo>
                    <a:pt x="357" y="5"/>
                  </a:lnTo>
                  <a:lnTo>
                    <a:pt x="367" y="0"/>
                  </a:lnTo>
                  <a:lnTo>
                    <a:pt x="0" y="523"/>
                  </a:lnTo>
                  <a:lnTo>
                    <a:pt x="17" y="48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206"/>
            <p:cNvSpPr>
              <a:spLocks/>
            </p:cNvSpPr>
            <p:nvPr/>
          </p:nvSpPr>
          <p:spPr bwMode="auto">
            <a:xfrm>
              <a:off x="1461" y="383"/>
              <a:ext cx="13" cy="10"/>
            </a:xfrm>
            <a:custGeom>
              <a:avLst/>
              <a:gdLst>
                <a:gd name="T0" fmla="*/ 0 w 41"/>
                <a:gd name="T1" fmla="*/ 0 h 31"/>
                <a:gd name="T2" fmla="*/ 0 w 41"/>
                <a:gd name="T3" fmla="*/ 0 h 31"/>
                <a:gd name="T4" fmla="*/ 0 w 41"/>
                <a:gd name="T5" fmla="*/ 0 h 31"/>
                <a:gd name="T6" fmla="*/ 0 w 41"/>
                <a:gd name="T7" fmla="*/ 0 h 31"/>
                <a:gd name="T8" fmla="*/ 0 w 41"/>
                <a:gd name="T9" fmla="*/ 0 h 31"/>
                <a:gd name="T10" fmla="*/ 0 w 41"/>
                <a:gd name="T11" fmla="*/ 0 h 31"/>
                <a:gd name="T12" fmla="*/ 0 w 41"/>
                <a:gd name="T13" fmla="*/ 0 h 31"/>
                <a:gd name="T14" fmla="*/ 0 w 41"/>
                <a:gd name="T15" fmla="*/ 0 h 31"/>
                <a:gd name="T16" fmla="*/ 0 w 41"/>
                <a:gd name="T17" fmla="*/ 0 h 31"/>
                <a:gd name="T18" fmla="*/ 0 w 41"/>
                <a:gd name="T19" fmla="*/ 0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"/>
                <a:gd name="T31" fmla="*/ 0 h 31"/>
                <a:gd name="T32" fmla="*/ 41 w 41"/>
                <a:gd name="T33" fmla="*/ 31 h 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" h="31">
                  <a:moveTo>
                    <a:pt x="13" y="27"/>
                  </a:moveTo>
                  <a:lnTo>
                    <a:pt x="0" y="13"/>
                  </a:lnTo>
                  <a:lnTo>
                    <a:pt x="13" y="2"/>
                  </a:lnTo>
                  <a:lnTo>
                    <a:pt x="23" y="13"/>
                  </a:lnTo>
                  <a:lnTo>
                    <a:pt x="32" y="10"/>
                  </a:lnTo>
                  <a:lnTo>
                    <a:pt x="32" y="0"/>
                  </a:lnTo>
                  <a:lnTo>
                    <a:pt x="41" y="2"/>
                  </a:lnTo>
                  <a:lnTo>
                    <a:pt x="38" y="31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207"/>
            <p:cNvSpPr>
              <a:spLocks/>
            </p:cNvSpPr>
            <p:nvPr/>
          </p:nvSpPr>
          <p:spPr bwMode="auto">
            <a:xfrm>
              <a:off x="1461" y="383"/>
              <a:ext cx="16" cy="21"/>
            </a:xfrm>
            <a:custGeom>
              <a:avLst/>
              <a:gdLst>
                <a:gd name="T0" fmla="*/ 0 w 50"/>
                <a:gd name="T1" fmla="*/ 0 h 64"/>
                <a:gd name="T2" fmla="*/ 0 w 50"/>
                <a:gd name="T3" fmla="*/ 0 h 64"/>
                <a:gd name="T4" fmla="*/ 0 w 50"/>
                <a:gd name="T5" fmla="*/ 0 h 64"/>
                <a:gd name="T6" fmla="*/ 0 w 50"/>
                <a:gd name="T7" fmla="*/ 0 h 64"/>
                <a:gd name="T8" fmla="*/ 0 w 50"/>
                <a:gd name="T9" fmla="*/ 0 h 64"/>
                <a:gd name="T10" fmla="*/ 0 w 50"/>
                <a:gd name="T11" fmla="*/ 0 h 64"/>
                <a:gd name="T12" fmla="*/ 0 w 50"/>
                <a:gd name="T13" fmla="*/ 0 h 64"/>
                <a:gd name="T14" fmla="*/ 0 w 50"/>
                <a:gd name="T15" fmla="*/ 0 h 64"/>
                <a:gd name="T16" fmla="*/ 0 w 50"/>
                <a:gd name="T17" fmla="*/ 0 h 64"/>
                <a:gd name="T18" fmla="*/ 0 w 50"/>
                <a:gd name="T19" fmla="*/ 0 h 64"/>
                <a:gd name="T20" fmla="*/ 0 w 50"/>
                <a:gd name="T21" fmla="*/ 0 h 64"/>
                <a:gd name="T22" fmla="*/ 0 w 50"/>
                <a:gd name="T23" fmla="*/ 0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"/>
                <a:gd name="T37" fmla="*/ 0 h 64"/>
                <a:gd name="T38" fmla="*/ 50 w 50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" h="64">
                  <a:moveTo>
                    <a:pt x="18" y="42"/>
                  </a:moveTo>
                  <a:lnTo>
                    <a:pt x="12" y="26"/>
                  </a:lnTo>
                  <a:lnTo>
                    <a:pt x="25" y="16"/>
                  </a:lnTo>
                  <a:lnTo>
                    <a:pt x="35" y="29"/>
                  </a:lnTo>
                  <a:lnTo>
                    <a:pt x="38" y="4"/>
                  </a:lnTo>
                  <a:lnTo>
                    <a:pt x="50" y="0"/>
                  </a:lnTo>
                  <a:lnTo>
                    <a:pt x="50" y="16"/>
                  </a:lnTo>
                  <a:lnTo>
                    <a:pt x="28" y="64"/>
                  </a:lnTo>
                  <a:lnTo>
                    <a:pt x="8" y="52"/>
                  </a:lnTo>
                  <a:lnTo>
                    <a:pt x="0" y="31"/>
                  </a:lnTo>
                  <a:lnTo>
                    <a:pt x="18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 208"/>
            <p:cNvSpPr>
              <a:spLocks/>
            </p:cNvSpPr>
            <p:nvPr/>
          </p:nvSpPr>
          <p:spPr bwMode="auto">
            <a:xfrm>
              <a:off x="1730" y="593"/>
              <a:ext cx="11" cy="14"/>
            </a:xfrm>
            <a:custGeom>
              <a:avLst/>
              <a:gdLst>
                <a:gd name="T0" fmla="*/ 0 w 33"/>
                <a:gd name="T1" fmla="*/ 0 h 40"/>
                <a:gd name="T2" fmla="*/ 0 w 33"/>
                <a:gd name="T3" fmla="*/ 0 h 40"/>
                <a:gd name="T4" fmla="*/ 0 w 33"/>
                <a:gd name="T5" fmla="*/ 0 h 40"/>
                <a:gd name="T6" fmla="*/ 0 w 33"/>
                <a:gd name="T7" fmla="*/ 0 h 40"/>
                <a:gd name="T8" fmla="*/ 0 w 33"/>
                <a:gd name="T9" fmla="*/ 0 h 40"/>
                <a:gd name="T10" fmla="*/ 0 w 33"/>
                <a:gd name="T11" fmla="*/ 0 h 40"/>
                <a:gd name="T12" fmla="*/ 0 w 33"/>
                <a:gd name="T13" fmla="*/ 0 h 40"/>
                <a:gd name="T14" fmla="*/ 0 w 33"/>
                <a:gd name="T15" fmla="*/ 0 h 40"/>
                <a:gd name="T16" fmla="*/ 0 w 33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40"/>
                <a:gd name="T29" fmla="*/ 33 w 33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40">
                  <a:moveTo>
                    <a:pt x="0" y="12"/>
                  </a:moveTo>
                  <a:lnTo>
                    <a:pt x="7" y="13"/>
                  </a:lnTo>
                  <a:lnTo>
                    <a:pt x="17" y="40"/>
                  </a:lnTo>
                  <a:lnTo>
                    <a:pt x="33" y="33"/>
                  </a:lnTo>
                  <a:lnTo>
                    <a:pt x="23" y="4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9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209"/>
            <p:cNvSpPr>
              <a:spLocks/>
            </p:cNvSpPr>
            <p:nvPr/>
          </p:nvSpPr>
          <p:spPr bwMode="auto">
            <a:xfrm>
              <a:off x="1734" y="591"/>
              <a:ext cx="10" cy="13"/>
            </a:xfrm>
            <a:custGeom>
              <a:avLst/>
              <a:gdLst>
                <a:gd name="T0" fmla="*/ 0 w 30"/>
                <a:gd name="T1" fmla="*/ 0 h 39"/>
                <a:gd name="T2" fmla="*/ 0 w 30"/>
                <a:gd name="T3" fmla="*/ 0 h 39"/>
                <a:gd name="T4" fmla="*/ 0 w 30"/>
                <a:gd name="T5" fmla="*/ 0 h 39"/>
                <a:gd name="T6" fmla="*/ 0 w 30"/>
                <a:gd name="T7" fmla="*/ 0 h 39"/>
                <a:gd name="T8" fmla="*/ 0 w 30"/>
                <a:gd name="T9" fmla="*/ 0 h 39"/>
                <a:gd name="T10" fmla="*/ 0 w 30"/>
                <a:gd name="T11" fmla="*/ 0 h 39"/>
                <a:gd name="T12" fmla="*/ 0 w 30"/>
                <a:gd name="T13" fmla="*/ 0 h 39"/>
                <a:gd name="T14" fmla="*/ 0 w 30"/>
                <a:gd name="T15" fmla="*/ 0 h 39"/>
                <a:gd name="T16" fmla="*/ 0 w 30"/>
                <a:gd name="T17" fmla="*/ 0 h 39"/>
                <a:gd name="T18" fmla="*/ 0 w 30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9"/>
                <a:gd name="T32" fmla="*/ 30 w 30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9">
                  <a:moveTo>
                    <a:pt x="0" y="6"/>
                  </a:moveTo>
                  <a:lnTo>
                    <a:pt x="2" y="11"/>
                  </a:lnTo>
                  <a:lnTo>
                    <a:pt x="12" y="11"/>
                  </a:lnTo>
                  <a:lnTo>
                    <a:pt x="21" y="39"/>
                  </a:lnTo>
                  <a:lnTo>
                    <a:pt x="30" y="39"/>
                  </a:lnTo>
                  <a:lnTo>
                    <a:pt x="18" y="10"/>
                  </a:lnTo>
                  <a:lnTo>
                    <a:pt x="8" y="7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210"/>
            <p:cNvSpPr>
              <a:spLocks/>
            </p:cNvSpPr>
            <p:nvPr/>
          </p:nvSpPr>
          <p:spPr bwMode="auto">
            <a:xfrm>
              <a:off x="1510" y="475"/>
              <a:ext cx="157" cy="188"/>
            </a:xfrm>
            <a:custGeom>
              <a:avLst/>
              <a:gdLst>
                <a:gd name="T0" fmla="*/ 0 w 472"/>
                <a:gd name="T1" fmla="*/ 0 h 565"/>
                <a:gd name="T2" fmla="*/ 0 w 472"/>
                <a:gd name="T3" fmla="*/ 0 h 565"/>
                <a:gd name="T4" fmla="*/ 0 w 472"/>
                <a:gd name="T5" fmla="*/ 0 h 565"/>
                <a:gd name="T6" fmla="*/ 0 w 472"/>
                <a:gd name="T7" fmla="*/ 0 h 565"/>
                <a:gd name="T8" fmla="*/ 0 w 472"/>
                <a:gd name="T9" fmla="*/ 0 h 565"/>
                <a:gd name="T10" fmla="*/ 0 w 472"/>
                <a:gd name="T11" fmla="*/ 0 h 565"/>
                <a:gd name="T12" fmla="*/ 0 w 472"/>
                <a:gd name="T13" fmla="*/ 0 h 565"/>
                <a:gd name="T14" fmla="*/ 0 w 472"/>
                <a:gd name="T15" fmla="*/ 0 h 565"/>
                <a:gd name="T16" fmla="*/ 0 w 472"/>
                <a:gd name="T17" fmla="*/ 0 h 565"/>
                <a:gd name="T18" fmla="*/ 0 w 472"/>
                <a:gd name="T19" fmla="*/ 0 h 565"/>
                <a:gd name="T20" fmla="*/ 0 w 472"/>
                <a:gd name="T21" fmla="*/ 0 h 565"/>
                <a:gd name="T22" fmla="*/ 0 w 472"/>
                <a:gd name="T23" fmla="*/ 0 h 565"/>
                <a:gd name="T24" fmla="*/ 0 w 472"/>
                <a:gd name="T25" fmla="*/ 0 h 5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"/>
                <a:gd name="T40" fmla="*/ 0 h 565"/>
                <a:gd name="T41" fmla="*/ 472 w 472"/>
                <a:gd name="T42" fmla="*/ 565 h 56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" h="565">
                  <a:moveTo>
                    <a:pt x="0" y="419"/>
                  </a:moveTo>
                  <a:lnTo>
                    <a:pt x="192" y="565"/>
                  </a:lnTo>
                  <a:lnTo>
                    <a:pt x="423" y="208"/>
                  </a:lnTo>
                  <a:lnTo>
                    <a:pt x="394" y="212"/>
                  </a:lnTo>
                  <a:lnTo>
                    <a:pt x="301" y="274"/>
                  </a:lnTo>
                  <a:lnTo>
                    <a:pt x="270" y="258"/>
                  </a:lnTo>
                  <a:lnTo>
                    <a:pt x="280" y="228"/>
                  </a:lnTo>
                  <a:lnTo>
                    <a:pt x="320" y="222"/>
                  </a:lnTo>
                  <a:lnTo>
                    <a:pt x="444" y="170"/>
                  </a:lnTo>
                  <a:lnTo>
                    <a:pt x="472" y="129"/>
                  </a:lnTo>
                  <a:lnTo>
                    <a:pt x="282" y="0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0040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211"/>
            <p:cNvSpPr>
              <a:spLocks/>
            </p:cNvSpPr>
            <p:nvPr/>
          </p:nvSpPr>
          <p:spPr bwMode="auto">
            <a:xfrm>
              <a:off x="1572" y="539"/>
              <a:ext cx="156" cy="200"/>
            </a:xfrm>
            <a:custGeom>
              <a:avLst/>
              <a:gdLst>
                <a:gd name="T0" fmla="*/ 0 w 466"/>
                <a:gd name="T1" fmla="*/ 0 h 602"/>
                <a:gd name="T2" fmla="*/ 0 w 466"/>
                <a:gd name="T3" fmla="*/ 0 h 602"/>
                <a:gd name="T4" fmla="*/ 0 w 466"/>
                <a:gd name="T5" fmla="*/ 0 h 602"/>
                <a:gd name="T6" fmla="*/ 0 w 466"/>
                <a:gd name="T7" fmla="*/ 0 h 602"/>
                <a:gd name="T8" fmla="*/ 0 w 466"/>
                <a:gd name="T9" fmla="*/ 0 h 602"/>
                <a:gd name="T10" fmla="*/ 0 w 466"/>
                <a:gd name="T11" fmla="*/ 0 h 6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6"/>
                <a:gd name="T19" fmla="*/ 0 h 602"/>
                <a:gd name="T20" fmla="*/ 466 w 466"/>
                <a:gd name="T21" fmla="*/ 602 h 6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6" h="602">
                  <a:moveTo>
                    <a:pt x="0" y="452"/>
                  </a:moveTo>
                  <a:lnTo>
                    <a:pt x="281" y="0"/>
                  </a:lnTo>
                  <a:lnTo>
                    <a:pt x="466" y="144"/>
                  </a:lnTo>
                  <a:lnTo>
                    <a:pt x="188" y="602"/>
                  </a:lnTo>
                  <a:lnTo>
                    <a:pt x="0" y="452"/>
                  </a:lnTo>
                  <a:close/>
                </a:path>
              </a:pathLst>
            </a:custGeom>
            <a:solidFill>
              <a:srgbClr val="0059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212"/>
            <p:cNvSpPr>
              <a:spLocks/>
            </p:cNvSpPr>
            <p:nvPr/>
          </p:nvSpPr>
          <p:spPr bwMode="auto">
            <a:xfrm>
              <a:off x="1417" y="419"/>
              <a:ext cx="180" cy="217"/>
            </a:xfrm>
            <a:custGeom>
              <a:avLst/>
              <a:gdLst>
                <a:gd name="T0" fmla="*/ 0 w 540"/>
                <a:gd name="T1" fmla="*/ 0 h 652"/>
                <a:gd name="T2" fmla="*/ 0 w 540"/>
                <a:gd name="T3" fmla="*/ 0 h 652"/>
                <a:gd name="T4" fmla="*/ 0 w 540"/>
                <a:gd name="T5" fmla="*/ 0 h 652"/>
                <a:gd name="T6" fmla="*/ 0 w 540"/>
                <a:gd name="T7" fmla="*/ 0 h 652"/>
                <a:gd name="T8" fmla="*/ 0 w 540"/>
                <a:gd name="T9" fmla="*/ 0 h 652"/>
                <a:gd name="T10" fmla="*/ 0 w 540"/>
                <a:gd name="T11" fmla="*/ 0 h 6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0"/>
                <a:gd name="T19" fmla="*/ 0 h 652"/>
                <a:gd name="T20" fmla="*/ 540 w 540"/>
                <a:gd name="T21" fmla="*/ 652 h 6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0" h="652">
                  <a:moveTo>
                    <a:pt x="0" y="504"/>
                  </a:moveTo>
                  <a:lnTo>
                    <a:pt x="362" y="0"/>
                  </a:lnTo>
                  <a:lnTo>
                    <a:pt x="540" y="134"/>
                  </a:lnTo>
                  <a:lnTo>
                    <a:pt x="186" y="652"/>
                  </a:lnTo>
                  <a:lnTo>
                    <a:pt x="0" y="504"/>
                  </a:lnTo>
                  <a:close/>
                </a:path>
              </a:pathLst>
            </a:custGeom>
            <a:solidFill>
              <a:srgbClr val="0033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 213"/>
            <p:cNvSpPr>
              <a:spLocks/>
            </p:cNvSpPr>
            <p:nvPr/>
          </p:nvSpPr>
          <p:spPr bwMode="auto">
            <a:xfrm>
              <a:off x="1733" y="688"/>
              <a:ext cx="62" cy="76"/>
            </a:xfrm>
            <a:custGeom>
              <a:avLst/>
              <a:gdLst>
                <a:gd name="T0" fmla="*/ 0 w 185"/>
                <a:gd name="T1" fmla="*/ 0 h 229"/>
                <a:gd name="T2" fmla="*/ 0 w 185"/>
                <a:gd name="T3" fmla="*/ 0 h 229"/>
                <a:gd name="T4" fmla="*/ 0 w 185"/>
                <a:gd name="T5" fmla="*/ 0 h 229"/>
                <a:gd name="T6" fmla="*/ 0 w 185"/>
                <a:gd name="T7" fmla="*/ 0 h 229"/>
                <a:gd name="T8" fmla="*/ 0 w 185"/>
                <a:gd name="T9" fmla="*/ 0 h 229"/>
                <a:gd name="T10" fmla="*/ 0 w 185"/>
                <a:gd name="T11" fmla="*/ 0 h 229"/>
                <a:gd name="T12" fmla="*/ 0 w 185"/>
                <a:gd name="T13" fmla="*/ 0 h 229"/>
                <a:gd name="T14" fmla="*/ 0 w 185"/>
                <a:gd name="T15" fmla="*/ 0 h 2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5"/>
                <a:gd name="T25" fmla="*/ 0 h 229"/>
                <a:gd name="T26" fmla="*/ 185 w 185"/>
                <a:gd name="T27" fmla="*/ 229 h 2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5" h="229">
                  <a:moveTo>
                    <a:pt x="0" y="74"/>
                  </a:moveTo>
                  <a:lnTo>
                    <a:pt x="32" y="123"/>
                  </a:lnTo>
                  <a:lnTo>
                    <a:pt x="66" y="160"/>
                  </a:lnTo>
                  <a:lnTo>
                    <a:pt x="109" y="198"/>
                  </a:lnTo>
                  <a:lnTo>
                    <a:pt x="147" y="229"/>
                  </a:lnTo>
                  <a:lnTo>
                    <a:pt x="185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214"/>
            <p:cNvSpPr>
              <a:spLocks/>
            </p:cNvSpPr>
            <p:nvPr/>
          </p:nvSpPr>
          <p:spPr bwMode="auto">
            <a:xfrm>
              <a:off x="1715" y="600"/>
              <a:ext cx="150" cy="182"/>
            </a:xfrm>
            <a:custGeom>
              <a:avLst/>
              <a:gdLst>
                <a:gd name="T0" fmla="*/ 0 w 449"/>
                <a:gd name="T1" fmla="*/ 0 h 545"/>
                <a:gd name="T2" fmla="*/ 0 w 449"/>
                <a:gd name="T3" fmla="*/ 0 h 545"/>
                <a:gd name="T4" fmla="*/ 0 w 449"/>
                <a:gd name="T5" fmla="*/ 0 h 545"/>
                <a:gd name="T6" fmla="*/ 0 w 449"/>
                <a:gd name="T7" fmla="*/ 0 h 545"/>
                <a:gd name="T8" fmla="*/ 0 w 449"/>
                <a:gd name="T9" fmla="*/ 0 h 545"/>
                <a:gd name="T10" fmla="*/ 0 w 449"/>
                <a:gd name="T11" fmla="*/ 0 h 545"/>
                <a:gd name="T12" fmla="*/ 0 w 449"/>
                <a:gd name="T13" fmla="*/ 0 h 545"/>
                <a:gd name="T14" fmla="*/ 0 w 449"/>
                <a:gd name="T15" fmla="*/ 0 h 545"/>
                <a:gd name="T16" fmla="*/ 0 w 449"/>
                <a:gd name="T17" fmla="*/ 0 h 545"/>
                <a:gd name="T18" fmla="*/ 0 w 449"/>
                <a:gd name="T19" fmla="*/ 0 h 545"/>
                <a:gd name="T20" fmla="*/ 0 w 449"/>
                <a:gd name="T21" fmla="*/ 0 h 545"/>
                <a:gd name="T22" fmla="*/ 0 w 449"/>
                <a:gd name="T23" fmla="*/ 0 h 545"/>
                <a:gd name="T24" fmla="*/ 0 w 449"/>
                <a:gd name="T25" fmla="*/ 0 h 545"/>
                <a:gd name="T26" fmla="*/ 0 w 449"/>
                <a:gd name="T27" fmla="*/ 0 h 545"/>
                <a:gd name="T28" fmla="*/ 0 w 449"/>
                <a:gd name="T29" fmla="*/ 0 h 545"/>
                <a:gd name="T30" fmla="*/ 0 w 449"/>
                <a:gd name="T31" fmla="*/ 0 h 545"/>
                <a:gd name="T32" fmla="*/ 0 w 449"/>
                <a:gd name="T33" fmla="*/ 0 h 545"/>
                <a:gd name="T34" fmla="*/ 0 w 449"/>
                <a:gd name="T35" fmla="*/ 0 h 545"/>
                <a:gd name="T36" fmla="*/ 0 w 449"/>
                <a:gd name="T37" fmla="*/ 0 h 545"/>
                <a:gd name="T38" fmla="*/ 0 w 449"/>
                <a:gd name="T39" fmla="*/ 0 h 545"/>
                <a:gd name="T40" fmla="*/ 0 w 449"/>
                <a:gd name="T41" fmla="*/ 0 h 545"/>
                <a:gd name="T42" fmla="*/ 0 w 449"/>
                <a:gd name="T43" fmla="*/ 0 h 545"/>
                <a:gd name="T44" fmla="*/ 0 w 449"/>
                <a:gd name="T45" fmla="*/ 0 h 545"/>
                <a:gd name="T46" fmla="*/ 0 w 449"/>
                <a:gd name="T47" fmla="*/ 0 h 545"/>
                <a:gd name="T48" fmla="*/ 0 w 449"/>
                <a:gd name="T49" fmla="*/ 0 h 545"/>
                <a:gd name="T50" fmla="*/ 0 w 449"/>
                <a:gd name="T51" fmla="*/ 0 h 545"/>
                <a:gd name="T52" fmla="*/ 0 w 449"/>
                <a:gd name="T53" fmla="*/ 0 h 545"/>
                <a:gd name="T54" fmla="*/ 0 w 449"/>
                <a:gd name="T55" fmla="*/ 0 h 545"/>
                <a:gd name="T56" fmla="*/ 0 w 449"/>
                <a:gd name="T57" fmla="*/ 0 h 545"/>
                <a:gd name="T58" fmla="*/ 0 w 449"/>
                <a:gd name="T59" fmla="*/ 0 h 545"/>
                <a:gd name="T60" fmla="*/ 0 w 449"/>
                <a:gd name="T61" fmla="*/ 0 h 545"/>
                <a:gd name="T62" fmla="*/ 0 w 449"/>
                <a:gd name="T63" fmla="*/ 0 h 545"/>
                <a:gd name="T64" fmla="*/ 0 w 449"/>
                <a:gd name="T65" fmla="*/ 0 h 545"/>
                <a:gd name="T66" fmla="*/ 0 w 449"/>
                <a:gd name="T67" fmla="*/ 0 h 545"/>
                <a:gd name="T68" fmla="*/ 0 w 449"/>
                <a:gd name="T69" fmla="*/ 0 h 545"/>
                <a:gd name="T70" fmla="*/ 0 w 449"/>
                <a:gd name="T71" fmla="*/ 0 h 545"/>
                <a:gd name="T72" fmla="*/ 0 w 449"/>
                <a:gd name="T73" fmla="*/ 0 h 545"/>
                <a:gd name="T74" fmla="*/ 0 w 449"/>
                <a:gd name="T75" fmla="*/ 0 h 545"/>
                <a:gd name="T76" fmla="*/ 0 w 449"/>
                <a:gd name="T77" fmla="*/ 0 h 545"/>
                <a:gd name="T78" fmla="*/ 0 w 449"/>
                <a:gd name="T79" fmla="*/ 0 h 545"/>
                <a:gd name="T80" fmla="*/ 0 w 449"/>
                <a:gd name="T81" fmla="*/ 0 h 545"/>
                <a:gd name="T82" fmla="*/ 0 w 449"/>
                <a:gd name="T83" fmla="*/ 0 h 545"/>
                <a:gd name="T84" fmla="*/ 0 w 449"/>
                <a:gd name="T85" fmla="*/ 0 h 545"/>
                <a:gd name="T86" fmla="*/ 0 w 449"/>
                <a:gd name="T87" fmla="*/ 0 h 545"/>
                <a:gd name="T88" fmla="*/ 0 w 449"/>
                <a:gd name="T89" fmla="*/ 0 h 545"/>
                <a:gd name="T90" fmla="*/ 0 w 449"/>
                <a:gd name="T91" fmla="*/ 0 h 545"/>
                <a:gd name="T92" fmla="*/ 0 w 449"/>
                <a:gd name="T93" fmla="*/ 0 h 545"/>
                <a:gd name="T94" fmla="*/ 0 w 449"/>
                <a:gd name="T95" fmla="*/ 0 h 545"/>
                <a:gd name="T96" fmla="*/ 0 w 449"/>
                <a:gd name="T97" fmla="*/ 0 h 545"/>
                <a:gd name="T98" fmla="*/ 0 w 449"/>
                <a:gd name="T99" fmla="*/ 0 h 545"/>
                <a:gd name="T100" fmla="*/ 0 w 449"/>
                <a:gd name="T101" fmla="*/ 0 h 545"/>
                <a:gd name="T102" fmla="*/ 0 w 449"/>
                <a:gd name="T103" fmla="*/ 0 h 545"/>
                <a:gd name="T104" fmla="*/ 0 w 449"/>
                <a:gd name="T105" fmla="*/ 0 h 545"/>
                <a:gd name="T106" fmla="*/ 0 w 449"/>
                <a:gd name="T107" fmla="*/ 0 h 54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49"/>
                <a:gd name="T163" fmla="*/ 0 h 545"/>
                <a:gd name="T164" fmla="*/ 449 w 449"/>
                <a:gd name="T165" fmla="*/ 545 h 54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49" h="545">
                  <a:moveTo>
                    <a:pt x="0" y="86"/>
                  </a:moveTo>
                  <a:lnTo>
                    <a:pt x="19" y="61"/>
                  </a:lnTo>
                  <a:lnTo>
                    <a:pt x="36" y="44"/>
                  </a:lnTo>
                  <a:lnTo>
                    <a:pt x="57" y="29"/>
                  </a:lnTo>
                  <a:lnTo>
                    <a:pt x="82" y="18"/>
                  </a:lnTo>
                  <a:lnTo>
                    <a:pt x="106" y="14"/>
                  </a:lnTo>
                  <a:lnTo>
                    <a:pt x="131" y="14"/>
                  </a:lnTo>
                  <a:lnTo>
                    <a:pt x="160" y="20"/>
                  </a:lnTo>
                  <a:lnTo>
                    <a:pt x="190" y="28"/>
                  </a:lnTo>
                  <a:lnTo>
                    <a:pt x="225" y="46"/>
                  </a:lnTo>
                  <a:lnTo>
                    <a:pt x="263" y="69"/>
                  </a:lnTo>
                  <a:lnTo>
                    <a:pt x="294" y="94"/>
                  </a:lnTo>
                  <a:lnTo>
                    <a:pt x="325" y="123"/>
                  </a:lnTo>
                  <a:lnTo>
                    <a:pt x="357" y="163"/>
                  </a:lnTo>
                  <a:lnTo>
                    <a:pt x="383" y="205"/>
                  </a:lnTo>
                  <a:lnTo>
                    <a:pt x="404" y="246"/>
                  </a:lnTo>
                  <a:lnTo>
                    <a:pt x="422" y="289"/>
                  </a:lnTo>
                  <a:lnTo>
                    <a:pt x="433" y="328"/>
                  </a:lnTo>
                  <a:lnTo>
                    <a:pt x="439" y="359"/>
                  </a:lnTo>
                  <a:lnTo>
                    <a:pt x="440" y="398"/>
                  </a:lnTo>
                  <a:lnTo>
                    <a:pt x="436" y="437"/>
                  </a:lnTo>
                  <a:lnTo>
                    <a:pt x="427" y="469"/>
                  </a:lnTo>
                  <a:lnTo>
                    <a:pt x="413" y="495"/>
                  </a:lnTo>
                  <a:lnTo>
                    <a:pt x="393" y="513"/>
                  </a:lnTo>
                  <a:lnTo>
                    <a:pt x="364" y="532"/>
                  </a:lnTo>
                  <a:lnTo>
                    <a:pt x="336" y="540"/>
                  </a:lnTo>
                  <a:lnTo>
                    <a:pt x="306" y="543"/>
                  </a:lnTo>
                  <a:lnTo>
                    <a:pt x="324" y="545"/>
                  </a:lnTo>
                  <a:lnTo>
                    <a:pt x="342" y="545"/>
                  </a:lnTo>
                  <a:lnTo>
                    <a:pt x="376" y="536"/>
                  </a:lnTo>
                  <a:lnTo>
                    <a:pt x="404" y="515"/>
                  </a:lnTo>
                  <a:lnTo>
                    <a:pt x="425" y="495"/>
                  </a:lnTo>
                  <a:lnTo>
                    <a:pt x="439" y="462"/>
                  </a:lnTo>
                  <a:lnTo>
                    <a:pt x="449" y="414"/>
                  </a:lnTo>
                  <a:lnTo>
                    <a:pt x="449" y="372"/>
                  </a:lnTo>
                  <a:lnTo>
                    <a:pt x="443" y="329"/>
                  </a:lnTo>
                  <a:lnTo>
                    <a:pt x="432" y="281"/>
                  </a:lnTo>
                  <a:lnTo>
                    <a:pt x="413" y="236"/>
                  </a:lnTo>
                  <a:lnTo>
                    <a:pt x="389" y="191"/>
                  </a:lnTo>
                  <a:lnTo>
                    <a:pt x="357" y="141"/>
                  </a:lnTo>
                  <a:lnTo>
                    <a:pt x="330" y="107"/>
                  </a:lnTo>
                  <a:lnTo>
                    <a:pt x="294" y="73"/>
                  </a:lnTo>
                  <a:lnTo>
                    <a:pt x="254" y="45"/>
                  </a:lnTo>
                  <a:lnTo>
                    <a:pt x="216" y="25"/>
                  </a:lnTo>
                  <a:lnTo>
                    <a:pt x="177" y="9"/>
                  </a:lnTo>
                  <a:lnTo>
                    <a:pt x="152" y="3"/>
                  </a:lnTo>
                  <a:lnTo>
                    <a:pt x="125" y="0"/>
                  </a:lnTo>
                  <a:lnTo>
                    <a:pt x="97" y="5"/>
                  </a:lnTo>
                  <a:lnTo>
                    <a:pt x="69" y="13"/>
                  </a:lnTo>
                  <a:lnTo>
                    <a:pt x="45" y="26"/>
                  </a:lnTo>
                  <a:lnTo>
                    <a:pt x="25" y="45"/>
                  </a:lnTo>
                  <a:lnTo>
                    <a:pt x="14" y="59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215"/>
            <p:cNvSpPr>
              <a:spLocks/>
            </p:cNvSpPr>
            <p:nvPr/>
          </p:nvSpPr>
          <p:spPr bwMode="auto">
            <a:xfrm>
              <a:off x="1273" y="298"/>
              <a:ext cx="192" cy="111"/>
            </a:xfrm>
            <a:custGeom>
              <a:avLst/>
              <a:gdLst>
                <a:gd name="T0" fmla="*/ 0 w 576"/>
                <a:gd name="T1" fmla="*/ 0 h 333"/>
                <a:gd name="T2" fmla="*/ 0 w 576"/>
                <a:gd name="T3" fmla="*/ 0 h 333"/>
                <a:gd name="T4" fmla="*/ 0 w 576"/>
                <a:gd name="T5" fmla="*/ 0 h 333"/>
                <a:gd name="T6" fmla="*/ 0 w 576"/>
                <a:gd name="T7" fmla="*/ 0 h 333"/>
                <a:gd name="T8" fmla="*/ 0 w 576"/>
                <a:gd name="T9" fmla="*/ 0 h 333"/>
                <a:gd name="T10" fmla="*/ 0 w 576"/>
                <a:gd name="T11" fmla="*/ 0 h 333"/>
                <a:gd name="T12" fmla="*/ 0 w 576"/>
                <a:gd name="T13" fmla="*/ 0 h 333"/>
                <a:gd name="T14" fmla="*/ 0 w 576"/>
                <a:gd name="T15" fmla="*/ 0 h 333"/>
                <a:gd name="T16" fmla="*/ 0 w 576"/>
                <a:gd name="T17" fmla="*/ 0 h 333"/>
                <a:gd name="T18" fmla="*/ 0 w 576"/>
                <a:gd name="T19" fmla="*/ 0 h 333"/>
                <a:gd name="T20" fmla="*/ 0 w 576"/>
                <a:gd name="T21" fmla="*/ 0 h 333"/>
                <a:gd name="T22" fmla="*/ 0 w 576"/>
                <a:gd name="T23" fmla="*/ 0 h 333"/>
                <a:gd name="T24" fmla="*/ 0 w 576"/>
                <a:gd name="T25" fmla="*/ 0 h 333"/>
                <a:gd name="T26" fmla="*/ 0 w 576"/>
                <a:gd name="T27" fmla="*/ 0 h 333"/>
                <a:gd name="T28" fmla="*/ 0 w 576"/>
                <a:gd name="T29" fmla="*/ 0 h 333"/>
                <a:gd name="T30" fmla="*/ 0 w 576"/>
                <a:gd name="T31" fmla="*/ 0 h 333"/>
                <a:gd name="T32" fmla="*/ 0 w 576"/>
                <a:gd name="T33" fmla="*/ 0 h 333"/>
                <a:gd name="T34" fmla="*/ 0 w 576"/>
                <a:gd name="T35" fmla="*/ 0 h 333"/>
                <a:gd name="T36" fmla="*/ 0 w 576"/>
                <a:gd name="T37" fmla="*/ 0 h 333"/>
                <a:gd name="T38" fmla="*/ 0 w 576"/>
                <a:gd name="T39" fmla="*/ 0 h 333"/>
                <a:gd name="T40" fmla="*/ 0 w 576"/>
                <a:gd name="T41" fmla="*/ 0 h 333"/>
                <a:gd name="T42" fmla="*/ 0 w 576"/>
                <a:gd name="T43" fmla="*/ 0 h 333"/>
                <a:gd name="T44" fmla="*/ 0 w 576"/>
                <a:gd name="T45" fmla="*/ 0 h 333"/>
                <a:gd name="T46" fmla="*/ 0 w 576"/>
                <a:gd name="T47" fmla="*/ 0 h 333"/>
                <a:gd name="T48" fmla="*/ 0 w 576"/>
                <a:gd name="T49" fmla="*/ 0 h 333"/>
                <a:gd name="T50" fmla="*/ 0 w 576"/>
                <a:gd name="T51" fmla="*/ 0 h 333"/>
                <a:gd name="T52" fmla="*/ 0 w 576"/>
                <a:gd name="T53" fmla="*/ 0 h 333"/>
                <a:gd name="T54" fmla="*/ 0 w 576"/>
                <a:gd name="T55" fmla="*/ 0 h 333"/>
                <a:gd name="T56" fmla="*/ 0 w 576"/>
                <a:gd name="T57" fmla="*/ 0 h 333"/>
                <a:gd name="T58" fmla="*/ 0 w 576"/>
                <a:gd name="T59" fmla="*/ 0 h 333"/>
                <a:gd name="T60" fmla="*/ 0 w 576"/>
                <a:gd name="T61" fmla="*/ 0 h 333"/>
                <a:gd name="T62" fmla="*/ 0 w 576"/>
                <a:gd name="T63" fmla="*/ 0 h 333"/>
                <a:gd name="T64" fmla="*/ 0 w 576"/>
                <a:gd name="T65" fmla="*/ 0 h 333"/>
                <a:gd name="T66" fmla="*/ 0 w 576"/>
                <a:gd name="T67" fmla="*/ 0 h 333"/>
                <a:gd name="T68" fmla="*/ 0 w 576"/>
                <a:gd name="T69" fmla="*/ 0 h 333"/>
                <a:gd name="T70" fmla="*/ 0 w 576"/>
                <a:gd name="T71" fmla="*/ 0 h 333"/>
                <a:gd name="T72" fmla="*/ 0 w 576"/>
                <a:gd name="T73" fmla="*/ 0 h 333"/>
                <a:gd name="T74" fmla="*/ 0 w 576"/>
                <a:gd name="T75" fmla="*/ 0 h 333"/>
                <a:gd name="T76" fmla="*/ 0 w 576"/>
                <a:gd name="T77" fmla="*/ 0 h 333"/>
                <a:gd name="T78" fmla="*/ 0 w 576"/>
                <a:gd name="T79" fmla="*/ 0 h 333"/>
                <a:gd name="T80" fmla="*/ 0 w 576"/>
                <a:gd name="T81" fmla="*/ 0 h 333"/>
                <a:gd name="T82" fmla="*/ 0 w 576"/>
                <a:gd name="T83" fmla="*/ 0 h 333"/>
                <a:gd name="T84" fmla="*/ 0 w 576"/>
                <a:gd name="T85" fmla="*/ 0 h 333"/>
                <a:gd name="T86" fmla="*/ 0 w 576"/>
                <a:gd name="T87" fmla="*/ 0 h 333"/>
                <a:gd name="T88" fmla="*/ 0 w 576"/>
                <a:gd name="T89" fmla="*/ 0 h 333"/>
                <a:gd name="T90" fmla="*/ 0 w 576"/>
                <a:gd name="T91" fmla="*/ 0 h 333"/>
                <a:gd name="T92" fmla="*/ 0 w 576"/>
                <a:gd name="T93" fmla="*/ 0 h 333"/>
                <a:gd name="T94" fmla="*/ 0 w 576"/>
                <a:gd name="T95" fmla="*/ 0 h 333"/>
                <a:gd name="T96" fmla="*/ 0 w 576"/>
                <a:gd name="T97" fmla="*/ 0 h 333"/>
                <a:gd name="T98" fmla="*/ 0 w 576"/>
                <a:gd name="T99" fmla="*/ 0 h 33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76"/>
                <a:gd name="T151" fmla="*/ 0 h 333"/>
                <a:gd name="T152" fmla="*/ 576 w 576"/>
                <a:gd name="T153" fmla="*/ 333 h 33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76" h="333">
                  <a:moveTo>
                    <a:pt x="0" y="104"/>
                  </a:moveTo>
                  <a:lnTo>
                    <a:pt x="12" y="81"/>
                  </a:lnTo>
                  <a:lnTo>
                    <a:pt x="33" y="57"/>
                  </a:lnTo>
                  <a:lnTo>
                    <a:pt x="57" y="43"/>
                  </a:lnTo>
                  <a:lnTo>
                    <a:pt x="94" y="27"/>
                  </a:lnTo>
                  <a:lnTo>
                    <a:pt x="140" y="17"/>
                  </a:lnTo>
                  <a:lnTo>
                    <a:pt x="180" y="14"/>
                  </a:lnTo>
                  <a:lnTo>
                    <a:pt x="235" y="17"/>
                  </a:lnTo>
                  <a:lnTo>
                    <a:pt x="282" y="24"/>
                  </a:lnTo>
                  <a:lnTo>
                    <a:pt x="342" y="38"/>
                  </a:lnTo>
                  <a:lnTo>
                    <a:pt x="396" y="57"/>
                  </a:lnTo>
                  <a:lnTo>
                    <a:pt x="436" y="77"/>
                  </a:lnTo>
                  <a:lnTo>
                    <a:pt x="465" y="94"/>
                  </a:lnTo>
                  <a:lnTo>
                    <a:pt x="498" y="117"/>
                  </a:lnTo>
                  <a:lnTo>
                    <a:pt x="525" y="144"/>
                  </a:lnTo>
                  <a:lnTo>
                    <a:pt x="544" y="166"/>
                  </a:lnTo>
                  <a:lnTo>
                    <a:pt x="556" y="190"/>
                  </a:lnTo>
                  <a:lnTo>
                    <a:pt x="565" y="217"/>
                  </a:lnTo>
                  <a:lnTo>
                    <a:pt x="567" y="240"/>
                  </a:lnTo>
                  <a:lnTo>
                    <a:pt x="562" y="260"/>
                  </a:lnTo>
                  <a:lnTo>
                    <a:pt x="551" y="281"/>
                  </a:lnTo>
                  <a:lnTo>
                    <a:pt x="532" y="300"/>
                  </a:lnTo>
                  <a:lnTo>
                    <a:pt x="511" y="313"/>
                  </a:lnTo>
                  <a:lnTo>
                    <a:pt x="486" y="325"/>
                  </a:lnTo>
                  <a:lnTo>
                    <a:pt x="459" y="333"/>
                  </a:lnTo>
                  <a:lnTo>
                    <a:pt x="488" y="328"/>
                  </a:lnTo>
                  <a:lnTo>
                    <a:pt x="517" y="317"/>
                  </a:lnTo>
                  <a:lnTo>
                    <a:pt x="555" y="286"/>
                  </a:lnTo>
                  <a:lnTo>
                    <a:pt x="571" y="257"/>
                  </a:lnTo>
                  <a:lnTo>
                    <a:pt x="576" y="229"/>
                  </a:lnTo>
                  <a:lnTo>
                    <a:pt x="571" y="202"/>
                  </a:lnTo>
                  <a:lnTo>
                    <a:pt x="556" y="170"/>
                  </a:lnTo>
                  <a:lnTo>
                    <a:pt x="535" y="141"/>
                  </a:lnTo>
                  <a:lnTo>
                    <a:pt x="508" y="110"/>
                  </a:lnTo>
                  <a:lnTo>
                    <a:pt x="478" y="87"/>
                  </a:lnTo>
                  <a:lnTo>
                    <a:pt x="439" y="61"/>
                  </a:lnTo>
                  <a:lnTo>
                    <a:pt x="390" y="34"/>
                  </a:lnTo>
                  <a:lnTo>
                    <a:pt x="353" y="23"/>
                  </a:lnTo>
                  <a:lnTo>
                    <a:pt x="286" y="6"/>
                  </a:lnTo>
                  <a:lnTo>
                    <a:pt x="235" y="0"/>
                  </a:lnTo>
                  <a:lnTo>
                    <a:pt x="182" y="2"/>
                  </a:lnTo>
                  <a:lnTo>
                    <a:pt x="146" y="6"/>
                  </a:lnTo>
                  <a:lnTo>
                    <a:pt x="104" y="15"/>
                  </a:lnTo>
                  <a:lnTo>
                    <a:pt x="70" y="27"/>
                  </a:lnTo>
                  <a:lnTo>
                    <a:pt x="45" y="42"/>
                  </a:lnTo>
                  <a:lnTo>
                    <a:pt x="27" y="53"/>
                  </a:lnTo>
                  <a:lnTo>
                    <a:pt x="13" y="71"/>
                  </a:lnTo>
                  <a:lnTo>
                    <a:pt x="5" y="87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216"/>
            <p:cNvSpPr>
              <a:spLocks/>
            </p:cNvSpPr>
            <p:nvPr/>
          </p:nvSpPr>
          <p:spPr bwMode="auto">
            <a:xfrm>
              <a:off x="1415" y="415"/>
              <a:ext cx="186" cy="226"/>
            </a:xfrm>
            <a:custGeom>
              <a:avLst/>
              <a:gdLst>
                <a:gd name="T0" fmla="*/ 0 w 559"/>
                <a:gd name="T1" fmla="*/ 0 h 679"/>
                <a:gd name="T2" fmla="*/ 0 w 559"/>
                <a:gd name="T3" fmla="*/ 0 h 679"/>
                <a:gd name="T4" fmla="*/ 0 w 559"/>
                <a:gd name="T5" fmla="*/ 0 h 679"/>
                <a:gd name="T6" fmla="*/ 0 w 559"/>
                <a:gd name="T7" fmla="*/ 0 h 679"/>
                <a:gd name="T8" fmla="*/ 0 w 559"/>
                <a:gd name="T9" fmla="*/ 0 h 679"/>
                <a:gd name="T10" fmla="*/ 0 w 559"/>
                <a:gd name="T11" fmla="*/ 0 h 679"/>
                <a:gd name="T12" fmla="*/ 0 w 559"/>
                <a:gd name="T13" fmla="*/ 0 h 679"/>
                <a:gd name="T14" fmla="*/ 0 w 559"/>
                <a:gd name="T15" fmla="*/ 0 h 679"/>
                <a:gd name="T16" fmla="*/ 0 w 559"/>
                <a:gd name="T17" fmla="*/ 0 h 679"/>
                <a:gd name="T18" fmla="*/ 0 w 559"/>
                <a:gd name="T19" fmla="*/ 0 h 679"/>
                <a:gd name="T20" fmla="*/ 0 w 559"/>
                <a:gd name="T21" fmla="*/ 0 h 6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9"/>
                <a:gd name="T34" fmla="*/ 0 h 679"/>
                <a:gd name="T35" fmla="*/ 559 w 559"/>
                <a:gd name="T36" fmla="*/ 679 h 6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9" h="679">
                  <a:moveTo>
                    <a:pt x="0" y="524"/>
                  </a:moveTo>
                  <a:lnTo>
                    <a:pt x="190" y="679"/>
                  </a:lnTo>
                  <a:lnTo>
                    <a:pt x="559" y="150"/>
                  </a:lnTo>
                  <a:lnTo>
                    <a:pt x="368" y="0"/>
                  </a:lnTo>
                  <a:lnTo>
                    <a:pt x="22" y="493"/>
                  </a:lnTo>
                  <a:lnTo>
                    <a:pt x="374" y="19"/>
                  </a:lnTo>
                  <a:lnTo>
                    <a:pt x="539" y="147"/>
                  </a:lnTo>
                  <a:lnTo>
                    <a:pt x="188" y="661"/>
                  </a:lnTo>
                  <a:lnTo>
                    <a:pt x="9" y="514"/>
                  </a:lnTo>
                  <a:lnTo>
                    <a:pt x="0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217"/>
            <p:cNvSpPr>
              <a:spLocks/>
            </p:cNvSpPr>
            <p:nvPr/>
          </p:nvSpPr>
          <p:spPr bwMode="auto">
            <a:xfrm>
              <a:off x="1154" y="606"/>
              <a:ext cx="279" cy="164"/>
            </a:xfrm>
            <a:custGeom>
              <a:avLst/>
              <a:gdLst>
                <a:gd name="T0" fmla="*/ 0 w 835"/>
                <a:gd name="T1" fmla="*/ 0 h 493"/>
                <a:gd name="T2" fmla="*/ 0 w 835"/>
                <a:gd name="T3" fmla="*/ 0 h 493"/>
                <a:gd name="T4" fmla="*/ 0 w 835"/>
                <a:gd name="T5" fmla="*/ 0 h 493"/>
                <a:gd name="T6" fmla="*/ 0 w 835"/>
                <a:gd name="T7" fmla="*/ 0 h 493"/>
                <a:gd name="T8" fmla="*/ 0 w 835"/>
                <a:gd name="T9" fmla="*/ 0 h 493"/>
                <a:gd name="T10" fmla="*/ 0 w 835"/>
                <a:gd name="T11" fmla="*/ 0 h 493"/>
                <a:gd name="T12" fmla="*/ 0 w 835"/>
                <a:gd name="T13" fmla="*/ 0 h 493"/>
                <a:gd name="T14" fmla="*/ 0 w 835"/>
                <a:gd name="T15" fmla="*/ 0 h 493"/>
                <a:gd name="T16" fmla="*/ 0 w 835"/>
                <a:gd name="T17" fmla="*/ 0 h 493"/>
                <a:gd name="T18" fmla="*/ 0 w 835"/>
                <a:gd name="T19" fmla="*/ 0 h 493"/>
                <a:gd name="T20" fmla="*/ 0 w 835"/>
                <a:gd name="T21" fmla="*/ 0 h 493"/>
                <a:gd name="T22" fmla="*/ 0 w 835"/>
                <a:gd name="T23" fmla="*/ 0 h 493"/>
                <a:gd name="T24" fmla="*/ 0 w 835"/>
                <a:gd name="T25" fmla="*/ 0 h 493"/>
                <a:gd name="T26" fmla="*/ 0 w 835"/>
                <a:gd name="T27" fmla="*/ 0 h 493"/>
                <a:gd name="T28" fmla="*/ 0 w 835"/>
                <a:gd name="T29" fmla="*/ 0 h 493"/>
                <a:gd name="T30" fmla="*/ 0 w 835"/>
                <a:gd name="T31" fmla="*/ 0 h 493"/>
                <a:gd name="T32" fmla="*/ 0 w 835"/>
                <a:gd name="T33" fmla="*/ 0 h 4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5"/>
                <a:gd name="T52" fmla="*/ 0 h 493"/>
                <a:gd name="T53" fmla="*/ 835 w 835"/>
                <a:gd name="T54" fmla="*/ 493 h 49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5" h="493">
                  <a:moveTo>
                    <a:pt x="538" y="0"/>
                  </a:moveTo>
                  <a:lnTo>
                    <a:pt x="480" y="3"/>
                  </a:lnTo>
                  <a:lnTo>
                    <a:pt x="345" y="71"/>
                  </a:lnTo>
                  <a:lnTo>
                    <a:pt x="358" y="81"/>
                  </a:lnTo>
                  <a:lnTo>
                    <a:pt x="485" y="17"/>
                  </a:lnTo>
                  <a:lnTo>
                    <a:pt x="518" y="11"/>
                  </a:lnTo>
                  <a:lnTo>
                    <a:pt x="0" y="294"/>
                  </a:lnTo>
                  <a:lnTo>
                    <a:pt x="435" y="493"/>
                  </a:lnTo>
                  <a:lnTo>
                    <a:pt x="835" y="309"/>
                  </a:lnTo>
                  <a:lnTo>
                    <a:pt x="835" y="286"/>
                  </a:lnTo>
                  <a:lnTo>
                    <a:pt x="438" y="473"/>
                  </a:lnTo>
                  <a:lnTo>
                    <a:pt x="42" y="288"/>
                  </a:lnTo>
                  <a:lnTo>
                    <a:pt x="538" y="21"/>
                  </a:lnTo>
                  <a:lnTo>
                    <a:pt x="550" y="32"/>
                  </a:lnTo>
                  <a:lnTo>
                    <a:pt x="566" y="20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218"/>
            <p:cNvSpPr>
              <a:spLocks/>
            </p:cNvSpPr>
            <p:nvPr/>
          </p:nvSpPr>
          <p:spPr bwMode="auto">
            <a:xfrm>
              <a:off x="1265" y="687"/>
              <a:ext cx="136" cy="68"/>
            </a:xfrm>
            <a:custGeom>
              <a:avLst/>
              <a:gdLst>
                <a:gd name="T0" fmla="*/ 0 w 409"/>
                <a:gd name="T1" fmla="*/ 0 h 204"/>
                <a:gd name="T2" fmla="*/ 0 w 409"/>
                <a:gd name="T3" fmla="*/ 0 h 204"/>
                <a:gd name="T4" fmla="*/ 0 w 409"/>
                <a:gd name="T5" fmla="*/ 0 h 204"/>
                <a:gd name="T6" fmla="*/ 0 w 409"/>
                <a:gd name="T7" fmla="*/ 0 h 204"/>
                <a:gd name="T8" fmla="*/ 0 w 409"/>
                <a:gd name="T9" fmla="*/ 0 h 204"/>
                <a:gd name="T10" fmla="*/ 0 w 409"/>
                <a:gd name="T11" fmla="*/ 0 h 2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9"/>
                <a:gd name="T19" fmla="*/ 0 h 204"/>
                <a:gd name="T20" fmla="*/ 409 w 409"/>
                <a:gd name="T21" fmla="*/ 204 h 2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9" h="204">
                  <a:moveTo>
                    <a:pt x="0" y="194"/>
                  </a:moveTo>
                  <a:lnTo>
                    <a:pt x="395" y="0"/>
                  </a:lnTo>
                  <a:lnTo>
                    <a:pt x="409" y="9"/>
                  </a:lnTo>
                  <a:lnTo>
                    <a:pt x="15" y="204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219"/>
            <p:cNvSpPr>
              <a:spLocks/>
            </p:cNvSpPr>
            <p:nvPr/>
          </p:nvSpPr>
          <p:spPr bwMode="auto">
            <a:xfrm>
              <a:off x="1193" y="639"/>
              <a:ext cx="156" cy="78"/>
            </a:xfrm>
            <a:custGeom>
              <a:avLst/>
              <a:gdLst>
                <a:gd name="T0" fmla="*/ 0 w 470"/>
                <a:gd name="T1" fmla="*/ 0 h 235"/>
                <a:gd name="T2" fmla="*/ 0 w 470"/>
                <a:gd name="T3" fmla="*/ 0 h 235"/>
                <a:gd name="T4" fmla="*/ 0 w 470"/>
                <a:gd name="T5" fmla="*/ 0 h 235"/>
                <a:gd name="T6" fmla="*/ 0 w 470"/>
                <a:gd name="T7" fmla="*/ 0 h 235"/>
                <a:gd name="T8" fmla="*/ 0 w 470"/>
                <a:gd name="T9" fmla="*/ 0 h 235"/>
                <a:gd name="T10" fmla="*/ 0 w 470"/>
                <a:gd name="T11" fmla="*/ 0 h 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0"/>
                <a:gd name="T19" fmla="*/ 0 h 235"/>
                <a:gd name="T20" fmla="*/ 470 w 470"/>
                <a:gd name="T21" fmla="*/ 235 h 2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0" h="235">
                  <a:moveTo>
                    <a:pt x="0" y="229"/>
                  </a:moveTo>
                  <a:lnTo>
                    <a:pt x="459" y="0"/>
                  </a:lnTo>
                  <a:lnTo>
                    <a:pt x="470" y="8"/>
                  </a:lnTo>
                  <a:lnTo>
                    <a:pt x="24" y="235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 220"/>
            <p:cNvSpPr>
              <a:spLocks/>
            </p:cNvSpPr>
            <p:nvPr/>
          </p:nvSpPr>
          <p:spPr bwMode="auto">
            <a:xfrm>
              <a:off x="1197" y="681"/>
              <a:ext cx="41" cy="16"/>
            </a:xfrm>
            <a:custGeom>
              <a:avLst/>
              <a:gdLst>
                <a:gd name="T0" fmla="*/ 0 w 122"/>
                <a:gd name="T1" fmla="*/ 0 h 47"/>
                <a:gd name="T2" fmla="*/ 0 w 122"/>
                <a:gd name="T3" fmla="*/ 0 h 47"/>
                <a:gd name="T4" fmla="*/ 0 w 122"/>
                <a:gd name="T5" fmla="*/ 0 h 47"/>
                <a:gd name="T6" fmla="*/ 0 w 122"/>
                <a:gd name="T7" fmla="*/ 0 h 47"/>
                <a:gd name="T8" fmla="*/ 0 w 122"/>
                <a:gd name="T9" fmla="*/ 0 h 47"/>
                <a:gd name="T10" fmla="*/ 0 w 122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47"/>
                <a:gd name="T20" fmla="*/ 122 w 122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47">
                  <a:moveTo>
                    <a:pt x="0" y="6"/>
                  </a:moveTo>
                  <a:lnTo>
                    <a:pt x="112" y="47"/>
                  </a:lnTo>
                  <a:lnTo>
                    <a:pt x="122" y="41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 221"/>
            <p:cNvSpPr>
              <a:spLocks/>
            </p:cNvSpPr>
            <p:nvPr/>
          </p:nvSpPr>
          <p:spPr bwMode="auto">
            <a:xfrm>
              <a:off x="1237" y="660"/>
              <a:ext cx="41" cy="16"/>
            </a:xfrm>
            <a:custGeom>
              <a:avLst/>
              <a:gdLst>
                <a:gd name="T0" fmla="*/ 0 w 122"/>
                <a:gd name="T1" fmla="*/ 0 h 47"/>
                <a:gd name="T2" fmla="*/ 0 w 122"/>
                <a:gd name="T3" fmla="*/ 0 h 47"/>
                <a:gd name="T4" fmla="*/ 0 w 122"/>
                <a:gd name="T5" fmla="*/ 0 h 47"/>
                <a:gd name="T6" fmla="*/ 0 w 122"/>
                <a:gd name="T7" fmla="*/ 0 h 47"/>
                <a:gd name="T8" fmla="*/ 0 w 122"/>
                <a:gd name="T9" fmla="*/ 0 h 47"/>
                <a:gd name="T10" fmla="*/ 0 w 122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47"/>
                <a:gd name="T20" fmla="*/ 122 w 122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47">
                  <a:moveTo>
                    <a:pt x="0" y="6"/>
                  </a:moveTo>
                  <a:lnTo>
                    <a:pt x="111" y="47"/>
                  </a:lnTo>
                  <a:lnTo>
                    <a:pt x="122" y="42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222"/>
            <p:cNvSpPr>
              <a:spLocks/>
            </p:cNvSpPr>
            <p:nvPr/>
          </p:nvSpPr>
          <p:spPr bwMode="auto">
            <a:xfrm>
              <a:off x="1281" y="637"/>
              <a:ext cx="41" cy="16"/>
            </a:xfrm>
            <a:custGeom>
              <a:avLst/>
              <a:gdLst>
                <a:gd name="T0" fmla="*/ 0 w 123"/>
                <a:gd name="T1" fmla="*/ 0 h 48"/>
                <a:gd name="T2" fmla="*/ 0 w 123"/>
                <a:gd name="T3" fmla="*/ 0 h 48"/>
                <a:gd name="T4" fmla="*/ 0 w 123"/>
                <a:gd name="T5" fmla="*/ 0 h 48"/>
                <a:gd name="T6" fmla="*/ 0 w 123"/>
                <a:gd name="T7" fmla="*/ 0 h 48"/>
                <a:gd name="T8" fmla="*/ 0 w 123"/>
                <a:gd name="T9" fmla="*/ 0 h 48"/>
                <a:gd name="T10" fmla="*/ 0 w 123"/>
                <a:gd name="T11" fmla="*/ 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"/>
                <a:gd name="T19" fmla="*/ 0 h 48"/>
                <a:gd name="T20" fmla="*/ 123 w 123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" h="48">
                  <a:moveTo>
                    <a:pt x="0" y="5"/>
                  </a:moveTo>
                  <a:lnTo>
                    <a:pt x="112" y="48"/>
                  </a:lnTo>
                  <a:lnTo>
                    <a:pt x="123" y="41"/>
                  </a:lnTo>
                  <a:lnTo>
                    <a:pt x="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 223"/>
            <p:cNvSpPr>
              <a:spLocks/>
            </p:cNvSpPr>
            <p:nvPr/>
          </p:nvSpPr>
          <p:spPr bwMode="auto">
            <a:xfrm>
              <a:off x="1214" y="706"/>
              <a:ext cx="75" cy="31"/>
            </a:xfrm>
            <a:custGeom>
              <a:avLst/>
              <a:gdLst>
                <a:gd name="T0" fmla="*/ 0 w 223"/>
                <a:gd name="T1" fmla="*/ 0 h 94"/>
                <a:gd name="T2" fmla="*/ 0 w 223"/>
                <a:gd name="T3" fmla="*/ 0 h 94"/>
                <a:gd name="T4" fmla="*/ 0 w 223"/>
                <a:gd name="T5" fmla="*/ 0 h 94"/>
                <a:gd name="T6" fmla="*/ 0 w 223"/>
                <a:gd name="T7" fmla="*/ 0 h 94"/>
                <a:gd name="T8" fmla="*/ 0 w 223"/>
                <a:gd name="T9" fmla="*/ 0 h 94"/>
                <a:gd name="T10" fmla="*/ 0 w 223"/>
                <a:gd name="T11" fmla="*/ 0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3"/>
                <a:gd name="T19" fmla="*/ 0 h 94"/>
                <a:gd name="T20" fmla="*/ 223 w 223"/>
                <a:gd name="T21" fmla="*/ 94 h 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3" h="94">
                  <a:moveTo>
                    <a:pt x="0" y="1"/>
                  </a:moveTo>
                  <a:lnTo>
                    <a:pt x="211" y="94"/>
                  </a:lnTo>
                  <a:lnTo>
                    <a:pt x="223" y="90"/>
                  </a:lnTo>
                  <a:lnTo>
                    <a:pt x="15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 224"/>
            <p:cNvSpPr>
              <a:spLocks/>
            </p:cNvSpPr>
            <p:nvPr/>
          </p:nvSpPr>
          <p:spPr bwMode="auto">
            <a:xfrm>
              <a:off x="1256" y="686"/>
              <a:ext cx="75" cy="32"/>
            </a:xfrm>
            <a:custGeom>
              <a:avLst/>
              <a:gdLst>
                <a:gd name="T0" fmla="*/ 0 w 224"/>
                <a:gd name="T1" fmla="*/ 0 h 96"/>
                <a:gd name="T2" fmla="*/ 0 w 224"/>
                <a:gd name="T3" fmla="*/ 0 h 96"/>
                <a:gd name="T4" fmla="*/ 0 w 224"/>
                <a:gd name="T5" fmla="*/ 0 h 96"/>
                <a:gd name="T6" fmla="*/ 0 w 224"/>
                <a:gd name="T7" fmla="*/ 0 h 96"/>
                <a:gd name="T8" fmla="*/ 0 w 224"/>
                <a:gd name="T9" fmla="*/ 0 h 96"/>
                <a:gd name="T10" fmla="*/ 0 w 224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4"/>
                <a:gd name="T19" fmla="*/ 0 h 96"/>
                <a:gd name="T20" fmla="*/ 224 w 224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4" h="96">
                  <a:moveTo>
                    <a:pt x="0" y="2"/>
                  </a:moveTo>
                  <a:lnTo>
                    <a:pt x="212" y="96"/>
                  </a:lnTo>
                  <a:lnTo>
                    <a:pt x="224" y="91"/>
                  </a:lnTo>
                  <a:lnTo>
                    <a:pt x="1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 225"/>
            <p:cNvSpPr>
              <a:spLocks/>
            </p:cNvSpPr>
            <p:nvPr/>
          </p:nvSpPr>
          <p:spPr bwMode="auto">
            <a:xfrm>
              <a:off x="1296" y="664"/>
              <a:ext cx="79" cy="34"/>
            </a:xfrm>
            <a:custGeom>
              <a:avLst/>
              <a:gdLst>
                <a:gd name="T0" fmla="*/ 0 w 237"/>
                <a:gd name="T1" fmla="*/ 0 h 102"/>
                <a:gd name="T2" fmla="*/ 0 w 237"/>
                <a:gd name="T3" fmla="*/ 0 h 102"/>
                <a:gd name="T4" fmla="*/ 0 w 237"/>
                <a:gd name="T5" fmla="*/ 0 h 102"/>
                <a:gd name="T6" fmla="*/ 0 w 237"/>
                <a:gd name="T7" fmla="*/ 0 h 102"/>
                <a:gd name="T8" fmla="*/ 0 w 237"/>
                <a:gd name="T9" fmla="*/ 0 h 102"/>
                <a:gd name="T10" fmla="*/ 0 w 237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"/>
                <a:gd name="T19" fmla="*/ 0 h 102"/>
                <a:gd name="T20" fmla="*/ 237 w 237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" h="102">
                  <a:moveTo>
                    <a:pt x="0" y="3"/>
                  </a:moveTo>
                  <a:lnTo>
                    <a:pt x="225" y="102"/>
                  </a:lnTo>
                  <a:lnTo>
                    <a:pt x="237" y="97"/>
                  </a:lnTo>
                  <a:lnTo>
                    <a:pt x="1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 226"/>
            <p:cNvSpPr>
              <a:spLocks/>
            </p:cNvSpPr>
            <p:nvPr/>
          </p:nvSpPr>
          <p:spPr bwMode="auto">
            <a:xfrm>
              <a:off x="1600" y="517"/>
              <a:ext cx="106" cy="52"/>
            </a:xfrm>
            <a:custGeom>
              <a:avLst/>
              <a:gdLst>
                <a:gd name="T0" fmla="*/ 0 w 318"/>
                <a:gd name="T1" fmla="*/ 0 h 156"/>
                <a:gd name="T2" fmla="*/ 0 w 318"/>
                <a:gd name="T3" fmla="*/ 0 h 156"/>
                <a:gd name="T4" fmla="*/ 0 w 318"/>
                <a:gd name="T5" fmla="*/ 0 h 156"/>
                <a:gd name="T6" fmla="*/ 0 w 318"/>
                <a:gd name="T7" fmla="*/ 0 h 156"/>
                <a:gd name="T8" fmla="*/ 0 w 318"/>
                <a:gd name="T9" fmla="*/ 0 h 156"/>
                <a:gd name="T10" fmla="*/ 0 w 318"/>
                <a:gd name="T11" fmla="*/ 0 h 156"/>
                <a:gd name="T12" fmla="*/ 0 w 318"/>
                <a:gd name="T13" fmla="*/ 0 h 156"/>
                <a:gd name="T14" fmla="*/ 0 w 318"/>
                <a:gd name="T15" fmla="*/ 0 h 156"/>
                <a:gd name="T16" fmla="*/ 0 w 318"/>
                <a:gd name="T17" fmla="*/ 0 h 156"/>
                <a:gd name="T18" fmla="*/ 0 w 318"/>
                <a:gd name="T19" fmla="*/ 0 h 156"/>
                <a:gd name="T20" fmla="*/ 0 w 318"/>
                <a:gd name="T21" fmla="*/ 0 h 1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8"/>
                <a:gd name="T34" fmla="*/ 0 h 156"/>
                <a:gd name="T35" fmla="*/ 318 w 318"/>
                <a:gd name="T36" fmla="*/ 156 h 1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8" h="156">
                  <a:moveTo>
                    <a:pt x="21" y="130"/>
                  </a:moveTo>
                  <a:lnTo>
                    <a:pt x="40" y="134"/>
                  </a:lnTo>
                  <a:lnTo>
                    <a:pt x="108" y="90"/>
                  </a:lnTo>
                  <a:lnTo>
                    <a:pt x="299" y="0"/>
                  </a:lnTo>
                  <a:lnTo>
                    <a:pt x="318" y="8"/>
                  </a:lnTo>
                  <a:lnTo>
                    <a:pt x="107" y="104"/>
                  </a:lnTo>
                  <a:lnTo>
                    <a:pt x="40" y="156"/>
                  </a:lnTo>
                  <a:lnTo>
                    <a:pt x="1" y="156"/>
                  </a:lnTo>
                  <a:lnTo>
                    <a:pt x="0" y="133"/>
                  </a:lnTo>
                  <a:lnTo>
                    <a:pt x="21" y="1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227"/>
            <p:cNvSpPr>
              <a:spLocks/>
            </p:cNvSpPr>
            <p:nvPr/>
          </p:nvSpPr>
          <p:spPr bwMode="auto">
            <a:xfrm>
              <a:off x="1590" y="165"/>
              <a:ext cx="752" cy="405"/>
            </a:xfrm>
            <a:custGeom>
              <a:avLst/>
              <a:gdLst>
                <a:gd name="T0" fmla="*/ 0 w 2256"/>
                <a:gd name="T1" fmla="*/ 0 h 1214"/>
                <a:gd name="T2" fmla="*/ 0 w 2256"/>
                <a:gd name="T3" fmla="*/ 0 h 1214"/>
                <a:gd name="T4" fmla="*/ 0 w 2256"/>
                <a:gd name="T5" fmla="*/ 0 h 1214"/>
                <a:gd name="T6" fmla="*/ 0 w 2256"/>
                <a:gd name="T7" fmla="*/ 0 h 1214"/>
                <a:gd name="T8" fmla="*/ 0 w 2256"/>
                <a:gd name="T9" fmla="*/ 0 h 1214"/>
                <a:gd name="T10" fmla="*/ 0 w 2256"/>
                <a:gd name="T11" fmla="*/ 0 h 1214"/>
                <a:gd name="T12" fmla="*/ 0 w 2256"/>
                <a:gd name="T13" fmla="*/ 0 h 1214"/>
                <a:gd name="T14" fmla="*/ 0 w 2256"/>
                <a:gd name="T15" fmla="*/ 0 h 1214"/>
                <a:gd name="T16" fmla="*/ 0 w 2256"/>
                <a:gd name="T17" fmla="*/ 0 h 1214"/>
                <a:gd name="T18" fmla="*/ 0 w 2256"/>
                <a:gd name="T19" fmla="*/ 0 h 1214"/>
                <a:gd name="T20" fmla="*/ 0 w 2256"/>
                <a:gd name="T21" fmla="*/ 0 h 12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6"/>
                <a:gd name="T34" fmla="*/ 0 h 1214"/>
                <a:gd name="T35" fmla="*/ 2256 w 2256"/>
                <a:gd name="T36" fmla="*/ 1214 h 12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6" h="1214">
                  <a:moveTo>
                    <a:pt x="0" y="918"/>
                  </a:moveTo>
                  <a:lnTo>
                    <a:pt x="1514" y="0"/>
                  </a:lnTo>
                  <a:lnTo>
                    <a:pt x="2253" y="417"/>
                  </a:lnTo>
                  <a:lnTo>
                    <a:pt x="2256" y="446"/>
                  </a:lnTo>
                  <a:lnTo>
                    <a:pt x="651" y="1214"/>
                  </a:lnTo>
                  <a:lnTo>
                    <a:pt x="645" y="1208"/>
                  </a:lnTo>
                  <a:lnTo>
                    <a:pt x="2243" y="435"/>
                  </a:lnTo>
                  <a:lnTo>
                    <a:pt x="1507" y="21"/>
                  </a:lnTo>
                  <a:lnTo>
                    <a:pt x="21" y="927"/>
                  </a:lnTo>
                  <a:lnTo>
                    <a:pt x="0" y="9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 228"/>
            <p:cNvSpPr>
              <a:spLocks/>
            </p:cNvSpPr>
            <p:nvPr/>
          </p:nvSpPr>
          <p:spPr bwMode="auto">
            <a:xfrm>
              <a:off x="1592" y="467"/>
              <a:ext cx="219" cy="102"/>
            </a:xfrm>
            <a:custGeom>
              <a:avLst/>
              <a:gdLst>
                <a:gd name="T0" fmla="*/ 0 w 657"/>
                <a:gd name="T1" fmla="*/ 0 h 305"/>
                <a:gd name="T2" fmla="*/ 0 w 657"/>
                <a:gd name="T3" fmla="*/ 0 h 305"/>
                <a:gd name="T4" fmla="*/ 0 w 657"/>
                <a:gd name="T5" fmla="*/ 0 h 305"/>
                <a:gd name="T6" fmla="*/ 0 w 657"/>
                <a:gd name="T7" fmla="*/ 0 h 305"/>
                <a:gd name="T8" fmla="*/ 0 w 657"/>
                <a:gd name="T9" fmla="*/ 0 h 305"/>
                <a:gd name="T10" fmla="*/ 0 w 657"/>
                <a:gd name="T11" fmla="*/ 0 h 3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7"/>
                <a:gd name="T19" fmla="*/ 0 h 305"/>
                <a:gd name="T20" fmla="*/ 657 w 657"/>
                <a:gd name="T21" fmla="*/ 305 h 3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7" h="305">
                  <a:moveTo>
                    <a:pt x="0" y="13"/>
                  </a:moveTo>
                  <a:lnTo>
                    <a:pt x="648" y="305"/>
                  </a:lnTo>
                  <a:lnTo>
                    <a:pt x="657" y="295"/>
                  </a:lnTo>
                  <a:lnTo>
                    <a:pt x="1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 229"/>
            <p:cNvSpPr>
              <a:spLocks/>
            </p:cNvSpPr>
            <p:nvPr/>
          </p:nvSpPr>
          <p:spPr bwMode="auto">
            <a:xfrm>
              <a:off x="1673" y="417"/>
              <a:ext cx="234" cy="106"/>
            </a:xfrm>
            <a:custGeom>
              <a:avLst/>
              <a:gdLst>
                <a:gd name="T0" fmla="*/ 0 w 704"/>
                <a:gd name="T1" fmla="*/ 0 h 317"/>
                <a:gd name="T2" fmla="*/ 0 w 704"/>
                <a:gd name="T3" fmla="*/ 0 h 317"/>
                <a:gd name="T4" fmla="*/ 0 w 704"/>
                <a:gd name="T5" fmla="*/ 0 h 317"/>
                <a:gd name="T6" fmla="*/ 0 w 704"/>
                <a:gd name="T7" fmla="*/ 0 h 317"/>
                <a:gd name="T8" fmla="*/ 0 w 704"/>
                <a:gd name="T9" fmla="*/ 0 h 317"/>
                <a:gd name="T10" fmla="*/ 0 w 704"/>
                <a:gd name="T11" fmla="*/ 0 h 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4"/>
                <a:gd name="T19" fmla="*/ 0 h 317"/>
                <a:gd name="T20" fmla="*/ 704 w 704"/>
                <a:gd name="T21" fmla="*/ 317 h 3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4" h="317">
                  <a:moveTo>
                    <a:pt x="0" y="8"/>
                  </a:moveTo>
                  <a:lnTo>
                    <a:pt x="687" y="317"/>
                  </a:lnTo>
                  <a:lnTo>
                    <a:pt x="704" y="306"/>
                  </a:lnTo>
                  <a:lnTo>
                    <a:pt x="3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 230"/>
            <p:cNvSpPr>
              <a:spLocks/>
            </p:cNvSpPr>
            <p:nvPr/>
          </p:nvSpPr>
          <p:spPr bwMode="auto">
            <a:xfrm>
              <a:off x="1793" y="348"/>
              <a:ext cx="244" cy="112"/>
            </a:xfrm>
            <a:custGeom>
              <a:avLst/>
              <a:gdLst>
                <a:gd name="T0" fmla="*/ 0 w 733"/>
                <a:gd name="T1" fmla="*/ 0 h 336"/>
                <a:gd name="T2" fmla="*/ 0 w 733"/>
                <a:gd name="T3" fmla="*/ 0 h 336"/>
                <a:gd name="T4" fmla="*/ 0 w 733"/>
                <a:gd name="T5" fmla="*/ 0 h 336"/>
                <a:gd name="T6" fmla="*/ 0 w 733"/>
                <a:gd name="T7" fmla="*/ 0 h 336"/>
                <a:gd name="T8" fmla="*/ 0 w 733"/>
                <a:gd name="T9" fmla="*/ 0 h 336"/>
                <a:gd name="T10" fmla="*/ 0 w 733"/>
                <a:gd name="T11" fmla="*/ 0 h 3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3"/>
                <a:gd name="T19" fmla="*/ 0 h 336"/>
                <a:gd name="T20" fmla="*/ 733 w 733"/>
                <a:gd name="T21" fmla="*/ 336 h 3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3" h="336">
                  <a:moveTo>
                    <a:pt x="0" y="9"/>
                  </a:moveTo>
                  <a:lnTo>
                    <a:pt x="714" y="336"/>
                  </a:lnTo>
                  <a:lnTo>
                    <a:pt x="733" y="325"/>
                  </a:lnTo>
                  <a:lnTo>
                    <a:pt x="2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 231"/>
            <p:cNvSpPr>
              <a:spLocks/>
            </p:cNvSpPr>
            <p:nvPr/>
          </p:nvSpPr>
          <p:spPr bwMode="auto">
            <a:xfrm>
              <a:off x="1991" y="296"/>
              <a:ext cx="195" cy="91"/>
            </a:xfrm>
            <a:custGeom>
              <a:avLst/>
              <a:gdLst>
                <a:gd name="T0" fmla="*/ 0 w 584"/>
                <a:gd name="T1" fmla="*/ 0 h 273"/>
                <a:gd name="T2" fmla="*/ 0 w 584"/>
                <a:gd name="T3" fmla="*/ 0 h 273"/>
                <a:gd name="T4" fmla="*/ 0 w 584"/>
                <a:gd name="T5" fmla="*/ 0 h 273"/>
                <a:gd name="T6" fmla="*/ 0 w 584"/>
                <a:gd name="T7" fmla="*/ 0 h 273"/>
                <a:gd name="T8" fmla="*/ 0 w 584"/>
                <a:gd name="T9" fmla="*/ 0 h 273"/>
                <a:gd name="T10" fmla="*/ 0 w 584"/>
                <a:gd name="T11" fmla="*/ 0 h 2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4"/>
                <a:gd name="T19" fmla="*/ 0 h 273"/>
                <a:gd name="T20" fmla="*/ 584 w 584"/>
                <a:gd name="T21" fmla="*/ 273 h 2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4" h="273">
                  <a:moveTo>
                    <a:pt x="0" y="9"/>
                  </a:moveTo>
                  <a:lnTo>
                    <a:pt x="570" y="273"/>
                  </a:lnTo>
                  <a:lnTo>
                    <a:pt x="584" y="263"/>
                  </a:lnTo>
                  <a:lnTo>
                    <a:pt x="1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 232"/>
            <p:cNvSpPr>
              <a:spLocks/>
            </p:cNvSpPr>
            <p:nvPr/>
          </p:nvSpPr>
          <p:spPr bwMode="auto">
            <a:xfrm>
              <a:off x="1645" y="201"/>
              <a:ext cx="513" cy="294"/>
            </a:xfrm>
            <a:custGeom>
              <a:avLst/>
              <a:gdLst>
                <a:gd name="T0" fmla="*/ 0 w 1541"/>
                <a:gd name="T1" fmla="*/ 0 h 881"/>
                <a:gd name="T2" fmla="*/ 0 w 1541"/>
                <a:gd name="T3" fmla="*/ 0 h 881"/>
                <a:gd name="T4" fmla="*/ 0 w 1541"/>
                <a:gd name="T5" fmla="*/ 0 h 881"/>
                <a:gd name="T6" fmla="*/ 0 w 1541"/>
                <a:gd name="T7" fmla="*/ 0 h 881"/>
                <a:gd name="T8" fmla="*/ 0 w 1541"/>
                <a:gd name="T9" fmla="*/ 0 h 881"/>
                <a:gd name="T10" fmla="*/ 0 w 1541"/>
                <a:gd name="T11" fmla="*/ 0 h 8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1"/>
                <a:gd name="T19" fmla="*/ 0 h 881"/>
                <a:gd name="T20" fmla="*/ 1541 w 1541"/>
                <a:gd name="T21" fmla="*/ 881 h 8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1" h="881">
                  <a:moveTo>
                    <a:pt x="0" y="877"/>
                  </a:moveTo>
                  <a:lnTo>
                    <a:pt x="1534" y="0"/>
                  </a:lnTo>
                  <a:lnTo>
                    <a:pt x="1541" y="11"/>
                  </a:lnTo>
                  <a:lnTo>
                    <a:pt x="23" y="881"/>
                  </a:lnTo>
                  <a:lnTo>
                    <a:pt x="0" y="8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Freeform 233"/>
            <p:cNvSpPr>
              <a:spLocks/>
            </p:cNvSpPr>
            <p:nvPr/>
          </p:nvSpPr>
          <p:spPr bwMode="auto">
            <a:xfrm>
              <a:off x="1746" y="272"/>
              <a:ext cx="540" cy="270"/>
            </a:xfrm>
            <a:custGeom>
              <a:avLst/>
              <a:gdLst>
                <a:gd name="T0" fmla="*/ 0 w 1618"/>
                <a:gd name="T1" fmla="*/ 0 h 811"/>
                <a:gd name="T2" fmla="*/ 0 w 1618"/>
                <a:gd name="T3" fmla="*/ 0 h 811"/>
                <a:gd name="T4" fmla="*/ 0 w 1618"/>
                <a:gd name="T5" fmla="*/ 0 h 811"/>
                <a:gd name="T6" fmla="*/ 0 w 1618"/>
                <a:gd name="T7" fmla="*/ 0 h 811"/>
                <a:gd name="T8" fmla="*/ 0 w 1618"/>
                <a:gd name="T9" fmla="*/ 0 h 811"/>
                <a:gd name="T10" fmla="*/ 0 w 1618"/>
                <a:gd name="T11" fmla="*/ 0 h 8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18"/>
                <a:gd name="T19" fmla="*/ 0 h 811"/>
                <a:gd name="T20" fmla="*/ 1618 w 1618"/>
                <a:gd name="T21" fmla="*/ 811 h 8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18" h="811">
                  <a:moveTo>
                    <a:pt x="0" y="806"/>
                  </a:moveTo>
                  <a:lnTo>
                    <a:pt x="1618" y="0"/>
                  </a:lnTo>
                  <a:lnTo>
                    <a:pt x="1615" y="22"/>
                  </a:lnTo>
                  <a:lnTo>
                    <a:pt x="26" y="811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 234"/>
            <p:cNvSpPr>
              <a:spLocks/>
            </p:cNvSpPr>
            <p:nvPr/>
          </p:nvSpPr>
          <p:spPr bwMode="auto">
            <a:xfrm>
              <a:off x="1685" y="469"/>
              <a:ext cx="111" cy="52"/>
            </a:xfrm>
            <a:custGeom>
              <a:avLst/>
              <a:gdLst>
                <a:gd name="T0" fmla="*/ 0 w 332"/>
                <a:gd name="T1" fmla="*/ 0 h 158"/>
                <a:gd name="T2" fmla="*/ 0 w 332"/>
                <a:gd name="T3" fmla="*/ 0 h 158"/>
                <a:gd name="T4" fmla="*/ 0 w 332"/>
                <a:gd name="T5" fmla="*/ 0 h 158"/>
                <a:gd name="T6" fmla="*/ 0 w 332"/>
                <a:gd name="T7" fmla="*/ 0 h 158"/>
                <a:gd name="T8" fmla="*/ 0 w 332"/>
                <a:gd name="T9" fmla="*/ 0 h 158"/>
                <a:gd name="T10" fmla="*/ 0 w 332"/>
                <a:gd name="T11" fmla="*/ 0 h 1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2"/>
                <a:gd name="T19" fmla="*/ 0 h 158"/>
                <a:gd name="T20" fmla="*/ 332 w 332"/>
                <a:gd name="T21" fmla="*/ 158 h 1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2" h="158">
                  <a:moveTo>
                    <a:pt x="0" y="13"/>
                  </a:moveTo>
                  <a:lnTo>
                    <a:pt x="317" y="158"/>
                  </a:lnTo>
                  <a:lnTo>
                    <a:pt x="332" y="148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 235"/>
            <p:cNvSpPr>
              <a:spLocks/>
            </p:cNvSpPr>
            <p:nvPr/>
          </p:nvSpPr>
          <p:spPr bwMode="auto">
            <a:xfrm>
              <a:off x="1795" y="407"/>
              <a:ext cx="116" cy="58"/>
            </a:xfrm>
            <a:custGeom>
              <a:avLst/>
              <a:gdLst>
                <a:gd name="T0" fmla="*/ 0 w 346"/>
                <a:gd name="T1" fmla="*/ 0 h 173"/>
                <a:gd name="T2" fmla="*/ 0 w 346"/>
                <a:gd name="T3" fmla="*/ 0 h 173"/>
                <a:gd name="T4" fmla="*/ 0 w 346"/>
                <a:gd name="T5" fmla="*/ 0 h 173"/>
                <a:gd name="T6" fmla="*/ 0 w 346"/>
                <a:gd name="T7" fmla="*/ 0 h 173"/>
                <a:gd name="T8" fmla="*/ 0 w 346"/>
                <a:gd name="T9" fmla="*/ 0 h 173"/>
                <a:gd name="T10" fmla="*/ 0 w 34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6"/>
                <a:gd name="T19" fmla="*/ 0 h 173"/>
                <a:gd name="T20" fmla="*/ 346 w 346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6" h="173">
                  <a:moveTo>
                    <a:pt x="0" y="15"/>
                  </a:moveTo>
                  <a:lnTo>
                    <a:pt x="319" y="173"/>
                  </a:lnTo>
                  <a:lnTo>
                    <a:pt x="346" y="163"/>
                  </a:lnTo>
                  <a:lnTo>
                    <a:pt x="1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Freeform 236"/>
            <p:cNvSpPr>
              <a:spLocks/>
            </p:cNvSpPr>
            <p:nvPr/>
          </p:nvSpPr>
          <p:spPr bwMode="auto">
            <a:xfrm>
              <a:off x="1914" y="336"/>
              <a:ext cx="133" cy="65"/>
            </a:xfrm>
            <a:custGeom>
              <a:avLst/>
              <a:gdLst>
                <a:gd name="T0" fmla="*/ 0 w 397"/>
                <a:gd name="T1" fmla="*/ 0 h 196"/>
                <a:gd name="T2" fmla="*/ 0 w 397"/>
                <a:gd name="T3" fmla="*/ 0 h 196"/>
                <a:gd name="T4" fmla="*/ 0 w 397"/>
                <a:gd name="T5" fmla="*/ 0 h 196"/>
                <a:gd name="T6" fmla="*/ 0 w 397"/>
                <a:gd name="T7" fmla="*/ 0 h 196"/>
                <a:gd name="T8" fmla="*/ 0 w 397"/>
                <a:gd name="T9" fmla="*/ 0 h 196"/>
                <a:gd name="T10" fmla="*/ 0 w 397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7"/>
                <a:gd name="T19" fmla="*/ 0 h 196"/>
                <a:gd name="T20" fmla="*/ 397 w 397"/>
                <a:gd name="T21" fmla="*/ 196 h 1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7" h="196">
                  <a:moveTo>
                    <a:pt x="0" y="8"/>
                  </a:moveTo>
                  <a:lnTo>
                    <a:pt x="373" y="196"/>
                  </a:lnTo>
                  <a:lnTo>
                    <a:pt x="397" y="180"/>
                  </a:lnTo>
                  <a:lnTo>
                    <a:pt x="3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Freeform 237"/>
            <p:cNvSpPr>
              <a:spLocks/>
            </p:cNvSpPr>
            <p:nvPr/>
          </p:nvSpPr>
          <p:spPr bwMode="auto">
            <a:xfrm>
              <a:off x="2062" y="251"/>
              <a:ext cx="147" cy="70"/>
            </a:xfrm>
            <a:custGeom>
              <a:avLst/>
              <a:gdLst>
                <a:gd name="T0" fmla="*/ 0 w 441"/>
                <a:gd name="T1" fmla="*/ 0 h 212"/>
                <a:gd name="T2" fmla="*/ 0 w 441"/>
                <a:gd name="T3" fmla="*/ 0 h 212"/>
                <a:gd name="T4" fmla="*/ 0 w 441"/>
                <a:gd name="T5" fmla="*/ 0 h 212"/>
                <a:gd name="T6" fmla="*/ 0 w 441"/>
                <a:gd name="T7" fmla="*/ 0 h 212"/>
                <a:gd name="T8" fmla="*/ 0 w 441"/>
                <a:gd name="T9" fmla="*/ 0 h 212"/>
                <a:gd name="T10" fmla="*/ 0 w 441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1"/>
                <a:gd name="T19" fmla="*/ 0 h 212"/>
                <a:gd name="T20" fmla="*/ 441 w 441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1" h="212">
                  <a:moveTo>
                    <a:pt x="0" y="13"/>
                  </a:moveTo>
                  <a:lnTo>
                    <a:pt x="412" y="212"/>
                  </a:lnTo>
                  <a:lnTo>
                    <a:pt x="441" y="198"/>
                  </a:lnTo>
                  <a:lnTo>
                    <a:pt x="2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Freeform 238"/>
            <p:cNvSpPr>
              <a:spLocks/>
            </p:cNvSpPr>
            <p:nvPr/>
          </p:nvSpPr>
          <p:spPr bwMode="auto">
            <a:xfrm>
              <a:off x="1510" y="474"/>
              <a:ext cx="155" cy="189"/>
            </a:xfrm>
            <a:custGeom>
              <a:avLst/>
              <a:gdLst>
                <a:gd name="T0" fmla="*/ 0 w 466"/>
                <a:gd name="T1" fmla="*/ 0 h 567"/>
                <a:gd name="T2" fmla="*/ 0 w 466"/>
                <a:gd name="T3" fmla="*/ 0 h 567"/>
                <a:gd name="T4" fmla="*/ 0 w 466"/>
                <a:gd name="T5" fmla="*/ 0 h 567"/>
                <a:gd name="T6" fmla="*/ 0 w 466"/>
                <a:gd name="T7" fmla="*/ 0 h 567"/>
                <a:gd name="T8" fmla="*/ 0 w 466"/>
                <a:gd name="T9" fmla="*/ 0 h 567"/>
                <a:gd name="T10" fmla="*/ 0 w 466"/>
                <a:gd name="T11" fmla="*/ 0 h 567"/>
                <a:gd name="T12" fmla="*/ 0 w 466"/>
                <a:gd name="T13" fmla="*/ 0 h 567"/>
                <a:gd name="T14" fmla="*/ 0 w 466"/>
                <a:gd name="T15" fmla="*/ 0 h 567"/>
                <a:gd name="T16" fmla="*/ 0 w 466"/>
                <a:gd name="T17" fmla="*/ 0 h 567"/>
                <a:gd name="T18" fmla="*/ 0 w 466"/>
                <a:gd name="T19" fmla="*/ 0 h 567"/>
                <a:gd name="T20" fmla="*/ 0 w 466"/>
                <a:gd name="T21" fmla="*/ 0 h 567"/>
                <a:gd name="T22" fmla="*/ 0 w 466"/>
                <a:gd name="T23" fmla="*/ 0 h 567"/>
                <a:gd name="T24" fmla="*/ 0 w 466"/>
                <a:gd name="T25" fmla="*/ 0 h 567"/>
                <a:gd name="T26" fmla="*/ 0 w 466"/>
                <a:gd name="T27" fmla="*/ 0 h 5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66"/>
                <a:gd name="T43" fmla="*/ 0 h 567"/>
                <a:gd name="T44" fmla="*/ 466 w 466"/>
                <a:gd name="T45" fmla="*/ 567 h 5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66" h="567">
                  <a:moveTo>
                    <a:pt x="0" y="423"/>
                  </a:moveTo>
                  <a:lnTo>
                    <a:pt x="283" y="0"/>
                  </a:lnTo>
                  <a:lnTo>
                    <a:pt x="466" y="129"/>
                  </a:lnTo>
                  <a:lnTo>
                    <a:pt x="442" y="172"/>
                  </a:lnTo>
                  <a:lnTo>
                    <a:pt x="428" y="175"/>
                  </a:lnTo>
                  <a:lnTo>
                    <a:pt x="452" y="137"/>
                  </a:lnTo>
                  <a:lnTo>
                    <a:pt x="287" y="15"/>
                  </a:lnTo>
                  <a:lnTo>
                    <a:pt x="14" y="420"/>
                  </a:lnTo>
                  <a:lnTo>
                    <a:pt x="191" y="552"/>
                  </a:lnTo>
                  <a:lnTo>
                    <a:pt x="410" y="206"/>
                  </a:lnTo>
                  <a:lnTo>
                    <a:pt x="423" y="201"/>
                  </a:lnTo>
                  <a:lnTo>
                    <a:pt x="193" y="567"/>
                  </a:lnTo>
                  <a:lnTo>
                    <a:pt x="0" y="4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 239"/>
            <p:cNvSpPr>
              <a:spLocks/>
            </p:cNvSpPr>
            <p:nvPr/>
          </p:nvSpPr>
          <p:spPr bwMode="auto">
            <a:xfrm>
              <a:off x="1570" y="538"/>
              <a:ext cx="160" cy="204"/>
            </a:xfrm>
            <a:custGeom>
              <a:avLst/>
              <a:gdLst>
                <a:gd name="T0" fmla="*/ 0 w 481"/>
                <a:gd name="T1" fmla="*/ 0 h 612"/>
                <a:gd name="T2" fmla="*/ 0 w 481"/>
                <a:gd name="T3" fmla="*/ 0 h 612"/>
                <a:gd name="T4" fmla="*/ 0 w 481"/>
                <a:gd name="T5" fmla="*/ 0 h 612"/>
                <a:gd name="T6" fmla="*/ 0 w 481"/>
                <a:gd name="T7" fmla="*/ 0 h 612"/>
                <a:gd name="T8" fmla="*/ 0 w 481"/>
                <a:gd name="T9" fmla="*/ 0 h 612"/>
                <a:gd name="T10" fmla="*/ 0 w 481"/>
                <a:gd name="T11" fmla="*/ 0 h 612"/>
                <a:gd name="T12" fmla="*/ 0 w 481"/>
                <a:gd name="T13" fmla="*/ 0 h 612"/>
                <a:gd name="T14" fmla="*/ 0 w 481"/>
                <a:gd name="T15" fmla="*/ 0 h 612"/>
                <a:gd name="T16" fmla="*/ 0 w 481"/>
                <a:gd name="T17" fmla="*/ 0 h 612"/>
                <a:gd name="T18" fmla="*/ 0 w 481"/>
                <a:gd name="T19" fmla="*/ 0 h 612"/>
                <a:gd name="T20" fmla="*/ 0 w 481"/>
                <a:gd name="T21" fmla="*/ 0 h 6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1"/>
                <a:gd name="T34" fmla="*/ 0 h 612"/>
                <a:gd name="T35" fmla="*/ 481 w 481"/>
                <a:gd name="T36" fmla="*/ 612 h 6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1" h="612">
                  <a:moveTo>
                    <a:pt x="0" y="456"/>
                  </a:moveTo>
                  <a:lnTo>
                    <a:pt x="197" y="612"/>
                  </a:lnTo>
                  <a:lnTo>
                    <a:pt x="481" y="142"/>
                  </a:lnTo>
                  <a:lnTo>
                    <a:pt x="289" y="0"/>
                  </a:lnTo>
                  <a:lnTo>
                    <a:pt x="282" y="9"/>
                  </a:lnTo>
                  <a:lnTo>
                    <a:pt x="462" y="143"/>
                  </a:lnTo>
                  <a:lnTo>
                    <a:pt x="196" y="595"/>
                  </a:lnTo>
                  <a:lnTo>
                    <a:pt x="15" y="451"/>
                  </a:lnTo>
                  <a:lnTo>
                    <a:pt x="270" y="34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 240"/>
            <p:cNvSpPr>
              <a:spLocks/>
            </p:cNvSpPr>
            <p:nvPr/>
          </p:nvSpPr>
          <p:spPr bwMode="auto">
            <a:xfrm>
              <a:off x="1635" y="533"/>
              <a:ext cx="105" cy="217"/>
            </a:xfrm>
            <a:custGeom>
              <a:avLst/>
              <a:gdLst>
                <a:gd name="T0" fmla="*/ 0 w 314"/>
                <a:gd name="T1" fmla="*/ 0 h 653"/>
                <a:gd name="T2" fmla="*/ 0 w 314"/>
                <a:gd name="T3" fmla="*/ 0 h 653"/>
                <a:gd name="T4" fmla="*/ 0 w 314"/>
                <a:gd name="T5" fmla="*/ 0 h 653"/>
                <a:gd name="T6" fmla="*/ 0 w 314"/>
                <a:gd name="T7" fmla="*/ 0 h 653"/>
                <a:gd name="T8" fmla="*/ 0 w 314"/>
                <a:gd name="T9" fmla="*/ 0 h 653"/>
                <a:gd name="T10" fmla="*/ 0 w 314"/>
                <a:gd name="T11" fmla="*/ 0 h 653"/>
                <a:gd name="T12" fmla="*/ 0 w 314"/>
                <a:gd name="T13" fmla="*/ 0 h 653"/>
                <a:gd name="T14" fmla="*/ 0 w 314"/>
                <a:gd name="T15" fmla="*/ 0 h 6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4"/>
                <a:gd name="T25" fmla="*/ 0 h 653"/>
                <a:gd name="T26" fmla="*/ 314 w 314"/>
                <a:gd name="T27" fmla="*/ 653 h 6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4" h="653">
                  <a:moveTo>
                    <a:pt x="0" y="653"/>
                  </a:moveTo>
                  <a:lnTo>
                    <a:pt x="301" y="152"/>
                  </a:lnTo>
                  <a:lnTo>
                    <a:pt x="98" y="3"/>
                  </a:lnTo>
                  <a:lnTo>
                    <a:pt x="112" y="0"/>
                  </a:lnTo>
                  <a:lnTo>
                    <a:pt x="314" y="147"/>
                  </a:lnTo>
                  <a:lnTo>
                    <a:pt x="19" y="645"/>
                  </a:lnTo>
                  <a:lnTo>
                    <a:pt x="0" y="6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Freeform 241"/>
            <p:cNvSpPr>
              <a:spLocks/>
            </p:cNvSpPr>
            <p:nvPr/>
          </p:nvSpPr>
          <p:spPr bwMode="auto">
            <a:xfrm>
              <a:off x="1647" y="496"/>
              <a:ext cx="36" cy="29"/>
            </a:xfrm>
            <a:custGeom>
              <a:avLst/>
              <a:gdLst>
                <a:gd name="T0" fmla="*/ 0 w 106"/>
                <a:gd name="T1" fmla="*/ 0 h 87"/>
                <a:gd name="T2" fmla="*/ 0 w 106"/>
                <a:gd name="T3" fmla="*/ 0 h 87"/>
                <a:gd name="T4" fmla="*/ 0 w 106"/>
                <a:gd name="T5" fmla="*/ 0 h 87"/>
                <a:gd name="T6" fmla="*/ 0 w 106"/>
                <a:gd name="T7" fmla="*/ 0 h 87"/>
                <a:gd name="T8" fmla="*/ 0 w 106"/>
                <a:gd name="T9" fmla="*/ 0 h 87"/>
                <a:gd name="T10" fmla="*/ 0 w 106"/>
                <a:gd name="T11" fmla="*/ 0 h 87"/>
                <a:gd name="T12" fmla="*/ 0 w 106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"/>
                <a:gd name="T22" fmla="*/ 0 h 87"/>
                <a:gd name="T23" fmla="*/ 106 w 106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" h="87">
                  <a:moveTo>
                    <a:pt x="74" y="87"/>
                  </a:moveTo>
                  <a:lnTo>
                    <a:pt x="91" y="64"/>
                  </a:lnTo>
                  <a:lnTo>
                    <a:pt x="0" y="0"/>
                  </a:lnTo>
                  <a:lnTo>
                    <a:pt x="106" y="61"/>
                  </a:lnTo>
                  <a:lnTo>
                    <a:pt x="94" y="76"/>
                  </a:lnTo>
                  <a:lnTo>
                    <a:pt x="74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Freeform 242"/>
            <p:cNvSpPr>
              <a:spLocks/>
            </p:cNvSpPr>
            <p:nvPr/>
          </p:nvSpPr>
          <p:spPr bwMode="auto">
            <a:xfrm>
              <a:off x="1389" y="404"/>
              <a:ext cx="61" cy="140"/>
            </a:xfrm>
            <a:custGeom>
              <a:avLst/>
              <a:gdLst>
                <a:gd name="T0" fmla="*/ 0 w 184"/>
                <a:gd name="T1" fmla="*/ 0 h 421"/>
                <a:gd name="T2" fmla="*/ 0 w 184"/>
                <a:gd name="T3" fmla="*/ 0 h 421"/>
                <a:gd name="T4" fmla="*/ 0 w 184"/>
                <a:gd name="T5" fmla="*/ 0 h 421"/>
                <a:gd name="T6" fmla="*/ 0 w 184"/>
                <a:gd name="T7" fmla="*/ 0 h 421"/>
                <a:gd name="T8" fmla="*/ 0 w 184"/>
                <a:gd name="T9" fmla="*/ 0 h 421"/>
                <a:gd name="T10" fmla="*/ 0 w 184"/>
                <a:gd name="T11" fmla="*/ 0 h 421"/>
                <a:gd name="T12" fmla="*/ 0 w 184"/>
                <a:gd name="T13" fmla="*/ 0 h 421"/>
                <a:gd name="T14" fmla="*/ 0 w 184"/>
                <a:gd name="T15" fmla="*/ 0 h 421"/>
                <a:gd name="T16" fmla="*/ 0 w 184"/>
                <a:gd name="T17" fmla="*/ 0 h 4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4"/>
                <a:gd name="T28" fmla="*/ 0 h 421"/>
                <a:gd name="T29" fmla="*/ 184 w 184"/>
                <a:gd name="T30" fmla="*/ 421 h 4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4" h="421">
                  <a:moveTo>
                    <a:pt x="8" y="421"/>
                  </a:moveTo>
                  <a:lnTo>
                    <a:pt x="64" y="351"/>
                  </a:lnTo>
                  <a:lnTo>
                    <a:pt x="59" y="378"/>
                  </a:lnTo>
                  <a:lnTo>
                    <a:pt x="184" y="0"/>
                  </a:lnTo>
                  <a:lnTo>
                    <a:pt x="174" y="7"/>
                  </a:lnTo>
                  <a:lnTo>
                    <a:pt x="63" y="339"/>
                  </a:lnTo>
                  <a:lnTo>
                    <a:pt x="0" y="418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Freeform 243"/>
            <p:cNvSpPr>
              <a:spLocks/>
            </p:cNvSpPr>
            <p:nvPr/>
          </p:nvSpPr>
          <p:spPr bwMode="auto">
            <a:xfrm>
              <a:off x="1425" y="387"/>
              <a:ext cx="53" cy="117"/>
            </a:xfrm>
            <a:custGeom>
              <a:avLst/>
              <a:gdLst>
                <a:gd name="T0" fmla="*/ 0 w 160"/>
                <a:gd name="T1" fmla="*/ 0 h 349"/>
                <a:gd name="T2" fmla="*/ 0 w 160"/>
                <a:gd name="T3" fmla="*/ 0 h 349"/>
                <a:gd name="T4" fmla="*/ 0 w 160"/>
                <a:gd name="T5" fmla="*/ 0 h 349"/>
                <a:gd name="T6" fmla="*/ 0 w 160"/>
                <a:gd name="T7" fmla="*/ 0 h 349"/>
                <a:gd name="T8" fmla="*/ 0 w 160"/>
                <a:gd name="T9" fmla="*/ 0 h 349"/>
                <a:gd name="T10" fmla="*/ 0 w 160"/>
                <a:gd name="T11" fmla="*/ 0 h 349"/>
                <a:gd name="T12" fmla="*/ 0 w 160"/>
                <a:gd name="T13" fmla="*/ 0 h 349"/>
                <a:gd name="T14" fmla="*/ 0 w 160"/>
                <a:gd name="T15" fmla="*/ 0 h 349"/>
                <a:gd name="T16" fmla="*/ 0 w 160"/>
                <a:gd name="T17" fmla="*/ 0 h 349"/>
                <a:gd name="T18" fmla="*/ 0 w 160"/>
                <a:gd name="T19" fmla="*/ 0 h 3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0"/>
                <a:gd name="T31" fmla="*/ 0 h 349"/>
                <a:gd name="T32" fmla="*/ 160 w 160"/>
                <a:gd name="T33" fmla="*/ 349 h 3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0" h="349">
                  <a:moveTo>
                    <a:pt x="134" y="42"/>
                  </a:moveTo>
                  <a:lnTo>
                    <a:pt x="67" y="250"/>
                  </a:lnTo>
                  <a:lnTo>
                    <a:pt x="6" y="327"/>
                  </a:lnTo>
                  <a:lnTo>
                    <a:pt x="0" y="349"/>
                  </a:lnTo>
                  <a:lnTo>
                    <a:pt x="57" y="279"/>
                  </a:lnTo>
                  <a:lnTo>
                    <a:pt x="35" y="343"/>
                  </a:lnTo>
                  <a:lnTo>
                    <a:pt x="70" y="269"/>
                  </a:lnTo>
                  <a:lnTo>
                    <a:pt x="160" y="0"/>
                  </a:lnTo>
                  <a:lnTo>
                    <a:pt x="134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Freeform 244"/>
            <p:cNvSpPr>
              <a:spLocks/>
            </p:cNvSpPr>
            <p:nvPr/>
          </p:nvSpPr>
          <p:spPr bwMode="auto">
            <a:xfrm>
              <a:off x="1457" y="405"/>
              <a:ext cx="151" cy="57"/>
            </a:xfrm>
            <a:custGeom>
              <a:avLst/>
              <a:gdLst>
                <a:gd name="T0" fmla="*/ 0 w 452"/>
                <a:gd name="T1" fmla="*/ 0 h 170"/>
                <a:gd name="T2" fmla="*/ 0 w 452"/>
                <a:gd name="T3" fmla="*/ 0 h 170"/>
                <a:gd name="T4" fmla="*/ 0 w 452"/>
                <a:gd name="T5" fmla="*/ 0 h 170"/>
                <a:gd name="T6" fmla="*/ 0 w 452"/>
                <a:gd name="T7" fmla="*/ 0 h 170"/>
                <a:gd name="T8" fmla="*/ 0 w 452"/>
                <a:gd name="T9" fmla="*/ 0 h 170"/>
                <a:gd name="T10" fmla="*/ 0 w 452"/>
                <a:gd name="T11" fmla="*/ 0 h 170"/>
                <a:gd name="T12" fmla="*/ 0 w 452"/>
                <a:gd name="T13" fmla="*/ 0 h 170"/>
                <a:gd name="T14" fmla="*/ 0 w 452"/>
                <a:gd name="T15" fmla="*/ 0 h 170"/>
                <a:gd name="T16" fmla="*/ 0 w 452"/>
                <a:gd name="T17" fmla="*/ 0 h 170"/>
                <a:gd name="T18" fmla="*/ 0 w 452"/>
                <a:gd name="T19" fmla="*/ 0 h 1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2"/>
                <a:gd name="T31" fmla="*/ 0 h 170"/>
                <a:gd name="T32" fmla="*/ 452 w 452"/>
                <a:gd name="T33" fmla="*/ 170 h 1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2" h="170">
                  <a:moveTo>
                    <a:pt x="11" y="140"/>
                  </a:moveTo>
                  <a:lnTo>
                    <a:pt x="49" y="83"/>
                  </a:lnTo>
                  <a:lnTo>
                    <a:pt x="242" y="0"/>
                  </a:lnTo>
                  <a:lnTo>
                    <a:pt x="452" y="162"/>
                  </a:lnTo>
                  <a:lnTo>
                    <a:pt x="445" y="166"/>
                  </a:lnTo>
                  <a:lnTo>
                    <a:pt x="238" y="12"/>
                  </a:lnTo>
                  <a:lnTo>
                    <a:pt x="53" y="89"/>
                  </a:lnTo>
                  <a:lnTo>
                    <a:pt x="0" y="170"/>
                  </a:lnTo>
                  <a:lnTo>
                    <a:pt x="11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Freeform 245"/>
            <p:cNvSpPr>
              <a:spLocks/>
            </p:cNvSpPr>
            <p:nvPr/>
          </p:nvSpPr>
          <p:spPr bwMode="auto">
            <a:xfrm>
              <a:off x="1569" y="413"/>
              <a:ext cx="116" cy="57"/>
            </a:xfrm>
            <a:custGeom>
              <a:avLst/>
              <a:gdLst>
                <a:gd name="T0" fmla="*/ 0 w 346"/>
                <a:gd name="T1" fmla="*/ 0 h 170"/>
                <a:gd name="T2" fmla="*/ 0 w 346"/>
                <a:gd name="T3" fmla="*/ 0 h 170"/>
                <a:gd name="T4" fmla="*/ 0 w 346"/>
                <a:gd name="T5" fmla="*/ 0 h 170"/>
                <a:gd name="T6" fmla="*/ 0 w 346"/>
                <a:gd name="T7" fmla="*/ 0 h 170"/>
                <a:gd name="T8" fmla="*/ 0 w 346"/>
                <a:gd name="T9" fmla="*/ 0 h 170"/>
                <a:gd name="T10" fmla="*/ 0 w 346"/>
                <a:gd name="T11" fmla="*/ 0 h 170"/>
                <a:gd name="T12" fmla="*/ 0 w 346"/>
                <a:gd name="T13" fmla="*/ 0 h 170"/>
                <a:gd name="T14" fmla="*/ 0 w 346"/>
                <a:gd name="T15" fmla="*/ 0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6"/>
                <a:gd name="T25" fmla="*/ 0 h 170"/>
                <a:gd name="T26" fmla="*/ 346 w 346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6" h="170">
                  <a:moveTo>
                    <a:pt x="0" y="157"/>
                  </a:moveTo>
                  <a:lnTo>
                    <a:pt x="231" y="10"/>
                  </a:lnTo>
                  <a:lnTo>
                    <a:pt x="346" y="0"/>
                  </a:lnTo>
                  <a:lnTo>
                    <a:pt x="321" y="22"/>
                  </a:lnTo>
                  <a:lnTo>
                    <a:pt x="224" y="32"/>
                  </a:lnTo>
                  <a:lnTo>
                    <a:pt x="16" y="170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Freeform 246"/>
            <p:cNvSpPr>
              <a:spLocks/>
            </p:cNvSpPr>
            <p:nvPr/>
          </p:nvSpPr>
          <p:spPr bwMode="auto">
            <a:xfrm>
              <a:off x="1358" y="598"/>
              <a:ext cx="116" cy="77"/>
            </a:xfrm>
            <a:custGeom>
              <a:avLst/>
              <a:gdLst>
                <a:gd name="T0" fmla="*/ 0 w 349"/>
                <a:gd name="T1" fmla="*/ 0 h 231"/>
                <a:gd name="T2" fmla="*/ 0 w 349"/>
                <a:gd name="T3" fmla="*/ 0 h 231"/>
                <a:gd name="T4" fmla="*/ 0 w 349"/>
                <a:gd name="T5" fmla="*/ 0 h 231"/>
                <a:gd name="T6" fmla="*/ 0 w 349"/>
                <a:gd name="T7" fmla="*/ 0 h 231"/>
                <a:gd name="T8" fmla="*/ 0 w 349"/>
                <a:gd name="T9" fmla="*/ 0 h 231"/>
                <a:gd name="T10" fmla="*/ 0 w 349"/>
                <a:gd name="T11" fmla="*/ 0 h 231"/>
                <a:gd name="T12" fmla="*/ 0 w 349"/>
                <a:gd name="T13" fmla="*/ 0 h 231"/>
                <a:gd name="T14" fmla="*/ 0 w 349"/>
                <a:gd name="T15" fmla="*/ 0 h 231"/>
                <a:gd name="T16" fmla="*/ 0 w 349"/>
                <a:gd name="T17" fmla="*/ 0 h 231"/>
                <a:gd name="T18" fmla="*/ 0 w 349"/>
                <a:gd name="T19" fmla="*/ 0 h 231"/>
                <a:gd name="T20" fmla="*/ 0 w 349"/>
                <a:gd name="T21" fmla="*/ 0 h 231"/>
                <a:gd name="T22" fmla="*/ 0 w 349"/>
                <a:gd name="T23" fmla="*/ 0 h 231"/>
                <a:gd name="T24" fmla="*/ 0 w 349"/>
                <a:gd name="T25" fmla="*/ 0 h 231"/>
                <a:gd name="T26" fmla="*/ 0 w 349"/>
                <a:gd name="T27" fmla="*/ 0 h 231"/>
                <a:gd name="T28" fmla="*/ 0 w 349"/>
                <a:gd name="T29" fmla="*/ 0 h 231"/>
                <a:gd name="T30" fmla="*/ 0 w 349"/>
                <a:gd name="T31" fmla="*/ 0 h 231"/>
                <a:gd name="T32" fmla="*/ 0 w 349"/>
                <a:gd name="T33" fmla="*/ 0 h 231"/>
                <a:gd name="T34" fmla="*/ 0 w 349"/>
                <a:gd name="T35" fmla="*/ 0 h 231"/>
                <a:gd name="T36" fmla="*/ 0 w 349"/>
                <a:gd name="T37" fmla="*/ 0 h 231"/>
                <a:gd name="T38" fmla="*/ 0 w 349"/>
                <a:gd name="T39" fmla="*/ 0 h 231"/>
                <a:gd name="T40" fmla="*/ 0 w 349"/>
                <a:gd name="T41" fmla="*/ 0 h 231"/>
                <a:gd name="T42" fmla="*/ 0 w 349"/>
                <a:gd name="T43" fmla="*/ 0 h 231"/>
                <a:gd name="T44" fmla="*/ 0 w 349"/>
                <a:gd name="T45" fmla="*/ 0 h 231"/>
                <a:gd name="T46" fmla="*/ 0 w 349"/>
                <a:gd name="T47" fmla="*/ 0 h 231"/>
                <a:gd name="T48" fmla="*/ 0 w 349"/>
                <a:gd name="T49" fmla="*/ 0 h 231"/>
                <a:gd name="T50" fmla="*/ 0 w 349"/>
                <a:gd name="T51" fmla="*/ 0 h 231"/>
                <a:gd name="T52" fmla="*/ 0 w 349"/>
                <a:gd name="T53" fmla="*/ 0 h 231"/>
                <a:gd name="T54" fmla="*/ 0 w 349"/>
                <a:gd name="T55" fmla="*/ 0 h 231"/>
                <a:gd name="T56" fmla="*/ 0 w 349"/>
                <a:gd name="T57" fmla="*/ 0 h 231"/>
                <a:gd name="T58" fmla="*/ 0 w 349"/>
                <a:gd name="T59" fmla="*/ 0 h 231"/>
                <a:gd name="T60" fmla="*/ 0 w 349"/>
                <a:gd name="T61" fmla="*/ 0 h 231"/>
                <a:gd name="T62" fmla="*/ 0 w 349"/>
                <a:gd name="T63" fmla="*/ 0 h 231"/>
                <a:gd name="T64" fmla="*/ 0 w 349"/>
                <a:gd name="T65" fmla="*/ 0 h 231"/>
                <a:gd name="T66" fmla="*/ 0 w 349"/>
                <a:gd name="T67" fmla="*/ 0 h 231"/>
                <a:gd name="T68" fmla="*/ 0 w 349"/>
                <a:gd name="T69" fmla="*/ 0 h 231"/>
                <a:gd name="T70" fmla="*/ 0 w 349"/>
                <a:gd name="T71" fmla="*/ 0 h 231"/>
                <a:gd name="T72" fmla="*/ 0 w 349"/>
                <a:gd name="T73" fmla="*/ 0 h 231"/>
                <a:gd name="T74" fmla="*/ 0 w 349"/>
                <a:gd name="T75" fmla="*/ 0 h 231"/>
                <a:gd name="T76" fmla="*/ 0 w 349"/>
                <a:gd name="T77" fmla="*/ 0 h 231"/>
                <a:gd name="T78" fmla="*/ 0 w 349"/>
                <a:gd name="T79" fmla="*/ 0 h 231"/>
                <a:gd name="T80" fmla="*/ 0 w 349"/>
                <a:gd name="T81" fmla="*/ 0 h 231"/>
                <a:gd name="T82" fmla="*/ 0 w 349"/>
                <a:gd name="T83" fmla="*/ 0 h 231"/>
                <a:gd name="T84" fmla="*/ 0 w 349"/>
                <a:gd name="T85" fmla="*/ 0 h 231"/>
                <a:gd name="T86" fmla="*/ 0 w 349"/>
                <a:gd name="T87" fmla="*/ 0 h 231"/>
                <a:gd name="T88" fmla="*/ 0 w 349"/>
                <a:gd name="T89" fmla="*/ 0 h 231"/>
                <a:gd name="T90" fmla="*/ 0 w 349"/>
                <a:gd name="T91" fmla="*/ 0 h 231"/>
                <a:gd name="T92" fmla="*/ 0 w 349"/>
                <a:gd name="T93" fmla="*/ 0 h 231"/>
                <a:gd name="T94" fmla="*/ 0 w 349"/>
                <a:gd name="T95" fmla="*/ 0 h 231"/>
                <a:gd name="T96" fmla="*/ 0 w 349"/>
                <a:gd name="T97" fmla="*/ 0 h 231"/>
                <a:gd name="T98" fmla="*/ 0 w 349"/>
                <a:gd name="T99" fmla="*/ 0 h 231"/>
                <a:gd name="T100" fmla="*/ 0 w 349"/>
                <a:gd name="T101" fmla="*/ 0 h 231"/>
                <a:gd name="T102" fmla="*/ 0 w 349"/>
                <a:gd name="T103" fmla="*/ 0 h 231"/>
                <a:gd name="T104" fmla="*/ 0 w 349"/>
                <a:gd name="T105" fmla="*/ 0 h 231"/>
                <a:gd name="T106" fmla="*/ 0 w 349"/>
                <a:gd name="T107" fmla="*/ 0 h 231"/>
                <a:gd name="T108" fmla="*/ 0 w 349"/>
                <a:gd name="T109" fmla="*/ 0 h 231"/>
                <a:gd name="T110" fmla="*/ 0 w 349"/>
                <a:gd name="T111" fmla="*/ 0 h 231"/>
                <a:gd name="T112" fmla="*/ 0 w 349"/>
                <a:gd name="T113" fmla="*/ 0 h 231"/>
                <a:gd name="T114" fmla="*/ 0 w 349"/>
                <a:gd name="T115" fmla="*/ 0 h 231"/>
                <a:gd name="T116" fmla="*/ 0 w 349"/>
                <a:gd name="T117" fmla="*/ 0 h 231"/>
                <a:gd name="T118" fmla="*/ 0 w 349"/>
                <a:gd name="T119" fmla="*/ 0 h 231"/>
                <a:gd name="T120" fmla="*/ 0 w 349"/>
                <a:gd name="T121" fmla="*/ 0 h 231"/>
                <a:gd name="T122" fmla="*/ 0 w 349"/>
                <a:gd name="T123" fmla="*/ 0 h 23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9"/>
                <a:gd name="T187" fmla="*/ 0 h 231"/>
                <a:gd name="T188" fmla="*/ 349 w 349"/>
                <a:gd name="T189" fmla="*/ 231 h 23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9" h="231">
                  <a:moveTo>
                    <a:pt x="92" y="0"/>
                  </a:moveTo>
                  <a:lnTo>
                    <a:pt x="68" y="15"/>
                  </a:lnTo>
                  <a:lnTo>
                    <a:pt x="49" y="35"/>
                  </a:lnTo>
                  <a:lnTo>
                    <a:pt x="40" y="53"/>
                  </a:lnTo>
                  <a:lnTo>
                    <a:pt x="36" y="72"/>
                  </a:lnTo>
                  <a:lnTo>
                    <a:pt x="38" y="100"/>
                  </a:lnTo>
                  <a:lnTo>
                    <a:pt x="46" y="127"/>
                  </a:lnTo>
                  <a:lnTo>
                    <a:pt x="60" y="149"/>
                  </a:lnTo>
                  <a:lnTo>
                    <a:pt x="83" y="177"/>
                  </a:lnTo>
                  <a:lnTo>
                    <a:pt x="117" y="200"/>
                  </a:lnTo>
                  <a:lnTo>
                    <a:pt x="149" y="212"/>
                  </a:lnTo>
                  <a:lnTo>
                    <a:pt x="180" y="219"/>
                  </a:lnTo>
                  <a:lnTo>
                    <a:pt x="215" y="220"/>
                  </a:lnTo>
                  <a:lnTo>
                    <a:pt x="251" y="209"/>
                  </a:lnTo>
                  <a:lnTo>
                    <a:pt x="276" y="199"/>
                  </a:lnTo>
                  <a:lnTo>
                    <a:pt x="307" y="175"/>
                  </a:lnTo>
                  <a:lnTo>
                    <a:pt x="324" y="148"/>
                  </a:lnTo>
                  <a:lnTo>
                    <a:pt x="330" y="126"/>
                  </a:lnTo>
                  <a:lnTo>
                    <a:pt x="349" y="137"/>
                  </a:lnTo>
                  <a:lnTo>
                    <a:pt x="329" y="158"/>
                  </a:lnTo>
                  <a:lnTo>
                    <a:pt x="320" y="180"/>
                  </a:lnTo>
                  <a:lnTo>
                    <a:pt x="302" y="190"/>
                  </a:lnTo>
                  <a:lnTo>
                    <a:pt x="305" y="203"/>
                  </a:lnTo>
                  <a:lnTo>
                    <a:pt x="294" y="212"/>
                  </a:lnTo>
                  <a:lnTo>
                    <a:pt x="284" y="205"/>
                  </a:lnTo>
                  <a:lnTo>
                    <a:pt x="262" y="214"/>
                  </a:lnTo>
                  <a:lnTo>
                    <a:pt x="254" y="213"/>
                  </a:lnTo>
                  <a:lnTo>
                    <a:pt x="247" y="220"/>
                  </a:lnTo>
                  <a:lnTo>
                    <a:pt x="211" y="230"/>
                  </a:lnTo>
                  <a:lnTo>
                    <a:pt x="201" y="225"/>
                  </a:lnTo>
                  <a:lnTo>
                    <a:pt x="189" y="231"/>
                  </a:lnTo>
                  <a:lnTo>
                    <a:pt x="163" y="226"/>
                  </a:lnTo>
                  <a:lnTo>
                    <a:pt x="151" y="228"/>
                  </a:lnTo>
                  <a:lnTo>
                    <a:pt x="144" y="216"/>
                  </a:lnTo>
                  <a:lnTo>
                    <a:pt x="123" y="214"/>
                  </a:lnTo>
                  <a:lnTo>
                    <a:pt x="117" y="205"/>
                  </a:lnTo>
                  <a:lnTo>
                    <a:pt x="102" y="199"/>
                  </a:lnTo>
                  <a:lnTo>
                    <a:pt x="88" y="212"/>
                  </a:lnTo>
                  <a:lnTo>
                    <a:pt x="80" y="190"/>
                  </a:lnTo>
                  <a:lnTo>
                    <a:pt x="65" y="191"/>
                  </a:lnTo>
                  <a:lnTo>
                    <a:pt x="42" y="178"/>
                  </a:lnTo>
                  <a:lnTo>
                    <a:pt x="66" y="177"/>
                  </a:lnTo>
                  <a:lnTo>
                    <a:pt x="56" y="162"/>
                  </a:lnTo>
                  <a:lnTo>
                    <a:pt x="45" y="158"/>
                  </a:lnTo>
                  <a:lnTo>
                    <a:pt x="34" y="147"/>
                  </a:lnTo>
                  <a:lnTo>
                    <a:pt x="48" y="149"/>
                  </a:lnTo>
                  <a:lnTo>
                    <a:pt x="38" y="127"/>
                  </a:lnTo>
                  <a:lnTo>
                    <a:pt x="24" y="141"/>
                  </a:lnTo>
                  <a:lnTo>
                    <a:pt x="6" y="137"/>
                  </a:lnTo>
                  <a:lnTo>
                    <a:pt x="0" y="122"/>
                  </a:lnTo>
                  <a:lnTo>
                    <a:pt x="6" y="109"/>
                  </a:lnTo>
                  <a:lnTo>
                    <a:pt x="13" y="122"/>
                  </a:lnTo>
                  <a:lnTo>
                    <a:pt x="29" y="108"/>
                  </a:lnTo>
                  <a:lnTo>
                    <a:pt x="21" y="96"/>
                  </a:lnTo>
                  <a:lnTo>
                    <a:pt x="28" y="81"/>
                  </a:lnTo>
                  <a:lnTo>
                    <a:pt x="29" y="63"/>
                  </a:lnTo>
                  <a:lnTo>
                    <a:pt x="34" y="60"/>
                  </a:lnTo>
                  <a:lnTo>
                    <a:pt x="33" y="43"/>
                  </a:lnTo>
                  <a:lnTo>
                    <a:pt x="42" y="40"/>
                  </a:lnTo>
                  <a:lnTo>
                    <a:pt x="53" y="1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Freeform 247"/>
            <p:cNvSpPr>
              <a:spLocks/>
            </p:cNvSpPr>
            <p:nvPr/>
          </p:nvSpPr>
          <p:spPr bwMode="auto">
            <a:xfrm>
              <a:off x="1574" y="744"/>
              <a:ext cx="66" cy="35"/>
            </a:xfrm>
            <a:custGeom>
              <a:avLst/>
              <a:gdLst>
                <a:gd name="T0" fmla="*/ 0 w 196"/>
                <a:gd name="T1" fmla="*/ 0 h 105"/>
                <a:gd name="T2" fmla="*/ 0 w 196"/>
                <a:gd name="T3" fmla="*/ 0 h 105"/>
                <a:gd name="T4" fmla="*/ 0 w 196"/>
                <a:gd name="T5" fmla="*/ 0 h 105"/>
                <a:gd name="T6" fmla="*/ 0 w 196"/>
                <a:gd name="T7" fmla="*/ 0 h 105"/>
                <a:gd name="T8" fmla="*/ 0 w 196"/>
                <a:gd name="T9" fmla="*/ 0 h 105"/>
                <a:gd name="T10" fmla="*/ 0 w 196"/>
                <a:gd name="T11" fmla="*/ 0 h 105"/>
                <a:gd name="T12" fmla="*/ 0 w 196"/>
                <a:gd name="T13" fmla="*/ 0 h 105"/>
                <a:gd name="T14" fmla="*/ 0 w 196"/>
                <a:gd name="T15" fmla="*/ 0 h 105"/>
                <a:gd name="T16" fmla="*/ 0 w 196"/>
                <a:gd name="T17" fmla="*/ 0 h 105"/>
                <a:gd name="T18" fmla="*/ 0 w 196"/>
                <a:gd name="T19" fmla="*/ 0 h 105"/>
                <a:gd name="T20" fmla="*/ 0 w 196"/>
                <a:gd name="T21" fmla="*/ 0 h 105"/>
                <a:gd name="T22" fmla="*/ 0 w 196"/>
                <a:gd name="T23" fmla="*/ 0 h 105"/>
                <a:gd name="T24" fmla="*/ 0 w 196"/>
                <a:gd name="T25" fmla="*/ 0 h 105"/>
                <a:gd name="T26" fmla="*/ 0 w 196"/>
                <a:gd name="T27" fmla="*/ 0 h 105"/>
                <a:gd name="T28" fmla="*/ 0 w 196"/>
                <a:gd name="T29" fmla="*/ 0 h 105"/>
                <a:gd name="T30" fmla="*/ 0 w 196"/>
                <a:gd name="T31" fmla="*/ 0 h 10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6"/>
                <a:gd name="T49" fmla="*/ 0 h 105"/>
                <a:gd name="T50" fmla="*/ 196 w 196"/>
                <a:gd name="T51" fmla="*/ 105 h 10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6" h="105">
                  <a:moveTo>
                    <a:pt x="0" y="105"/>
                  </a:moveTo>
                  <a:lnTo>
                    <a:pt x="4" y="92"/>
                  </a:lnTo>
                  <a:lnTo>
                    <a:pt x="25" y="83"/>
                  </a:lnTo>
                  <a:lnTo>
                    <a:pt x="38" y="70"/>
                  </a:lnTo>
                  <a:lnTo>
                    <a:pt x="70" y="57"/>
                  </a:lnTo>
                  <a:lnTo>
                    <a:pt x="101" y="31"/>
                  </a:lnTo>
                  <a:lnTo>
                    <a:pt x="119" y="34"/>
                  </a:lnTo>
                  <a:lnTo>
                    <a:pt x="127" y="11"/>
                  </a:lnTo>
                  <a:lnTo>
                    <a:pt x="155" y="11"/>
                  </a:lnTo>
                  <a:lnTo>
                    <a:pt x="170" y="0"/>
                  </a:lnTo>
                  <a:lnTo>
                    <a:pt x="196" y="0"/>
                  </a:lnTo>
                  <a:lnTo>
                    <a:pt x="183" y="22"/>
                  </a:lnTo>
                  <a:lnTo>
                    <a:pt x="134" y="45"/>
                  </a:lnTo>
                  <a:lnTo>
                    <a:pt x="100" y="56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Freeform 248"/>
            <p:cNvSpPr>
              <a:spLocks/>
            </p:cNvSpPr>
            <p:nvPr/>
          </p:nvSpPr>
          <p:spPr bwMode="auto">
            <a:xfrm>
              <a:off x="1525" y="744"/>
              <a:ext cx="34" cy="25"/>
            </a:xfrm>
            <a:custGeom>
              <a:avLst/>
              <a:gdLst>
                <a:gd name="T0" fmla="*/ 0 w 101"/>
                <a:gd name="T1" fmla="*/ 0 h 77"/>
                <a:gd name="T2" fmla="*/ 0 w 101"/>
                <a:gd name="T3" fmla="*/ 0 h 77"/>
                <a:gd name="T4" fmla="*/ 0 w 101"/>
                <a:gd name="T5" fmla="*/ 0 h 77"/>
                <a:gd name="T6" fmla="*/ 0 w 101"/>
                <a:gd name="T7" fmla="*/ 0 h 77"/>
                <a:gd name="T8" fmla="*/ 0 w 101"/>
                <a:gd name="T9" fmla="*/ 0 h 77"/>
                <a:gd name="T10" fmla="*/ 0 w 101"/>
                <a:gd name="T11" fmla="*/ 0 h 77"/>
                <a:gd name="T12" fmla="*/ 0 w 101"/>
                <a:gd name="T13" fmla="*/ 0 h 77"/>
                <a:gd name="T14" fmla="*/ 0 w 101"/>
                <a:gd name="T15" fmla="*/ 0 h 77"/>
                <a:gd name="T16" fmla="*/ 0 w 101"/>
                <a:gd name="T17" fmla="*/ 0 h 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"/>
                <a:gd name="T28" fmla="*/ 0 h 77"/>
                <a:gd name="T29" fmla="*/ 101 w 101"/>
                <a:gd name="T30" fmla="*/ 77 h 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" h="77">
                  <a:moveTo>
                    <a:pt x="6" y="68"/>
                  </a:moveTo>
                  <a:lnTo>
                    <a:pt x="52" y="34"/>
                  </a:lnTo>
                  <a:lnTo>
                    <a:pt x="77" y="10"/>
                  </a:lnTo>
                  <a:lnTo>
                    <a:pt x="101" y="0"/>
                  </a:lnTo>
                  <a:lnTo>
                    <a:pt x="101" y="20"/>
                  </a:lnTo>
                  <a:lnTo>
                    <a:pt x="61" y="42"/>
                  </a:lnTo>
                  <a:lnTo>
                    <a:pt x="0" y="77"/>
                  </a:lnTo>
                  <a:lnTo>
                    <a:pt x="6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Freeform 249"/>
            <p:cNvSpPr>
              <a:spLocks/>
            </p:cNvSpPr>
            <p:nvPr/>
          </p:nvSpPr>
          <p:spPr bwMode="auto">
            <a:xfrm>
              <a:off x="1529" y="666"/>
              <a:ext cx="96" cy="83"/>
            </a:xfrm>
            <a:custGeom>
              <a:avLst/>
              <a:gdLst>
                <a:gd name="T0" fmla="*/ 0 w 289"/>
                <a:gd name="T1" fmla="*/ 0 h 248"/>
                <a:gd name="T2" fmla="*/ 0 w 289"/>
                <a:gd name="T3" fmla="*/ 0 h 248"/>
                <a:gd name="T4" fmla="*/ 0 w 289"/>
                <a:gd name="T5" fmla="*/ 0 h 248"/>
                <a:gd name="T6" fmla="*/ 0 w 289"/>
                <a:gd name="T7" fmla="*/ 0 h 248"/>
                <a:gd name="T8" fmla="*/ 0 w 289"/>
                <a:gd name="T9" fmla="*/ 0 h 248"/>
                <a:gd name="T10" fmla="*/ 0 w 289"/>
                <a:gd name="T11" fmla="*/ 0 h 248"/>
                <a:gd name="T12" fmla="*/ 0 w 289"/>
                <a:gd name="T13" fmla="*/ 0 h 248"/>
                <a:gd name="T14" fmla="*/ 0 w 289"/>
                <a:gd name="T15" fmla="*/ 0 h 248"/>
                <a:gd name="T16" fmla="*/ 0 w 289"/>
                <a:gd name="T17" fmla="*/ 0 h 248"/>
                <a:gd name="T18" fmla="*/ 0 w 289"/>
                <a:gd name="T19" fmla="*/ 0 h 248"/>
                <a:gd name="T20" fmla="*/ 0 w 289"/>
                <a:gd name="T21" fmla="*/ 0 h 248"/>
                <a:gd name="T22" fmla="*/ 0 w 289"/>
                <a:gd name="T23" fmla="*/ 0 h 248"/>
                <a:gd name="T24" fmla="*/ 0 w 289"/>
                <a:gd name="T25" fmla="*/ 0 h 248"/>
                <a:gd name="T26" fmla="*/ 0 w 289"/>
                <a:gd name="T27" fmla="*/ 0 h 248"/>
                <a:gd name="T28" fmla="*/ 0 w 289"/>
                <a:gd name="T29" fmla="*/ 0 h 248"/>
                <a:gd name="T30" fmla="*/ 0 w 289"/>
                <a:gd name="T31" fmla="*/ 0 h 248"/>
                <a:gd name="T32" fmla="*/ 0 w 289"/>
                <a:gd name="T33" fmla="*/ 0 h 248"/>
                <a:gd name="T34" fmla="*/ 0 w 289"/>
                <a:gd name="T35" fmla="*/ 0 h 248"/>
                <a:gd name="T36" fmla="*/ 0 w 289"/>
                <a:gd name="T37" fmla="*/ 0 h 248"/>
                <a:gd name="T38" fmla="*/ 0 w 289"/>
                <a:gd name="T39" fmla="*/ 0 h 248"/>
                <a:gd name="T40" fmla="*/ 0 w 289"/>
                <a:gd name="T41" fmla="*/ 0 h 248"/>
                <a:gd name="T42" fmla="*/ 0 w 289"/>
                <a:gd name="T43" fmla="*/ 0 h 248"/>
                <a:gd name="T44" fmla="*/ 0 w 289"/>
                <a:gd name="T45" fmla="*/ 0 h 248"/>
                <a:gd name="T46" fmla="*/ 0 w 289"/>
                <a:gd name="T47" fmla="*/ 0 h 248"/>
                <a:gd name="T48" fmla="*/ 0 w 289"/>
                <a:gd name="T49" fmla="*/ 0 h 248"/>
                <a:gd name="T50" fmla="*/ 0 w 289"/>
                <a:gd name="T51" fmla="*/ 0 h 248"/>
                <a:gd name="T52" fmla="*/ 0 w 289"/>
                <a:gd name="T53" fmla="*/ 0 h 248"/>
                <a:gd name="T54" fmla="*/ 0 w 289"/>
                <a:gd name="T55" fmla="*/ 0 h 248"/>
                <a:gd name="T56" fmla="*/ 0 w 289"/>
                <a:gd name="T57" fmla="*/ 0 h 248"/>
                <a:gd name="T58" fmla="*/ 0 w 289"/>
                <a:gd name="T59" fmla="*/ 0 h 248"/>
                <a:gd name="T60" fmla="*/ 0 w 289"/>
                <a:gd name="T61" fmla="*/ 0 h 248"/>
                <a:gd name="T62" fmla="*/ 0 w 289"/>
                <a:gd name="T63" fmla="*/ 0 h 248"/>
                <a:gd name="T64" fmla="*/ 0 w 289"/>
                <a:gd name="T65" fmla="*/ 0 h 248"/>
                <a:gd name="T66" fmla="*/ 0 w 289"/>
                <a:gd name="T67" fmla="*/ 0 h 248"/>
                <a:gd name="T68" fmla="*/ 0 w 289"/>
                <a:gd name="T69" fmla="*/ 0 h 248"/>
                <a:gd name="T70" fmla="*/ 0 w 289"/>
                <a:gd name="T71" fmla="*/ 0 h 248"/>
                <a:gd name="T72" fmla="*/ 0 w 289"/>
                <a:gd name="T73" fmla="*/ 0 h 248"/>
                <a:gd name="T74" fmla="*/ 0 w 289"/>
                <a:gd name="T75" fmla="*/ 0 h 248"/>
                <a:gd name="T76" fmla="*/ 0 w 289"/>
                <a:gd name="T77" fmla="*/ 0 h 248"/>
                <a:gd name="T78" fmla="*/ 0 w 289"/>
                <a:gd name="T79" fmla="*/ 0 h 248"/>
                <a:gd name="T80" fmla="*/ 0 w 289"/>
                <a:gd name="T81" fmla="*/ 0 h 248"/>
                <a:gd name="T82" fmla="*/ 0 w 289"/>
                <a:gd name="T83" fmla="*/ 0 h 248"/>
                <a:gd name="T84" fmla="*/ 0 w 289"/>
                <a:gd name="T85" fmla="*/ 0 h 2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9"/>
                <a:gd name="T130" fmla="*/ 0 h 248"/>
                <a:gd name="T131" fmla="*/ 289 w 289"/>
                <a:gd name="T132" fmla="*/ 248 h 24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9" h="248">
                  <a:moveTo>
                    <a:pt x="105" y="76"/>
                  </a:moveTo>
                  <a:lnTo>
                    <a:pt x="186" y="139"/>
                  </a:lnTo>
                  <a:lnTo>
                    <a:pt x="289" y="218"/>
                  </a:lnTo>
                  <a:lnTo>
                    <a:pt x="249" y="230"/>
                  </a:lnTo>
                  <a:lnTo>
                    <a:pt x="230" y="248"/>
                  </a:lnTo>
                  <a:lnTo>
                    <a:pt x="199" y="188"/>
                  </a:lnTo>
                  <a:lnTo>
                    <a:pt x="228" y="220"/>
                  </a:lnTo>
                  <a:lnTo>
                    <a:pt x="213" y="192"/>
                  </a:lnTo>
                  <a:lnTo>
                    <a:pt x="243" y="207"/>
                  </a:lnTo>
                  <a:lnTo>
                    <a:pt x="200" y="162"/>
                  </a:lnTo>
                  <a:lnTo>
                    <a:pt x="168" y="141"/>
                  </a:lnTo>
                  <a:lnTo>
                    <a:pt x="145" y="153"/>
                  </a:lnTo>
                  <a:lnTo>
                    <a:pt x="153" y="178"/>
                  </a:lnTo>
                  <a:lnTo>
                    <a:pt x="140" y="186"/>
                  </a:lnTo>
                  <a:lnTo>
                    <a:pt x="129" y="161"/>
                  </a:lnTo>
                  <a:lnTo>
                    <a:pt x="112" y="194"/>
                  </a:lnTo>
                  <a:lnTo>
                    <a:pt x="97" y="193"/>
                  </a:lnTo>
                  <a:lnTo>
                    <a:pt x="79" y="206"/>
                  </a:lnTo>
                  <a:lnTo>
                    <a:pt x="72" y="218"/>
                  </a:lnTo>
                  <a:lnTo>
                    <a:pt x="61" y="215"/>
                  </a:lnTo>
                  <a:lnTo>
                    <a:pt x="68" y="193"/>
                  </a:lnTo>
                  <a:lnTo>
                    <a:pt x="58" y="174"/>
                  </a:lnTo>
                  <a:lnTo>
                    <a:pt x="40" y="166"/>
                  </a:lnTo>
                  <a:lnTo>
                    <a:pt x="26" y="179"/>
                  </a:lnTo>
                  <a:lnTo>
                    <a:pt x="17" y="169"/>
                  </a:lnTo>
                  <a:lnTo>
                    <a:pt x="15" y="115"/>
                  </a:lnTo>
                  <a:lnTo>
                    <a:pt x="0" y="97"/>
                  </a:lnTo>
                  <a:lnTo>
                    <a:pt x="21" y="73"/>
                  </a:lnTo>
                  <a:lnTo>
                    <a:pt x="26" y="97"/>
                  </a:lnTo>
                  <a:lnTo>
                    <a:pt x="44" y="107"/>
                  </a:lnTo>
                  <a:lnTo>
                    <a:pt x="35" y="132"/>
                  </a:lnTo>
                  <a:lnTo>
                    <a:pt x="61" y="136"/>
                  </a:lnTo>
                  <a:lnTo>
                    <a:pt x="89" y="162"/>
                  </a:lnTo>
                  <a:lnTo>
                    <a:pt x="90" y="111"/>
                  </a:lnTo>
                  <a:lnTo>
                    <a:pt x="119" y="105"/>
                  </a:lnTo>
                  <a:lnTo>
                    <a:pt x="94" y="79"/>
                  </a:lnTo>
                  <a:lnTo>
                    <a:pt x="109" y="44"/>
                  </a:lnTo>
                  <a:lnTo>
                    <a:pt x="96" y="44"/>
                  </a:lnTo>
                  <a:lnTo>
                    <a:pt x="99" y="4"/>
                  </a:lnTo>
                  <a:lnTo>
                    <a:pt x="135" y="0"/>
                  </a:lnTo>
                  <a:lnTo>
                    <a:pt x="145" y="11"/>
                  </a:lnTo>
                  <a:lnTo>
                    <a:pt x="105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Freeform 250"/>
            <p:cNvSpPr>
              <a:spLocks/>
            </p:cNvSpPr>
            <p:nvPr/>
          </p:nvSpPr>
          <p:spPr bwMode="auto">
            <a:xfrm>
              <a:off x="1515" y="709"/>
              <a:ext cx="31" cy="60"/>
            </a:xfrm>
            <a:custGeom>
              <a:avLst/>
              <a:gdLst>
                <a:gd name="T0" fmla="*/ 0 w 95"/>
                <a:gd name="T1" fmla="*/ 0 h 182"/>
                <a:gd name="T2" fmla="*/ 0 w 95"/>
                <a:gd name="T3" fmla="*/ 0 h 182"/>
                <a:gd name="T4" fmla="*/ 0 w 95"/>
                <a:gd name="T5" fmla="*/ 0 h 182"/>
                <a:gd name="T6" fmla="*/ 0 w 95"/>
                <a:gd name="T7" fmla="*/ 0 h 182"/>
                <a:gd name="T8" fmla="*/ 0 w 95"/>
                <a:gd name="T9" fmla="*/ 0 h 182"/>
                <a:gd name="T10" fmla="*/ 0 w 95"/>
                <a:gd name="T11" fmla="*/ 0 h 182"/>
                <a:gd name="T12" fmla="*/ 0 w 95"/>
                <a:gd name="T13" fmla="*/ 0 h 182"/>
                <a:gd name="T14" fmla="*/ 0 w 95"/>
                <a:gd name="T15" fmla="*/ 0 h 182"/>
                <a:gd name="T16" fmla="*/ 0 w 95"/>
                <a:gd name="T17" fmla="*/ 0 h 182"/>
                <a:gd name="T18" fmla="*/ 0 w 95"/>
                <a:gd name="T19" fmla="*/ 0 h 182"/>
                <a:gd name="T20" fmla="*/ 0 w 95"/>
                <a:gd name="T21" fmla="*/ 0 h 182"/>
                <a:gd name="T22" fmla="*/ 0 w 95"/>
                <a:gd name="T23" fmla="*/ 0 h 182"/>
                <a:gd name="T24" fmla="*/ 0 w 95"/>
                <a:gd name="T25" fmla="*/ 0 h 182"/>
                <a:gd name="T26" fmla="*/ 0 w 95"/>
                <a:gd name="T27" fmla="*/ 0 h 182"/>
                <a:gd name="T28" fmla="*/ 0 w 95"/>
                <a:gd name="T29" fmla="*/ 0 h 182"/>
                <a:gd name="T30" fmla="*/ 0 w 95"/>
                <a:gd name="T31" fmla="*/ 0 h 182"/>
                <a:gd name="T32" fmla="*/ 0 w 95"/>
                <a:gd name="T33" fmla="*/ 0 h 182"/>
                <a:gd name="T34" fmla="*/ 0 w 95"/>
                <a:gd name="T35" fmla="*/ 0 h 182"/>
                <a:gd name="T36" fmla="*/ 0 w 95"/>
                <a:gd name="T37" fmla="*/ 0 h 182"/>
                <a:gd name="T38" fmla="*/ 0 w 95"/>
                <a:gd name="T39" fmla="*/ 0 h 182"/>
                <a:gd name="T40" fmla="*/ 0 w 95"/>
                <a:gd name="T41" fmla="*/ 0 h 182"/>
                <a:gd name="T42" fmla="*/ 0 w 95"/>
                <a:gd name="T43" fmla="*/ 0 h 182"/>
                <a:gd name="T44" fmla="*/ 0 w 95"/>
                <a:gd name="T45" fmla="*/ 0 h 1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5"/>
                <a:gd name="T70" fmla="*/ 0 h 182"/>
                <a:gd name="T71" fmla="*/ 95 w 95"/>
                <a:gd name="T72" fmla="*/ 182 h 18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5" h="182">
                  <a:moveTo>
                    <a:pt x="14" y="0"/>
                  </a:moveTo>
                  <a:lnTo>
                    <a:pt x="0" y="13"/>
                  </a:lnTo>
                  <a:lnTo>
                    <a:pt x="13" y="61"/>
                  </a:lnTo>
                  <a:lnTo>
                    <a:pt x="19" y="116"/>
                  </a:lnTo>
                  <a:lnTo>
                    <a:pt x="11" y="141"/>
                  </a:lnTo>
                  <a:lnTo>
                    <a:pt x="22" y="173"/>
                  </a:lnTo>
                  <a:lnTo>
                    <a:pt x="30" y="182"/>
                  </a:lnTo>
                  <a:lnTo>
                    <a:pt x="45" y="173"/>
                  </a:lnTo>
                  <a:lnTo>
                    <a:pt x="45" y="157"/>
                  </a:lnTo>
                  <a:lnTo>
                    <a:pt x="30" y="149"/>
                  </a:lnTo>
                  <a:lnTo>
                    <a:pt x="24" y="133"/>
                  </a:lnTo>
                  <a:lnTo>
                    <a:pt x="61" y="139"/>
                  </a:lnTo>
                  <a:lnTo>
                    <a:pt x="35" y="111"/>
                  </a:lnTo>
                  <a:lnTo>
                    <a:pt x="71" y="114"/>
                  </a:lnTo>
                  <a:lnTo>
                    <a:pt x="84" y="104"/>
                  </a:lnTo>
                  <a:lnTo>
                    <a:pt x="77" y="92"/>
                  </a:lnTo>
                  <a:lnTo>
                    <a:pt x="95" y="83"/>
                  </a:lnTo>
                  <a:lnTo>
                    <a:pt x="93" y="61"/>
                  </a:lnTo>
                  <a:lnTo>
                    <a:pt x="48" y="74"/>
                  </a:lnTo>
                  <a:lnTo>
                    <a:pt x="48" y="45"/>
                  </a:lnTo>
                  <a:lnTo>
                    <a:pt x="22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Freeform 251"/>
            <p:cNvSpPr>
              <a:spLocks/>
            </p:cNvSpPr>
            <p:nvPr/>
          </p:nvSpPr>
          <p:spPr bwMode="auto">
            <a:xfrm>
              <a:off x="1538" y="671"/>
              <a:ext cx="21" cy="30"/>
            </a:xfrm>
            <a:custGeom>
              <a:avLst/>
              <a:gdLst>
                <a:gd name="T0" fmla="*/ 0 w 64"/>
                <a:gd name="T1" fmla="*/ 0 h 92"/>
                <a:gd name="T2" fmla="*/ 0 w 64"/>
                <a:gd name="T3" fmla="*/ 0 h 92"/>
                <a:gd name="T4" fmla="*/ 0 w 64"/>
                <a:gd name="T5" fmla="*/ 0 h 92"/>
                <a:gd name="T6" fmla="*/ 0 w 64"/>
                <a:gd name="T7" fmla="*/ 0 h 92"/>
                <a:gd name="T8" fmla="*/ 0 w 64"/>
                <a:gd name="T9" fmla="*/ 0 h 92"/>
                <a:gd name="T10" fmla="*/ 0 w 64"/>
                <a:gd name="T11" fmla="*/ 0 h 92"/>
                <a:gd name="T12" fmla="*/ 0 w 64"/>
                <a:gd name="T13" fmla="*/ 0 h 92"/>
                <a:gd name="T14" fmla="*/ 0 w 64"/>
                <a:gd name="T15" fmla="*/ 0 h 92"/>
                <a:gd name="T16" fmla="*/ 0 w 64"/>
                <a:gd name="T17" fmla="*/ 0 h 92"/>
                <a:gd name="T18" fmla="*/ 0 w 64"/>
                <a:gd name="T19" fmla="*/ 0 h 92"/>
                <a:gd name="T20" fmla="*/ 0 w 64"/>
                <a:gd name="T21" fmla="*/ 0 h 92"/>
                <a:gd name="T22" fmla="*/ 0 w 64"/>
                <a:gd name="T23" fmla="*/ 0 h 92"/>
                <a:gd name="T24" fmla="*/ 0 w 64"/>
                <a:gd name="T25" fmla="*/ 0 h 92"/>
                <a:gd name="T26" fmla="*/ 0 w 64"/>
                <a:gd name="T27" fmla="*/ 0 h 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92"/>
                <a:gd name="T44" fmla="*/ 64 w 64"/>
                <a:gd name="T45" fmla="*/ 92 h 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92">
                  <a:moveTo>
                    <a:pt x="29" y="92"/>
                  </a:moveTo>
                  <a:lnTo>
                    <a:pt x="34" y="66"/>
                  </a:lnTo>
                  <a:lnTo>
                    <a:pt x="2" y="63"/>
                  </a:lnTo>
                  <a:lnTo>
                    <a:pt x="0" y="43"/>
                  </a:lnTo>
                  <a:lnTo>
                    <a:pt x="27" y="34"/>
                  </a:lnTo>
                  <a:lnTo>
                    <a:pt x="38" y="13"/>
                  </a:lnTo>
                  <a:lnTo>
                    <a:pt x="64" y="0"/>
                  </a:lnTo>
                  <a:lnTo>
                    <a:pt x="56" y="40"/>
                  </a:lnTo>
                  <a:lnTo>
                    <a:pt x="36" y="47"/>
                  </a:lnTo>
                  <a:lnTo>
                    <a:pt x="56" y="57"/>
                  </a:lnTo>
                  <a:lnTo>
                    <a:pt x="45" y="74"/>
                  </a:lnTo>
                  <a:lnTo>
                    <a:pt x="57" y="91"/>
                  </a:lnTo>
                  <a:lnTo>
                    <a:pt x="29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Freeform 252"/>
            <p:cNvSpPr>
              <a:spLocks/>
            </p:cNvSpPr>
            <p:nvPr/>
          </p:nvSpPr>
          <p:spPr bwMode="auto">
            <a:xfrm>
              <a:off x="1509" y="736"/>
              <a:ext cx="8" cy="7"/>
            </a:xfrm>
            <a:custGeom>
              <a:avLst/>
              <a:gdLst>
                <a:gd name="T0" fmla="*/ 0 w 24"/>
                <a:gd name="T1" fmla="*/ 0 h 20"/>
                <a:gd name="T2" fmla="*/ 0 w 24"/>
                <a:gd name="T3" fmla="*/ 0 h 20"/>
                <a:gd name="T4" fmla="*/ 0 w 24"/>
                <a:gd name="T5" fmla="*/ 0 h 20"/>
                <a:gd name="T6" fmla="*/ 0 w 24"/>
                <a:gd name="T7" fmla="*/ 0 h 20"/>
                <a:gd name="T8" fmla="*/ 0 w 24"/>
                <a:gd name="T9" fmla="*/ 0 h 20"/>
                <a:gd name="T10" fmla="*/ 0 w 24"/>
                <a:gd name="T11" fmla="*/ 0 h 20"/>
                <a:gd name="T12" fmla="*/ 0 w 24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0"/>
                <a:gd name="T23" fmla="*/ 24 w 24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0">
                  <a:moveTo>
                    <a:pt x="0" y="20"/>
                  </a:moveTo>
                  <a:lnTo>
                    <a:pt x="8" y="3"/>
                  </a:lnTo>
                  <a:lnTo>
                    <a:pt x="19" y="0"/>
                  </a:lnTo>
                  <a:lnTo>
                    <a:pt x="24" y="16"/>
                  </a:lnTo>
                  <a:lnTo>
                    <a:pt x="15" y="15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Freeform 253"/>
            <p:cNvSpPr>
              <a:spLocks/>
            </p:cNvSpPr>
            <p:nvPr/>
          </p:nvSpPr>
          <p:spPr bwMode="auto">
            <a:xfrm>
              <a:off x="1480" y="696"/>
              <a:ext cx="37" cy="36"/>
            </a:xfrm>
            <a:custGeom>
              <a:avLst/>
              <a:gdLst>
                <a:gd name="T0" fmla="*/ 0 w 111"/>
                <a:gd name="T1" fmla="*/ 0 h 109"/>
                <a:gd name="T2" fmla="*/ 0 w 111"/>
                <a:gd name="T3" fmla="*/ 0 h 109"/>
                <a:gd name="T4" fmla="*/ 0 w 111"/>
                <a:gd name="T5" fmla="*/ 0 h 109"/>
                <a:gd name="T6" fmla="*/ 0 w 111"/>
                <a:gd name="T7" fmla="*/ 0 h 109"/>
                <a:gd name="T8" fmla="*/ 0 w 111"/>
                <a:gd name="T9" fmla="*/ 0 h 109"/>
                <a:gd name="T10" fmla="*/ 0 w 111"/>
                <a:gd name="T11" fmla="*/ 0 h 109"/>
                <a:gd name="T12" fmla="*/ 0 w 111"/>
                <a:gd name="T13" fmla="*/ 0 h 109"/>
                <a:gd name="T14" fmla="*/ 0 w 111"/>
                <a:gd name="T15" fmla="*/ 0 h 109"/>
                <a:gd name="T16" fmla="*/ 0 w 111"/>
                <a:gd name="T17" fmla="*/ 0 h 109"/>
                <a:gd name="T18" fmla="*/ 0 w 111"/>
                <a:gd name="T19" fmla="*/ 0 h 109"/>
                <a:gd name="T20" fmla="*/ 0 w 111"/>
                <a:gd name="T21" fmla="*/ 0 h 109"/>
                <a:gd name="T22" fmla="*/ 0 w 111"/>
                <a:gd name="T23" fmla="*/ 0 h 109"/>
                <a:gd name="T24" fmla="*/ 0 w 111"/>
                <a:gd name="T25" fmla="*/ 0 h 109"/>
                <a:gd name="T26" fmla="*/ 0 w 111"/>
                <a:gd name="T27" fmla="*/ 0 h 109"/>
                <a:gd name="T28" fmla="*/ 0 w 111"/>
                <a:gd name="T29" fmla="*/ 0 h 109"/>
                <a:gd name="T30" fmla="*/ 0 w 111"/>
                <a:gd name="T31" fmla="*/ 0 h 109"/>
                <a:gd name="T32" fmla="*/ 0 w 111"/>
                <a:gd name="T33" fmla="*/ 0 h 109"/>
                <a:gd name="T34" fmla="*/ 0 w 111"/>
                <a:gd name="T35" fmla="*/ 0 h 109"/>
                <a:gd name="T36" fmla="*/ 0 w 111"/>
                <a:gd name="T37" fmla="*/ 0 h 109"/>
                <a:gd name="T38" fmla="*/ 0 w 111"/>
                <a:gd name="T39" fmla="*/ 0 h 109"/>
                <a:gd name="T40" fmla="*/ 0 w 111"/>
                <a:gd name="T41" fmla="*/ 0 h 109"/>
                <a:gd name="T42" fmla="*/ 0 w 111"/>
                <a:gd name="T43" fmla="*/ 0 h 109"/>
                <a:gd name="T44" fmla="*/ 0 w 111"/>
                <a:gd name="T45" fmla="*/ 0 h 109"/>
                <a:gd name="T46" fmla="*/ 0 w 111"/>
                <a:gd name="T47" fmla="*/ 0 h 109"/>
                <a:gd name="T48" fmla="*/ 0 w 111"/>
                <a:gd name="T49" fmla="*/ 0 h 109"/>
                <a:gd name="T50" fmla="*/ 0 w 111"/>
                <a:gd name="T51" fmla="*/ 0 h 109"/>
                <a:gd name="T52" fmla="*/ 0 w 111"/>
                <a:gd name="T53" fmla="*/ 0 h 109"/>
                <a:gd name="T54" fmla="*/ 0 w 111"/>
                <a:gd name="T55" fmla="*/ 0 h 109"/>
                <a:gd name="T56" fmla="*/ 0 w 111"/>
                <a:gd name="T57" fmla="*/ 0 h 1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1"/>
                <a:gd name="T88" fmla="*/ 0 h 109"/>
                <a:gd name="T89" fmla="*/ 111 w 111"/>
                <a:gd name="T90" fmla="*/ 109 h 1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1" h="109">
                  <a:moveTo>
                    <a:pt x="105" y="109"/>
                  </a:moveTo>
                  <a:lnTo>
                    <a:pt x="90" y="81"/>
                  </a:lnTo>
                  <a:lnTo>
                    <a:pt x="78" y="83"/>
                  </a:lnTo>
                  <a:lnTo>
                    <a:pt x="83" y="68"/>
                  </a:lnTo>
                  <a:lnTo>
                    <a:pt x="66" y="52"/>
                  </a:lnTo>
                  <a:lnTo>
                    <a:pt x="46" y="66"/>
                  </a:lnTo>
                  <a:lnTo>
                    <a:pt x="36" y="63"/>
                  </a:lnTo>
                  <a:lnTo>
                    <a:pt x="22" y="76"/>
                  </a:lnTo>
                  <a:lnTo>
                    <a:pt x="20" y="64"/>
                  </a:lnTo>
                  <a:lnTo>
                    <a:pt x="0" y="73"/>
                  </a:lnTo>
                  <a:lnTo>
                    <a:pt x="19" y="47"/>
                  </a:lnTo>
                  <a:lnTo>
                    <a:pt x="23" y="27"/>
                  </a:lnTo>
                  <a:lnTo>
                    <a:pt x="42" y="21"/>
                  </a:lnTo>
                  <a:lnTo>
                    <a:pt x="26" y="4"/>
                  </a:lnTo>
                  <a:lnTo>
                    <a:pt x="48" y="3"/>
                  </a:lnTo>
                  <a:lnTo>
                    <a:pt x="54" y="19"/>
                  </a:lnTo>
                  <a:lnTo>
                    <a:pt x="38" y="35"/>
                  </a:lnTo>
                  <a:lnTo>
                    <a:pt x="52" y="41"/>
                  </a:lnTo>
                  <a:lnTo>
                    <a:pt x="90" y="0"/>
                  </a:lnTo>
                  <a:lnTo>
                    <a:pt x="99" y="0"/>
                  </a:lnTo>
                  <a:lnTo>
                    <a:pt x="77" y="33"/>
                  </a:lnTo>
                  <a:lnTo>
                    <a:pt x="79" y="45"/>
                  </a:lnTo>
                  <a:lnTo>
                    <a:pt x="100" y="32"/>
                  </a:lnTo>
                  <a:lnTo>
                    <a:pt x="111" y="12"/>
                  </a:lnTo>
                  <a:lnTo>
                    <a:pt x="103" y="48"/>
                  </a:lnTo>
                  <a:lnTo>
                    <a:pt x="89" y="72"/>
                  </a:lnTo>
                  <a:lnTo>
                    <a:pt x="100" y="76"/>
                  </a:lnTo>
                  <a:lnTo>
                    <a:pt x="105" y="10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Freeform 254"/>
            <p:cNvSpPr>
              <a:spLocks/>
            </p:cNvSpPr>
            <p:nvPr/>
          </p:nvSpPr>
          <p:spPr bwMode="auto">
            <a:xfrm>
              <a:off x="1496" y="728"/>
              <a:ext cx="12" cy="8"/>
            </a:xfrm>
            <a:custGeom>
              <a:avLst/>
              <a:gdLst>
                <a:gd name="T0" fmla="*/ 0 w 36"/>
                <a:gd name="T1" fmla="*/ 0 h 23"/>
                <a:gd name="T2" fmla="*/ 0 w 36"/>
                <a:gd name="T3" fmla="*/ 0 h 23"/>
                <a:gd name="T4" fmla="*/ 0 w 36"/>
                <a:gd name="T5" fmla="*/ 0 h 23"/>
                <a:gd name="T6" fmla="*/ 0 w 36"/>
                <a:gd name="T7" fmla="*/ 0 h 23"/>
                <a:gd name="T8" fmla="*/ 0 w 36"/>
                <a:gd name="T9" fmla="*/ 0 h 23"/>
                <a:gd name="T10" fmla="*/ 0 w 36"/>
                <a:gd name="T11" fmla="*/ 0 h 23"/>
                <a:gd name="T12" fmla="*/ 0 w 36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3"/>
                <a:gd name="T23" fmla="*/ 36 w 36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3">
                  <a:moveTo>
                    <a:pt x="0" y="7"/>
                  </a:moveTo>
                  <a:lnTo>
                    <a:pt x="21" y="10"/>
                  </a:lnTo>
                  <a:lnTo>
                    <a:pt x="30" y="23"/>
                  </a:lnTo>
                  <a:lnTo>
                    <a:pt x="36" y="13"/>
                  </a:lnTo>
                  <a:lnTo>
                    <a:pt x="25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Freeform 255"/>
            <p:cNvSpPr>
              <a:spLocks/>
            </p:cNvSpPr>
            <p:nvPr/>
          </p:nvSpPr>
          <p:spPr bwMode="auto">
            <a:xfrm>
              <a:off x="1494" y="676"/>
              <a:ext cx="15" cy="24"/>
            </a:xfrm>
            <a:custGeom>
              <a:avLst/>
              <a:gdLst>
                <a:gd name="T0" fmla="*/ 0 w 43"/>
                <a:gd name="T1" fmla="*/ 0 h 71"/>
                <a:gd name="T2" fmla="*/ 0 w 43"/>
                <a:gd name="T3" fmla="*/ 0 h 71"/>
                <a:gd name="T4" fmla="*/ 0 w 43"/>
                <a:gd name="T5" fmla="*/ 0 h 71"/>
                <a:gd name="T6" fmla="*/ 0 w 43"/>
                <a:gd name="T7" fmla="*/ 0 h 71"/>
                <a:gd name="T8" fmla="*/ 0 w 43"/>
                <a:gd name="T9" fmla="*/ 0 h 71"/>
                <a:gd name="T10" fmla="*/ 0 w 43"/>
                <a:gd name="T11" fmla="*/ 0 h 71"/>
                <a:gd name="T12" fmla="*/ 0 w 43"/>
                <a:gd name="T13" fmla="*/ 0 h 71"/>
                <a:gd name="T14" fmla="*/ 0 w 43"/>
                <a:gd name="T15" fmla="*/ 0 h 71"/>
                <a:gd name="T16" fmla="*/ 0 w 43"/>
                <a:gd name="T17" fmla="*/ 0 h 71"/>
                <a:gd name="T18" fmla="*/ 0 w 43"/>
                <a:gd name="T19" fmla="*/ 0 h 71"/>
                <a:gd name="T20" fmla="*/ 0 w 43"/>
                <a:gd name="T21" fmla="*/ 0 h 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"/>
                <a:gd name="T34" fmla="*/ 0 h 71"/>
                <a:gd name="T35" fmla="*/ 43 w 43"/>
                <a:gd name="T36" fmla="*/ 71 h 7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" h="71">
                  <a:moveTo>
                    <a:pt x="0" y="65"/>
                  </a:moveTo>
                  <a:lnTo>
                    <a:pt x="3" y="49"/>
                  </a:lnTo>
                  <a:lnTo>
                    <a:pt x="33" y="0"/>
                  </a:lnTo>
                  <a:lnTo>
                    <a:pt x="36" y="27"/>
                  </a:lnTo>
                  <a:lnTo>
                    <a:pt x="26" y="33"/>
                  </a:lnTo>
                  <a:lnTo>
                    <a:pt x="29" y="43"/>
                  </a:lnTo>
                  <a:lnTo>
                    <a:pt x="43" y="38"/>
                  </a:lnTo>
                  <a:lnTo>
                    <a:pt x="19" y="71"/>
                  </a:lnTo>
                  <a:lnTo>
                    <a:pt x="11" y="6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Freeform 256"/>
            <p:cNvSpPr>
              <a:spLocks/>
            </p:cNvSpPr>
            <p:nvPr/>
          </p:nvSpPr>
          <p:spPr bwMode="auto">
            <a:xfrm>
              <a:off x="1514" y="669"/>
              <a:ext cx="28" cy="48"/>
            </a:xfrm>
            <a:custGeom>
              <a:avLst/>
              <a:gdLst>
                <a:gd name="T0" fmla="*/ 0 w 83"/>
                <a:gd name="T1" fmla="*/ 0 h 143"/>
                <a:gd name="T2" fmla="*/ 0 w 83"/>
                <a:gd name="T3" fmla="*/ 0 h 143"/>
                <a:gd name="T4" fmla="*/ 0 w 83"/>
                <a:gd name="T5" fmla="*/ 0 h 143"/>
                <a:gd name="T6" fmla="*/ 0 w 83"/>
                <a:gd name="T7" fmla="*/ 0 h 143"/>
                <a:gd name="T8" fmla="*/ 0 w 83"/>
                <a:gd name="T9" fmla="*/ 0 h 143"/>
                <a:gd name="T10" fmla="*/ 0 w 83"/>
                <a:gd name="T11" fmla="*/ 0 h 143"/>
                <a:gd name="T12" fmla="*/ 0 w 83"/>
                <a:gd name="T13" fmla="*/ 0 h 143"/>
                <a:gd name="T14" fmla="*/ 0 w 83"/>
                <a:gd name="T15" fmla="*/ 0 h 143"/>
                <a:gd name="T16" fmla="*/ 0 w 83"/>
                <a:gd name="T17" fmla="*/ 0 h 143"/>
                <a:gd name="T18" fmla="*/ 0 w 83"/>
                <a:gd name="T19" fmla="*/ 0 h 143"/>
                <a:gd name="T20" fmla="*/ 0 w 83"/>
                <a:gd name="T21" fmla="*/ 0 h 143"/>
                <a:gd name="T22" fmla="*/ 0 w 83"/>
                <a:gd name="T23" fmla="*/ 0 h 143"/>
                <a:gd name="T24" fmla="*/ 0 w 83"/>
                <a:gd name="T25" fmla="*/ 0 h 143"/>
                <a:gd name="T26" fmla="*/ 0 w 83"/>
                <a:gd name="T27" fmla="*/ 0 h 143"/>
                <a:gd name="T28" fmla="*/ 0 w 83"/>
                <a:gd name="T29" fmla="*/ 0 h 143"/>
                <a:gd name="T30" fmla="*/ 0 w 83"/>
                <a:gd name="T31" fmla="*/ 0 h 143"/>
                <a:gd name="T32" fmla="*/ 0 w 83"/>
                <a:gd name="T33" fmla="*/ 0 h 143"/>
                <a:gd name="T34" fmla="*/ 0 w 83"/>
                <a:gd name="T35" fmla="*/ 0 h 143"/>
                <a:gd name="T36" fmla="*/ 0 w 83"/>
                <a:gd name="T37" fmla="*/ 0 h 143"/>
                <a:gd name="T38" fmla="*/ 0 w 83"/>
                <a:gd name="T39" fmla="*/ 0 h 143"/>
                <a:gd name="T40" fmla="*/ 0 w 83"/>
                <a:gd name="T41" fmla="*/ 0 h 14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3"/>
                <a:gd name="T64" fmla="*/ 0 h 143"/>
                <a:gd name="T65" fmla="*/ 83 w 83"/>
                <a:gd name="T66" fmla="*/ 143 h 14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3" h="143">
                  <a:moveTo>
                    <a:pt x="6" y="64"/>
                  </a:moveTo>
                  <a:lnTo>
                    <a:pt x="0" y="100"/>
                  </a:lnTo>
                  <a:lnTo>
                    <a:pt x="11" y="90"/>
                  </a:lnTo>
                  <a:lnTo>
                    <a:pt x="15" y="105"/>
                  </a:lnTo>
                  <a:lnTo>
                    <a:pt x="14" y="140"/>
                  </a:lnTo>
                  <a:lnTo>
                    <a:pt x="23" y="114"/>
                  </a:lnTo>
                  <a:lnTo>
                    <a:pt x="37" y="143"/>
                  </a:lnTo>
                  <a:lnTo>
                    <a:pt x="34" y="105"/>
                  </a:lnTo>
                  <a:lnTo>
                    <a:pt x="26" y="92"/>
                  </a:lnTo>
                  <a:lnTo>
                    <a:pt x="37" y="68"/>
                  </a:lnTo>
                  <a:lnTo>
                    <a:pt x="28" y="48"/>
                  </a:lnTo>
                  <a:lnTo>
                    <a:pt x="43" y="35"/>
                  </a:lnTo>
                  <a:lnTo>
                    <a:pt x="55" y="58"/>
                  </a:lnTo>
                  <a:lnTo>
                    <a:pt x="83" y="17"/>
                  </a:lnTo>
                  <a:lnTo>
                    <a:pt x="62" y="0"/>
                  </a:lnTo>
                  <a:lnTo>
                    <a:pt x="36" y="3"/>
                  </a:lnTo>
                  <a:lnTo>
                    <a:pt x="15" y="38"/>
                  </a:lnTo>
                  <a:lnTo>
                    <a:pt x="0" y="48"/>
                  </a:lnTo>
                  <a:lnTo>
                    <a:pt x="23" y="63"/>
                  </a:lnTo>
                  <a:lnTo>
                    <a:pt x="6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Freeform 257"/>
            <p:cNvSpPr>
              <a:spLocks/>
            </p:cNvSpPr>
            <p:nvPr/>
          </p:nvSpPr>
          <p:spPr bwMode="auto">
            <a:xfrm>
              <a:off x="1477" y="619"/>
              <a:ext cx="43" cy="32"/>
            </a:xfrm>
            <a:custGeom>
              <a:avLst/>
              <a:gdLst>
                <a:gd name="T0" fmla="*/ 0 w 130"/>
                <a:gd name="T1" fmla="*/ 0 h 95"/>
                <a:gd name="T2" fmla="*/ 0 w 130"/>
                <a:gd name="T3" fmla="*/ 0 h 95"/>
                <a:gd name="T4" fmla="*/ 0 w 130"/>
                <a:gd name="T5" fmla="*/ 0 h 95"/>
                <a:gd name="T6" fmla="*/ 0 w 130"/>
                <a:gd name="T7" fmla="*/ 0 h 95"/>
                <a:gd name="T8" fmla="*/ 0 w 130"/>
                <a:gd name="T9" fmla="*/ 0 h 95"/>
                <a:gd name="T10" fmla="*/ 0 w 130"/>
                <a:gd name="T11" fmla="*/ 0 h 95"/>
                <a:gd name="T12" fmla="*/ 0 w 130"/>
                <a:gd name="T13" fmla="*/ 0 h 95"/>
                <a:gd name="T14" fmla="*/ 0 w 130"/>
                <a:gd name="T15" fmla="*/ 0 h 95"/>
                <a:gd name="T16" fmla="*/ 0 w 130"/>
                <a:gd name="T17" fmla="*/ 0 h 95"/>
                <a:gd name="T18" fmla="*/ 0 w 130"/>
                <a:gd name="T19" fmla="*/ 0 h 95"/>
                <a:gd name="T20" fmla="*/ 0 w 130"/>
                <a:gd name="T21" fmla="*/ 0 h 95"/>
                <a:gd name="T22" fmla="*/ 0 w 130"/>
                <a:gd name="T23" fmla="*/ 0 h 95"/>
                <a:gd name="T24" fmla="*/ 0 w 130"/>
                <a:gd name="T25" fmla="*/ 0 h 95"/>
                <a:gd name="T26" fmla="*/ 0 w 130"/>
                <a:gd name="T27" fmla="*/ 0 h 95"/>
                <a:gd name="T28" fmla="*/ 0 w 130"/>
                <a:gd name="T29" fmla="*/ 0 h 95"/>
                <a:gd name="T30" fmla="*/ 0 w 130"/>
                <a:gd name="T31" fmla="*/ 0 h 95"/>
                <a:gd name="T32" fmla="*/ 0 w 130"/>
                <a:gd name="T33" fmla="*/ 0 h 95"/>
                <a:gd name="T34" fmla="*/ 0 w 130"/>
                <a:gd name="T35" fmla="*/ 0 h 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0"/>
                <a:gd name="T55" fmla="*/ 0 h 95"/>
                <a:gd name="T56" fmla="*/ 130 w 130"/>
                <a:gd name="T57" fmla="*/ 95 h 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0" h="95">
                  <a:moveTo>
                    <a:pt x="0" y="79"/>
                  </a:moveTo>
                  <a:lnTo>
                    <a:pt x="4" y="95"/>
                  </a:lnTo>
                  <a:lnTo>
                    <a:pt x="22" y="90"/>
                  </a:lnTo>
                  <a:lnTo>
                    <a:pt x="62" y="77"/>
                  </a:lnTo>
                  <a:lnTo>
                    <a:pt x="94" y="63"/>
                  </a:lnTo>
                  <a:lnTo>
                    <a:pt x="130" y="45"/>
                  </a:lnTo>
                  <a:lnTo>
                    <a:pt x="82" y="48"/>
                  </a:lnTo>
                  <a:lnTo>
                    <a:pt x="85" y="27"/>
                  </a:lnTo>
                  <a:lnTo>
                    <a:pt x="106" y="20"/>
                  </a:lnTo>
                  <a:lnTo>
                    <a:pt x="121" y="34"/>
                  </a:lnTo>
                  <a:lnTo>
                    <a:pt x="120" y="26"/>
                  </a:lnTo>
                  <a:lnTo>
                    <a:pt x="93" y="0"/>
                  </a:lnTo>
                  <a:lnTo>
                    <a:pt x="77" y="9"/>
                  </a:lnTo>
                  <a:lnTo>
                    <a:pt x="64" y="37"/>
                  </a:lnTo>
                  <a:lnTo>
                    <a:pt x="58" y="59"/>
                  </a:lnTo>
                  <a:lnTo>
                    <a:pt x="21" y="8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Freeform 258"/>
            <p:cNvSpPr>
              <a:spLocks/>
            </p:cNvSpPr>
            <p:nvPr/>
          </p:nvSpPr>
          <p:spPr bwMode="auto">
            <a:xfrm>
              <a:off x="1474" y="642"/>
              <a:ext cx="42" cy="64"/>
            </a:xfrm>
            <a:custGeom>
              <a:avLst/>
              <a:gdLst>
                <a:gd name="T0" fmla="*/ 0 w 126"/>
                <a:gd name="T1" fmla="*/ 0 h 191"/>
                <a:gd name="T2" fmla="*/ 0 w 126"/>
                <a:gd name="T3" fmla="*/ 0 h 191"/>
                <a:gd name="T4" fmla="*/ 0 w 126"/>
                <a:gd name="T5" fmla="*/ 0 h 191"/>
                <a:gd name="T6" fmla="*/ 0 w 126"/>
                <a:gd name="T7" fmla="*/ 0 h 191"/>
                <a:gd name="T8" fmla="*/ 0 w 126"/>
                <a:gd name="T9" fmla="*/ 0 h 191"/>
                <a:gd name="T10" fmla="*/ 0 w 126"/>
                <a:gd name="T11" fmla="*/ 0 h 191"/>
                <a:gd name="T12" fmla="*/ 0 w 126"/>
                <a:gd name="T13" fmla="*/ 0 h 191"/>
                <a:gd name="T14" fmla="*/ 0 w 126"/>
                <a:gd name="T15" fmla="*/ 0 h 191"/>
                <a:gd name="T16" fmla="*/ 0 w 126"/>
                <a:gd name="T17" fmla="*/ 0 h 191"/>
                <a:gd name="T18" fmla="*/ 0 w 126"/>
                <a:gd name="T19" fmla="*/ 0 h 191"/>
                <a:gd name="T20" fmla="*/ 0 w 126"/>
                <a:gd name="T21" fmla="*/ 0 h 191"/>
                <a:gd name="T22" fmla="*/ 0 w 126"/>
                <a:gd name="T23" fmla="*/ 0 h 191"/>
                <a:gd name="T24" fmla="*/ 0 w 126"/>
                <a:gd name="T25" fmla="*/ 0 h 191"/>
                <a:gd name="T26" fmla="*/ 0 w 126"/>
                <a:gd name="T27" fmla="*/ 0 h 191"/>
                <a:gd name="T28" fmla="*/ 0 w 126"/>
                <a:gd name="T29" fmla="*/ 0 h 191"/>
                <a:gd name="T30" fmla="*/ 0 w 126"/>
                <a:gd name="T31" fmla="*/ 0 h 191"/>
                <a:gd name="T32" fmla="*/ 0 w 126"/>
                <a:gd name="T33" fmla="*/ 0 h 191"/>
                <a:gd name="T34" fmla="*/ 0 w 126"/>
                <a:gd name="T35" fmla="*/ 0 h 191"/>
                <a:gd name="T36" fmla="*/ 0 w 126"/>
                <a:gd name="T37" fmla="*/ 0 h 191"/>
                <a:gd name="T38" fmla="*/ 0 w 126"/>
                <a:gd name="T39" fmla="*/ 0 h 191"/>
                <a:gd name="T40" fmla="*/ 0 w 126"/>
                <a:gd name="T41" fmla="*/ 0 h 191"/>
                <a:gd name="T42" fmla="*/ 0 w 126"/>
                <a:gd name="T43" fmla="*/ 0 h 191"/>
                <a:gd name="T44" fmla="*/ 0 w 126"/>
                <a:gd name="T45" fmla="*/ 0 h 191"/>
                <a:gd name="T46" fmla="*/ 0 w 126"/>
                <a:gd name="T47" fmla="*/ 0 h 191"/>
                <a:gd name="T48" fmla="*/ 0 w 126"/>
                <a:gd name="T49" fmla="*/ 0 h 191"/>
                <a:gd name="T50" fmla="*/ 0 w 126"/>
                <a:gd name="T51" fmla="*/ 0 h 191"/>
                <a:gd name="T52" fmla="*/ 0 w 126"/>
                <a:gd name="T53" fmla="*/ 0 h 191"/>
                <a:gd name="T54" fmla="*/ 0 w 126"/>
                <a:gd name="T55" fmla="*/ 0 h 191"/>
                <a:gd name="T56" fmla="*/ 0 w 126"/>
                <a:gd name="T57" fmla="*/ 0 h 191"/>
                <a:gd name="T58" fmla="*/ 0 w 126"/>
                <a:gd name="T59" fmla="*/ 0 h 191"/>
                <a:gd name="T60" fmla="*/ 0 w 126"/>
                <a:gd name="T61" fmla="*/ 0 h 19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6"/>
                <a:gd name="T94" fmla="*/ 0 h 191"/>
                <a:gd name="T95" fmla="*/ 126 w 126"/>
                <a:gd name="T96" fmla="*/ 191 h 19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6" h="191">
                  <a:moveTo>
                    <a:pt x="34" y="42"/>
                  </a:moveTo>
                  <a:lnTo>
                    <a:pt x="66" y="80"/>
                  </a:lnTo>
                  <a:lnTo>
                    <a:pt x="0" y="132"/>
                  </a:lnTo>
                  <a:lnTo>
                    <a:pt x="57" y="191"/>
                  </a:lnTo>
                  <a:lnTo>
                    <a:pt x="65" y="182"/>
                  </a:lnTo>
                  <a:lnTo>
                    <a:pt x="44" y="160"/>
                  </a:lnTo>
                  <a:lnTo>
                    <a:pt x="71" y="115"/>
                  </a:lnTo>
                  <a:lnTo>
                    <a:pt x="84" y="96"/>
                  </a:lnTo>
                  <a:lnTo>
                    <a:pt x="90" y="53"/>
                  </a:lnTo>
                  <a:lnTo>
                    <a:pt x="103" y="41"/>
                  </a:lnTo>
                  <a:lnTo>
                    <a:pt x="107" y="67"/>
                  </a:lnTo>
                  <a:lnTo>
                    <a:pt x="94" y="76"/>
                  </a:lnTo>
                  <a:lnTo>
                    <a:pt x="97" y="90"/>
                  </a:lnTo>
                  <a:lnTo>
                    <a:pt x="108" y="83"/>
                  </a:lnTo>
                  <a:lnTo>
                    <a:pt x="107" y="96"/>
                  </a:lnTo>
                  <a:lnTo>
                    <a:pt x="104" y="109"/>
                  </a:lnTo>
                  <a:lnTo>
                    <a:pt x="111" y="109"/>
                  </a:lnTo>
                  <a:lnTo>
                    <a:pt x="126" y="90"/>
                  </a:lnTo>
                  <a:lnTo>
                    <a:pt x="114" y="64"/>
                  </a:lnTo>
                  <a:lnTo>
                    <a:pt x="120" y="35"/>
                  </a:lnTo>
                  <a:lnTo>
                    <a:pt x="110" y="23"/>
                  </a:lnTo>
                  <a:lnTo>
                    <a:pt x="96" y="29"/>
                  </a:lnTo>
                  <a:lnTo>
                    <a:pt x="73" y="65"/>
                  </a:lnTo>
                  <a:lnTo>
                    <a:pt x="69" y="49"/>
                  </a:lnTo>
                  <a:lnTo>
                    <a:pt x="83" y="26"/>
                  </a:lnTo>
                  <a:lnTo>
                    <a:pt x="102" y="9"/>
                  </a:lnTo>
                  <a:lnTo>
                    <a:pt x="101" y="0"/>
                  </a:lnTo>
                  <a:lnTo>
                    <a:pt x="69" y="23"/>
                  </a:lnTo>
                  <a:lnTo>
                    <a:pt x="49" y="27"/>
                  </a:lnTo>
                  <a:lnTo>
                    <a:pt x="34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Freeform 259"/>
            <p:cNvSpPr>
              <a:spLocks/>
            </p:cNvSpPr>
            <p:nvPr/>
          </p:nvSpPr>
          <p:spPr bwMode="auto">
            <a:xfrm>
              <a:off x="1514" y="636"/>
              <a:ext cx="25" cy="35"/>
            </a:xfrm>
            <a:custGeom>
              <a:avLst/>
              <a:gdLst>
                <a:gd name="T0" fmla="*/ 0 w 75"/>
                <a:gd name="T1" fmla="*/ 0 h 106"/>
                <a:gd name="T2" fmla="*/ 0 w 75"/>
                <a:gd name="T3" fmla="*/ 0 h 106"/>
                <a:gd name="T4" fmla="*/ 0 w 75"/>
                <a:gd name="T5" fmla="*/ 0 h 106"/>
                <a:gd name="T6" fmla="*/ 0 w 75"/>
                <a:gd name="T7" fmla="*/ 0 h 106"/>
                <a:gd name="T8" fmla="*/ 0 w 75"/>
                <a:gd name="T9" fmla="*/ 0 h 106"/>
                <a:gd name="T10" fmla="*/ 0 w 75"/>
                <a:gd name="T11" fmla="*/ 0 h 106"/>
                <a:gd name="T12" fmla="*/ 0 w 75"/>
                <a:gd name="T13" fmla="*/ 0 h 106"/>
                <a:gd name="T14" fmla="*/ 0 w 75"/>
                <a:gd name="T15" fmla="*/ 0 h 106"/>
                <a:gd name="T16" fmla="*/ 0 w 75"/>
                <a:gd name="T17" fmla="*/ 0 h 106"/>
                <a:gd name="T18" fmla="*/ 0 w 75"/>
                <a:gd name="T19" fmla="*/ 0 h 106"/>
                <a:gd name="T20" fmla="*/ 0 w 75"/>
                <a:gd name="T21" fmla="*/ 0 h 106"/>
                <a:gd name="T22" fmla="*/ 0 w 75"/>
                <a:gd name="T23" fmla="*/ 0 h 106"/>
                <a:gd name="T24" fmla="*/ 0 w 75"/>
                <a:gd name="T25" fmla="*/ 0 h 106"/>
                <a:gd name="T26" fmla="*/ 0 w 75"/>
                <a:gd name="T27" fmla="*/ 0 h 106"/>
                <a:gd name="T28" fmla="*/ 0 w 75"/>
                <a:gd name="T29" fmla="*/ 0 h 106"/>
                <a:gd name="T30" fmla="*/ 0 w 75"/>
                <a:gd name="T31" fmla="*/ 0 h 106"/>
                <a:gd name="T32" fmla="*/ 0 w 75"/>
                <a:gd name="T33" fmla="*/ 0 h 106"/>
                <a:gd name="T34" fmla="*/ 0 w 75"/>
                <a:gd name="T35" fmla="*/ 0 h 106"/>
                <a:gd name="T36" fmla="*/ 0 w 75"/>
                <a:gd name="T37" fmla="*/ 0 h 106"/>
                <a:gd name="T38" fmla="*/ 0 w 75"/>
                <a:gd name="T39" fmla="*/ 0 h 106"/>
                <a:gd name="T40" fmla="*/ 0 w 75"/>
                <a:gd name="T41" fmla="*/ 0 h 106"/>
                <a:gd name="T42" fmla="*/ 0 w 75"/>
                <a:gd name="T43" fmla="*/ 0 h 106"/>
                <a:gd name="T44" fmla="*/ 0 w 75"/>
                <a:gd name="T45" fmla="*/ 0 h 106"/>
                <a:gd name="T46" fmla="*/ 0 w 75"/>
                <a:gd name="T47" fmla="*/ 0 h 1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5"/>
                <a:gd name="T73" fmla="*/ 0 h 106"/>
                <a:gd name="T74" fmla="*/ 75 w 75"/>
                <a:gd name="T75" fmla="*/ 106 h 1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5" h="106">
                  <a:moveTo>
                    <a:pt x="0" y="14"/>
                  </a:moveTo>
                  <a:lnTo>
                    <a:pt x="0" y="27"/>
                  </a:lnTo>
                  <a:lnTo>
                    <a:pt x="17" y="33"/>
                  </a:lnTo>
                  <a:lnTo>
                    <a:pt x="6" y="79"/>
                  </a:lnTo>
                  <a:lnTo>
                    <a:pt x="19" y="81"/>
                  </a:lnTo>
                  <a:lnTo>
                    <a:pt x="14" y="106"/>
                  </a:lnTo>
                  <a:lnTo>
                    <a:pt x="55" y="77"/>
                  </a:lnTo>
                  <a:lnTo>
                    <a:pt x="57" y="66"/>
                  </a:lnTo>
                  <a:lnTo>
                    <a:pt x="34" y="77"/>
                  </a:lnTo>
                  <a:lnTo>
                    <a:pt x="53" y="52"/>
                  </a:lnTo>
                  <a:lnTo>
                    <a:pt x="66" y="58"/>
                  </a:lnTo>
                  <a:lnTo>
                    <a:pt x="75" y="37"/>
                  </a:lnTo>
                  <a:lnTo>
                    <a:pt x="55" y="37"/>
                  </a:lnTo>
                  <a:lnTo>
                    <a:pt x="34" y="59"/>
                  </a:lnTo>
                  <a:lnTo>
                    <a:pt x="24" y="53"/>
                  </a:lnTo>
                  <a:lnTo>
                    <a:pt x="25" y="29"/>
                  </a:lnTo>
                  <a:lnTo>
                    <a:pt x="31" y="41"/>
                  </a:lnTo>
                  <a:lnTo>
                    <a:pt x="43" y="34"/>
                  </a:lnTo>
                  <a:lnTo>
                    <a:pt x="46" y="8"/>
                  </a:lnTo>
                  <a:lnTo>
                    <a:pt x="33" y="0"/>
                  </a:lnTo>
                  <a:lnTo>
                    <a:pt x="28" y="16"/>
                  </a:lnTo>
                  <a:lnTo>
                    <a:pt x="21" y="8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Freeform 260"/>
            <p:cNvSpPr>
              <a:spLocks/>
            </p:cNvSpPr>
            <p:nvPr/>
          </p:nvSpPr>
          <p:spPr bwMode="auto">
            <a:xfrm>
              <a:off x="1416" y="623"/>
              <a:ext cx="44" cy="30"/>
            </a:xfrm>
            <a:custGeom>
              <a:avLst/>
              <a:gdLst>
                <a:gd name="T0" fmla="*/ 0 w 134"/>
                <a:gd name="T1" fmla="*/ 0 h 89"/>
                <a:gd name="T2" fmla="*/ 0 w 134"/>
                <a:gd name="T3" fmla="*/ 0 h 89"/>
                <a:gd name="T4" fmla="*/ 0 w 134"/>
                <a:gd name="T5" fmla="*/ 0 h 89"/>
                <a:gd name="T6" fmla="*/ 0 w 134"/>
                <a:gd name="T7" fmla="*/ 0 h 89"/>
                <a:gd name="T8" fmla="*/ 0 w 134"/>
                <a:gd name="T9" fmla="*/ 0 h 89"/>
                <a:gd name="T10" fmla="*/ 0 w 134"/>
                <a:gd name="T11" fmla="*/ 0 h 89"/>
                <a:gd name="T12" fmla="*/ 0 w 134"/>
                <a:gd name="T13" fmla="*/ 0 h 89"/>
                <a:gd name="T14" fmla="*/ 0 w 134"/>
                <a:gd name="T15" fmla="*/ 0 h 89"/>
                <a:gd name="T16" fmla="*/ 0 w 134"/>
                <a:gd name="T17" fmla="*/ 0 h 89"/>
                <a:gd name="T18" fmla="*/ 0 w 134"/>
                <a:gd name="T19" fmla="*/ 0 h 89"/>
                <a:gd name="T20" fmla="*/ 0 w 134"/>
                <a:gd name="T21" fmla="*/ 0 h 89"/>
                <a:gd name="T22" fmla="*/ 0 w 134"/>
                <a:gd name="T23" fmla="*/ 0 h 89"/>
                <a:gd name="T24" fmla="*/ 0 w 134"/>
                <a:gd name="T25" fmla="*/ 0 h 89"/>
                <a:gd name="T26" fmla="*/ 0 w 134"/>
                <a:gd name="T27" fmla="*/ 0 h 89"/>
                <a:gd name="T28" fmla="*/ 0 w 134"/>
                <a:gd name="T29" fmla="*/ 0 h 89"/>
                <a:gd name="T30" fmla="*/ 0 w 134"/>
                <a:gd name="T31" fmla="*/ 0 h 89"/>
                <a:gd name="T32" fmla="*/ 0 w 134"/>
                <a:gd name="T33" fmla="*/ 0 h 89"/>
                <a:gd name="T34" fmla="*/ 0 w 134"/>
                <a:gd name="T35" fmla="*/ 0 h 89"/>
                <a:gd name="T36" fmla="*/ 0 w 134"/>
                <a:gd name="T37" fmla="*/ 0 h 89"/>
                <a:gd name="T38" fmla="*/ 0 w 134"/>
                <a:gd name="T39" fmla="*/ 0 h 89"/>
                <a:gd name="T40" fmla="*/ 0 w 134"/>
                <a:gd name="T41" fmla="*/ 0 h 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4"/>
                <a:gd name="T64" fmla="*/ 0 h 89"/>
                <a:gd name="T65" fmla="*/ 134 w 134"/>
                <a:gd name="T66" fmla="*/ 89 h 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4" h="89">
                  <a:moveTo>
                    <a:pt x="0" y="89"/>
                  </a:moveTo>
                  <a:lnTo>
                    <a:pt x="33" y="33"/>
                  </a:lnTo>
                  <a:lnTo>
                    <a:pt x="98" y="0"/>
                  </a:lnTo>
                  <a:lnTo>
                    <a:pt x="118" y="14"/>
                  </a:lnTo>
                  <a:lnTo>
                    <a:pt x="134" y="32"/>
                  </a:lnTo>
                  <a:lnTo>
                    <a:pt x="113" y="35"/>
                  </a:lnTo>
                  <a:lnTo>
                    <a:pt x="108" y="50"/>
                  </a:lnTo>
                  <a:lnTo>
                    <a:pt x="98" y="24"/>
                  </a:lnTo>
                  <a:lnTo>
                    <a:pt x="79" y="18"/>
                  </a:lnTo>
                  <a:lnTo>
                    <a:pt x="89" y="38"/>
                  </a:lnTo>
                  <a:lnTo>
                    <a:pt x="86" y="57"/>
                  </a:lnTo>
                  <a:lnTo>
                    <a:pt x="77" y="28"/>
                  </a:lnTo>
                  <a:lnTo>
                    <a:pt x="58" y="28"/>
                  </a:lnTo>
                  <a:lnTo>
                    <a:pt x="54" y="45"/>
                  </a:lnTo>
                  <a:lnTo>
                    <a:pt x="76" y="57"/>
                  </a:lnTo>
                  <a:lnTo>
                    <a:pt x="64" y="71"/>
                  </a:lnTo>
                  <a:lnTo>
                    <a:pt x="47" y="50"/>
                  </a:lnTo>
                  <a:lnTo>
                    <a:pt x="41" y="37"/>
                  </a:lnTo>
                  <a:lnTo>
                    <a:pt x="25" y="66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Freeform 261"/>
            <p:cNvSpPr>
              <a:spLocks/>
            </p:cNvSpPr>
            <p:nvPr/>
          </p:nvSpPr>
          <p:spPr bwMode="auto">
            <a:xfrm>
              <a:off x="1419" y="651"/>
              <a:ext cx="21" cy="7"/>
            </a:xfrm>
            <a:custGeom>
              <a:avLst/>
              <a:gdLst>
                <a:gd name="T0" fmla="*/ 0 w 64"/>
                <a:gd name="T1" fmla="*/ 0 h 22"/>
                <a:gd name="T2" fmla="*/ 0 w 64"/>
                <a:gd name="T3" fmla="*/ 0 h 22"/>
                <a:gd name="T4" fmla="*/ 0 w 64"/>
                <a:gd name="T5" fmla="*/ 0 h 22"/>
                <a:gd name="T6" fmla="*/ 0 w 64"/>
                <a:gd name="T7" fmla="*/ 0 h 22"/>
                <a:gd name="T8" fmla="*/ 0 w 64"/>
                <a:gd name="T9" fmla="*/ 0 h 22"/>
                <a:gd name="T10" fmla="*/ 0 w 64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22"/>
                <a:gd name="T20" fmla="*/ 64 w 64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22">
                  <a:moveTo>
                    <a:pt x="0" y="10"/>
                  </a:moveTo>
                  <a:lnTo>
                    <a:pt x="25" y="22"/>
                  </a:lnTo>
                  <a:lnTo>
                    <a:pt x="64" y="10"/>
                  </a:lnTo>
                  <a:lnTo>
                    <a:pt x="39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Freeform 262"/>
            <p:cNvSpPr>
              <a:spLocks/>
            </p:cNvSpPr>
            <p:nvPr/>
          </p:nvSpPr>
          <p:spPr bwMode="auto">
            <a:xfrm>
              <a:off x="1439" y="642"/>
              <a:ext cx="18" cy="13"/>
            </a:xfrm>
            <a:custGeom>
              <a:avLst/>
              <a:gdLst>
                <a:gd name="T0" fmla="*/ 0 w 54"/>
                <a:gd name="T1" fmla="*/ 0 h 39"/>
                <a:gd name="T2" fmla="*/ 0 w 54"/>
                <a:gd name="T3" fmla="*/ 0 h 39"/>
                <a:gd name="T4" fmla="*/ 0 w 54"/>
                <a:gd name="T5" fmla="*/ 0 h 39"/>
                <a:gd name="T6" fmla="*/ 0 w 54"/>
                <a:gd name="T7" fmla="*/ 0 h 39"/>
                <a:gd name="T8" fmla="*/ 0 w 54"/>
                <a:gd name="T9" fmla="*/ 0 h 39"/>
                <a:gd name="T10" fmla="*/ 0 w 54"/>
                <a:gd name="T11" fmla="*/ 0 h 39"/>
                <a:gd name="T12" fmla="*/ 0 w 54"/>
                <a:gd name="T13" fmla="*/ 0 h 39"/>
                <a:gd name="T14" fmla="*/ 0 w 54"/>
                <a:gd name="T15" fmla="*/ 0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"/>
                <a:gd name="T25" fmla="*/ 0 h 39"/>
                <a:gd name="T26" fmla="*/ 54 w 54"/>
                <a:gd name="T27" fmla="*/ 39 h 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" h="39">
                  <a:moveTo>
                    <a:pt x="22" y="6"/>
                  </a:moveTo>
                  <a:lnTo>
                    <a:pt x="0" y="29"/>
                  </a:lnTo>
                  <a:lnTo>
                    <a:pt x="27" y="39"/>
                  </a:lnTo>
                  <a:lnTo>
                    <a:pt x="54" y="16"/>
                  </a:lnTo>
                  <a:lnTo>
                    <a:pt x="29" y="19"/>
                  </a:lnTo>
                  <a:lnTo>
                    <a:pt x="43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Freeform 263"/>
            <p:cNvSpPr>
              <a:spLocks/>
            </p:cNvSpPr>
            <p:nvPr/>
          </p:nvSpPr>
          <p:spPr bwMode="auto">
            <a:xfrm>
              <a:off x="1339" y="622"/>
              <a:ext cx="68" cy="61"/>
            </a:xfrm>
            <a:custGeom>
              <a:avLst/>
              <a:gdLst>
                <a:gd name="T0" fmla="*/ 0 w 203"/>
                <a:gd name="T1" fmla="*/ 0 h 184"/>
                <a:gd name="T2" fmla="*/ 0 w 203"/>
                <a:gd name="T3" fmla="*/ 0 h 184"/>
                <a:gd name="T4" fmla="*/ 0 w 203"/>
                <a:gd name="T5" fmla="*/ 0 h 184"/>
                <a:gd name="T6" fmla="*/ 0 w 203"/>
                <a:gd name="T7" fmla="*/ 0 h 184"/>
                <a:gd name="T8" fmla="*/ 0 w 203"/>
                <a:gd name="T9" fmla="*/ 0 h 184"/>
                <a:gd name="T10" fmla="*/ 0 w 203"/>
                <a:gd name="T11" fmla="*/ 0 h 184"/>
                <a:gd name="T12" fmla="*/ 0 w 203"/>
                <a:gd name="T13" fmla="*/ 0 h 184"/>
                <a:gd name="T14" fmla="*/ 0 w 203"/>
                <a:gd name="T15" fmla="*/ 0 h 184"/>
                <a:gd name="T16" fmla="*/ 0 w 203"/>
                <a:gd name="T17" fmla="*/ 0 h 184"/>
                <a:gd name="T18" fmla="*/ 0 w 203"/>
                <a:gd name="T19" fmla="*/ 0 h 184"/>
                <a:gd name="T20" fmla="*/ 0 w 203"/>
                <a:gd name="T21" fmla="*/ 0 h 184"/>
                <a:gd name="T22" fmla="*/ 0 w 203"/>
                <a:gd name="T23" fmla="*/ 0 h 184"/>
                <a:gd name="T24" fmla="*/ 0 w 203"/>
                <a:gd name="T25" fmla="*/ 0 h 184"/>
                <a:gd name="T26" fmla="*/ 0 w 203"/>
                <a:gd name="T27" fmla="*/ 0 h 184"/>
                <a:gd name="T28" fmla="*/ 0 w 203"/>
                <a:gd name="T29" fmla="*/ 0 h 1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3"/>
                <a:gd name="T46" fmla="*/ 0 h 184"/>
                <a:gd name="T47" fmla="*/ 203 w 203"/>
                <a:gd name="T48" fmla="*/ 184 h 1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3" h="184">
                  <a:moveTo>
                    <a:pt x="0" y="9"/>
                  </a:moveTo>
                  <a:lnTo>
                    <a:pt x="18" y="31"/>
                  </a:lnTo>
                  <a:lnTo>
                    <a:pt x="111" y="116"/>
                  </a:lnTo>
                  <a:lnTo>
                    <a:pt x="159" y="158"/>
                  </a:lnTo>
                  <a:lnTo>
                    <a:pt x="190" y="184"/>
                  </a:lnTo>
                  <a:lnTo>
                    <a:pt x="203" y="184"/>
                  </a:lnTo>
                  <a:lnTo>
                    <a:pt x="159" y="147"/>
                  </a:lnTo>
                  <a:lnTo>
                    <a:pt x="108" y="105"/>
                  </a:lnTo>
                  <a:lnTo>
                    <a:pt x="91" y="86"/>
                  </a:lnTo>
                  <a:lnTo>
                    <a:pt x="59" y="63"/>
                  </a:lnTo>
                  <a:lnTo>
                    <a:pt x="31" y="28"/>
                  </a:lnTo>
                  <a:lnTo>
                    <a:pt x="15" y="16"/>
                  </a:lnTo>
                  <a:lnTo>
                    <a:pt x="5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Freeform 264"/>
            <p:cNvSpPr>
              <a:spLocks/>
            </p:cNvSpPr>
            <p:nvPr/>
          </p:nvSpPr>
          <p:spPr bwMode="auto">
            <a:xfrm>
              <a:off x="1439" y="693"/>
              <a:ext cx="45" cy="22"/>
            </a:xfrm>
            <a:custGeom>
              <a:avLst/>
              <a:gdLst>
                <a:gd name="T0" fmla="*/ 0 w 136"/>
                <a:gd name="T1" fmla="*/ 0 h 68"/>
                <a:gd name="T2" fmla="*/ 0 w 136"/>
                <a:gd name="T3" fmla="*/ 0 h 68"/>
                <a:gd name="T4" fmla="*/ 0 w 136"/>
                <a:gd name="T5" fmla="*/ 0 h 68"/>
                <a:gd name="T6" fmla="*/ 0 w 136"/>
                <a:gd name="T7" fmla="*/ 0 h 68"/>
                <a:gd name="T8" fmla="*/ 0 w 136"/>
                <a:gd name="T9" fmla="*/ 0 h 68"/>
                <a:gd name="T10" fmla="*/ 0 w 136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6"/>
                <a:gd name="T19" fmla="*/ 0 h 68"/>
                <a:gd name="T20" fmla="*/ 136 w 136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6" h="68">
                  <a:moveTo>
                    <a:pt x="6" y="43"/>
                  </a:moveTo>
                  <a:lnTo>
                    <a:pt x="130" y="0"/>
                  </a:lnTo>
                  <a:lnTo>
                    <a:pt x="136" y="19"/>
                  </a:lnTo>
                  <a:lnTo>
                    <a:pt x="0" y="6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Freeform 265"/>
            <p:cNvSpPr>
              <a:spLocks/>
            </p:cNvSpPr>
            <p:nvPr/>
          </p:nvSpPr>
          <p:spPr bwMode="auto">
            <a:xfrm>
              <a:off x="1434" y="649"/>
              <a:ext cx="47" cy="68"/>
            </a:xfrm>
            <a:custGeom>
              <a:avLst/>
              <a:gdLst>
                <a:gd name="T0" fmla="*/ 0 w 142"/>
                <a:gd name="T1" fmla="*/ 0 h 203"/>
                <a:gd name="T2" fmla="*/ 0 w 142"/>
                <a:gd name="T3" fmla="*/ 0 h 203"/>
                <a:gd name="T4" fmla="*/ 0 w 142"/>
                <a:gd name="T5" fmla="*/ 0 h 203"/>
                <a:gd name="T6" fmla="*/ 0 w 142"/>
                <a:gd name="T7" fmla="*/ 0 h 203"/>
                <a:gd name="T8" fmla="*/ 0 w 142"/>
                <a:gd name="T9" fmla="*/ 0 h 203"/>
                <a:gd name="T10" fmla="*/ 0 w 142"/>
                <a:gd name="T11" fmla="*/ 0 h 203"/>
                <a:gd name="T12" fmla="*/ 0 w 142"/>
                <a:gd name="T13" fmla="*/ 0 h 203"/>
                <a:gd name="T14" fmla="*/ 0 w 142"/>
                <a:gd name="T15" fmla="*/ 0 h 203"/>
                <a:gd name="T16" fmla="*/ 0 w 142"/>
                <a:gd name="T17" fmla="*/ 0 h 203"/>
                <a:gd name="T18" fmla="*/ 0 w 142"/>
                <a:gd name="T19" fmla="*/ 0 h 203"/>
                <a:gd name="T20" fmla="*/ 0 w 142"/>
                <a:gd name="T21" fmla="*/ 0 h 203"/>
                <a:gd name="T22" fmla="*/ 0 w 142"/>
                <a:gd name="T23" fmla="*/ 0 h 2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2"/>
                <a:gd name="T37" fmla="*/ 0 h 203"/>
                <a:gd name="T38" fmla="*/ 142 w 142"/>
                <a:gd name="T39" fmla="*/ 203 h 20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2" h="203">
                  <a:moveTo>
                    <a:pt x="0" y="203"/>
                  </a:moveTo>
                  <a:lnTo>
                    <a:pt x="27" y="196"/>
                  </a:lnTo>
                  <a:lnTo>
                    <a:pt x="37" y="159"/>
                  </a:lnTo>
                  <a:lnTo>
                    <a:pt x="82" y="97"/>
                  </a:lnTo>
                  <a:lnTo>
                    <a:pt x="100" y="101"/>
                  </a:lnTo>
                  <a:lnTo>
                    <a:pt x="142" y="66"/>
                  </a:lnTo>
                  <a:lnTo>
                    <a:pt x="129" y="25"/>
                  </a:lnTo>
                  <a:lnTo>
                    <a:pt x="123" y="0"/>
                  </a:lnTo>
                  <a:lnTo>
                    <a:pt x="76" y="62"/>
                  </a:lnTo>
                  <a:lnTo>
                    <a:pt x="11" y="165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Freeform 266"/>
            <p:cNvSpPr>
              <a:spLocks/>
            </p:cNvSpPr>
            <p:nvPr/>
          </p:nvSpPr>
          <p:spPr bwMode="auto">
            <a:xfrm>
              <a:off x="1395" y="589"/>
              <a:ext cx="19" cy="6"/>
            </a:xfrm>
            <a:custGeom>
              <a:avLst/>
              <a:gdLst>
                <a:gd name="T0" fmla="*/ 0 w 57"/>
                <a:gd name="T1" fmla="*/ 0 h 17"/>
                <a:gd name="T2" fmla="*/ 0 w 57"/>
                <a:gd name="T3" fmla="*/ 0 h 17"/>
                <a:gd name="T4" fmla="*/ 0 w 57"/>
                <a:gd name="T5" fmla="*/ 0 h 17"/>
                <a:gd name="T6" fmla="*/ 0 w 57"/>
                <a:gd name="T7" fmla="*/ 0 h 17"/>
                <a:gd name="T8" fmla="*/ 0 w 57"/>
                <a:gd name="T9" fmla="*/ 0 h 17"/>
                <a:gd name="T10" fmla="*/ 0 w 57"/>
                <a:gd name="T11" fmla="*/ 0 h 17"/>
                <a:gd name="T12" fmla="*/ 0 w 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17"/>
                <a:gd name="T23" fmla="*/ 57 w 5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17">
                  <a:moveTo>
                    <a:pt x="0" y="17"/>
                  </a:moveTo>
                  <a:lnTo>
                    <a:pt x="25" y="13"/>
                  </a:lnTo>
                  <a:lnTo>
                    <a:pt x="57" y="14"/>
                  </a:lnTo>
                  <a:lnTo>
                    <a:pt x="47" y="0"/>
                  </a:lnTo>
                  <a:lnTo>
                    <a:pt x="19" y="1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1" name="Freeform 267"/>
            <p:cNvSpPr>
              <a:spLocks/>
            </p:cNvSpPr>
            <p:nvPr/>
          </p:nvSpPr>
          <p:spPr bwMode="auto">
            <a:xfrm>
              <a:off x="1382" y="643"/>
              <a:ext cx="62" cy="26"/>
            </a:xfrm>
            <a:custGeom>
              <a:avLst/>
              <a:gdLst>
                <a:gd name="T0" fmla="*/ 0 w 188"/>
                <a:gd name="T1" fmla="*/ 0 h 77"/>
                <a:gd name="T2" fmla="*/ 0 w 188"/>
                <a:gd name="T3" fmla="*/ 0 h 77"/>
                <a:gd name="T4" fmla="*/ 0 w 188"/>
                <a:gd name="T5" fmla="*/ 0 h 77"/>
                <a:gd name="T6" fmla="*/ 0 w 188"/>
                <a:gd name="T7" fmla="*/ 0 h 77"/>
                <a:gd name="T8" fmla="*/ 0 w 188"/>
                <a:gd name="T9" fmla="*/ 0 h 77"/>
                <a:gd name="T10" fmla="*/ 0 w 188"/>
                <a:gd name="T11" fmla="*/ 0 h 77"/>
                <a:gd name="T12" fmla="*/ 0 w 188"/>
                <a:gd name="T13" fmla="*/ 0 h 77"/>
                <a:gd name="T14" fmla="*/ 0 w 188"/>
                <a:gd name="T15" fmla="*/ 0 h 77"/>
                <a:gd name="T16" fmla="*/ 0 w 188"/>
                <a:gd name="T17" fmla="*/ 0 h 77"/>
                <a:gd name="T18" fmla="*/ 0 w 188"/>
                <a:gd name="T19" fmla="*/ 0 h 77"/>
                <a:gd name="T20" fmla="*/ 0 w 188"/>
                <a:gd name="T21" fmla="*/ 0 h 77"/>
                <a:gd name="T22" fmla="*/ 0 w 188"/>
                <a:gd name="T23" fmla="*/ 0 h 77"/>
                <a:gd name="T24" fmla="*/ 0 w 188"/>
                <a:gd name="T25" fmla="*/ 0 h 77"/>
                <a:gd name="T26" fmla="*/ 0 w 188"/>
                <a:gd name="T27" fmla="*/ 0 h 77"/>
                <a:gd name="T28" fmla="*/ 0 w 188"/>
                <a:gd name="T29" fmla="*/ 0 h 7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8"/>
                <a:gd name="T46" fmla="*/ 0 h 77"/>
                <a:gd name="T47" fmla="*/ 188 w 188"/>
                <a:gd name="T48" fmla="*/ 77 h 7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8" h="77">
                  <a:moveTo>
                    <a:pt x="15" y="25"/>
                  </a:moveTo>
                  <a:lnTo>
                    <a:pt x="41" y="50"/>
                  </a:lnTo>
                  <a:lnTo>
                    <a:pt x="66" y="63"/>
                  </a:lnTo>
                  <a:lnTo>
                    <a:pt x="95" y="71"/>
                  </a:lnTo>
                  <a:lnTo>
                    <a:pt x="124" y="77"/>
                  </a:lnTo>
                  <a:lnTo>
                    <a:pt x="153" y="73"/>
                  </a:lnTo>
                  <a:lnTo>
                    <a:pt x="188" y="60"/>
                  </a:lnTo>
                  <a:lnTo>
                    <a:pt x="170" y="48"/>
                  </a:lnTo>
                  <a:lnTo>
                    <a:pt x="129" y="57"/>
                  </a:lnTo>
                  <a:lnTo>
                    <a:pt x="93" y="50"/>
                  </a:lnTo>
                  <a:lnTo>
                    <a:pt x="64" y="41"/>
                  </a:lnTo>
                  <a:lnTo>
                    <a:pt x="33" y="25"/>
                  </a:lnTo>
                  <a:lnTo>
                    <a:pt x="0" y="0"/>
                  </a:lnTo>
                  <a:lnTo>
                    <a:pt x="15" y="25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" name="Freeform 268"/>
            <p:cNvSpPr>
              <a:spLocks/>
            </p:cNvSpPr>
            <p:nvPr/>
          </p:nvSpPr>
          <p:spPr bwMode="auto">
            <a:xfrm>
              <a:off x="1276" y="306"/>
              <a:ext cx="179" cy="58"/>
            </a:xfrm>
            <a:custGeom>
              <a:avLst/>
              <a:gdLst>
                <a:gd name="T0" fmla="*/ 0 w 537"/>
                <a:gd name="T1" fmla="*/ 0 h 172"/>
                <a:gd name="T2" fmla="*/ 0 w 537"/>
                <a:gd name="T3" fmla="*/ 0 h 172"/>
                <a:gd name="T4" fmla="*/ 0 w 537"/>
                <a:gd name="T5" fmla="*/ 0 h 172"/>
                <a:gd name="T6" fmla="*/ 0 w 537"/>
                <a:gd name="T7" fmla="*/ 0 h 172"/>
                <a:gd name="T8" fmla="*/ 0 w 537"/>
                <a:gd name="T9" fmla="*/ 0 h 172"/>
                <a:gd name="T10" fmla="*/ 0 w 537"/>
                <a:gd name="T11" fmla="*/ 0 h 172"/>
                <a:gd name="T12" fmla="*/ 0 w 537"/>
                <a:gd name="T13" fmla="*/ 0 h 172"/>
                <a:gd name="T14" fmla="*/ 0 w 537"/>
                <a:gd name="T15" fmla="*/ 0 h 172"/>
                <a:gd name="T16" fmla="*/ 0 w 537"/>
                <a:gd name="T17" fmla="*/ 0 h 172"/>
                <a:gd name="T18" fmla="*/ 0 w 537"/>
                <a:gd name="T19" fmla="*/ 0 h 172"/>
                <a:gd name="T20" fmla="*/ 0 w 537"/>
                <a:gd name="T21" fmla="*/ 0 h 172"/>
                <a:gd name="T22" fmla="*/ 0 w 537"/>
                <a:gd name="T23" fmla="*/ 0 h 172"/>
                <a:gd name="T24" fmla="*/ 0 w 537"/>
                <a:gd name="T25" fmla="*/ 0 h 172"/>
                <a:gd name="T26" fmla="*/ 0 w 537"/>
                <a:gd name="T27" fmla="*/ 0 h 172"/>
                <a:gd name="T28" fmla="*/ 0 w 537"/>
                <a:gd name="T29" fmla="*/ 0 h 172"/>
                <a:gd name="T30" fmla="*/ 0 w 537"/>
                <a:gd name="T31" fmla="*/ 0 h 172"/>
                <a:gd name="T32" fmla="*/ 0 w 537"/>
                <a:gd name="T33" fmla="*/ 0 h 1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37"/>
                <a:gd name="T52" fmla="*/ 0 h 172"/>
                <a:gd name="T53" fmla="*/ 537 w 537"/>
                <a:gd name="T54" fmla="*/ 172 h 17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37" h="172">
                  <a:moveTo>
                    <a:pt x="0" y="84"/>
                  </a:moveTo>
                  <a:lnTo>
                    <a:pt x="12" y="63"/>
                  </a:lnTo>
                  <a:lnTo>
                    <a:pt x="27" y="42"/>
                  </a:lnTo>
                  <a:lnTo>
                    <a:pt x="59" y="22"/>
                  </a:lnTo>
                  <a:lnTo>
                    <a:pt x="100" y="8"/>
                  </a:lnTo>
                  <a:lnTo>
                    <a:pt x="160" y="0"/>
                  </a:lnTo>
                  <a:lnTo>
                    <a:pt x="228" y="4"/>
                  </a:lnTo>
                  <a:lnTo>
                    <a:pt x="312" y="18"/>
                  </a:lnTo>
                  <a:lnTo>
                    <a:pt x="372" y="37"/>
                  </a:lnTo>
                  <a:lnTo>
                    <a:pt x="429" y="67"/>
                  </a:lnTo>
                  <a:lnTo>
                    <a:pt x="474" y="91"/>
                  </a:lnTo>
                  <a:lnTo>
                    <a:pt x="513" y="131"/>
                  </a:lnTo>
                  <a:lnTo>
                    <a:pt x="537" y="172"/>
                  </a:lnTo>
                  <a:lnTo>
                    <a:pt x="479" y="144"/>
                  </a:lnTo>
                  <a:lnTo>
                    <a:pt x="278" y="126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3" name="Freeform 269"/>
            <p:cNvSpPr>
              <a:spLocks/>
            </p:cNvSpPr>
            <p:nvPr/>
          </p:nvSpPr>
          <p:spPr bwMode="auto">
            <a:xfrm>
              <a:off x="1328" y="349"/>
              <a:ext cx="69" cy="60"/>
            </a:xfrm>
            <a:custGeom>
              <a:avLst/>
              <a:gdLst>
                <a:gd name="T0" fmla="*/ 0 w 208"/>
                <a:gd name="T1" fmla="*/ 0 h 180"/>
                <a:gd name="T2" fmla="*/ 0 w 208"/>
                <a:gd name="T3" fmla="*/ 0 h 180"/>
                <a:gd name="T4" fmla="*/ 0 w 208"/>
                <a:gd name="T5" fmla="*/ 0 h 180"/>
                <a:gd name="T6" fmla="*/ 0 w 208"/>
                <a:gd name="T7" fmla="*/ 0 h 180"/>
                <a:gd name="T8" fmla="*/ 0 w 208"/>
                <a:gd name="T9" fmla="*/ 0 h 180"/>
                <a:gd name="T10" fmla="*/ 0 w 208"/>
                <a:gd name="T11" fmla="*/ 0 h 180"/>
                <a:gd name="T12" fmla="*/ 0 w 208"/>
                <a:gd name="T13" fmla="*/ 0 h 180"/>
                <a:gd name="T14" fmla="*/ 0 w 208"/>
                <a:gd name="T15" fmla="*/ 0 h 1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8"/>
                <a:gd name="T25" fmla="*/ 0 h 180"/>
                <a:gd name="T26" fmla="*/ 208 w 208"/>
                <a:gd name="T27" fmla="*/ 180 h 1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8" h="180">
                  <a:moveTo>
                    <a:pt x="0" y="129"/>
                  </a:moveTo>
                  <a:lnTo>
                    <a:pt x="44" y="150"/>
                  </a:lnTo>
                  <a:lnTo>
                    <a:pt x="91" y="165"/>
                  </a:lnTo>
                  <a:lnTo>
                    <a:pt x="144" y="176"/>
                  </a:lnTo>
                  <a:lnTo>
                    <a:pt x="208" y="180"/>
                  </a:lnTo>
                  <a:lnTo>
                    <a:pt x="139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E5E5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4" name="Freeform 270"/>
            <p:cNvSpPr>
              <a:spLocks/>
            </p:cNvSpPr>
            <p:nvPr/>
          </p:nvSpPr>
          <p:spPr bwMode="auto">
            <a:xfrm>
              <a:off x="1366" y="538"/>
              <a:ext cx="57" cy="59"/>
            </a:xfrm>
            <a:custGeom>
              <a:avLst/>
              <a:gdLst>
                <a:gd name="T0" fmla="*/ 0 w 171"/>
                <a:gd name="T1" fmla="*/ 0 h 175"/>
                <a:gd name="T2" fmla="*/ 0 w 171"/>
                <a:gd name="T3" fmla="*/ 0 h 175"/>
                <a:gd name="T4" fmla="*/ 0 w 171"/>
                <a:gd name="T5" fmla="*/ 0 h 175"/>
                <a:gd name="T6" fmla="*/ 0 w 171"/>
                <a:gd name="T7" fmla="*/ 0 h 175"/>
                <a:gd name="T8" fmla="*/ 0 w 171"/>
                <a:gd name="T9" fmla="*/ 0 h 175"/>
                <a:gd name="T10" fmla="*/ 0 w 171"/>
                <a:gd name="T11" fmla="*/ 0 h 175"/>
                <a:gd name="T12" fmla="*/ 0 w 171"/>
                <a:gd name="T13" fmla="*/ 0 h 175"/>
                <a:gd name="T14" fmla="*/ 0 w 171"/>
                <a:gd name="T15" fmla="*/ 0 h 175"/>
                <a:gd name="T16" fmla="*/ 0 w 171"/>
                <a:gd name="T17" fmla="*/ 0 h 175"/>
                <a:gd name="T18" fmla="*/ 0 w 171"/>
                <a:gd name="T19" fmla="*/ 0 h 175"/>
                <a:gd name="T20" fmla="*/ 0 w 171"/>
                <a:gd name="T21" fmla="*/ 0 h 175"/>
                <a:gd name="T22" fmla="*/ 0 w 171"/>
                <a:gd name="T23" fmla="*/ 0 h 175"/>
                <a:gd name="T24" fmla="*/ 0 w 171"/>
                <a:gd name="T25" fmla="*/ 0 h 175"/>
                <a:gd name="T26" fmla="*/ 0 w 171"/>
                <a:gd name="T27" fmla="*/ 0 h 175"/>
                <a:gd name="T28" fmla="*/ 0 w 171"/>
                <a:gd name="T29" fmla="*/ 0 h 175"/>
                <a:gd name="T30" fmla="*/ 0 w 171"/>
                <a:gd name="T31" fmla="*/ 0 h 175"/>
                <a:gd name="T32" fmla="*/ 0 w 171"/>
                <a:gd name="T33" fmla="*/ 0 h 175"/>
                <a:gd name="T34" fmla="*/ 0 w 171"/>
                <a:gd name="T35" fmla="*/ 0 h 175"/>
                <a:gd name="T36" fmla="*/ 0 w 171"/>
                <a:gd name="T37" fmla="*/ 0 h 175"/>
                <a:gd name="T38" fmla="*/ 0 w 171"/>
                <a:gd name="T39" fmla="*/ 0 h 175"/>
                <a:gd name="T40" fmla="*/ 0 w 171"/>
                <a:gd name="T41" fmla="*/ 0 h 175"/>
                <a:gd name="T42" fmla="*/ 0 w 171"/>
                <a:gd name="T43" fmla="*/ 0 h 175"/>
                <a:gd name="T44" fmla="*/ 0 w 171"/>
                <a:gd name="T45" fmla="*/ 0 h 175"/>
                <a:gd name="T46" fmla="*/ 0 w 171"/>
                <a:gd name="T47" fmla="*/ 0 h 175"/>
                <a:gd name="T48" fmla="*/ 0 w 171"/>
                <a:gd name="T49" fmla="*/ 0 h 175"/>
                <a:gd name="T50" fmla="*/ 0 w 171"/>
                <a:gd name="T51" fmla="*/ 0 h 175"/>
                <a:gd name="T52" fmla="*/ 0 w 171"/>
                <a:gd name="T53" fmla="*/ 0 h 17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75"/>
                <a:gd name="T83" fmla="*/ 171 w 171"/>
                <a:gd name="T84" fmla="*/ 175 h 17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75">
                  <a:moveTo>
                    <a:pt x="112" y="14"/>
                  </a:moveTo>
                  <a:lnTo>
                    <a:pt x="74" y="30"/>
                  </a:lnTo>
                  <a:lnTo>
                    <a:pt x="55" y="78"/>
                  </a:lnTo>
                  <a:lnTo>
                    <a:pt x="36" y="96"/>
                  </a:lnTo>
                  <a:lnTo>
                    <a:pt x="44" y="45"/>
                  </a:lnTo>
                  <a:lnTo>
                    <a:pt x="29" y="28"/>
                  </a:lnTo>
                  <a:lnTo>
                    <a:pt x="14" y="64"/>
                  </a:lnTo>
                  <a:lnTo>
                    <a:pt x="0" y="116"/>
                  </a:lnTo>
                  <a:lnTo>
                    <a:pt x="19" y="148"/>
                  </a:lnTo>
                  <a:lnTo>
                    <a:pt x="15" y="175"/>
                  </a:lnTo>
                  <a:lnTo>
                    <a:pt x="43" y="139"/>
                  </a:lnTo>
                  <a:lnTo>
                    <a:pt x="69" y="94"/>
                  </a:lnTo>
                  <a:lnTo>
                    <a:pt x="93" y="77"/>
                  </a:lnTo>
                  <a:lnTo>
                    <a:pt x="123" y="82"/>
                  </a:lnTo>
                  <a:lnTo>
                    <a:pt x="119" y="110"/>
                  </a:lnTo>
                  <a:lnTo>
                    <a:pt x="67" y="149"/>
                  </a:lnTo>
                  <a:lnTo>
                    <a:pt x="104" y="155"/>
                  </a:lnTo>
                  <a:lnTo>
                    <a:pt x="133" y="154"/>
                  </a:lnTo>
                  <a:lnTo>
                    <a:pt x="132" y="132"/>
                  </a:lnTo>
                  <a:lnTo>
                    <a:pt x="158" y="113"/>
                  </a:lnTo>
                  <a:lnTo>
                    <a:pt x="171" y="84"/>
                  </a:lnTo>
                  <a:lnTo>
                    <a:pt x="145" y="62"/>
                  </a:lnTo>
                  <a:lnTo>
                    <a:pt x="166" y="0"/>
                  </a:lnTo>
                  <a:lnTo>
                    <a:pt x="145" y="13"/>
                  </a:lnTo>
                  <a:lnTo>
                    <a:pt x="123" y="51"/>
                  </a:lnTo>
                  <a:lnTo>
                    <a:pt x="11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5" name="Freeform 271"/>
            <p:cNvSpPr>
              <a:spLocks/>
            </p:cNvSpPr>
            <p:nvPr/>
          </p:nvSpPr>
          <p:spPr bwMode="auto">
            <a:xfrm>
              <a:off x="1346" y="600"/>
              <a:ext cx="29" cy="30"/>
            </a:xfrm>
            <a:custGeom>
              <a:avLst/>
              <a:gdLst>
                <a:gd name="T0" fmla="*/ 0 w 88"/>
                <a:gd name="T1" fmla="*/ 0 h 92"/>
                <a:gd name="T2" fmla="*/ 0 w 88"/>
                <a:gd name="T3" fmla="*/ 0 h 92"/>
                <a:gd name="T4" fmla="*/ 0 w 88"/>
                <a:gd name="T5" fmla="*/ 0 h 92"/>
                <a:gd name="T6" fmla="*/ 0 w 88"/>
                <a:gd name="T7" fmla="*/ 0 h 92"/>
                <a:gd name="T8" fmla="*/ 0 w 88"/>
                <a:gd name="T9" fmla="*/ 0 h 92"/>
                <a:gd name="T10" fmla="*/ 0 w 88"/>
                <a:gd name="T11" fmla="*/ 0 h 92"/>
                <a:gd name="T12" fmla="*/ 0 w 88"/>
                <a:gd name="T13" fmla="*/ 0 h 92"/>
                <a:gd name="T14" fmla="*/ 0 w 88"/>
                <a:gd name="T15" fmla="*/ 0 h 92"/>
                <a:gd name="T16" fmla="*/ 0 w 88"/>
                <a:gd name="T17" fmla="*/ 0 h 92"/>
                <a:gd name="T18" fmla="*/ 0 w 88"/>
                <a:gd name="T19" fmla="*/ 0 h 92"/>
                <a:gd name="T20" fmla="*/ 0 w 88"/>
                <a:gd name="T21" fmla="*/ 0 h 92"/>
                <a:gd name="T22" fmla="*/ 0 w 88"/>
                <a:gd name="T23" fmla="*/ 0 h 92"/>
                <a:gd name="T24" fmla="*/ 0 w 88"/>
                <a:gd name="T25" fmla="*/ 0 h 92"/>
                <a:gd name="T26" fmla="*/ 0 w 88"/>
                <a:gd name="T27" fmla="*/ 0 h 92"/>
                <a:gd name="T28" fmla="*/ 0 w 88"/>
                <a:gd name="T29" fmla="*/ 0 h 92"/>
                <a:gd name="T30" fmla="*/ 0 w 88"/>
                <a:gd name="T31" fmla="*/ 0 h 92"/>
                <a:gd name="T32" fmla="*/ 0 w 88"/>
                <a:gd name="T33" fmla="*/ 0 h 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8"/>
                <a:gd name="T52" fmla="*/ 0 h 92"/>
                <a:gd name="T53" fmla="*/ 88 w 88"/>
                <a:gd name="T54" fmla="*/ 92 h 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8" h="92">
                  <a:moveTo>
                    <a:pt x="88" y="4"/>
                  </a:moveTo>
                  <a:lnTo>
                    <a:pt x="56" y="9"/>
                  </a:lnTo>
                  <a:lnTo>
                    <a:pt x="33" y="0"/>
                  </a:lnTo>
                  <a:lnTo>
                    <a:pt x="19" y="15"/>
                  </a:lnTo>
                  <a:lnTo>
                    <a:pt x="39" y="23"/>
                  </a:lnTo>
                  <a:lnTo>
                    <a:pt x="6" y="29"/>
                  </a:lnTo>
                  <a:lnTo>
                    <a:pt x="0" y="42"/>
                  </a:lnTo>
                  <a:lnTo>
                    <a:pt x="20" y="54"/>
                  </a:lnTo>
                  <a:lnTo>
                    <a:pt x="12" y="70"/>
                  </a:lnTo>
                  <a:lnTo>
                    <a:pt x="24" y="92"/>
                  </a:lnTo>
                  <a:lnTo>
                    <a:pt x="32" y="62"/>
                  </a:lnTo>
                  <a:lnTo>
                    <a:pt x="45" y="47"/>
                  </a:lnTo>
                  <a:lnTo>
                    <a:pt x="34" y="38"/>
                  </a:lnTo>
                  <a:lnTo>
                    <a:pt x="57" y="30"/>
                  </a:lnTo>
                  <a:lnTo>
                    <a:pt x="75" y="25"/>
                  </a:lnTo>
                  <a:lnTo>
                    <a:pt x="88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" name="Freeform 272"/>
            <p:cNvSpPr>
              <a:spLocks/>
            </p:cNvSpPr>
            <p:nvPr/>
          </p:nvSpPr>
          <p:spPr bwMode="auto">
            <a:xfrm>
              <a:off x="1372" y="569"/>
              <a:ext cx="32" cy="30"/>
            </a:xfrm>
            <a:custGeom>
              <a:avLst/>
              <a:gdLst>
                <a:gd name="T0" fmla="*/ 0 w 94"/>
                <a:gd name="T1" fmla="*/ 0 h 90"/>
                <a:gd name="T2" fmla="*/ 0 w 94"/>
                <a:gd name="T3" fmla="*/ 0 h 90"/>
                <a:gd name="T4" fmla="*/ 0 w 94"/>
                <a:gd name="T5" fmla="*/ 0 h 90"/>
                <a:gd name="T6" fmla="*/ 0 w 94"/>
                <a:gd name="T7" fmla="*/ 0 h 90"/>
                <a:gd name="T8" fmla="*/ 0 w 94"/>
                <a:gd name="T9" fmla="*/ 0 h 90"/>
                <a:gd name="T10" fmla="*/ 0 w 94"/>
                <a:gd name="T11" fmla="*/ 0 h 90"/>
                <a:gd name="T12" fmla="*/ 0 w 94"/>
                <a:gd name="T13" fmla="*/ 0 h 90"/>
                <a:gd name="T14" fmla="*/ 0 w 94"/>
                <a:gd name="T15" fmla="*/ 0 h 90"/>
                <a:gd name="T16" fmla="*/ 0 w 94"/>
                <a:gd name="T17" fmla="*/ 0 h 90"/>
                <a:gd name="T18" fmla="*/ 0 w 94"/>
                <a:gd name="T19" fmla="*/ 0 h 90"/>
                <a:gd name="T20" fmla="*/ 0 w 94"/>
                <a:gd name="T21" fmla="*/ 0 h 90"/>
                <a:gd name="T22" fmla="*/ 0 w 94"/>
                <a:gd name="T23" fmla="*/ 0 h 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4"/>
                <a:gd name="T37" fmla="*/ 0 h 90"/>
                <a:gd name="T38" fmla="*/ 94 w 94"/>
                <a:gd name="T39" fmla="*/ 90 h 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4" h="90">
                  <a:moveTo>
                    <a:pt x="0" y="90"/>
                  </a:moveTo>
                  <a:lnTo>
                    <a:pt x="4" y="81"/>
                  </a:lnTo>
                  <a:lnTo>
                    <a:pt x="38" y="35"/>
                  </a:lnTo>
                  <a:lnTo>
                    <a:pt x="51" y="10"/>
                  </a:lnTo>
                  <a:lnTo>
                    <a:pt x="73" y="0"/>
                  </a:lnTo>
                  <a:lnTo>
                    <a:pt x="94" y="6"/>
                  </a:lnTo>
                  <a:lnTo>
                    <a:pt x="37" y="51"/>
                  </a:lnTo>
                  <a:lnTo>
                    <a:pt x="29" y="68"/>
                  </a:lnTo>
                  <a:lnTo>
                    <a:pt x="66" y="69"/>
                  </a:lnTo>
                  <a:lnTo>
                    <a:pt x="32" y="8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" name="Freeform 273"/>
            <p:cNvSpPr>
              <a:spLocks/>
            </p:cNvSpPr>
            <p:nvPr/>
          </p:nvSpPr>
          <p:spPr bwMode="auto">
            <a:xfrm>
              <a:off x="1356" y="613"/>
              <a:ext cx="10" cy="24"/>
            </a:xfrm>
            <a:custGeom>
              <a:avLst/>
              <a:gdLst>
                <a:gd name="T0" fmla="*/ 0 w 28"/>
                <a:gd name="T1" fmla="*/ 0 h 72"/>
                <a:gd name="T2" fmla="*/ 0 w 28"/>
                <a:gd name="T3" fmla="*/ 0 h 72"/>
                <a:gd name="T4" fmla="*/ 0 w 28"/>
                <a:gd name="T5" fmla="*/ 0 h 72"/>
                <a:gd name="T6" fmla="*/ 0 w 28"/>
                <a:gd name="T7" fmla="*/ 0 h 72"/>
                <a:gd name="T8" fmla="*/ 0 w 28"/>
                <a:gd name="T9" fmla="*/ 0 h 72"/>
                <a:gd name="T10" fmla="*/ 0 w 28"/>
                <a:gd name="T11" fmla="*/ 0 h 72"/>
                <a:gd name="T12" fmla="*/ 0 w 28"/>
                <a:gd name="T13" fmla="*/ 0 h 72"/>
                <a:gd name="T14" fmla="*/ 0 w 28"/>
                <a:gd name="T15" fmla="*/ 0 h 72"/>
                <a:gd name="T16" fmla="*/ 0 w 28"/>
                <a:gd name="T17" fmla="*/ 0 h 72"/>
                <a:gd name="T18" fmla="*/ 0 w 28"/>
                <a:gd name="T19" fmla="*/ 0 h 72"/>
                <a:gd name="T20" fmla="*/ 0 w 28"/>
                <a:gd name="T21" fmla="*/ 0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72"/>
                <a:gd name="T35" fmla="*/ 28 w 28"/>
                <a:gd name="T36" fmla="*/ 72 h 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72">
                  <a:moveTo>
                    <a:pt x="27" y="0"/>
                  </a:moveTo>
                  <a:lnTo>
                    <a:pt x="28" y="27"/>
                  </a:lnTo>
                  <a:lnTo>
                    <a:pt x="18" y="49"/>
                  </a:lnTo>
                  <a:lnTo>
                    <a:pt x="26" y="62"/>
                  </a:lnTo>
                  <a:lnTo>
                    <a:pt x="8" y="59"/>
                  </a:lnTo>
                  <a:lnTo>
                    <a:pt x="0" y="72"/>
                  </a:lnTo>
                  <a:lnTo>
                    <a:pt x="0" y="46"/>
                  </a:lnTo>
                  <a:lnTo>
                    <a:pt x="7" y="22"/>
                  </a:lnTo>
                  <a:lnTo>
                    <a:pt x="18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Freeform 274"/>
            <p:cNvSpPr>
              <a:spLocks/>
            </p:cNvSpPr>
            <p:nvPr/>
          </p:nvSpPr>
          <p:spPr bwMode="auto">
            <a:xfrm>
              <a:off x="1342" y="618"/>
              <a:ext cx="12" cy="16"/>
            </a:xfrm>
            <a:custGeom>
              <a:avLst/>
              <a:gdLst>
                <a:gd name="T0" fmla="*/ 0 w 35"/>
                <a:gd name="T1" fmla="*/ 0 h 48"/>
                <a:gd name="T2" fmla="*/ 0 w 35"/>
                <a:gd name="T3" fmla="*/ 0 h 48"/>
                <a:gd name="T4" fmla="*/ 0 w 35"/>
                <a:gd name="T5" fmla="*/ 0 h 48"/>
                <a:gd name="T6" fmla="*/ 0 w 35"/>
                <a:gd name="T7" fmla="*/ 0 h 48"/>
                <a:gd name="T8" fmla="*/ 0 w 35"/>
                <a:gd name="T9" fmla="*/ 0 h 48"/>
                <a:gd name="T10" fmla="*/ 0 w 35"/>
                <a:gd name="T11" fmla="*/ 0 h 48"/>
                <a:gd name="T12" fmla="*/ 0 w 35"/>
                <a:gd name="T13" fmla="*/ 0 h 48"/>
                <a:gd name="T14" fmla="*/ 0 w 35"/>
                <a:gd name="T15" fmla="*/ 0 h 48"/>
                <a:gd name="T16" fmla="*/ 0 w 35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"/>
                <a:gd name="T28" fmla="*/ 0 h 48"/>
                <a:gd name="T29" fmla="*/ 35 w 35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" h="48">
                  <a:moveTo>
                    <a:pt x="0" y="7"/>
                  </a:moveTo>
                  <a:lnTo>
                    <a:pt x="8" y="24"/>
                  </a:lnTo>
                  <a:lnTo>
                    <a:pt x="22" y="35"/>
                  </a:lnTo>
                  <a:lnTo>
                    <a:pt x="35" y="48"/>
                  </a:lnTo>
                  <a:lnTo>
                    <a:pt x="19" y="17"/>
                  </a:lnTo>
                  <a:lnTo>
                    <a:pt x="22" y="4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9" name="Freeform 275"/>
            <p:cNvSpPr>
              <a:spLocks/>
            </p:cNvSpPr>
            <p:nvPr/>
          </p:nvSpPr>
          <p:spPr bwMode="auto">
            <a:xfrm>
              <a:off x="1361" y="580"/>
              <a:ext cx="10" cy="20"/>
            </a:xfrm>
            <a:custGeom>
              <a:avLst/>
              <a:gdLst>
                <a:gd name="T0" fmla="*/ 0 w 30"/>
                <a:gd name="T1" fmla="*/ 0 h 60"/>
                <a:gd name="T2" fmla="*/ 0 w 30"/>
                <a:gd name="T3" fmla="*/ 0 h 60"/>
                <a:gd name="T4" fmla="*/ 0 w 30"/>
                <a:gd name="T5" fmla="*/ 0 h 60"/>
                <a:gd name="T6" fmla="*/ 0 w 30"/>
                <a:gd name="T7" fmla="*/ 0 h 60"/>
                <a:gd name="T8" fmla="*/ 0 w 30"/>
                <a:gd name="T9" fmla="*/ 0 h 60"/>
                <a:gd name="T10" fmla="*/ 0 w 30"/>
                <a:gd name="T11" fmla="*/ 0 h 60"/>
                <a:gd name="T12" fmla="*/ 0 w 30"/>
                <a:gd name="T13" fmla="*/ 0 h 60"/>
                <a:gd name="T14" fmla="*/ 0 w 30"/>
                <a:gd name="T15" fmla="*/ 0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60"/>
                <a:gd name="T26" fmla="*/ 30 w 30"/>
                <a:gd name="T27" fmla="*/ 60 h 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60">
                  <a:moveTo>
                    <a:pt x="2" y="0"/>
                  </a:moveTo>
                  <a:lnTo>
                    <a:pt x="15" y="38"/>
                  </a:lnTo>
                  <a:lnTo>
                    <a:pt x="0" y="54"/>
                  </a:lnTo>
                  <a:lnTo>
                    <a:pt x="15" y="55"/>
                  </a:lnTo>
                  <a:lnTo>
                    <a:pt x="24" y="60"/>
                  </a:lnTo>
                  <a:lnTo>
                    <a:pt x="30" y="2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0" name="Freeform 276"/>
            <p:cNvSpPr>
              <a:spLocks/>
            </p:cNvSpPr>
            <p:nvPr/>
          </p:nvSpPr>
          <p:spPr bwMode="auto">
            <a:xfrm>
              <a:off x="1381" y="547"/>
              <a:ext cx="8" cy="16"/>
            </a:xfrm>
            <a:custGeom>
              <a:avLst/>
              <a:gdLst>
                <a:gd name="T0" fmla="*/ 0 w 25"/>
                <a:gd name="T1" fmla="*/ 0 h 50"/>
                <a:gd name="T2" fmla="*/ 0 w 25"/>
                <a:gd name="T3" fmla="*/ 0 h 50"/>
                <a:gd name="T4" fmla="*/ 0 w 25"/>
                <a:gd name="T5" fmla="*/ 0 h 50"/>
                <a:gd name="T6" fmla="*/ 0 w 25"/>
                <a:gd name="T7" fmla="*/ 0 h 50"/>
                <a:gd name="T8" fmla="*/ 0 w 25"/>
                <a:gd name="T9" fmla="*/ 0 h 50"/>
                <a:gd name="T10" fmla="*/ 0 w 25"/>
                <a:gd name="T11" fmla="*/ 0 h 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50"/>
                <a:gd name="T20" fmla="*/ 25 w 25"/>
                <a:gd name="T21" fmla="*/ 50 h 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50">
                  <a:moveTo>
                    <a:pt x="11" y="0"/>
                  </a:moveTo>
                  <a:lnTo>
                    <a:pt x="0" y="50"/>
                  </a:lnTo>
                  <a:lnTo>
                    <a:pt x="12" y="38"/>
                  </a:lnTo>
                  <a:lnTo>
                    <a:pt x="25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1" name="Freeform 277"/>
            <p:cNvSpPr>
              <a:spLocks/>
            </p:cNvSpPr>
            <p:nvPr/>
          </p:nvSpPr>
          <p:spPr bwMode="auto">
            <a:xfrm>
              <a:off x="1391" y="668"/>
              <a:ext cx="25" cy="11"/>
            </a:xfrm>
            <a:custGeom>
              <a:avLst/>
              <a:gdLst>
                <a:gd name="T0" fmla="*/ 0 w 77"/>
                <a:gd name="T1" fmla="*/ 0 h 34"/>
                <a:gd name="T2" fmla="*/ 0 w 77"/>
                <a:gd name="T3" fmla="*/ 0 h 34"/>
                <a:gd name="T4" fmla="*/ 0 w 77"/>
                <a:gd name="T5" fmla="*/ 0 h 34"/>
                <a:gd name="T6" fmla="*/ 0 w 77"/>
                <a:gd name="T7" fmla="*/ 0 h 34"/>
                <a:gd name="T8" fmla="*/ 0 w 77"/>
                <a:gd name="T9" fmla="*/ 0 h 34"/>
                <a:gd name="T10" fmla="*/ 0 w 77"/>
                <a:gd name="T11" fmla="*/ 0 h 34"/>
                <a:gd name="T12" fmla="*/ 0 w 77"/>
                <a:gd name="T13" fmla="*/ 0 h 34"/>
                <a:gd name="T14" fmla="*/ 0 w 77"/>
                <a:gd name="T15" fmla="*/ 0 h 34"/>
                <a:gd name="T16" fmla="*/ 0 w 77"/>
                <a:gd name="T17" fmla="*/ 0 h 34"/>
                <a:gd name="T18" fmla="*/ 0 w 77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34"/>
                <a:gd name="T32" fmla="*/ 77 w 77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34">
                  <a:moveTo>
                    <a:pt x="0" y="3"/>
                  </a:moveTo>
                  <a:lnTo>
                    <a:pt x="40" y="34"/>
                  </a:lnTo>
                  <a:lnTo>
                    <a:pt x="77" y="28"/>
                  </a:lnTo>
                  <a:lnTo>
                    <a:pt x="62" y="22"/>
                  </a:lnTo>
                  <a:lnTo>
                    <a:pt x="46" y="24"/>
                  </a:lnTo>
                  <a:lnTo>
                    <a:pt x="41" y="10"/>
                  </a:lnTo>
                  <a:lnTo>
                    <a:pt x="24" y="13"/>
                  </a:lnTo>
                  <a:lnTo>
                    <a:pt x="15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Freeform 278"/>
            <p:cNvSpPr>
              <a:spLocks/>
            </p:cNvSpPr>
            <p:nvPr/>
          </p:nvSpPr>
          <p:spPr bwMode="auto">
            <a:xfrm>
              <a:off x="1450" y="656"/>
              <a:ext cx="43" cy="44"/>
            </a:xfrm>
            <a:custGeom>
              <a:avLst/>
              <a:gdLst>
                <a:gd name="T0" fmla="*/ 0 w 127"/>
                <a:gd name="T1" fmla="*/ 0 h 132"/>
                <a:gd name="T2" fmla="*/ 0 w 127"/>
                <a:gd name="T3" fmla="*/ 0 h 132"/>
                <a:gd name="T4" fmla="*/ 0 w 127"/>
                <a:gd name="T5" fmla="*/ 0 h 132"/>
                <a:gd name="T6" fmla="*/ 0 w 127"/>
                <a:gd name="T7" fmla="*/ 0 h 132"/>
                <a:gd name="T8" fmla="*/ 0 w 127"/>
                <a:gd name="T9" fmla="*/ 0 h 132"/>
                <a:gd name="T10" fmla="*/ 0 w 127"/>
                <a:gd name="T11" fmla="*/ 0 h 132"/>
                <a:gd name="T12" fmla="*/ 0 w 127"/>
                <a:gd name="T13" fmla="*/ 0 h 132"/>
                <a:gd name="T14" fmla="*/ 0 w 127"/>
                <a:gd name="T15" fmla="*/ 0 h 132"/>
                <a:gd name="T16" fmla="*/ 0 w 127"/>
                <a:gd name="T17" fmla="*/ 0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"/>
                <a:gd name="T28" fmla="*/ 0 h 132"/>
                <a:gd name="T29" fmla="*/ 127 w 127"/>
                <a:gd name="T30" fmla="*/ 132 h 1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" h="132">
                  <a:moveTo>
                    <a:pt x="0" y="132"/>
                  </a:moveTo>
                  <a:lnTo>
                    <a:pt x="31" y="89"/>
                  </a:lnTo>
                  <a:lnTo>
                    <a:pt x="50" y="87"/>
                  </a:lnTo>
                  <a:lnTo>
                    <a:pt x="102" y="44"/>
                  </a:lnTo>
                  <a:lnTo>
                    <a:pt x="88" y="0"/>
                  </a:lnTo>
                  <a:lnTo>
                    <a:pt x="127" y="36"/>
                  </a:lnTo>
                  <a:lnTo>
                    <a:pt x="115" y="4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Freeform 279"/>
            <p:cNvSpPr>
              <a:spLocks/>
            </p:cNvSpPr>
            <p:nvPr/>
          </p:nvSpPr>
          <p:spPr bwMode="auto">
            <a:xfrm>
              <a:off x="1446" y="668"/>
              <a:ext cx="9" cy="6"/>
            </a:xfrm>
            <a:custGeom>
              <a:avLst/>
              <a:gdLst>
                <a:gd name="T0" fmla="*/ 0 w 26"/>
                <a:gd name="T1" fmla="*/ 0 h 18"/>
                <a:gd name="T2" fmla="*/ 0 w 26"/>
                <a:gd name="T3" fmla="*/ 0 h 18"/>
                <a:gd name="T4" fmla="*/ 0 w 26"/>
                <a:gd name="T5" fmla="*/ 0 h 18"/>
                <a:gd name="T6" fmla="*/ 0 w 26"/>
                <a:gd name="T7" fmla="*/ 0 h 18"/>
                <a:gd name="T8" fmla="*/ 0 w 26"/>
                <a:gd name="T9" fmla="*/ 0 h 18"/>
                <a:gd name="T10" fmla="*/ 0 w 26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18"/>
                <a:gd name="T20" fmla="*/ 26 w 26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18">
                  <a:moveTo>
                    <a:pt x="0" y="6"/>
                  </a:moveTo>
                  <a:lnTo>
                    <a:pt x="19" y="18"/>
                  </a:lnTo>
                  <a:lnTo>
                    <a:pt x="26" y="8"/>
                  </a:lnTo>
                  <a:lnTo>
                    <a:pt x="1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4" name="Freeform 280"/>
            <p:cNvSpPr>
              <a:spLocks/>
            </p:cNvSpPr>
            <p:nvPr/>
          </p:nvSpPr>
          <p:spPr bwMode="auto">
            <a:xfrm>
              <a:off x="1460" y="660"/>
              <a:ext cx="5" cy="4"/>
            </a:xfrm>
            <a:custGeom>
              <a:avLst/>
              <a:gdLst>
                <a:gd name="T0" fmla="*/ 0 w 15"/>
                <a:gd name="T1" fmla="*/ 0 h 13"/>
                <a:gd name="T2" fmla="*/ 0 w 15"/>
                <a:gd name="T3" fmla="*/ 0 h 13"/>
                <a:gd name="T4" fmla="*/ 0 w 15"/>
                <a:gd name="T5" fmla="*/ 0 h 13"/>
                <a:gd name="T6" fmla="*/ 0 w 15"/>
                <a:gd name="T7" fmla="*/ 0 h 13"/>
                <a:gd name="T8" fmla="*/ 0 w 15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3"/>
                <a:gd name="T17" fmla="*/ 15 w 15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3">
                  <a:moveTo>
                    <a:pt x="0" y="5"/>
                  </a:moveTo>
                  <a:lnTo>
                    <a:pt x="1" y="13"/>
                  </a:lnTo>
                  <a:lnTo>
                    <a:pt x="1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Freeform 281"/>
            <p:cNvSpPr>
              <a:spLocks/>
            </p:cNvSpPr>
            <p:nvPr/>
          </p:nvSpPr>
          <p:spPr bwMode="auto">
            <a:xfrm>
              <a:off x="1421" y="413"/>
              <a:ext cx="109" cy="150"/>
            </a:xfrm>
            <a:custGeom>
              <a:avLst/>
              <a:gdLst>
                <a:gd name="T0" fmla="*/ 0 w 327"/>
                <a:gd name="T1" fmla="*/ 0 h 450"/>
                <a:gd name="T2" fmla="*/ 0 w 327"/>
                <a:gd name="T3" fmla="*/ 0 h 450"/>
                <a:gd name="T4" fmla="*/ 0 w 327"/>
                <a:gd name="T5" fmla="*/ 0 h 450"/>
                <a:gd name="T6" fmla="*/ 0 w 327"/>
                <a:gd name="T7" fmla="*/ 0 h 450"/>
                <a:gd name="T8" fmla="*/ 0 w 327"/>
                <a:gd name="T9" fmla="*/ 0 h 450"/>
                <a:gd name="T10" fmla="*/ 0 w 327"/>
                <a:gd name="T11" fmla="*/ 0 h 4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7"/>
                <a:gd name="T19" fmla="*/ 0 h 450"/>
                <a:gd name="T20" fmla="*/ 327 w 327"/>
                <a:gd name="T21" fmla="*/ 450 h 4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7" h="450">
                  <a:moveTo>
                    <a:pt x="0" y="446"/>
                  </a:moveTo>
                  <a:lnTo>
                    <a:pt x="317" y="5"/>
                  </a:lnTo>
                  <a:lnTo>
                    <a:pt x="327" y="0"/>
                  </a:lnTo>
                  <a:lnTo>
                    <a:pt x="5" y="450"/>
                  </a:lnTo>
                  <a:lnTo>
                    <a:pt x="0" y="446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6" name="Freeform 282"/>
            <p:cNvSpPr>
              <a:spLocks/>
            </p:cNvSpPr>
            <p:nvPr/>
          </p:nvSpPr>
          <p:spPr bwMode="auto">
            <a:xfrm>
              <a:off x="1413" y="408"/>
              <a:ext cx="38" cy="114"/>
            </a:xfrm>
            <a:custGeom>
              <a:avLst/>
              <a:gdLst>
                <a:gd name="T0" fmla="*/ 0 w 115"/>
                <a:gd name="T1" fmla="*/ 0 h 343"/>
                <a:gd name="T2" fmla="*/ 0 w 115"/>
                <a:gd name="T3" fmla="*/ 0 h 343"/>
                <a:gd name="T4" fmla="*/ 0 w 115"/>
                <a:gd name="T5" fmla="*/ 0 h 343"/>
                <a:gd name="T6" fmla="*/ 0 w 115"/>
                <a:gd name="T7" fmla="*/ 0 h 343"/>
                <a:gd name="T8" fmla="*/ 0 w 115"/>
                <a:gd name="T9" fmla="*/ 0 h 343"/>
                <a:gd name="T10" fmla="*/ 0 w 115"/>
                <a:gd name="T11" fmla="*/ 0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5"/>
                <a:gd name="T19" fmla="*/ 0 h 343"/>
                <a:gd name="T20" fmla="*/ 115 w 115"/>
                <a:gd name="T21" fmla="*/ 343 h 3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5" h="343">
                  <a:moveTo>
                    <a:pt x="0" y="343"/>
                  </a:moveTo>
                  <a:lnTo>
                    <a:pt x="111" y="0"/>
                  </a:lnTo>
                  <a:lnTo>
                    <a:pt x="115" y="7"/>
                  </a:lnTo>
                  <a:lnTo>
                    <a:pt x="9" y="341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Freeform 283"/>
            <p:cNvSpPr>
              <a:spLocks/>
            </p:cNvSpPr>
            <p:nvPr/>
          </p:nvSpPr>
          <p:spPr bwMode="auto">
            <a:xfrm>
              <a:off x="1505" y="672"/>
              <a:ext cx="17" cy="22"/>
            </a:xfrm>
            <a:custGeom>
              <a:avLst/>
              <a:gdLst>
                <a:gd name="T0" fmla="*/ 0 w 51"/>
                <a:gd name="T1" fmla="*/ 0 h 67"/>
                <a:gd name="T2" fmla="*/ 0 w 51"/>
                <a:gd name="T3" fmla="*/ 0 h 67"/>
                <a:gd name="T4" fmla="*/ 0 w 51"/>
                <a:gd name="T5" fmla="*/ 0 h 67"/>
                <a:gd name="T6" fmla="*/ 0 w 51"/>
                <a:gd name="T7" fmla="*/ 0 h 67"/>
                <a:gd name="T8" fmla="*/ 0 w 51"/>
                <a:gd name="T9" fmla="*/ 0 h 67"/>
                <a:gd name="T10" fmla="*/ 0 w 51"/>
                <a:gd name="T11" fmla="*/ 0 h 67"/>
                <a:gd name="T12" fmla="*/ 0 w 51"/>
                <a:gd name="T13" fmla="*/ 0 h 67"/>
                <a:gd name="T14" fmla="*/ 0 w 51"/>
                <a:gd name="T15" fmla="*/ 0 h 67"/>
                <a:gd name="T16" fmla="*/ 0 w 51"/>
                <a:gd name="T17" fmla="*/ 0 h 67"/>
                <a:gd name="T18" fmla="*/ 0 w 51"/>
                <a:gd name="T19" fmla="*/ 0 h 67"/>
                <a:gd name="T20" fmla="*/ 0 w 51"/>
                <a:gd name="T21" fmla="*/ 0 h 67"/>
                <a:gd name="T22" fmla="*/ 0 w 51"/>
                <a:gd name="T23" fmla="*/ 0 h 67"/>
                <a:gd name="T24" fmla="*/ 0 w 51"/>
                <a:gd name="T25" fmla="*/ 0 h 67"/>
                <a:gd name="T26" fmla="*/ 0 w 51"/>
                <a:gd name="T27" fmla="*/ 0 h 67"/>
                <a:gd name="T28" fmla="*/ 0 w 51"/>
                <a:gd name="T29" fmla="*/ 0 h 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"/>
                <a:gd name="T46" fmla="*/ 0 h 67"/>
                <a:gd name="T47" fmla="*/ 51 w 51"/>
                <a:gd name="T48" fmla="*/ 67 h 6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" h="67">
                  <a:moveTo>
                    <a:pt x="4" y="24"/>
                  </a:moveTo>
                  <a:lnTo>
                    <a:pt x="10" y="42"/>
                  </a:lnTo>
                  <a:lnTo>
                    <a:pt x="0" y="47"/>
                  </a:lnTo>
                  <a:lnTo>
                    <a:pt x="16" y="49"/>
                  </a:lnTo>
                  <a:lnTo>
                    <a:pt x="8" y="64"/>
                  </a:lnTo>
                  <a:lnTo>
                    <a:pt x="25" y="67"/>
                  </a:lnTo>
                  <a:lnTo>
                    <a:pt x="27" y="49"/>
                  </a:lnTo>
                  <a:lnTo>
                    <a:pt x="40" y="51"/>
                  </a:lnTo>
                  <a:lnTo>
                    <a:pt x="19" y="39"/>
                  </a:lnTo>
                  <a:lnTo>
                    <a:pt x="34" y="29"/>
                  </a:lnTo>
                  <a:lnTo>
                    <a:pt x="51" y="0"/>
                  </a:lnTo>
                  <a:lnTo>
                    <a:pt x="33" y="8"/>
                  </a:lnTo>
                  <a:lnTo>
                    <a:pt x="21" y="26"/>
                  </a:lnTo>
                  <a:lnTo>
                    <a:pt x="4" y="24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Freeform 284"/>
            <p:cNvSpPr>
              <a:spLocks/>
            </p:cNvSpPr>
            <p:nvPr/>
          </p:nvSpPr>
          <p:spPr bwMode="auto">
            <a:xfrm>
              <a:off x="1523" y="700"/>
              <a:ext cx="15" cy="32"/>
            </a:xfrm>
            <a:custGeom>
              <a:avLst/>
              <a:gdLst>
                <a:gd name="T0" fmla="*/ 0 w 45"/>
                <a:gd name="T1" fmla="*/ 0 h 96"/>
                <a:gd name="T2" fmla="*/ 0 w 45"/>
                <a:gd name="T3" fmla="*/ 0 h 96"/>
                <a:gd name="T4" fmla="*/ 0 w 45"/>
                <a:gd name="T5" fmla="*/ 0 h 96"/>
                <a:gd name="T6" fmla="*/ 0 w 45"/>
                <a:gd name="T7" fmla="*/ 0 h 96"/>
                <a:gd name="T8" fmla="*/ 0 w 45"/>
                <a:gd name="T9" fmla="*/ 0 h 96"/>
                <a:gd name="T10" fmla="*/ 0 w 45"/>
                <a:gd name="T11" fmla="*/ 0 h 96"/>
                <a:gd name="T12" fmla="*/ 0 w 45"/>
                <a:gd name="T13" fmla="*/ 0 h 96"/>
                <a:gd name="T14" fmla="*/ 0 w 45"/>
                <a:gd name="T15" fmla="*/ 0 h 96"/>
                <a:gd name="T16" fmla="*/ 0 w 45"/>
                <a:gd name="T17" fmla="*/ 0 h 96"/>
                <a:gd name="T18" fmla="*/ 0 w 45"/>
                <a:gd name="T19" fmla="*/ 0 h 96"/>
                <a:gd name="T20" fmla="*/ 0 w 45"/>
                <a:gd name="T21" fmla="*/ 0 h 96"/>
                <a:gd name="T22" fmla="*/ 0 w 45"/>
                <a:gd name="T23" fmla="*/ 0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"/>
                <a:gd name="T37" fmla="*/ 0 h 96"/>
                <a:gd name="T38" fmla="*/ 45 w 45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" h="96">
                  <a:moveTo>
                    <a:pt x="3" y="0"/>
                  </a:moveTo>
                  <a:lnTo>
                    <a:pt x="12" y="13"/>
                  </a:lnTo>
                  <a:lnTo>
                    <a:pt x="17" y="58"/>
                  </a:lnTo>
                  <a:lnTo>
                    <a:pt x="0" y="56"/>
                  </a:lnTo>
                  <a:lnTo>
                    <a:pt x="23" y="68"/>
                  </a:lnTo>
                  <a:lnTo>
                    <a:pt x="25" y="96"/>
                  </a:lnTo>
                  <a:lnTo>
                    <a:pt x="45" y="94"/>
                  </a:lnTo>
                  <a:lnTo>
                    <a:pt x="24" y="61"/>
                  </a:lnTo>
                  <a:lnTo>
                    <a:pt x="28" y="19"/>
                  </a:lnTo>
                  <a:lnTo>
                    <a:pt x="1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Freeform 285"/>
            <p:cNvSpPr>
              <a:spLocks/>
            </p:cNvSpPr>
            <p:nvPr/>
          </p:nvSpPr>
          <p:spPr bwMode="auto">
            <a:xfrm>
              <a:off x="1544" y="651"/>
              <a:ext cx="23" cy="30"/>
            </a:xfrm>
            <a:custGeom>
              <a:avLst/>
              <a:gdLst>
                <a:gd name="T0" fmla="*/ 0 w 70"/>
                <a:gd name="T1" fmla="*/ 0 h 88"/>
                <a:gd name="T2" fmla="*/ 0 w 70"/>
                <a:gd name="T3" fmla="*/ 0 h 88"/>
                <a:gd name="T4" fmla="*/ 0 w 70"/>
                <a:gd name="T5" fmla="*/ 0 h 88"/>
                <a:gd name="T6" fmla="*/ 0 w 70"/>
                <a:gd name="T7" fmla="*/ 0 h 88"/>
                <a:gd name="T8" fmla="*/ 0 w 70"/>
                <a:gd name="T9" fmla="*/ 0 h 88"/>
                <a:gd name="T10" fmla="*/ 0 w 70"/>
                <a:gd name="T11" fmla="*/ 0 h 88"/>
                <a:gd name="T12" fmla="*/ 0 w 70"/>
                <a:gd name="T13" fmla="*/ 0 h 88"/>
                <a:gd name="T14" fmla="*/ 0 w 70"/>
                <a:gd name="T15" fmla="*/ 0 h 88"/>
                <a:gd name="T16" fmla="*/ 0 w 70"/>
                <a:gd name="T17" fmla="*/ 0 h 88"/>
                <a:gd name="T18" fmla="*/ 0 w 70"/>
                <a:gd name="T19" fmla="*/ 0 h 88"/>
                <a:gd name="T20" fmla="*/ 0 w 70"/>
                <a:gd name="T21" fmla="*/ 0 h 88"/>
                <a:gd name="T22" fmla="*/ 0 w 70"/>
                <a:gd name="T23" fmla="*/ 0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88"/>
                <a:gd name="T38" fmla="*/ 70 w 7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88">
                  <a:moveTo>
                    <a:pt x="0" y="88"/>
                  </a:moveTo>
                  <a:lnTo>
                    <a:pt x="1" y="59"/>
                  </a:lnTo>
                  <a:lnTo>
                    <a:pt x="22" y="53"/>
                  </a:lnTo>
                  <a:lnTo>
                    <a:pt x="33" y="39"/>
                  </a:lnTo>
                  <a:lnTo>
                    <a:pt x="6" y="0"/>
                  </a:lnTo>
                  <a:lnTo>
                    <a:pt x="34" y="12"/>
                  </a:lnTo>
                  <a:lnTo>
                    <a:pt x="70" y="40"/>
                  </a:lnTo>
                  <a:lnTo>
                    <a:pt x="45" y="46"/>
                  </a:lnTo>
                  <a:lnTo>
                    <a:pt x="39" y="58"/>
                  </a:lnTo>
                  <a:lnTo>
                    <a:pt x="13" y="6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Freeform 286"/>
            <p:cNvSpPr>
              <a:spLocks/>
            </p:cNvSpPr>
            <p:nvPr/>
          </p:nvSpPr>
          <p:spPr bwMode="auto">
            <a:xfrm>
              <a:off x="1534" y="657"/>
              <a:ext cx="14" cy="10"/>
            </a:xfrm>
            <a:custGeom>
              <a:avLst/>
              <a:gdLst>
                <a:gd name="T0" fmla="*/ 0 w 43"/>
                <a:gd name="T1" fmla="*/ 0 h 29"/>
                <a:gd name="T2" fmla="*/ 0 w 43"/>
                <a:gd name="T3" fmla="*/ 0 h 29"/>
                <a:gd name="T4" fmla="*/ 0 w 43"/>
                <a:gd name="T5" fmla="*/ 0 h 29"/>
                <a:gd name="T6" fmla="*/ 0 w 43"/>
                <a:gd name="T7" fmla="*/ 0 h 29"/>
                <a:gd name="T8" fmla="*/ 0 w 43"/>
                <a:gd name="T9" fmla="*/ 0 h 29"/>
                <a:gd name="T10" fmla="*/ 0 w 43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29"/>
                <a:gd name="T20" fmla="*/ 43 w 43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29">
                  <a:moveTo>
                    <a:pt x="3" y="0"/>
                  </a:moveTo>
                  <a:lnTo>
                    <a:pt x="0" y="20"/>
                  </a:lnTo>
                  <a:lnTo>
                    <a:pt x="31" y="29"/>
                  </a:lnTo>
                  <a:lnTo>
                    <a:pt x="43" y="2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Freeform 287"/>
            <p:cNvSpPr>
              <a:spLocks/>
            </p:cNvSpPr>
            <p:nvPr/>
          </p:nvSpPr>
          <p:spPr bwMode="auto">
            <a:xfrm>
              <a:off x="1510" y="646"/>
              <a:ext cx="9" cy="7"/>
            </a:xfrm>
            <a:custGeom>
              <a:avLst/>
              <a:gdLst>
                <a:gd name="T0" fmla="*/ 0 w 27"/>
                <a:gd name="T1" fmla="*/ 0 h 20"/>
                <a:gd name="T2" fmla="*/ 0 w 27"/>
                <a:gd name="T3" fmla="*/ 0 h 20"/>
                <a:gd name="T4" fmla="*/ 0 w 27"/>
                <a:gd name="T5" fmla="*/ 0 h 20"/>
                <a:gd name="T6" fmla="*/ 0 w 27"/>
                <a:gd name="T7" fmla="*/ 0 h 20"/>
                <a:gd name="T8" fmla="*/ 0 w 27"/>
                <a:gd name="T9" fmla="*/ 0 h 20"/>
                <a:gd name="T10" fmla="*/ 0 w 27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20"/>
                <a:gd name="T20" fmla="*/ 27 w 27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20">
                  <a:moveTo>
                    <a:pt x="0" y="5"/>
                  </a:moveTo>
                  <a:lnTo>
                    <a:pt x="12" y="20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2" name="Freeform 288"/>
            <p:cNvSpPr>
              <a:spLocks/>
            </p:cNvSpPr>
            <p:nvPr/>
          </p:nvSpPr>
          <p:spPr bwMode="auto">
            <a:xfrm>
              <a:off x="1513" y="664"/>
              <a:ext cx="5" cy="7"/>
            </a:xfrm>
            <a:custGeom>
              <a:avLst/>
              <a:gdLst>
                <a:gd name="T0" fmla="*/ 0 w 16"/>
                <a:gd name="T1" fmla="*/ 0 h 21"/>
                <a:gd name="T2" fmla="*/ 0 w 16"/>
                <a:gd name="T3" fmla="*/ 0 h 21"/>
                <a:gd name="T4" fmla="*/ 0 w 16"/>
                <a:gd name="T5" fmla="*/ 0 h 21"/>
                <a:gd name="T6" fmla="*/ 0 w 16"/>
                <a:gd name="T7" fmla="*/ 0 h 21"/>
                <a:gd name="T8" fmla="*/ 0 w 16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1"/>
                <a:gd name="T17" fmla="*/ 16 w 1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1">
                  <a:moveTo>
                    <a:pt x="0" y="0"/>
                  </a:moveTo>
                  <a:lnTo>
                    <a:pt x="10" y="21"/>
                  </a:lnTo>
                  <a:lnTo>
                    <a:pt x="1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3" name="Freeform 289"/>
            <p:cNvSpPr>
              <a:spLocks/>
            </p:cNvSpPr>
            <p:nvPr/>
          </p:nvSpPr>
          <p:spPr bwMode="auto">
            <a:xfrm>
              <a:off x="1484" y="716"/>
              <a:ext cx="21" cy="12"/>
            </a:xfrm>
            <a:custGeom>
              <a:avLst/>
              <a:gdLst>
                <a:gd name="T0" fmla="*/ 0 w 62"/>
                <a:gd name="T1" fmla="*/ 0 h 38"/>
                <a:gd name="T2" fmla="*/ 0 w 62"/>
                <a:gd name="T3" fmla="*/ 0 h 38"/>
                <a:gd name="T4" fmla="*/ 0 w 62"/>
                <a:gd name="T5" fmla="*/ 0 h 38"/>
                <a:gd name="T6" fmla="*/ 0 w 62"/>
                <a:gd name="T7" fmla="*/ 0 h 38"/>
                <a:gd name="T8" fmla="*/ 0 w 62"/>
                <a:gd name="T9" fmla="*/ 0 h 38"/>
                <a:gd name="T10" fmla="*/ 0 w 62"/>
                <a:gd name="T11" fmla="*/ 0 h 38"/>
                <a:gd name="T12" fmla="*/ 0 w 62"/>
                <a:gd name="T13" fmla="*/ 0 h 38"/>
                <a:gd name="T14" fmla="*/ 0 w 62"/>
                <a:gd name="T15" fmla="*/ 0 h 38"/>
                <a:gd name="T16" fmla="*/ 0 w 62"/>
                <a:gd name="T17" fmla="*/ 0 h 38"/>
                <a:gd name="T18" fmla="*/ 0 w 62"/>
                <a:gd name="T19" fmla="*/ 0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2"/>
                <a:gd name="T31" fmla="*/ 0 h 38"/>
                <a:gd name="T32" fmla="*/ 62 w 62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2" h="38">
                  <a:moveTo>
                    <a:pt x="0" y="19"/>
                  </a:moveTo>
                  <a:lnTo>
                    <a:pt x="28" y="38"/>
                  </a:lnTo>
                  <a:lnTo>
                    <a:pt x="54" y="31"/>
                  </a:lnTo>
                  <a:lnTo>
                    <a:pt x="62" y="10"/>
                  </a:lnTo>
                  <a:lnTo>
                    <a:pt x="51" y="0"/>
                  </a:lnTo>
                  <a:lnTo>
                    <a:pt x="38" y="19"/>
                  </a:lnTo>
                  <a:lnTo>
                    <a:pt x="27" y="13"/>
                  </a:lnTo>
                  <a:lnTo>
                    <a:pt x="27" y="23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Freeform 290"/>
            <p:cNvSpPr>
              <a:spLocks/>
            </p:cNvSpPr>
            <p:nvPr/>
          </p:nvSpPr>
          <p:spPr bwMode="auto">
            <a:xfrm>
              <a:off x="1542" y="703"/>
              <a:ext cx="14" cy="13"/>
            </a:xfrm>
            <a:custGeom>
              <a:avLst/>
              <a:gdLst>
                <a:gd name="T0" fmla="*/ 0 w 41"/>
                <a:gd name="T1" fmla="*/ 0 h 37"/>
                <a:gd name="T2" fmla="*/ 0 w 41"/>
                <a:gd name="T3" fmla="*/ 0 h 37"/>
                <a:gd name="T4" fmla="*/ 0 w 41"/>
                <a:gd name="T5" fmla="*/ 0 h 37"/>
                <a:gd name="T6" fmla="*/ 0 w 41"/>
                <a:gd name="T7" fmla="*/ 0 h 37"/>
                <a:gd name="T8" fmla="*/ 0 w 41"/>
                <a:gd name="T9" fmla="*/ 0 h 37"/>
                <a:gd name="T10" fmla="*/ 0 w 41"/>
                <a:gd name="T11" fmla="*/ 0 h 37"/>
                <a:gd name="T12" fmla="*/ 0 w 41"/>
                <a:gd name="T13" fmla="*/ 0 h 37"/>
                <a:gd name="T14" fmla="*/ 0 w 41"/>
                <a:gd name="T15" fmla="*/ 0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"/>
                <a:gd name="T25" fmla="*/ 0 h 37"/>
                <a:gd name="T26" fmla="*/ 41 w 41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" h="37">
                  <a:moveTo>
                    <a:pt x="13" y="0"/>
                  </a:moveTo>
                  <a:lnTo>
                    <a:pt x="0" y="17"/>
                  </a:lnTo>
                  <a:lnTo>
                    <a:pt x="22" y="18"/>
                  </a:lnTo>
                  <a:lnTo>
                    <a:pt x="41" y="37"/>
                  </a:lnTo>
                  <a:lnTo>
                    <a:pt x="40" y="4"/>
                  </a:lnTo>
                  <a:lnTo>
                    <a:pt x="27" y="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Freeform 291"/>
            <p:cNvSpPr>
              <a:spLocks/>
            </p:cNvSpPr>
            <p:nvPr/>
          </p:nvSpPr>
          <p:spPr bwMode="auto">
            <a:xfrm>
              <a:off x="1539" y="694"/>
              <a:ext cx="7" cy="5"/>
            </a:xfrm>
            <a:custGeom>
              <a:avLst/>
              <a:gdLst>
                <a:gd name="T0" fmla="*/ 0 w 22"/>
                <a:gd name="T1" fmla="*/ 0 h 14"/>
                <a:gd name="T2" fmla="*/ 0 w 22"/>
                <a:gd name="T3" fmla="*/ 0 h 14"/>
                <a:gd name="T4" fmla="*/ 0 w 22"/>
                <a:gd name="T5" fmla="*/ 0 h 14"/>
                <a:gd name="T6" fmla="*/ 0 w 22"/>
                <a:gd name="T7" fmla="*/ 0 h 14"/>
                <a:gd name="T8" fmla="*/ 0 w 22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4"/>
                <a:gd name="T17" fmla="*/ 22 w 22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4">
                  <a:moveTo>
                    <a:pt x="0" y="0"/>
                  </a:moveTo>
                  <a:lnTo>
                    <a:pt x="22" y="0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Freeform 292"/>
            <p:cNvSpPr>
              <a:spLocks/>
            </p:cNvSpPr>
            <p:nvPr/>
          </p:nvSpPr>
          <p:spPr bwMode="auto">
            <a:xfrm>
              <a:off x="1555" y="694"/>
              <a:ext cx="10" cy="7"/>
            </a:xfrm>
            <a:custGeom>
              <a:avLst/>
              <a:gdLst>
                <a:gd name="T0" fmla="*/ 0 w 30"/>
                <a:gd name="T1" fmla="*/ 0 h 21"/>
                <a:gd name="T2" fmla="*/ 0 w 30"/>
                <a:gd name="T3" fmla="*/ 0 h 21"/>
                <a:gd name="T4" fmla="*/ 0 w 30"/>
                <a:gd name="T5" fmla="*/ 0 h 21"/>
                <a:gd name="T6" fmla="*/ 0 w 30"/>
                <a:gd name="T7" fmla="*/ 0 h 21"/>
                <a:gd name="T8" fmla="*/ 0 w 30"/>
                <a:gd name="T9" fmla="*/ 0 h 21"/>
                <a:gd name="T10" fmla="*/ 0 w 30"/>
                <a:gd name="T11" fmla="*/ 0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21"/>
                <a:gd name="T20" fmla="*/ 30 w 3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21">
                  <a:moveTo>
                    <a:pt x="0" y="3"/>
                  </a:moveTo>
                  <a:lnTo>
                    <a:pt x="12" y="21"/>
                  </a:lnTo>
                  <a:lnTo>
                    <a:pt x="30" y="19"/>
                  </a:lnTo>
                  <a:lnTo>
                    <a:pt x="1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Freeform 293"/>
            <p:cNvSpPr>
              <a:spLocks/>
            </p:cNvSpPr>
            <p:nvPr/>
          </p:nvSpPr>
          <p:spPr bwMode="auto">
            <a:xfrm>
              <a:off x="1533" y="741"/>
              <a:ext cx="21" cy="18"/>
            </a:xfrm>
            <a:custGeom>
              <a:avLst/>
              <a:gdLst>
                <a:gd name="T0" fmla="*/ 0 w 65"/>
                <a:gd name="T1" fmla="*/ 0 h 53"/>
                <a:gd name="T2" fmla="*/ 0 w 65"/>
                <a:gd name="T3" fmla="*/ 0 h 53"/>
                <a:gd name="T4" fmla="*/ 0 w 65"/>
                <a:gd name="T5" fmla="*/ 0 h 53"/>
                <a:gd name="T6" fmla="*/ 0 w 65"/>
                <a:gd name="T7" fmla="*/ 0 h 53"/>
                <a:gd name="T8" fmla="*/ 0 w 65"/>
                <a:gd name="T9" fmla="*/ 0 h 53"/>
                <a:gd name="T10" fmla="*/ 0 w 65"/>
                <a:gd name="T11" fmla="*/ 0 h 53"/>
                <a:gd name="T12" fmla="*/ 0 w 65"/>
                <a:gd name="T13" fmla="*/ 0 h 53"/>
                <a:gd name="T14" fmla="*/ 0 w 65"/>
                <a:gd name="T15" fmla="*/ 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5"/>
                <a:gd name="T25" fmla="*/ 0 h 53"/>
                <a:gd name="T26" fmla="*/ 65 w 65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5" h="53">
                  <a:moveTo>
                    <a:pt x="0" y="53"/>
                  </a:moveTo>
                  <a:lnTo>
                    <a:pt x="18" y="32"/>
                  </a:lnTo>
                  <a:lnTo>
                    <a:pt x="41" y="0"/>
                  </a:lnTo>
                  <a:lnTo>
                    <a:pt x="65" y="6"/>
                  </a:lnTo>
                  <a:lnTo>
                    <a:pt x="41" y="21"/>
                  </a:lnTo>
                  <a:lnTo>
                    <a:pt x="29" y="37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Freeform 294"/>
            <p:cNvSpPr>
              <a:spLocks/>
            </p:cNvSpPr>
            <p:nvPr/>
          </p:nvSpPr>
          <p:spPr bwMode="auto">
            <a:xfrm>
              <a:off x="1544" y="742"/>
              <a:ext cx="52" cy="33"/>
            </a:xfrm>
            <a:custGeom>
              <a:avLst/>
              <a:gdLst>
                <a:gd name="T0" fmla="*/ 0 w 156"/>
                <a:gd name="T1" fmla="*/ 0 h 97"/>
                <a:gd name="T2" fmla="*/ 0 w 156"/>
                <a:gd name="T3" fmla="*/ 0 h 97"/>
                <a:gd name="T4" fmla="*/ 0 w 156"/>
                <a:gd name="T5" fmla="*/ 0 h 97"/>
                <a:gd name="T6" fmla="*/ 0 w 156"/>
                <a:gd name="T7" fmla="*/ 0 h 97"/>
                <a:gd name="T8" fmla="*/ 0 w 156"/>
                <a:gd name="T9" fmla="*/ 0 h 97"/>
                <a:gd name="T10" fmla="*/ 0 w 156"/>
                <a:gd name="T11" fmla="*/ 0 h 97"/>
                <a:gd name="T12" fmla="*/ 0 w 156"/>
                <a:gd name="T13" fmla="*/ 0 h 97"/>
                <a:gd name="T14" fmla="*/ 0 w 156"/>
                <a:gd name="T15" fmla="*/ 0 h 97"/>
                <a:gd name="T16" fmla="*/ 0 w 156"/>
                <a:gd name="T17" fmla="*/ 0 h 97"/>
                <a:gd name="T18" fmla="*/ 0 w 156"/>
                <a:gd name="T19" fmla="*/ 0 h 97"/>
                <a:gd name="T20" fmla="*/ 0 w 156"/>
                <a:gd name="T21" fmla="*/ 0 h 97"/>
                <a:gd name="T22" fmla="*/ 0 w 156"/>
                <a:gd name="T23" fmla="*/ 0 h 97"/>
                <a:gd name="T24" fmla="*/ 0 w 156"/>
                <a:gd name="T25" fmla="*/ 0 h 97"/>
                <a:gd name="T26" fmla="*/ 0 w 156"/>
                <a:gd name="T27" fmla="*/ 0 h 97"/>
                <a:gd name="T28" fmla="*/ 0 w 156"/>
                <a:gd name="T29" fmla="*/ 0 h 97"/>
                <a:gd name="T30" fmla="*/ 0 w 156"/>
                <a:gd name="T31" fmla="*/ 0 h 97"/>
                <a:gd name="T32" fmla="*/ 0 w 156"/>
                <a:gd name="T33" fmla="*/ 0 h 97"/>
                <a:gd name="T34" fmla="*/ 0 w 156"/>
                <a:gd name="T35" fmla="*/ 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97"/>
                <a:gd name="T56" fmla="*/ 156 w 156"/>
                <a:gd name="T57" fmla="*/ 97 h 9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97">
                  <a:moveTo>
                    <a:pt x="0" y="60"/>
                  </a:moveTo>
                  <a:lnTo>
                    <a:pt x="28" y="42"/>
                  </a:lnTo>
                  <a:lnTo>
                    <a:pt x="47" y="52"/>
                  </a:lnTo>
                  <a:lnTo>
                    <a:pt x="62" y="74"/>
                  </a:lnTo>
                  <a:lnTo>
                    <a:pt x="75" y="72"/>
                  </a:lnTo>
                  <a:lnTo>
                    <a:pt x="58" y="35"/>
                  </a:lnTo>
                  <a:lnTo>
                    <a:pt x="58" y="0"/>
                  </a:lnTo>
                  <a:lnTo>
                    <a:pt x="88" y="75"/>
                  </a:lnTo>
                  <a:lnTo>
                    <a:pt x="101" y="75"/>
                  </a:lnTo>
                  <a:lnTo>
                    <a:pt x="156" y="45"/>
                  </a:lnTo>
                  <a:lnTo>
                    <a:pt x="152" y="58"/>
                  </a:lnTo>
                  <a:lnTo>
                    <a:pt x="122" y="74"/>
                  </a:lnTo>
                  <a:lnTo>
                    <a:pt x="99" y="86"/>
                  </a:lnTo>
                  <a:lnTo>
                    <a:pt x="79" y="97"/>
                  </a:lnTo>
                  <a:lnTo>
                    <a:pt x="45" y="86"/>
                  </a:lnTo>
                  <a:lnTo>
                    <a:pt x="30" y="7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Freeform 295"/>
            <p:cNvSpPr>
              <a:spLocks/>
            </p:cNvSpPr>
            <p:nvPr/>
          </p:nvSpPr>
          <p:spPr bwMode="auto">
            <a:xfrm>
              <a:off x="1565" y="722"/>
              <a:ext cx="37" cy="30"/>
            </a:xfrm>
            <a:custGeom>
              <a:avLst/>
              <a:gdLst>
                <a:gd name="T0" fmla="*/ 0 w 110"/>
                <a:gd name="T1" fmla="*/ 0 h 90"/>
                <a:gd name="T2" fmla="*/ 0 w 110"/>
                <a:gd name="T3" fmla="*/ 0 h 90"/>
                <a:gd name="T4" fmla="*/ 0 w 110"/>
                <a:gd name="T5" fmla="*/ 0 h 90"/>
                <a:gd name="T6" fmla="*/ 0 w 110"/>
                <a:gd name="T7" fmla="*/ 0 h 90"/>
                <a:gd name="T8" fmla="*/ 0 w 110"/>
                <a:gd name="T9" fmla="*/ 0 h 90"/>
                <a:gd name="T10" fmla="*/ 0 w 110"/>
                <a:gd name="T11" fmla="*/ 0 h 90"/>
                <a:gd name="T12" fmla="*/ 0 w 110"/>
                <a:gd name="T13" fmla="*/ 0 h 90"/>
                <a:gd name="T14" fmla="*/ 0 w 110"/>
                <a:gd name="T15" fmla="*/ 0 h 90"/>
                <a:gd name="T16" fmla="*/ 0 w 110"/>
                <a:gd name="T17" fmla="*/ 0 h 90"/>
                <a:gd name="T18" fmla="*/ 0 w 110"/>
                <a:gd name="T19" fmla="*/ 0 h 90"/>
                <a:gd name="T20" fmla="*/ 0 w 110"/>
                <a:gd name="T21" fmla="*/ 0 h 90"/>
                <a:gd name="T22" fmla="*/ 0 w 110"/>
                <a:gd name="T23" fmla="*/ 0 h 90"/>
                <a:gd name="T24" fmla="*/ 0 w 110"/>
                <a:gd name="T25" fmla="*/ 0 h 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0"/>
                <a:gd name="T40" fmla="*/ 0 h 90"/>
                <a:gd name="T41" fmla="*/ 110 w 110"/>
                <a:gd name="T42" fmla="*/ 90 h 9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0" h="90">
                  <a:moveTo>
                    <a:pt x="0" y="45"/>
                  </a:moveTo>
                  <a:lnTo>
                    <a:pt x="16" y="16"/>
                  </a:lnTo>
                  <a:lnTo>
                    <a:pt x="21" y="28"/>
                  </a:lnTo>
                  <a:lnTo>
                    <a:pt x="53" y="13"/>
                  </a:lnTo>
                  <a:lnTo>
                    <a:pt x="64" y="0"/>
                  </a:lnTo>
                  <a:lnTo>
                    <a:pt x="80" y="10"/>
                  </a:lnTo>
                  <a:lnTo>
                    <a:pt x="91" y="43"/>
                  </a:lnTo>
                  <a:lnTo>
                    <a:pt x="110" y="90"/>
                  </a:lnTo>
                  <a:lnTo>
                    <a:pt x="95" y="83"/>
                  </a:lnTo>
                  <a:lnTo>
                    <a:pt x="67" y="16"/>
                  </a:lnTo>
                  <a:lnTo>
                    <a:pt x="42" y="31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Freeform 296"/>
            <p:cNvSpPr>
              <a:spLocks/>
            </p:cNvSpPr>
            <p:nvPr/>
          </p:nvSpPr>
          <p:spPr bwMode="auto">
            <a:xfrm>
              <a:off x="1608" y="741"/>
              <a:ext cx="19" cy="11"/>
            </a:xfrm>
            <a:custGeom>
              <a:avLst/>
              <a:gdLst>
                <a:gd name="T0" fmla="*/ 0 w 56"/>
                <a:gd name="T1" fmla="*/ 0 h 34"/>
                <a:gd name="T2" fmla="*/ 0 w 56"/>
                <a:gd name="T3" fmla="*/ 0 h 34"/>
                <a:gd name="T4" fmla="*/ 0 w 56"/>
                <a:gd name="T5" fmla="*/ 0 h 34"/>
                <a:gd name="T6" fmla="*/ 0 w 56"/>
                <a:gd name="T7" fmla="*/ 0 h 34"/>
                <a:gd name="T8" fmla="*/ 0 w 56"/>
                <a:gd name="T9" fmla="*/ 0 h 34"/>
                <a:gd name="T10" fmla="*/ 0 w 56"/>
                <a:gd name="T11" fmla="*/ 0 h 34"/>
                <a:gd name="T12" fmla="*/ 0 w 56"/>
                <a:gd name="T13" fmla="*/ 0 h 34"/>
                <a:gd name="T14" fmla="*/ 0 w 56"/>
                <a:gd name="T15" fmla="*/ 0 h 34"/>
                <a:gd name="T16" fmla="*/ 0 w 56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34"/>
                <a:gd name="T29" fmla="*/ 56 w 56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34">
                  <a:moveTo>
                    <a:pt x="0" y="31"/>
                  </a:moveTo>
                  <a:lnTo>
                    <a:pt x="11" y="11"/>
                  </a:lnTo>
                  <a:lnTo>
                    <a:pt x="49" y="0"/>
                  </a:lnTo>
                  <a:lnTo>
                    <a:pt x="56" y="6"/>
                  </a:lnTo>
                  <a:lnTo>
                    <a:pt x="45" y="13"/>
                  </a:lnTo>
                  <a:lnTo>
                    <a:pt x="19" y="14"/>
                  </a:lnTo>
                  <a:lnTo>
                    <a:pt x="14" y="3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Freeform 297"/>
            <p:cNvSpPr>
              <a:spLocks/>
            </p:cNvSpPr>
            <p:nvPr/>
          </p:nvSpPr>
          <p:spPr bwMode="auto">
            <a:xfrm>
              <a:off x="1587" y="717"/>
              <a:ext cx="13" cy="11"/>
            </a:xfrm>
            <a:custGeom>
              <a:avLst/>
              <a:gdLst>
                <a:gd name="T0" fmla="*/ 0 w 41"/>
                <a:gd name="T1" fmla="*/ 0 h 34"/>
                <a:gd name="T2" fmla="*/ 0 w 41"/>
                <a:gd name="T3" fmla="*/ 0 h 34"/>
                <a:gd name="T4" fmla="*/ 0 w 41"/>
                <a:gd name="T5" fmla="*/ 0 h 34"/>
                <a:gd name="T6" fmla="*/ 0 w 41"/>
                <a:gd name="T7" fmla="*/ 0 h 34"/>
                <a:gd name="T8" fmla="*/ 0 w 41"/>
                <a:gd name="T9" fmla="*/ 0 h 34"/>
                <a:gd name="T10" fmla="*/ 0 w 41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4"/>
                <a:gd name="T20" fmla="*/ 41 w 41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4">
                  <a:moveTo>
                    <a:pt x="0" y="0"/>
                  </a:moveTo>
                  <a:lnTo>
                    <a:pt x="18" y="20"/>
                  </a:lnTo>
                  <a:lnTo>
                    <a:pt x="41" y="34"/>
                  </a:lnTo>
                  <a:lnTo>
                    <a:pt x="26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Freeform 298"/>
            <p:cNvSpPr>
              <a:spLocks/>
            </p:cNvSpPr>
            <p:nvPr/>
          </p:nvSpPr>
          <p:spPr bwMode="auto">
            <a:xfrm>
              <a:off x="1516" y="729"/>
              <a:ext cx="3" cy="22"/>
            </a:xfrm>
            <a:custGeom>
              <a:avLst/>
              <a:gdLst>
                <a:gd name="T0" fmla="*/ 0 w 9"/>
                <a:gd name="T1" fmla="*/ 0 h 66"/>
                <a:gd name="T2" fmla="*/ 0 w 9"/>
                <a:gd name="T3" fmla="*/ 0 h 66"/>
                <a:gd name="T4" fmla="*/ 0 w 9"/>
                <a:gd name="T5" fmla="*/ 0 h 66"/>
                <a:gd name="T6" fmla="*/ 0 w 9"/>
                <a:gd name="T7" fmla="*/ 0 h 66"/>
                <a:gd name="T8" fmla="*/ 0 w 9"/>
                <a:gd name="T9" fmla="*/ 0 h 66"/>
                <a:gd name="T10" fmla="*/ 0 w 9"/>
                <a:gd name="T11" fmla="*/ 0 h 66"/>
                <a:gd name="T12" fmla="*/ 0 w 9"/>
                <a:gd name="T13" fmla="*/ 0 h 6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66"/>
                <a:gd name="T23" fmla="*/ 9 w 9"/>
                <a:gd name="T24" fmla="*/ 66 h 6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66">
                  <a:moveTo>
                    <a:pt x="1" y="0"/>
                  </a:moveTo>
                  <a:lnTo>
                    <a:pt x="5" y="47"/>
                  </a:lnTo>
                  <a:lnTo>
                    <a:pt x="0" y="66"/>
                  </a:lnTo>
                  <a:lnTo>
                    <a:pt x="9" y="54"/>
                  </a:lnTo>
                  <a:lnTo>
                    <a:pt x="9" y="2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Freeform 299"/>
            <p:cNvSpPr>
              <a:spLocks/>
            </p:cNvSpPr>
            <p:nvPr/>
          </p:nvSpPr>
          <p:spPr bwMode="auto">
            <a:xfrm>
              <a:off x="1726" y="611"/>
              <a:ext cx="131" cy="128"/>
            </a:xfrm>
            <a:custGeom>
              <a:avLst/>
              <a:gdLst>
                <a:gd name="T0" fmla="*/ 0 w 393"/>
                <a:gd name="T1" fmla="*/ 0 h 384"/>
                <a:gd name="T2" fmla="*/ 0 w 393"/>
                <a:gd name="T3" fmla="*/ 0 h 384"/>
                <a:gd name="T4" fmla="*/ 0 w 393"/>
                <a:gd name="T5" fmla="*/ 0 h 384"/>
                <a:gd name="T6" fmla="*/ 0 w 393"/>
                <a:gd name="T7" fmla="*/ 0 h 384"/>
                <a:gd name="T8" fmla="*/ 0 w 393"/>
                <a:gd name="T9" fmla="*/ 0 h 384"/>
                <a:gd name="T10" fmla="*/ 0 w 393"/>
                <a:gd name="T11" fmla="*/ 0 h 384"/>
                <a:gd name="T12" fmla="*/ 0 w 393"/>
                <a:gd name="T13" fmla="*/ 0 h 384"/>
                <a:gd name="T14" fmla="*/ 0 w 393"/>
                <a:gd name="T15" fmla="*/ 0 h 384"/>
                <a:gd name="T16" fmla="*/ 0 w 393"/>
                <a:gd name="T17" fmla="*/ 0 h 384"/>
                <a:gd name="T18" fmla="*/ 0 w 393"/>
                <a:gd name="T19" fmla="*/ 0 h 384"/>
                <a:gd name="T20" fmla="*/ 0 w 393"/>
                <a:gd name="T21" fmla="*/ 0 h 384"/>
                <a:gd name="T22" fmla="*/ 0 w 393"/>
                <a:gd name="T23" fmla="*/ 0 h 384"/>
                <a:gd name="T24" fmla="*/ 0 w 393"/>
                <a:gd name="T25" fmla="*/ 0 h 384"/>
                <a:gd name="T26" fmla="*/ 0 w 393"/>
                <a:gd name="T27" fmla="*/ 0 h 384"/>
                <a:gd name="T28" fmla="*/ 0 w 393"/>
                <a:gd name="T29" fmla="*/ 0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93"/>
                <a:gd name="T46" fmla="*/ 0 h 384"/>
                <a:gd name="T47" fmla="*/ 393 w 393"/>
                <a:gd name="T48" fmla="*/ 384 h 3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93" h="384">
                  <a:moveTo>
                    <a:pt x="0" y="38"/>
                  </a:moveTo>
                  <a:lnTo>
                    <a:pt x="24" y="13"/>
                  </a:lnTo>
                  <a:lnTo>
                    <a:pt x="64" y="0"/>
                  </a:lnTo>
                  <a:lnTo>
                    <a:pt x="122" y="1"/>
                  </a:lnTo>
                  <a:lnTo>
                    <a:pt x="179" y="20"/>
                  </a:lnTo>
                  <a:lnTo>
                    <a:pt x="223" y="47"/>
                  </a:lnTo>
                  <a:lnTo>
                    <a:pt x="276" y="95"/>
                  </a:lnTo>
                  <a:lnTo>
                    <a:pt x="321" y="158"/>
                  </a:lnTo>
                  <a:lnTo>
                    <a:pt x="363" y="241"/>
                  </a:lnTo>
                  <a:lnTo>
                    <a:pt x="388" y="309"/>
                  </a:lnTo>
                  <a:lnTo>
                    <a:pt x="393" y="384"/>
                  </a:lnTo>
                  <a:lnTo>
                    <a:pt x="345" y="325"/>
                  </a:lnTo>
                  <a:lnTo>
                    <a:pt x="197" y="22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Freeform 300"/>
            <p:cNvSpPr>
              <a:spLocks/>
            </p:cNvSpPr>
            <p:nvPr/>
          </p:nvSpPr>
          <p:spPr bwMode="auto">
            <a:xfrm>
              <a:off x="1373" y="606"/>
              <a:ext cx="33" cy="24"/>
            </a:xfrm>
            <a:custGeom>
              <a:avLst/>
              <a:gdLst>
                <a:gd name="T0" fmla="*/ 0 w 99"/>
                <a:gd name="T1" fmla="*/ 0 h 72"/>
                <a:gd name="T2" fmla="*/ 0 w 99"/>
                <a:gd name="T3" fmla="*/ 0 h 72"/>
                <a:gd name="T4" fmla="*/ 0 w 99"/>
                <a:gd name="T5" fmla="*/ 0 h 72"/>
                <a:gd name="T6" fmla="*/ 0 w 99"/>
                <a:gd name="T7" fmla="*/ 0 h 72"/>
                <a:gd name="T8" fmla="*/ 0 w 99"/>
                <a:gd name="T9" fmla="*/ 0 h 72"/>
                <a:gd name="T10" fmla="*/ 0 w 99"/>
                <a:gd name="T11" fmla="*/ 0 h 72"/>
                <a:gd name="T12" fmla="*/ 0 w 99"/>
                <a:gd name="T13" fmla="*/ 0 h 72"/>
                <a:gd name="T14" fmla="*/ 0 w 99"/>
                <a:gd name="T15" fmla="*/ 0 h 72"/>
                <a:gd name="T16" fmla="*/ 0 w 99"/>
                <a:gd name="T17" fmla="*/ 0 h 72"/>
                <a:gd name="T18" fmla="*/ 0 w 99"/>
                <a:gd name="T19" fmla="*/ 0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9"/>
                <a:gd name="T31" fmla="*/ 0 h 72"/>
                <a:gd name="T32" fmla="*/ 99 w 99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9" h="72">
                  <a:moveTo>
                    <a:pt x="27" y="2"/>
                  </a:moveTo>
                  <a:lnTo>
                    <a:pt x="6" y="38"/>
                  </a:lnTo>
                  <a:lnTo>
                    <a:pt x="0" y="72"/>
                  </a:lnTo>
                  <a:lnTo>
                    <a:pt x="19" y="51"/>
                  </a:lnTo>
                  <a:lnTo>
                    <a:pt x="46" y="34"/>
                  </a:lnTo>
                  <a:lnTo>
                    <a:pt x="66" y="27"/>
                  </a:lnTo>
                  <a:lnTo>
                    <a:pt x="89" y="29"/>
                  </a:lnTo>
                  <a:lnTo>
                    <a:pt x="99" y="0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Freeform 301"/>
            <p:cNvSpPr>
              <a:spLocks/>
            </p:cNvSpPr>
            <p:nvPr/>
          </p:nvSpPr>
          <p:spPr bwMode="auto">
            <a:xfrm>
              <a:off x="1407" y="604"/>
              <a:ext cx="11" cy="15"/>
            </a:xfrm>
            <a:custGeom>
              <a:avLst/>
              <a:gdLst>
                <a:gd name="T0" fmla="*/ 0 w 33"/>
                <a:gd name="T1" fmla="*/ 0 h 46"/>
                <a:gd name="T2" fmla="*/ 0 w 33"/>
                <a:gd name="T3" fmla="*/ 0 h 46"/>
                <a:gd name="T4" fmla="*/ 0 w 33"/>
                <a:gd name="T5" fmla="*/ 0 h 46"/>
                <a:gd name="T6" fmla="*/ 0 w 33"/>
                <a:gd name="T7" fmla="*/ 0 h 46"/>
                <a:gd name="T8" fmla="*/ 0 w 33"/>
                <a:gd name="T9" fmla="*/ 0 h 46"/>
                <a:gd name="T10" fmla="*/ 0 w 33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6"/>
                <a:gd name="T20" fmla="*/ 33 w 33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6">
                  <a:moveTo>
                    <a:pt x="16" y="1"/>
                  </a:moveTo>
                  <a:lnTo>
                    <a:pt x="0" y="46"/>
                  </a:lnTo>
                  <a:lnTo>
                    <a:pt x="22" y="30"/>
                  </a:lnTo>
                  <a:lnTo>
                    <a:pt x="33" y="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5C5C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" name="Freeform 302"/>
            <p:cNvSpPr>
              <a:spLocks/>
            </p:cNvSpPr>
            <p:nvPr/>
          </p:nvSpPr>
          <p:spPr bwMode="auto">
            <a:xfrm>
              <a:off x="1373" y="597"/>
              <a:ext cx="39" cy="30"/>
            </a:xfrm>
            <a:custGeom>
              <a:avLst/>
              <a:gdLst>
                <a:gd name="T0" fmla="*/ 0 w 115"/>
                <a:gd name="T1" fmla="*/ 0 h 92"/>
                <a:gd name="T2" fmla="*/ 0 w 115"/>
                <a:gd name="T3" fmla="*/ 0 h 92"/>
                <a:gd name="T4" fmla="*/ 0 w 115"/>
                <a:gd name="T5" fmla="*/ 0 h 92"/>
                <a:gd name="T6" fmla="*/ 0 w 115"/>
                <a:gd name="T7" fmla="*/ 0 h 92"/>
                <a:gd name="T8" fmla="*/ 0 w 115"/>
                <a:gd name="T9" fmla="*/ 0 h 92"/>
                <a:gd name="T10" fmla="*/ 0 w 115"/>
                <a:gd name="T11" fmla="*/ 0 h 92"/>
                <a:gd name="T12" fmla="*/ 0 w 115"/>
                <a:gd name="T13" fmla="*/ 0 h 92"/>
                <a:gd name="T14" fmla="*/ 0 w 115"/>
                <a:gd name="T15" fmla="*/ 0 h 92"/>
                <a:gd name="T16" fmla="*/ 0 w 115"/>
                <a:gd name="T17" fmla="*/ 0 h 92"/>
                <a:gd name="T18" fmla="*/ 0 w 115"/>
                <a:gd name="T19" fmla="*/ 0 h 92"/>
                <a:gd name="T20" fmla="*/ 0 w 115"/>
                <a:gd name="T21" fmla="*/ 0 h 92"/>
                <a:gd name="T22" fmla="*/ 0 w 115"/>
                <a:gd name="T23" fmla="*/ 0 h 92"/>
                <a:gd name="T24" fmla="*/ 0 w 115"/>
                <a:gd name="T25" fmla="*/ 0 h 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5"/>
                <a:gd name="T40" fmla="*/ 0 h 92"/>
                <a:gd name="T41" fmla="*/ 115 w 115"/>
                <a:gd name="T42" fmla="*/ 92 h 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5" h="92">
                  <a:moveTo>
                    <a:pt x="1" y="92"/>
                  </a:moveTo>
                  <a:lnTo>
                    <a:pt x="0" y="68"/>
                  </a:lnTo>
                  <a:lnTo>
                    <a:pt x="15" y="39"/>
                  </a:lnTo>
                  <a:lnTo>
                    <a:pt x="41" y="17"/>
                  </a:lnTo>
                  <a:lnTo>
                    <a:pt x="69" y="5"/>
                  </a:lnTo>
                  <a:lnTo>
                    <a:pt x="93" y="0"/>
                  </a:lnTo>
                  <a:lnTo>
                    <a:pt x="115" y="2"/>
                  </a:lnTo>
                  <a:lnTo>
                    <a:pt x="96" y="39"/>
                  </a:lnTo>
                  <a:lnTo>
                    <a:pt x="63" y="39"/>
                  </a:lnTo>
                  <a:lnTo>
                    <a:pt x="34" y="53"/>
                  </a:lnTo>
                  <a:lnTo>
                    <a:pt x="9" y="77"/>
                  </a:lnTo>
                  <a:lnTo>
                    <a:pt x="1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" name="Freeform 303"/>
            <p:cNvSpPr>
              <a:spLocks/>
            </p:cNvSpPr>
            <p:nvPr/>
          </p:nvSpPr>
          <p:spPr bwMode="auto">
            <a:xfrm>
              <a:off x="1400" y="597"/>
              <a:ext cx="47" cy="44"/>
            </a:xfrm>
            <a:custGeom>
              <a:avLst/>
              <a:gdLst>
                <a:gd name="T0" fmla="*/ 0 w 141"/>
                <a:gd name="T1" fmla="*/ 0 h 130"/>
                <a:gd name="T2" fmla="*/ 0 w 141"/>
                <a:gd name="T3" fmla="*/ 0 h 130"/>
                <a:gd name="T4" fmla="*/ 0 w 141"/>
                <a:gd name="T5" fmla="*/ 0 h 130"/>
                <a:gd name="T6" fmla="*/ 0 w 141"/>
                <a:gd name="T7" fmla="*/ 0 h 130"/>
                <a:gd name="T8" fmla="*/ 0 w 141"/>
                <a:gd name="T9" fmla="*/ 0 h 130"/>
                <a:gd name="T10" fmla="*/ 0 w 141"/>
                <a:gd name="T11" fmla="*/ 0 h 130"/>
                <a:gd name="T12" fmla="*/ 0 w 141"/>
                <a:gd name="T13" fmla="*/ 0 h 130"/>
                <a:gd name="T14" fmla="*/ 0 w 141"/>
                <a:gd name="T15" fmla="*/ 0 h 130"/>
                <a:gd name="T16" fmla="*/ 0 w 141"/>
                <a:gd name="T17" fmla="*/ 0 h 130"/>
                <a:gd name="T18" fmla="*/ 0 w 141"/>
                <a:gd name="T19" fmla="*/ 0 h 130"/>
                <a:gd name="T20" fmla="*/ 0 w 141"/>
                <a:gd name="T21" fmla="*/ 0 h 130"/>
                <a:gd name="T22" fmla="*/ 0 w 141"/>
                <a:gd name="T23" fmla="*/ 0 h 130"/>
                <a:gd name="T24" fmla="*/ 0 w 141"/>
                <a:gd name="T25" fmla="*/ 0 h 130"/>
                <a:gd name="T26" fmla="*/ 0 w 141"/>
                <a:gd name="T27" fmla="*/ 0 h 130"/>
                <a:gd name="T28" fmla="*/ 0 w 141"/>
                <a:gd name="T29" fmla="*/ 0 h 130"/>
                <a:gd name="T30" fmla="*/ 0 w 141"/>
                <a:gd name="T31" fmla="*/ 0 h 1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1"/>
                <a:gd name="T49" fmla="*/ 0 h 130"/>
                <a:gd name="T50" fmla="*/ 141 w 141"/>
                <a:gd name="T51" fmla="*/ 130 h 1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1" h="130">
                  <a:moveTo>
                    <a:pt x="43" y="0"/>
                  </a:moveTo>
                  <a:lnTo>
                    <a:pt x="0" y="115"/>
                  </a:lnTo>
                  <a:lnTo>
                    <a:pt x="9" y="119"/>
                  </a:lnTo>
                  <a:lnTo>
                    <a:pt x="11" y="130"/>
                  </a:lnTo>
                  <a:lnTo>
                    <a:pt x="25" y="120"/>
                  </a:lnTo>
                  <a:lnTo>
                    <a:pt x="141" y="72"/>
                  </a:lnTo>
                  <a:lnTo>
                    <a:pt x="106" y="41"/>
                  </a:lnTo>
                  <a:lnTo>
                    <a:pt x="91" y="69"/>
                  </a:lnTo>
                  <a:lnTo>
                    <a:pt x="18" y="109"/>
                  </a:lnTo>
                  <a:lnTo>
                    <a:pt x="11" y="99"/>
                  </a:lnTo>
                  <a:lnTo>
                    <a:pt x="32" y="62"/>
                  </a:lnTo>
                  <a:lnTo>
                    <a:pt x="34" y="37"/>
                  </a:lnTo>
                  <a:lnTo>
                    <a:pt x="49" y="36"/>
                  </a:lnTo>
                  <a:lnTo>
                    <a:pt x="62" y="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" name="Freeform 304"/>
            <p:cNvSpPr>
              <a:spLocks/>
            </p:cNvSpPr>
            <p:nvPr/>
          </p:nvSpPr>
          <p:spPr bwMode="auto">
            <a:xfrm>
              <a:off x="1599" y="152"/>
              <a:ext cx="743" cy="306"/>
            </a:xfrm>
            <a:custGeom>
              <a:avLst/>
              <a:gdLst>
                <a:gd name="T0" fmla="*/ 0 w 2227"/>
                <a:gd name="T1" fmla="*/ 0 h 918"/>
                <a:gd name="T2" fmla="*/ 0 w 2227"/>
                <a:gd name="T3" fmla="*/ 0 h 918"/>
                <a:gd name="T4" fmla="*/ 0 w 2227"/>
                <a:gd name="T5" fmla="*/ 0 h 918"/>
                <a:gd name="T6" fmla="*/ 0 w 2227"/>
                <a:gd name="T7" fmla="*/ 0 h 918"/>
                <a:gd name="T8" fmla="*/ 0 w 2227"/>
                <a:gd name="T9" fmla="*/ 0 h 918"/>
                <a:gd name="T10" fmla="*/ 0 w 2227"/>
                <a:gd name="T11" fmla="*/ 0 h 918"/>
                <a:gd name="T12" fmla="*/ 0 w 2227"/>
                <a:gd name="T13" fmla="*/ 0 h 9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7"/>
                <a:gd name="T22" fmla="*/ 0 h 918"/>
                <a:gd name="T23" fmla="*/ 2227 w 2227"/>
                <a:gd name="T24" fmla="*/ 918 h 9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7" h="918">
                  <a:moveTo>
                    <a:pt x="11" y="918"/>
                  </a:moveTo>
                  <a:lnTo>
                    <a:pt x="1496" y="20"/>
                  </a:lnTo>
                  <a:lnTo>
                    <a:pt x="2227" y="418"/>
                  </a:lnTo>
                  <a:lnTo>
                    <a:pt x="1499" y="0"/>
                  </a:lnTo>
                  <a:lnTo>
                    <a:pt x="0" y="912"/>
                  </a:lnTo>
                  <a:lnTo>
                    <a:pt x="11" y="9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Freeform 305"/>
            <p:cNvSpPr>
              <a:spLocks/>
            </p:cNvSpPr>
            <p:nvPr/>
          </p:nvSpPr>
          <p:spPr bwMode="auto">
            <a:xfrm>
              <a:off x="1152" y="637"/>
              <a:ext cx="115" cy="63"/>
            </a:xfrm>
            <a:custGeom>
              <a:avLst/>
              <a:gdLst>
                <a:gd name="T0" fmla="*/ 0 w 345"/>
                <a:gd name="T1" fmla="*/ 0 h 188"/>
                <a:gd name="T2" fmla="*/ 0 w 345"/>
                <a:gd name="T3" fmla="*/ 0 h 188"/>
                <a:gd name="T4" fmla="*/ 0 w 345"/>
                <a:gd name="T5" fmla="*/ 0 h 188"/>
                <a:gd name="T6" fmla="*/ 0 w 345"/>
                <a:gd name="T7" fmla="*/ 0 h 188"/>
                <a:gd name="T8" fmla="*/ 0 w 345"/>
                <a:gd name="T9" fmla="*/ 0 h 188"/>
                <a:gd name="T10" fmla="*/ 0 w 345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5"/>
                <a:gd name="T19" fmla="*/ 0 h 188"/>
                <a:gd name="T20" fmla="*/ 345 w 345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5" h="188">
                  <a:moveTo>
                    <a:pt x="0" y="188"/>
                  </a:moveTo>
                  <a:lnTo>
                    <a:pt x="345" y="0"/>
                  </a:lnTo>
                  <a:lnTo>
                    <a:pt x="318" y="0"/>
                  </a:lnTo>
                  <a:lnTo>
                    <a:pt x="11" y="170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Freeform 306"/>
            <p:cNvSpPr>
              <a:spLocks/>
            </p:cNvSpPr>
            <p:nvPr/>
          </p:nvSpPr>
          <p:spPr bwMode="auto">
            <a:xfrm>
              <a:off x="1270" y="325"/>
              <a:ext cx="166" cy="88"/>
            </a:xfrm>
            <a:custGeom>
              <a:avLst/>
              <a:gdLst>
                <a:gd name="T0" fmla="*/ 0 w 499"/>
                <a:gd name="T1" fmla="*/ 0 h 266"/>
                <a:gd name="T2" fmla="*/ 0 w 499"/>
                <a:gd name="T3" fmla="*/ 0 h 266"/>
                <a:gd name="T4" fmla="*/ 0 w 499"/>
                <a:gd name="T5" fmla="*/ 0 h 266"/>
                <a:gd name="T6" fmla="*/ 0 w 499"/>
                <a:gd name="T7" fmla="*/ 0 h 266"/>
                <a:gd name="T8" fmla="*/ 0 w 499"/>
                <a:gd name="T9" fmla="*/ 0 h 266"/>
                <a:gd name="T10" fmla="*/ 0 w 499"/>
                <a:gd name="T11" fmla="*/ 0 h 266"/>
                <a:gd name="T12" fmla="*/ 0 w 499"/>
                <a:gd name="T13" fmla="*/ 0 h 266"/>
                <a:gd name="T14" fmla="*/ 0 w 499"/>
                <a:gd name="T15" fmla="*/ 0 h 266"/>
                <a:gd name="T16" fmla="*/ 0 w 499"/>
                <a:gd name="T17" fmla="*/ 0 h 266"/>
                <a:gd name="T18" fmla="*/ 0 w 499"/>
                <a:gd name="T19" fmla="*/ 0 h 266"/>
                <a:gd name="T20" fmla="*/ 0 w 499"/>
                <a:gd name="T21" fmla="*/ 0 h 266"/>
                <a:gd name="T22" fmla="*/ 0 w 499"/>
                <a:gd name="T23" fmla="*/ 0 h 266"/>
                <a:gd name="T24" fmla="*/ 0 w 499"/>
                <a:gd name="T25" fmla="*/ 0 h 266"/>
                <a:gd name="T26" fmla="*/ 0 w 499"/>
                <a:gd name="T27" fmla="*/ 0 h 266"/>
                <a:gd name="T28" fmla="*/ 0 w 499"/>
                <a:gd name="T29" fmla="*/ 0 h 266"/>
                <a:gd name="T30" fmla="*/ 0 w 499"/>
                <a:gd name="T31" fmla="*/ 0 h 266"/>
                <a:gd name="T32" fmla="*/ 0 w 499"/>
                <a:gd name="T33" fmla="*/ 0 h 266"/>
                <a:gd name="T34" fmla="*/ 0 w 499"/>
                <a:gd name="T35" fmla="*/ 0 h 266"/>
                <a:gd name="T36" fmla="*/ 0 w 499"/>
                <a:gd name="T37" fmla="*/ 0 h 266"/>
                <a:gd name="T38" fmla="*/ 0 w 499"/>
                <a:gd name="T39" fmla="*/ 0 h 266"/>
                <a:gd name="T40" fmla="*/ 0 w 499"/>
                <a:gd name="T41" fmla="*/ 0 h 266"/>
                <a:gd name="T42" fmla="*/ 0 w 499"/>
                <a:gd name="T43" fmla="*/ 0 h 266"/>
                <a:gd name="T44" fmla="*/ 0 w 499"/>
                <a:gd name="T45" fmla="*/ 0 h 266"/>
                <a:gd name="T46" fmla="*/ 0 w 499"/>
                <a:gd name="T47" fmla="*/ 0 h 266"/>
                <a:gd name="T48" fmla="*/ 0 w 499"/>
                <a:gd name="T49" fmla="*/ 0 h 266"/>
                <a:gd name="T50" fmla="*/ 0 w 499"/>
                <a:gd name="T51" fmla="*/ 0 h 266"/>
                <a:gd name="T52" fmla="*/ 0 w 499"/>
                <a:gd name="T53" fmla="*/ 0 h 266"/>
                <a:gd name="T54" fmla="*/ 0 w 499"/>
                <a:gd name="T55" fmla="*/ 0 h 266"/>
                <a:gd name="T56" fmla="*/ 0 w 499"/>
                <a:gd name="T57" fmla="*/ 0 h 266"/>
                <a:gd name="T58" fmla="*/ 0 w 499"/>
                <a:gd name="T59" fmla="*/ 0 h 266"/>
                <a:gd name="T60" fmla="*/ 0 w 499"/>
                <a:gd name="T61" fmla="*/ 0 h 266"/>
                <a:gd name="T62" fmla="*/ 0 w 499"/>
                <a:gd name="T63" fmla="*/ 0 h 266"/>
                <a:gd name="T64" fmla="*/ 0 w 499"/>
                <a:gd name="T65" fmla="*/ 0 h 266"/>
                <a:gd name="T66" fmla="*/ 0 w 499"/>
                <a:gd name="T67" fmla="*/ 0 h 2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99"/>
                <a:gd name="T103" fmla="*/ 0 h 266"/>
                <a:gd name="T104" fmla="*/ 499 w 499"/>
                <a:gd name="T105" fmla="*/ 266 h 2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99" h="266">
                  <a:moveTo>
                    <a:pt x="16" y="0"/>
                  </a:moveTo>
                  <a:lnTo>
                    <a:pt x="4" y="23"/>
                  </a:lnTo>
                  <a:lnTo>
                    <a:pt x="0" y="46"/>
                  </a:lnTo>
                  <a:lnTo>
                    <a:pt x="4" y="70"/>
                  </a:lnTo>
                  <a:lnTo>
                    <a:pt x="16" y="103"/>
                  </a:lnTo>
                  <a:lnTo>
                    <a:pt x="34" y="129"/>
                  </a:lnTo>
                  <a:lnTo>
                    <a:pt x="60" y="156"/>
                  </a:lnTo>
                  <a:lnTo>
                    <a:pt x="104" y="189"/>
                  </a:lnTo>
                  <a:lnTo>
                    <a:pt x="162" y="220"/>
                  </a:lnTo>
                  <a:lnTo>
                    <a:pt x="201" y="236"/>
                  </a:lnTo>
                  <a:lnTo>
                    <a:pt x="249" y="250"/>
                  </a:lnTo>
                  <a:lnTo>
                    <a:pt x="291" y="259"/>
                  </a:lnTo>
                  <a:lnTo>
                    <a:pt x="336" y="265"/>
                  </a:lnTo>
                  <a:lnTo>
                    <a:pt x="383" y="266"/>
                  </a:lnTo>
                  <a:lnTo>
                    <a:pt x="443" y="262"/>
                  </a:lnTo>
                  <a:lnTo>
                    <a:pt x="499" y="247"/>
                  </a:lnTo>
                  <a:lnTo>
                    <a:pt x="446" y="255"/>
                  </a:lnTo>
                  <a:lnTo>
                    <a:pt x="387" y="259"/>
                  </a:lnTo>
                  <a:lnTo>
                    <a:pt x="348" y="259"/>
                  </a:lnTo>
                  <a:lnTo>
                    <a:pt x="309" y="255"/>
                  </a:lnTo>
                  <a:lnTo>
                    <a:pt x="271" y="247"/>
                  </a:lnTo>
                  <a:lnTo>
                    <a:pt x="215" y="232"/>
                  </a:lnTo>
                  <a:lnTo>
                    <a:pt x="164" y="211"/>
                  </a:lnTo>
                  <a:lnTo>
                    <a:pt x="130" y="194"/>
                  </a:lnTo>
                  <a:lnTo>
                    <a:pt x="92" y="170"/>
                  </a:lnTo>
                  <a:lnTo>
                    <a:pt x="62" y="145"/>
                  </a:lnTo>
                  <a:lnTo>
                    <a:pt x="32" y="117"/>
                  </a:lnTo>
                  <a:lnTo>
                    <a:pt x="21" y="95"/>
                  </a:lnTo>
                  <a:lnTo>
                    <a:pt x="10" y="72"/>
                  </a:lnTo>
                  <a:lnTo>
                    <a:pt x="6" y="53"/>
                  </a:lnTo>
                  <a:lnTo>
                    <a:pt x="6" y="35"/>
                  </a:lnTo>
                  <a:lnTo>
                    <a:pt x="15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1" name="Freeform 307"/>
            <p:cNvSpPr>
              <a:spLocks/>
            </p:cNvSpPr>
            <p:nvPr/>
          </p:nvSpPr>
          <p:spPr bwMode="auto">
            <a:xfrm>
              <a:off x="1282" y="307"/>
              <a:ext cx="166" cy="44"/>
            </a:xfrm>
            <a:custGeom>
              <a:avLst/>
              <a:gdLst>
                <a:gd name="T0" fmla="*/ 0 w 497"/>
                <a:gd name="T1" fmla="*/ 0 h 134"/>
                <a:gd name="T2" fmla="*/ 0 w 497"/>
                <a:gd name="T3" fmla="*/ 0 h 134"/>
                <a:gd name="T4" fmla="*/ 0 w 497"/>
                <a:gd name="T5" fmla="*/ 0 h 134"/>
                <a:gd name="T6" fmla="*/ 0 w 497"/>
                <a:gd name="T7" fmla="*/ 0 h 134"/>
                <a:gd name="T8" fmla="*/ 0 w 497"/>
                <a:gd name="T9" fmla="*/ 0 h 134"/>
                <a:gd name="T10" fmla="*/ 0 w 497"/>
                <a:gd name="T11" fmla="*/ 0 h 134"/>
                <a:gd name="T12" fmla="*/ 0 w 497"/>
                <a:gd name="T13" fmla="*/ 0 h 134"/>
                <a:gd name="T14" fmla="*/ 0 w 497"/>
                <a:gd name="T15" fmla="*/ 0 h 134"/>
                <a:gd name="T16" fmla="*/ 0 w 497"/>
                <a:gd name="T17" fmla="*/ 0 h 134"/>
                <a:gd name="T18" fmla="*/ 0 w 497"/>
                <a:gd name="T19" fmla="*/ 0 h 134"/>
                <a:gd name="T20" fmla="*/ 0 w 497"/>
                <a:gd name="T21" fmla="*/ 0 h 134"/>
                <a:gd name="T22" fmla="*/ 0 w 497"/>
                <a:gd name="T23" fmla="*/ 0 h 134"/>
                <a:gd name="T24" fmla="*/ 0 w 497"/>
                <a:gd name="T25" fmla="*/ 0 h 134"/>
                <a:gd name="T26" fmla="*/ 0 w 497"/>
                <a:gd name="T27" fmla="*/ 0 h 134"/>
                <a:gd name="T28" fmla="*/ 0 w 497"/>
                <a:gd name="T29" fmla="*/ 0 h 134"/>
                <a:gd name="T30" fmla="*/ 0 w 497"/>
                <a:gd name="T31" fmla="*/ 0 h 134"/>
                <a:gd name="T32" fmla="*/ 0 w 497"/>
                <a:gd name="T33" fmla="*/ 0 h 134"/>
                <a:gd name="T34" fmla="*/ 0 w 497"/>
                <a:gd name="T35" fmla="*/ 0 h 134"/>
                <a:gd name="T36" fmla="*/ 0 w 497"/>
                <a:gd name="T37" fmla="*/ 0 h 134"/>
                <a:gd name="T38" fmla="*/ 0 w 497"/>
                <a:gd name="T39" fmla="*/ 0 h 134"/>
                <a:gd name="T40" fmla="*/ 0 w 497"/>
                <a:gd name="T41" fmla="*/ 0 h 134"/>
                <a:gd name="T42" fmla="*/ 0 w 497"/>
                <a:gd name="T43" fmla="*/ 0 h 134"/>
                <a:gd name="T44" fmla="*/ 0 w 497"/>
                <a:gd name="T45" fmla="*/ 0 h 1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7"/>
                <a:gd name="T70" fmla="*/ 0 h 134"/>
                <a:gd name="T71" fmla="*/ 497 w 497"/>
                <a:gd name="T72" fmla="*/ 134 h 13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7" h="134">
                  <a:moveTo>
                    <a:pt x="0" y="55"/>
                  </a:moveTo>
                  <a:lnTo>
                    <a:pt x="20" y="36"/>
                  </a:lnTo>
                  <a:lnTo>
                    <a:pt x="50" y="22"/>
                  </a:lnTo>
                  <a:lnTo>
                    <a:pt x="90" y="6"/>
                  </a:lnTo>
                  <a:lnTo>
                    <a:pt x="141" y="0"/>
                  </a:lnTo>
                  <a:lnTo>
                    <a:pt x="202" y="2"/>
                  </a:lnTo>
                  <a:lnTo>
                    <a:pt x="266" y="13"/>
                  </a:lnTo>
                  <a:lnTo>
                    <a:pt x="326" y="30"/>
                  </a:lnTo>
                  <a:lnTo>
                    <a:pt x="379" y="51"/>
                  </a:lnTo>
                  <a:lnTo>
                    <a:pt x="422" y="73"/>
                  </a:lnTo>
                  <a:lnTo>
                    <a:pt x="468" y="106"/>
                  </a:lnTo>
                  <a:lnTo>
                    <a:pt x="497" y="134"/>
                  </a:lnTo>
                  <a:lnTo>
                    <a:pt x="449" y="99"/>
                  </a:lnTo>
                  <a:lnTo>
                    <a:pt x="416" y="80"/>
                  </a:lnTo>
                  <a:lnTo>
                    <a:pt x="364" y="55"/>
                  </a:lnTo>
                  <a:lnTo>
                    <a:pt x="315" y="38"/>
                  </a:lnTo>
                  <a:lnTo>
                    <a:pt x="267" y="28"/>
                  </a:lnTo>
                  <a:lnTo>
                    <a:pt x="194" y="16"/>
                  </a:lnTo>
                  <a:lnTo>
                    <a:pt x="133" y="16"/>
                  </a:lnTo>
                  <a:lnTo>
                    <a:pt x="91" y="21"/>
                  </a:lnTo>
                  <a:lnTo>
                    <a:pt x="49" y="3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Freeform 308"/>
            <p:cNvSpPr>
              <a:spLocks/>
            </p:cNvSpPr>
            <p:nvPr/>
          </p:nvSpPr>
          <p:spPr bwMode="auto">
            <a:xfrm>
              <a:off x="1477" y="699"/>
              <a:ext cx="44" cy="70"/>
            </a:xfrm>
            <a:custGeom>
              <a:avLst/>
              <a:gdLst>
                <a:gd name="T0" fmla="*/ 0 w 130"/>
                <a:gd name="T1" fmla="*/ 0 h 211"/>
                <a:gd name="T2" fmla="*/ 0 w 130"/>
                <a:gd name="T3" fmla="*/ 0 h 211"/>
                <a:gd name="T4" fmla="*/ 0 w 130"/>
                <a:gd name="T5" fmla="*/ 0 h 211"/>
                <a:gd name="T6" fmla="*/ 0 w 130"/>
                <a:gd name="T7" fmla="*/ 0 h 211"/>
                <a:gd name="T8" fmla="*/ 0 w 130"/>
                <a:gd name="T9" fmla="*/ 0 h 211"/>
                <a:gd name="T10" fmla="*/ 0 w 130"/>
                <a:gd name="T11" fmla="*/ 0 h 211"/>
                <a:gd name="T12" fmla="*/ 0 w 130"/>
                <a:gd name="T13" fmla="*/ 0 h 211"/>
                <a:gd name="T14" fmla="*/ 0 w 130"/>
                <a:gd name="T15" fmla="*/ 0 h 211"/>
                <a:gd name="T16" fmla="*/ 0 w 130"/>
                <a:gd name="T17" fmla="*/ 0 h 211"/>
                <a:gd name="T18" fmla="*/ 0 w 130"/>
                <a:gd name="T19" fmla="*/ 0 h 211"/>
                <a:gd name="T20" fmla="*/ 0 w 130"/>
                <a:gd name="T21" fmla="*/ 0 h 211"/>
                <a:gd name="T22" fmla="*/ 0 w 130"/>
                <a:gd name="T23" fmla="*/ 0 h 211"/>
                <a:gd name="T24" fmla="*/ 0 w 130"/>
                <a:gd name="T25" fmla="*/ 0 h 211"/>
                <a:gd name="T26" fmla="*/ 0 w 130"/>
                <a:gd name="T27" fmla="*/ 0 h 211"/>
                <a:gd name="T28" fmla="*/ 0 w 130"/>
                <a:gd name="T29" fmla="*/ 0 h 21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0"/>
                <a:gd name="T46" fmla="*/ 0 h 211"/>
                <a:gd name="T47" fmla="*/ 130 w 130"/>
                <a:gd name="T48" fmla="*/ 211 h 21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0" h="211">
                  <a:moveTo>
                    <a:pt x="13" y="3"/>
                  </a:moveTo>
                  <a:lnTo>
                    <a:pt x="11" y="32"/>
                  </a:lnTo>
                  <a:lnTo>
                    <a:pt x="0" y="67"/>
                  </a:lnTo>
                  <a:lnTo>
                    <a:pt x="105" y="145"/>
                  </a:lnTo>
                  <a:lnTo>
                    <a:pt x="103" y="166"/>
                  </a:lnTo>
                  <a:lnTo>
                    <a:pt x="118" y="206"/>
                  </a:lnTo>
                  <a:lnTo>
                    <a:pt x="130" y="211"/>
                  </a:lnTo>
                  <a:lnTo>
                    <a:pt x="120" y="197"/>
                  </a:lnTo>
                  <a:lnTo>
                    <a:pt x="112" y="165"/>
                  </a:lnTo>
                  <a:lnTo>
                    <a:pt x="115" y="142"/>
                  </a:lnTo>
                  <a:lnTo>
                    <a:pt x="9" y="62"/>
                  </a:lnTo>
                  <a:lnTo>
                    <a:pt x="17" y="31"/>
                  </a:lnTo>
                  <a:lnTo>
                    <a:pt x="17" y="0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Freeform 309"/>
            <p:cNvSpPr>
              <a:spLocks/>
            </p:cNvSpPr>
            <p:nvPr/>
          </p:nvSpPr>
          <p:spPr bwMode="auto">
            <a:xfrm>
              <a:off x="1534" y="762"/>
              <a:ext cx="41" cy="17"/>
            </a:xfrm>
            <a:custGeom>
              <a:avLst/>
              <a:gdLst>
                <a:gd name="T0" fmla="*/ 0 w 122"/>
                <a:gd name="T1" fmla="*/ 0 h 51"/>
                <a:gd name="T2" fmla="*/ 0 w 122"/>
                <a:gd name="T3" fmla="*/ 0 h 51"/>
                <a:gd name="T4" fmla="*/ 0 w 122"/>
                <a:gd name="T5" fmla="*/ 0 h 51"/>
                <a:gd name="T6" fmla="*/ 0 w 122"/>
                <a:gd name="T7" fmla="*/ 0 h 51"/>
                <a:gd name="T8" fmla="*/ 0 w 122"/>
                <a:gd name="T9" fmla="*/ 0 h 51"/>
                <a:gd name="T10" fmla="*/ 0 w 122"/>
                <a:gd name="T11" fmla="*/ 0 h 51"/>
                <a:gd name="T12" fmla="*/ 0 w 122"/>
                <a:gd name="T13" fmla="*/ 0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2"/>
                <a:gd name="T22" fmla="*/ 0 h 51"/>
                <a:gd name="T23" fmla="*/ 122 w 122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2" h="51">
                  <a:moveTo>
                    <a:pt x="0" y="5"/>
                  </a:moveTo>
                  <a:lnTo>
                    <a:pt x="36" y="31"/>
                  </a:lnTo>
                  <a:lnTo>
                    <a:pt x="122" y="51"/>
                  </a:lnTo>
                  <a:lnTo>
                    <a:pt x="39" y="24"/>
                  </a:lnTo>
                  <a:lnTo>
                    <a:pt x="1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4" name="Freeform 310"/>
            <p:cNvSpPr>
              <a:spLocks/>
            </p:cNvSpPr>
            <p:nvPr/>
          </p:nvSpPr>
          <p:spPr bwMode="auto">
            <a:xfrm>
              <a:off x="1709" y="619"/>
              <a:ext cx="118" cy="163"/>
            </a:xfrm>
            <a:custGeom>
              <a:avLst/>
              <a:gdLst>
                <a:gd name="T0" fmla="*/ 0 w 355"/>
                <a:gd name="T1" fmla="*/ 0 h 488"/>
                <a:gd name="T2" fmla="*/ 0 w 355"/>
                <a:gd name="T3" fmla="*/ 0 h 488"/>
                <a:gd name="T4" fmla="*/ 0 w 355"/>
                <a:gd name="T5" fmla="*/ 0 h 488"/>
                <a:gd name="T6" fmla="*/ 0 w 355"/>
                <a:gd name="T7" fmla="*/ 0 h 488"/>
                <a:gd name="T8" fmla="*/ 0 w 355"/>
                <a:gd name="T9" fmla="*/ 0 h 488"/>
                <a:gd name="T10" fmla="*/ 0 w 355"/>
                <a:gd name="T11" fmla="*/ 0 h 488"/>
                <a:gd name="T12" fmla="*/ 0 w 355"/>
                <a:gd name="T13" fmla="*/ 0 h 488"/>
                <a:gd name="T14" fmla="*/ 0 w 355"/>
                <a:gd name="T15" fmla="*/ 0 h 488"/>
                <a:gd name="T16" fmla="*/ 0 w 355"/>
                <a:gd name="T17" fmla="*/ 0 h 488"/>
                <a:gd name="T18" fmla="*/ 0 w 355"/>
                <a:gd name="T19" fmla="*/ 0 h 488"/>
                <a:gd name="T20" fmla="*/ 0 w 355"/>
                <a:gd name="T21" fmla="*/ 0 h 488"/>
                <a:gd name="T22" fmla="*/ 0 w 355"/>
                <a:gd name="T23" fmla="*/ 0 h 488"/>
                <a:gd name="T24" fmla="*/ 0 w 355"/>
                <a:gd name="T25" fmla="*/ 0 h 488"/>
                <a:gd name="T26" fmla="*/ 0 w 355"/>
                <a:gd name="T27" fmla="*/ 0 h 488"/>
                <a:gd name="T28" fmla="*/ 0 w 355"/>
                <a:gd name="T29" fmla="*/ 0 h 488"/>
                <a:gd name="T30" fmla="*/ 0 w 355"/>
                <a:gd name="T31" fmla="*/ 0 h 488"/>
                <a:gd name="T32" fmla="*/ 0 w 355"/>
                <a:gd name="T33" fmla="*/ 0 h 488"/>
                <a:gd name="T34" fmla="*/ 0 w 355"/>
                <a:gd name="T35" fmla="*/ 0 h 488"/>
                <a:gd name="T36" fmla="*/ 0 w 355"/>
                <a:gd name="T37" fmla="*/ 0 h 488"/>
                <a:gd name="T38" fmla="*/ 0 w 355"/>
                <a:gd name="T39" fmla="*/ 0 h 488"/>
                <a:gd name="T40" fmla="*/ 0 w 355"/>
                <a:gd name="T41" fmla="*/ 0 h 488"/>
                <a:gd name="T42" fmla="*/ 0 w 355"/>
                <a:gd name="T43" fmla="*/ 0 h 488"/>
                <a:gd name="T44" fmla="*/ 0 w 355"/>
                <a:gd name="T45" fmla="*/ 0 h 488"/>
                <a:gd name="T46" fmla="*/ 0 w 355"/>
                <a:gd name="T47" fmla="*/ 0 h 488"/>
                <a:gd name="T48" fmla="*/ 0 w 355"/>
                <a:gd name="T49" fmla="*/ 0 h 488"/>
                <a:gd name="T50" fmla="*/ 0 w 355"/>
                <a:gd name="T51" fmla="*/ 0 h 488"/>
                <a:gd name="T52" fmla="*/ 0 w 355"/>
                <a:gd name="T53" fmla="*/ 0 h 488"/>
                <a:gd name="T54" fmla="*/ 0 w 355"/>
                <a:gd name="T55" fmla="*/ 0 h 488"/>
                <a:gd name="T56" fmla="*/ 0 w 355"/>
                <a:gd name="T57" fmla="*/ 0 h 488"/>
                <a:gd name="T58" fmla="*/ 0 w 355"/>
                <a:gd name="T59" fmla="*/ 0 h 488"/>
                <a:gd name="T60" fmla="*/ 0 w 355"/>
                <a:gd name="T61" fmla="*/ 0 h 488"/>
                <a:gd name="T62" fmla="*/ 0 w 355"/>
                <a:gd name="T63" fmla="*/ 0 h 488"/>
                <a:gd name="T64" fmla="*/ 0 w 355"/>
                <a:gd name="T65" fmla="*/ 0 h 488"/>
                <a:gd name="T66" fmla="*/ 0 w 355"/>
                <a:gd name="T67" fmla="*/ 0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5"/>
                <a:gd name="T103" fmla="*/ 0 h 488"/>
                <a:gd name="T104" fmla="*/ 355 w 355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5" h="488">
                  <a:moveTo>
                    <a:pt x="29" y="3"/>
                  </a:moveTo>
                  <a:lnTo>
                    <a:pt x="15" y="36"/>
                  </a:lnTo>
                  <a:lnTo>
                    <a:pt x="4" y="70"/>
                  </a:lnTo>
                  <a:lnTo>
                    <a:pt x="0" y="108"/>
                  </a:lnTo>
                  <a:lnTo>
                    <a:pt x="3" y="148"/>
                  </a:lnTo>
                  <a:lnTo>
                    <a:pt x="13" y="190"/>
                  </a:lnTo>
                  <a:lnTo>
                    <a:pt x="34" y="246"/>
                  </a:lnTo>
                  <a:lnTo>
                    <a:pt x="61" y="299"/>
                  </a:lnTo>
                  <a:lnTo>
                    <a:pt x="89" y="341"/>
                  </a:lnTo>
                  <a:lnTo>
                    <a:pt x="122" y="382"/>
                  </a:lnTo>
                  <a:lnTo>
                    <a:pt x="164" y="421"/>
                  </a:lnTo>
                  <a:lnTo>
                    <a:pt x="213" y="454"/>
                  </a:lnTo>
                  <a:lnTo>
                    <a:pt x="259" y="473"/>
                  </a:lnTo>
                  <a:lnTo>
                    <a:pt x="306" y="485"/>
                  </a:lnTo>
                  <a:lnTo>
                    <a:pt x="341" y="488"/>
                  </a:lnTo>
                  <a:lnTo>
                    <a:pt x="355" y="484"/>
                  </a:lnTo>
                  <a:lnTo>
                    <a:pt x="316" y="481"/>
                  </a:lnTo>
                  <a:lnTo>
                    <a:pt x="284" y="472"/>
                  </a:lnTo>
                  <a:lnTo>
                    <a:pt x="260" y="467"/>
                  </a:lnTo>
                  <a:lnTo>
                    <a:pt x="227" y="452"/>
                  </a:lnTo>
                  <a:lnTo>
                    <a:pt x="189" y="427"/>
                  </a:lnTo>
                  <a:lnTo>
                    <a:pt x="149" y="395"/>
                  </a:lnTo>
                  <a:lnTo>
                    <a:pt x="113" y="357"/>
                  </a:lnTo>
                  <a:lnTo>
                    <a:pt x="85" y="320"/>
                  </a:lnTo>
                  <a:lnTo>
                    <a:pt x="58" y="278"/>
                  </a:lnTo>
                  <a:lnTo>
                    <a:pt x="36" y="225"/>
                  </a:lnTo>
                  <a:lnTo>
                    <a:pt x="18" y="180"/>
                  </a:lnTo>
                  <a:lnTo>
                    <a:pt x="9" y="130"/>
                  </a:lnTo>
                  <a:lnTo>
                    <a:pt x="9" y="84"/>
                  </a:lnTo>
                  <a:lnTo>
                    <a:pt x="13" y="52"/>
                  </a:lnTo>
                  <a:lnTo>
                    <a:pt x="24" y="26"/>
                  </a:lnTo>
                  <a:lnTo>
                    <a:pt x="40" y="0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Freeform 311"/>
            <p:cNvSpPr>
              <a:spLocks/>
            </p:cNvSpPr>
            <p:nvPr/>
          </p:nvSpPr>
          <p:spPr bwMode="auto">
            <a:xfrm>
              <a:off x="1730" y="610"/>
              <a:ext cx="124" cy="106"/>
            </a:xfrm>
            <a:custGeom>
              <a:avLst/>
              <a:gdLst>
                <a:gd name="T0" fmla="*/ 0 w 373"/>
                <a:gd name="T1" fmla="*/ 0 h 316"/>
                <a:gd name="T2" fmla="*/ 0 w 373"/>
                <a:gd name="T3" fmla="*/ 0 h 316"/>
                <a:gd name="T4" fmla="*/ 0 w 373"/>
                <a:gd name="T5" fmla="*/ 0 h 316"/>
                <a:gd name="T6" fmla="*/ 0 w 373"/>
                <a:gd name="T7" fmla="*/ 0 h 316"/>
                <a:gd name="T8" fmla="*/ 0 w 373"/>
                <a:gd name="T9" fmla="*/ 0 h 316"/>
                <a:gd name="T10" fmla="*/ 0 w 373"/>
                <a:gd name="T11" fmla="*/ 0 h 316"/>
                <a:gd name="T12" fmla="*/ 0 w 373"/>
                <a:gd name="T13" fmla="*/ 0 h 316"/>
                <a:gd name="T14" fmla="*/ 0 w 373"/>
                <a:gd name="T15" fmla="*/ 0 h 316"/>
                <a:gd name="T16" fmla="*/ 0 w 373"/>
                <a:gd name="T17" fmla="*/ 0 h 316"/>
                <a:gd name="T18" fmla="*/ 0 w 373"/>
                <a:gd name="T19" fmla="*/ 0 h 316"/>
                <a:gd name="T20" fmla="*/ 0 w 373"/>
                <a:gd name="T21" fmla="*/ 0 h 316"/>
                <a:gd name="T22" fmla="*/ 0 w 373"/>
                <a:gd name="T23" fmla="*/ 0 h 316"/>
                <a:gd name="T24" fmla="*/ 0 w 373"/>
                <a:gd name="T25" fmla="*/ 0 h 316"/>
                <a:gd name="T26" fmla="*/ 0 w 373"/>
                <a:gd name="T27" fmla="*/ 0 h 316"/>
                <a:gd name="T28" fmla="*/ 0 w 373"/>
                <a:gd name="T29" fmla="*/ 0 h 316"/>
                <a:gd name="T30" fmla="*/ 0 w 373"/>
                <a:gd name="T31" fmla="*/ 0 h 316"/>
                <a:gd name="T32" fmla="*/ 0 w 373"/>
                <a:gd name="T33" fmla="*/ 0 h 316"/>
                <a:gd name="T34" fmla="*/ 0 w 373"/>
                <a:gd name="T35" fmla="*/ 0 h 316"/>
                <a:gd name="T36" fmla="*/ 0 w 373"/>
                <a:gd name="T37" fmla="*/ 0 h 316"/>
                <a:gd name="T38" fmla="*/ 0 w 373"/>
                <a:gd name="T39" fmla="*/ 0 h 316"/>
                <a:gd name="T40" fmla="*/ 0 w 373"/>
                <a:gd name="T41" fmla="*/ 0 h 316"/>
                <a:gd name="T42" fmla="*/ 0 w 373"/>
                <a:gd name="T43" fmla="*/ 0 h 316"/>
                <a:gd name="T44" fmla="*/ 0 w 373"/>
                <a:gd name="T45" fmla="*/ 0 h 31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3"/>
                <a:gd name="T70" fmla="*/ 0 h 316"/>
                <a:gd name="T71" fmla="*/ 373 w 373"/>
                <a:gd name="T72" fmla="*/ 316 h 31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3" h="316">
                  <a:moveTo>
                    <a:pt x="0" y="26"/>
                  </a:moveTo>
                  <a:lnTo>
                    <a:pt x="18" y="9"/>
                  </a:lnTo>
                  <a:lnTo>
                    <a:pt x="51" y="0"/>
                  </a:lnTo>
                  <a:lnTo>
                    <a:pt x="97" y="0"/>
                  </a:lnTo>
                  <a:lnTo>
                    <a:pt x="148" y="13"/>
                  </a:lnTo>
                  <a:lnTo>
                    <a:pt x="196" y="41"/>
                  </a:lnTo>
                  <a:lnTo>
                    <a:pt x="244" y="83"/>
                  </a:lnTo>
                  <a:lnTo>
                    <a:pt x="281" y="118"/>
                  </a:lnTo>
                  <a:lnTo>
                    <a:pt x="315" y="170"/>
                  </a:lnTo>
                  <a:lnTo>
                    <a:pt x="338" y="213"/>
                  </a:lnTo>
                  <a:lnTo>
                    <a:pt x="358" y="258"/>
                  </a:lnTo>
                  <a:lnTo>
                    <a:pt x="373" y="316"/>
                  </a:lnTo>
                  <a:lnTo>
                    <a:pt x="337" y="237"/>
                  </a:lnTo>
                  <a:lnTo>
                    <a:pt x="306" y="176"/>
                  </a:lnTo>
                  <a:lnTo>
                    <a:pt x="269" y="123"/>
                  </a:lnTo>
                  <a:lnTo>
                    <a:pt x="226" y="79"/>
                  </a:lnTo>
                  <a:lnTo>
                    <a:pt x="185" y="47"/>
                  </a:lnTo>
                  <a:lnTo>
                    <a:pt x="135" y="20"/>
                  </a:lnTo>
                  <a:lnTo>
                    <a:pt x="92" y="12"/>
                  </a:lnTo>
                  <a:lnTo>
                    <a:pt x="53" y="12"/>
                  </a:lnTo>
                  <a:lnTo>
                    <a:pt x="23" y="19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Freeform 312"/>
            <p:cNvSpPr>
              <a:spLocks/>
            </p:cNvSpPr>
            <p:nvPr/>
          </p:nvSpPr>
          <p:spPr bwMode="auto">
            <a:xfrm>
              <a:off x="1357" y="539"/>
              <a:ext cx="35" cy="54"/>
            </a:xfrm>
            <a:custGeom>
              <a:avLst/>
              <a:gdLst>
                <a:gd name="T0" fmla="*/ 0 w 106"/>
                <a:gd name="T1" fmla="*/ 0 h 162"/>
                <a:gd name="T2" fmla="*/ 0 w 106"/>
                <a:gd name="T3" fmla="*/ 0 h 162"/>
                <a:gd name="T4" fmla="*/ 0 w 106"/>
                <a:gd name="T5" fmla="*/ 0 h 162"/>
                <a:gd name="T6" fmla="*/ 0 w 106"/>
                <a:gd name="T7" fmla="*/ 0 h 162"/>
                <a:gd name="T8" fmla="*/ 0 w 106"/>
                <a:gd name="T9" fmla="*/ 0 h 162"/>
                <a:gd name="T10" fmla="*/ 0 w 106"/>
                <a:gd name="T11" fmla="*/ 0 h 162"/>
                <a:gd name="T12" fmla="*/ 0 w 106"/>
                <a:gd name="T13" fmla="*/ 0 h 162"/>
                <a:gd name="T14" fmla="*/ 0 w 106"/>
                <a:gd name="T15" fmla="*/ 0 h 162"/>
                <a:gd name="T16" fmla="*/ 0 w 106"/>
                <a:gd name="T17" fmla="*/ 0 h 162"/>
                <a:gd name="T18" fmla="*/ 0 w 106"/>
                <a:gd name="T19" fmla="*/ 0 h 162"/>
                <a:gd name="T20" fmla="*/ 0 w 106"/>
                <a:gd name="T21" fmla="*/ 0 h 1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6"/>
                <a:gd name="T34" fmla="*/ 0 h 162"/>
                <a:gd name="T35" fmla="*/ 106 w 106"/>
                <a:gd name="T36" fmla="*/ 162 h 1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6" h="162">
                  <a:moveTo>
                    <a:pt x="100" y="16"/>
                  </a:moveTo>
                  <a:lnTo>
                    <a:pt x="76" y="9"/>
                  </a:lnTo>
                  <a:lnTo>
                    <a:pt x="46" y="23"/>
                  </a:lnTo>
                  <a:lnTo>
                    <a:pt x="9" y="122"/>
                  </a:lnTo>
                  <a:lnTo>
                    <a:pt x="16" y="162"/>
                  </a:lnTo>
                  <a:lnTo>
                    <a:pt x="0" y="121"/>
                  </a:lnTo>
                  <a:lnTo>
                    <a:pt x="37" y="18"/>
                  </a:lnTo>
                  <a:lnTo>
                    <a:pt x="76" y="0"/>
                  </a:lnTo>
                  <a:lnTo>
                    <a:pt x="106" y="7"/>
                  </a:lnTo>
                  <a:lnTo>
                    <a:pt x="10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" name="TextBox 326"/>
          <p:cNvSpPr txBox="1"/>
          <p:nvPr/>
        </p:nvSpPr>
        <p:spPr>
          <a:xfrm>
            <a:off x="3839133" y="609329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Terrestrial station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28" name="Line 13"/>
          <p:cNvSpPr>
            <a:spLocks noChangeShapeType="1"/>
          </p:cNvSpPr>
          <p:nvPr/>
        </p:nvSpPr>
        <p:spPr bwMode="auto">
          <a:xfrm flipV="1">
            <a:off x="2051720" y="1124744"/>
            <a:ext cx="4464496" cy="1512168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9" name="Line 17"/>
          <p:cNvSpPr>
            <a:spLocks noChangeShapeType="1"/>
          </p:cNvSpPr>
          <p:nvPr/>
        </p:nvSpPr>
        <p:spPr bwMode="auto">
          <a:xfrm flipH="1" flipV="1">
            <a:off x="1981200" y="3429000"/>
            <a:ext cx="60960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04370" y="248872"/>
            <a:ext cx="1912036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GSO</a:t>
            </a:r>
          </a:p>
          <a:p>
            <a:endParaRPr lang="en-US" dirty="0" smtClean="0"/>
          </a:p>
        </p:txBody>
      </p:sp>
      <p:sp>
        <p:nvSpPr>
          <p:cNvPr id="331" name="TextBox 330"/>
          <p:cNvSpPr txBox="1"/>
          <p:nvPr/>
        </p:nvSpPr>
        <p:spPr>
          <a:xfrm>
            <a:off x="6190636" y="238492"/>
            <a:ext cx="1912036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GSO</a:t>
            </a:r>
          </a:p>
          <a:p>
            <a:endParaRPr lang="en-US" dirty="0" smtClean="0"/>
          </a:p>
        </p:txBody>
      </p:sp>
      <p:sp>
        <p:nvSpPr>
          <p:cNvPr id="333" name="TextBox 332"/>
          <p:cNvSpPr txBox="1"/>
          <p:nvPr/>
        </p:nvSpPr>
        <p:spPr>
          <a:xfrm>
            <a:off x="1045985" y="4956751"/>
            <a:ext cx="1912036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GSO</a:t>
            </a:r>
          </a:p>
          <a:p>
            <a:r>
              <a:rPr lang="en-US" dirty="0" err="1" smtClean="0"/>
              <a:t>Tx</a:t>
            </a:r>
            <a:r>
              <a:rPr lang="en-US" dirty="0" smtClean="0"/>
              <a:t>-ES</a:t>
            </a:r>
          </a:p>
          <a:p>
            <a:endParaRPr lang="en-US" dirty="0" smtClean="0"/>
          </a:p>
        </p:txBody>
      </p:sp>
      <p:sp>
        <p:nvSpPr>
          <p:cNvPr id="334" name="TextBox 333"/>
          <p:cNvSpPr txBox="1"/>
          <p:nvPr/>
        </p:nvSpPr>
        <p:spPr>
          <a:xfrm>
            <a:off x="6306185" y="4935566"/>
            <a:ext cx="1796487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                   GSO</a:t>
            </a:r>
          </a:p>
          <a:p>
            <a:r>
              <a:rPr lang="en-US" dirty="0" smtClean="0"/>
              <a:t>                    </a:t>
            </a:r>
            <a:r>
              <a:rPr lang="en-US" dirty="0"/>
              <a:t>R</a:t>
            </a:r>
            <a:r>
              <a:rPr lang="en-US" dirty="0" smtClean="0"/>
              <a:t>x-ES</a:t>
            </a:r>
          </a:p>
          <a:p>
            <a:endParaRPr lang="en-US" dirty="0" smtClean="0"/>
          </a:p>
        </p:txBody>
      </p:sp>
      <p:sp>
        <p:nvSpPr>
          <p:cNvPr id="335" name="TextBox 334"/>
          <p:cNvSpPr txBox="1"/>
          <p:nvPr/>
        </p:nvSpPr>
        <p:spPr>
          <a:xfrm>
            <a:off x="450164" y="2395675"/>
            <a:ext cx="1912036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nGSO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36" name="TextBox 335"/>
          <p:cNvSpPr txBox="1"/>
          <p:nvPr/>
        </p:nvSpPr>
        <p:spPr>
          <a:xfrm>
            <a:off x="3554323" y="4956751"/>
            <a:ext cx="1912036" cy="17543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/>
          </p:nvPr>
        </p:nvGraphicFramePr>
        <p:xfrm>
          <a:off x="1642356" y="2072357"/>
          <a:ext cx="6297438" cy="906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Designer Drawing" r:id="rId10" imgW="2923032" imgH="403860" progId="">
                  <p:embed/>
                </p:oleObj>
              </mc:Choice>
              <mc:Fallback>
                <p:oleObj name="Designer Drawing" r:id="rId10" imgW="2923032" imgH="4038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lum bright="62000" contras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2356" y="2072357"/>
                        <a:ext cx="6297438" cy="906672"/>
                      </a:xfrm>
                      <a:prstGeom prst="rect">
                        <a:avLst/>
                      </a:prstGeom>
                      <a:noFill/>
                      <a:ln cmpd="dbl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33" y="44961"/>
            <a:ext cx="664522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2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6" grpId="0" animBg="1"/>
      <p:bldP spid="123917" grpId="0" animBg="1"/>
      <p:bldP spid="123918" grpId="0" animBg="1"/>
      <p:bldP spid="123919" grpId="0" animBg="1"/>
      <p:bldP spid="123920" grpId="0" animBg="1"/>
      <p:bldP spid="123921" grpId="0" animBg="1"/>
      <p:bldP spid="123922" grpId="0" animBg="1"/>
      <p:bldP spid="123923" grpId="0" animBg="1"/>
      <p:bldP spid="123950" grpId="0" animBg="1"/>
      <p:bldP spid="123951" grpId="0" animBg="1"/>
      <p:bldP spid="123952" grpId="0" animBg="1"/>
      <p:bldP spid="123953" grpId="0" animBg="1"/>
      <p:bldP spid="123956" grpId="0" autoUpdateAnimBg="0"/>
      <p:bldP spid="328" grpId="0" animBg="1"/>
      <p:bldP spid="3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Forms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of Coordination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458" y="1401097"/>
            <a:ext cx="8479874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-342900" defTabSz="762000" eaLnBrk="0" hangingPunct="0">
              <a:spcBef>
                <a:spcPct val="50000"/>
              </a:spcBef>
              <a:buClr>
                <a:srgbClr val="00FF00"/>
              </a:buClr>
              <a:defRPr/>
            </a:pPr>
            <a:r>
              <a:rPr lang="en-US" sz="3200" b="1" dirty="0">
                <a:solidFill>
                  <a:srgbClr val="1F497D"/>
                </a:solidFill>
              </a:rPr>
              <a:t>No.9.6:Before </a:t>
            </a:r>
            <a:r>
              <a:rPr lang="en-US" sz="3200" b="1" dirty="0" err="1">
                <a:solidFill>
                  <a:srgbClr val="1F497D"/>
                </a:solidFill>
              </a:rPr>
              <a:t>BiU</a:t>
            </a:r>
            <a:r>
              <a:rPr lang="en-US" sz="3200" b="1" dirty="0">
                <a:solidFill>
                  <a:srgbClr val="1F497D"/>
                </a:solidFill>
              </a:rPr>
              <a:t> or </a:t>
            </a:r>
            <a:r>
              <a:rPr lang="en-US" sz="3200" b="1" dirty="0" smtClean="0">
                <a:solidFill>
                  <a:srgbClr val="1F497D"/>
                </a:solidFill>
              </a:rPr>
              <a:t>Notify, coordination shall be effected in this cases(No.9.27/AP </a:t>
            </a:r>
            <a:r>
              <a:rPr lang="en-US" sz="3200" b="1" dirty="0">
                <a:solidFill>
                  <a:srgbClr val="1F497D"/>
                </a:solidFill>
              </a:rPr>
              <a:t>5 -Table 5-1)  </a:t>
            </a:r>
          </a:p>
          <a:p>
            <a:pPr marL="800100" lvl="1" indent="-342900">
              <a:spcBef>
                <a:spcPct val="20000"/>
              </a:spcBef>
              <a:defRPr/>
            </a:pPr>
            <a:endParaRPr lang="en-US" sz="3200" b="1" dirty="0">
              <a:solidFill>
                <a:srgbClr val="1F497D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10507"/>
              </p:ext>
            </p:extLst>
          </p:nvPr>
        </p:nvGraphicFramePr>
        <p:xfrm>
          <a:off x="774967" y="2495097"/>
          <a:ext cx="7704856" cy="4251960"/>
        </p:xfrm>
        <a:graphic>
          <a:graphicData uri="http://schemas.openxmlformats.org/drawingml/2006/table">
            <a:tbl>
              <a:tblPr firstRow="1" bandRow="1"/>
              <a:tblGrid>
                <a:gridCol w="5544616"/>
                <a:gridCol w="2160240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Cases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Provision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GSO to 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9.7, Art7 AP30/30A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Certain ES of GSO to NGSO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9.7A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NGSO to Certain</a:t>
                      </a:r>
                      <a:r>
                        <a:rPr lang="en-US" baseline="0" dirty="0" smtClean="0"/>
                        <a:t> ES of 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9.7B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BSS (GSO/NGSO) to Terrestrial Services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9.11,</a:t>
                      </a:r>
                      <a:r>
                        <a:rPr lang="en-US" baseline="0" dirty="0" smtClean="0"/>
                        <a:t> Res.539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NGSO</a:t>
                      </a:r>
                      <a:r>
                        <a:rPr lang="en-US" baseline="0" dirty="0" smtClean="0"/>
                        <a:t> to NGSO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9.11A/9.12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NGSO to 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9.11A/9.12A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GSO to NGSO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9.11A/9.13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NGSO/GSO</a:t>
                      </a:r>
                      <a:r>
                        <a:rPr lang="en-US" baseline="0" dirty="0" smtClean="0"/>
                        <a:t> to </a:t>
                      </a:r>
                      <a:r>
                        <a:rPr lang="en-US" dirty="0" smtClean="0"/>
                        <a:t>Terrestrial Services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9.11A/9.14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requirement to seek the </a:t>
                      </a:r>
                      <a:r>
                        <a:rPr lang="en-US" alt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agreement</a:t>
                      </a:r>
                      <a:r>
                        <a:rPr lang="en-US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other administrations is included in a footnote to the Table of Allocation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 smtClean="0"/>
                        <a:t>9.21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50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14401" y="561311"/>
            <a:ext cx="7124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Footnote </a:t>
            </a:r>
            <a:r>
              <a:rPr lang="en-US" sz="32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refers Nos.9.11A – 9.14 or 9.21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3678" y="1250311"/>
            <a:ext cx="7846142" cy="560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AU" sz="2800" b="1" dirty="0">
                <a:solidFill>
                  <a:srgbClr val="1F497D"/>
                </a:solidFill>
              </a:rPr>
              <a:t>No.9.11A (Coordination examined under No.11.32)</a:t>
            </a:r>
          </a:p>
          <a:p>
            <a:pPr marL="342900" lvl="0" indent="-342900">
              <a:spcBef>
                <a:spcPct val="20000"/>
              </a:spcBef>
            </a:pPr>
            <a:r>
              <a:rPr lang="en-AU" sz="2800" b="1" dirty="0">
                <a:solidFill>
                  <a:prstClr val="black"/>
                </a:solidFill>
              </a:rPr>
              <a:t>e.g. 5.208	</a:t>
            </a:r>
            <a:r>
              <a:rPr lang="en-AU" sz="2800" dirty="0">
                <a:solidFill>
                  <a:prstClr val="black">
                    <a:lumMod val="95000"/>
                  </a:prstClr>
                </a:solidFill>
              </a:rPr>
              <a:t>The use of the band 137-138 MHz by the </a:t>
            </a:r>
            <a:r>
              <a:rPr lang="en-AU" sz="2800" b="1" dirty="0">
                <a:solidFill>
                  <a:prstClr val="black">
                    <a:lumMod val="95000"/>
                  </a:prstClr>
                </a:solidFill>
              </a:rPr>
              <a:t>mobile-satellite service </a:t>
            </a:r>
            <a:r>
              <a:rPr lang="en-AU" sz="2800" dirty="0">
                <a:solidFill>
                  <a:prstClr val="black">
                    <a:lumMod val="95000"/>
                  </a:prstClr>
                </a:solidFill>
              </a:rPr>
              <a:t>is subject to coordination under No. </a:t>
            </a:r>
            <a:r>
              <a:rPr lang="en-AU" sz="2800" b="1" dirty="0">
                <a:solidFill>
                  <a:prstClr val="black">
                    <a:lumMod val="95000"/>
                  </a:prstClr>
                </a:solidFill>
              </a:rPr>
              <a:t>9.11A</a:t>
            </a:r>
            <a:r>
              <a:rPr lang="en-AU" sz="2800" dirty="0">
                <a:solidFill>
                  <a:prstClr val="black">
                    <a:lumMod val="95000"/>
                  </a:prstClr>
                </a:solidFill>
              </a:rPr>
              <a:t>.</a:t>
            </a:r>
            <a:r>
              <a:rPr lang="en-AU" sz="2800" dirty="0">
                <a:solidFill>
                  <a:srgbClr val="FFFF00"/>
                </a:solidFill>
              </a:rPr>
              <a:t>     </a:t>
            </a:r>
            <a:r>
              <a:rPr lang="en-US" sz="2800" b="1" dirty="0">
                <a:solidFill>
                  <a:srgbClr val="FFFF00"/>
                </a:solidFill>
              </a:rPr>
              <a:t>      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b="1" dirty="0">
                <a:solidFill>
                  <a:srgbClr val="FF0000"/>
                </a:solidFill>
              </a:rPr>
              <a:t>	See also </a:t>
            </a: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800" b="1" dirty="0" err="1">
                <a:ln>
                  <a:solidFill>
                    <a:srgbClr val="92D050"/>
                  </a:solidFill>
                </a:ln>
                <a:solidFill>
                  <a:prstClr val="black"/>
                </a:solidFill>
              </a:rPr>
              <a:t>RoP</a:t>
            </a: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prstClr val="black"/>
                </a:solidFill>
              </a:rPr>
              <a:t> Table 9.11A-1</a:t>
            </a:r>
            <a:r>
              <a:rPr lang="en-US" sz="2800" dirty="0">
                <a:ln>
                  <a:solidFill>
                    <a:srgbClr val="92D050"/>
                  </a:solidFill>
                </a:ln>
                <a:solidFill>
                  <a:prstClr val="black"/>
                </a:solidFill>
              </a:rPr>
              <a:t>; </a:t>
            </a:r>
            <a:r>
              <a:rPr lang="en-US" sz="2800" b="1" dirty="0">
                <a:ln>
                  <a:solidFill>
                    <a:srgbClr val="92D050"/>
                  </a:solidFill>
                </a:ln>
                <a:solidFill>
                  <a:prstClr val="black"/>
                </a:solidFill>
              </a:rPr>
              <a:t>other space services to which 9.11A applies </a:t>
            </a:r>
          </a:p>
          <a:p>
            <a:pPr marL="342900" indent="-342900">
              <a:spcBef>
                <a:spcPct val="20000"/>
              </a:spcBef>
            </a:pPr>
            <a:r>
              <a:rPr lang="en-AU" sz="2800" b="1" dirty="0">
                <a:solidFill>
                  <a:srgbClr val="1F497D"/>
                </a:solidFill>
              </a:rPr>
              <a:t>No.9.21 (Agreement examined under No.11.31)</a:t>
            </a:r>
          </a:p>
          <a:p>
            <a:pPr marL="342900" lvl="0" indent="-342900">
              <a:spcBef>
                <a:spcPct val="20000"/>
              </a:spcBef>
            </a:pPr>
            <a:r>
              <a:rPr lang="en-AU" sz="2800" b="1" dirty="0">
                <a:solidFill>
                  <a:prstClr val="black"/>
                </a:solidFill>
              </a:rPr>
              <a:t>e.g. 5.286	</a:t>
            </a:r>
            <a:r>
              <a:rPr lang="en-AU" sz="2800" dirty="0">
                <a:solidFill>
                  <a:prstClr val="black">
                    <a:lumMod val="95000"/>
                  </a:prstClr>
                </a:solidFill>
              </a:rPr>
              <a:t>The band 449.75-450.25 MHz may be used for the space operation service (Earth-to-space) and the space research service (Earth-to-space), subject to </a:t>
            </a:r>
            <a:r>
              <a:rPr lang="en-AU" sz="2800" b="1" dirty="0">
                <a:solidFill>
                  <a:prstClr val="black">
                    <a:lumMod val="95000"/>
                  </a:prstClr>
                </a:solidFill>
              </a:rPr>
              <a:t>agreement</a:t>
            </a:r>
            <a:r>
              <a:rPr lang="en-AU" sz="2800" dirty="0">
                <a:solidFill>
                  <a:prstClr val="black">
                    <a:lumMod val="95000"/>
                  </a:prstClr>
                </a:solidFill>
              </a:rPr>
              <a:t> obtained under No. </a:t>
            </a:r>
            <a:r>
              <a:rPr lang="en-AU" sz="2800" b="1" dirty="0" smtClean="0">
                <a:solidFill>
                  <a:prstClr val="black">
                    <a:lumMod val="95000"/>
                  </a:prstClr>
                </a:solidFill>
              </a:rPr>
              <a:t>9.21</a:t>
            </a:r>
            <a:endParaRPr lang="en-US" sz="2800" b="1" dirty="0">
              <a:solidFill>
                <a:prstClr val="black">
                  <a:lumMod val="9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71959" y="1751308"/>
            <a:ext cx="8369085" cy="15499"/>
          </a:xfrm>
          <a:prstGeom prst="line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72" y="4570292"/>
            <a:ext cx="8401016" cy="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7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Criteria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and methods for identification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7846" y="1625686"/>
            <a:ext cx="784614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en-US" sz="3200" dirty="0" err="1">
                <a:solidFill>
                  <a:srgbClr val="1F497D">
                    <a:lumMod val="9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</a:t>
            </a:r>
            <a:r>
              <a:rPr lang="en-US" sz="3200" dirty="0">
                <a:solidFill>
                  <a:srgbClr val="1F497D">
                    <a:lumMod val="9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Table 5-1: Forms of coordination,  Frequency bands, thresholds/conditions: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08" y="2886020"/>
            <a:ext cx="7916999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 bwMode="gray">
          <a:xfrm>
            <a:off x="4300736" y="3386422"/>
            <a:ext cx="1296144" cy="432048"/>
          </a:xfrm>
          <a:prstGeom prst="roundRect">
            <a:avLst/>
          </a:prstGeom>
          <a:solidFill>
            <a:srgbClr val="FFFF00">
              <a:alpha val="34000"/>
            </a:srgbClr>
          </a:solidFill>
          <a:ln w="38100" cap="flat" cmpd="sng" algn="ctr">
            <a:solidFill>
              <a:srgbClr val="FF0000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rtlCol="0" anchor="ctr"/>
          <a:lstStyle/>
          <a:p>
            <a:pPr marL="0" marR="0" lvl="0" indent="0" algn="ctr" defTabSz="7620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00FF0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16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28467" y="272845"/>
            <a:ext cx="6586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Publication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: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CR/C</a:t>
            </a:r>
            <a:b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</a:b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 Special Section</a:t>
            </a:r>
            <a:endParaRPr lang="en-US" sz="3600" b="1" spc="-150" dirty="0">
              <a:ln w="3175">
                <a:noFill/>
              </a:ln>
              <a:solidFill>
                <a:srgbClr val="4F81B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784" y="1566122"/>
            <a:ext cx="7957729" cy="554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>
                <a:solidFill>
                  <a:srgbClr val="1F497D"/>
                </a:solidFill>
              </a:rPr>
              <a:t>The BR publishes the information (network data) in a Special Section of BR IFIC on DVD-ROM as well as </a:t>
            </a:r>
          </a:p>
          <a:p>
            <a:r>
              <a:rPr lang="en-US" sz="2800" b="1" u="sng" dirty="0">
                <a:solidFill>
                  <a:srgbClr val="1F497D"/>
                </a:solidFill>
              </a:rPr>
              <a:t>RADIOCOMMUNICATION BUREAU COMMENTS 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1F497D"/>
                </a:solidFill>
              </a:rPr>
              <a:t>Relating </a:t>
            </a:r>
            <a:r>
              <a:rPr lang="en-US" sz="2800" b="1" dirty="0">
                <a:solidFill>
                  <a:srgbClr val="1F497D"/>
                </a:solidFill>
              </a:rPr>
              <a:t>to the Findings with respect to No.11.31 (No.9.35 examination)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1F497D"/>
                </a:solidFill>
              </a:rPr>
              <a:t>Relating </a:t>
            </a:r>
            <a:r>
              <a:rPr lang="en-US" sz="2800" b="1" dirty="0">
                <a:solidFill>
                  <a:srgbClr val="1F497D"/>
                </a:solidFill>
              </a:rPr>
              <a:t>to the coordination examination with respect to No.9.36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F497D"/>
                </a:solidFill>
              </a:rPr>
              <a:t>Administrations identified under all Forms of Coordination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F497D"/>
                </a:solidFill>
              </a:rPr>
              <a:t>List of Satellite networks (9.36.2)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F497D"/>
                </a:solidFill>
              </a:rPr>
              <a:t>Potentially Affected Administrations for some (9.36.1) for information only 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sz="32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0" y="1037561"/>
            <a:ext cx="8966793" cy="56156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 bwMode="gray">
          <a:xfrm>
            <a:off x="57900" y="3765429"/>
            <a:ext cx="2061576" cy="2801937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8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8" y="1165301"/>
            <a:ext cx="7954869" cy="2086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23" y="3379808"/>
            <a:ext cx="7900161" cy="33804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056" y="916765"/>
            <a:ext cx="835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Page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025" y="3131271"/>
            <a:ext cx="835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Page 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gray">
          <a:xfrm>
            <a:off x="3975218" y="1345245"/>
            <a:ext cx="2607940" cy="262533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gray">
          <a:xfrm>
            <a:off x="3975218" y="3594793"/>
            <a:ext cx="2607940" cy="262533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2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30" y="1037561"/>
            <a:ext cx="8459175" cy="516596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gray">
          <a:xfrm>
            <a:off x="3141785" y="883138"/>
            <a:ext cx="2821353" cy="2969847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23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70" y="1121142"/>
            <a:ext cx="7974623" cy="18362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17" y="2957404"/>
            <a:ext cx="7972076" cy="390059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gray">
          <a:xfrm>
            <a:off x="3235569" y="1037561"/>
            <a:ext cx="2751016" cy="920581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gray">
          <a:xfrm>
            <a:off x="3235569" y="2833966"/>
            <a:ext cx="2751016" cy="576064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9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44" y="1125416"/>
            <a:ext cx="8054304" cy="34181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44" y="4604623"/>
            <a:ext cx="8054304" cy="225337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 bwMode="gray">
          <a:xfrm>
            <a:off x="2968854" y="1064340"/>
            <a:ext cx="2952328" cy="389385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sp>
        <p:nvSpPr>
          <p:cNvPr id="8" name="Rounded Rectangle 7"/>
          <p:cNvSpPr/>
          <p:nvPr/>
        </p:nvSpPr>
        <p:spPr bwMode="gray">
          <a:xfrm>
            <a:off x="3725010" y="1924820"/>
            <a:ext cx="589082" cy="224412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gray">
          <a:xfrm>
            <a:off x="3693748" y="4819917"/>
            <a:ext cx="651606" cy="267898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3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38" y="1099809"/>
            <a:ext cx="8472808" cy="51253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gray">
          <a:xfrm>
            <a:off x="3074997" y="1074478"/>
            <a:ext cx="3024336" cy="389385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0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No more split of network for 21.4-22GHz BSS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65726" y="1549588"/>
            <a:ext cx="7846142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800" b="1" dirty="0" smtClean="0">
                <a:solidFill>
                  <a:srgbClr val="1F497D"/>
                </a:solidFill>
              </a:rPr>
              <a:t>21.4-22 </a:t>
            </a:r>
            <a:r>
              <a:rPr lang="en-US" sz="2800" b="1" dirty="0">
                <a:solidFill>
                  <a:srgbClr val="1F497D"/>
                </a:solidFill>
              </a:rPr>
              <a:t>GHz portion of a request for </a:t>
            </a:r>
            <a:r>
              <a:rPr lang="en-US" sz="2800" b="1" dirty="0" smtClean="0">
                <a:solidFill>
                  <a:srgbClr val="1F497D"/>
                </a:solidFill>
              </a:rPr>
              <a:t>coordination has been removed and published in </a:t>
            </a:r>
            <a:r>
              <a:rPr lang="en-US" sz="2800" b="1" dirty="0">
                <a:solidFill>
                  <a:srgbClr val="1F497D"/>
                </a:solidFill>
              </a:rPr>
              <a:t>a separate </a:t>
            </a:r>
            <a:r>
              <a:rPr lang="en-US" sz="2800" b="1" dirty="0" smtClean="0">
                <a:solidFill>
                  <a:srgbClr val="1F497D"/>
                </a:solidFill>
              </a:rPr>
              <a:t>special section (CR/F</a:t>
            </a:r>
            <a:r>
              <a:rPr lang="en-US" sz="2800" b="1" dirty="0" smtClean="0">
                <a:solidFill>
                  <a:srgbClr val="1F497D"/>
                </a:solidFill>
              </a:rPr>
              <a:t>)</a:t>
            </a:r>
            <a:endParaRPr lang="en-US" sz="2800" b="1" dirty="0">
              <a:solidFill>
                <a:srgbClr val="1F497D"/>
              </a:solidFill>
            </a:endParaRPr>
          </a:p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800" b="1" dirty="0" smtClean="0">
                <a:solidFill>
                  <a:srgbClr val="1F497D"/>
                </a:solidFill>
              </a:rPr>
              <a:t>When </a:t>
            </a:r>
            <a:r>
              <a:rPr lang="en-US" sz="2800" b="1" dirty="0" smtClean="0">
                <a:solidFill>
                  <a:srgbClr val="1F497D"/>
                </a:solidFill>
              </a:rPr>
              <a:t>the </a:t>
            </a:r>
            <a:r>
              <a:rPr lang="en-US" sz="2800" b="1" dirty="0">
                <a:solidFill>
                  <a:srgbClr val="1F497D"/>
                </a:solidFill>
              </a:rPr>
              <a:t>special procedure under </a:t>
            </a:r>
            <a:r>
              <a:rPr lang="en-US" sz="2800" b="1" dirty="0" smtClean="0">
                <a:solidFill>
                  <a:srgbClr val="1F497D"/>
                </a:solidFill>
              </a:rPr>
              <a:t>Res.553 </a:t>
            </a:r>
            <a:r>
              <a:rPr lang="en-US" sz="2800" b="1" dirty="0">
                <a:solidFill>
                  <a:srgbClr val="1F497D"/>
                </a:solidFill>
              </a:rPr>
              <a:t>has been requested, </a:t>
            </a:r>
            <a:r>
              <a:rPr lang="en-US" sz="2800" b="1" dirty="0" smtClean="0">
                <a:solidFill>
                  <a:srgbClr val="1F497D"/>
                </a:solidFill>
              </a:rPr>
              <a:t>the notice will </a:t>
            </a:r>
            <a:r>
              <a:rPr lang="en-US" sz="2800" b="1" dirty="0">
                <a:solidFill>
                  <a:srgbClr val="1F497D"/>
                </a:solidFill>
              </a:rPr>
              <a:t>still be treated independently and will be published in a CR/F special section</a:t>
            </a:r>
          </a:p>
        </p:txBody>
      </p:sp>
    </p:spTree>
    <p:extLst>
      <p:ext uri="{BB962C8B-B14F-4D97-AF65-F5344CB8AC3E}">
        <p14:creationId xmlns:p14="http://schemas.microsoft.com/office/powerpoint/2010/main" val="328869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Comment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on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CR/C</a:t>
            </a:r>
            <a:endParaRPr lang="en-US" sz="3600" b="1" spc="-150" dirty="0">
              <a:ln w="3175">
                <a:noFill/>
              </a:ln>
              <a:solidFill>
                <a:srgbClr val="4F81B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863" y="1174452"/>
            <a:ext cx="7846142" cy="509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1F497D"/>
                </a:solidFill>
              </a:rPr>
              <a:t>An administration having received a request for coordination (through publication of </a:t>
            </a:r>
            <a:r>
              <a:rPr lang="en-US" altLang="en-US" sz="2800" b="1" dirty="0" smtClean="0">
                <a:solidFill>
                  <a:srgbClr val="1F497D"/>
                </a:solidFill>
              </a:rPr>
              <a:t>CR/C) </a:t>
            </a:r>
            <a:r>
              <a:rPr lang="en-US" altLang="en-US" sz="2800" b="1" u="sng" dirty="0">
                <a:solidFill>
                  <a:srgbClr val="1F497D"/>
                </a:solidFill>
              </a:rPr>
              <a:t>shall examine</a:t>
            </a:r>
            <a:r>
              <a:rPr lang="en-US" altLang="en-US" sz="2800" b="1" dirty="0">
                <a:solidFill>
                  <a:srgbClr val="1F497D"/>
                </a:solidFill>
              </a:rPr>
              <a:t> the matter with respect to interference which may be caused to, or caused by, its own assignments</a:t>
            </a:r>
          </a:p>
          <a:p>
            <a:pPr marL="457200" lvl="0" indent="-457200" defTabSz="7620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800" b="1" u="sng" dirty="0">
                <a:solidFill>
                  <a:srgbClr val="1F497D"/>
                </a:solidFill>
              </a:rPr>
              <a:t>inform</a:t>
            </a:r>
            <a:r>
              <a:rPr lang="en-US" altLang="en-US" sz="2800" b="1" dirty="0">
                <a:solidFill>
                  <a:srgbClr val="1F497D"/>
                </a:solidFill>
              </a:rPr>
              <a:t> the requesting administration and the BR </a:t>
            </a:r>
            <a:r>
              <a:rPr lang="en-US" altLang="en-US" sz="2800" b="1" u="sng" dirty="0">
                <a:solidFill>
                  <a:srgbClr val="1F497D"/>
                </a:solidFill>
              </a:rPr>
              <a:t>within four months</a:t>
            </a:r>
            <a:r>
              <a:rPr lang="en-US" altLang="en-US" sz="2800" b="1" dirty="0">
                <a:solidFill>
                  <a:srgbClr val="1F497D"/>
                </a:solidFill>
              </a:rPr>
              <a:t> from the date of publication of the BR IFIC of either:</a:t>
            </a:r>
          </a:p>
          <a:p>
            <a:pPr marL="962025" lvl="1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b="1" dirty="0">
                <a:solidFill>
                  <a:srgbClr val="1F497D"/>
                </a:solidFill>
              </a:rPr>
              <a:t>its agreement to the proposed use, or</a:t>
            </a:r>
          </a:p>
          <a:p>
            <a:pPr marL="962025" lvl="1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b="1" dirty="0">
                <a:solidFill>
                  <a:srgbClr val="1F497D"/>
                </a:solidFill>
              </a:rPr>
              <a:t>its disagreement, giving </a:t>
            </a:r>
            <a:r>
              <a:rPr lang="en-US" altLang="en-US" sz="2800" b="1" u="sng" dirty="0">
                <a:solidFill>
                  <a:srgbClr val="1F497D"/>
                </a:solidFill>
              </a:rPr>
              <a:t>reasons for the disagreement</a:t>
            </a:r>
          </a:p>
        </p:txBody>
      </p:sp>
    </p:spTree>
    <p:extLst>
      <p:ext uri="{BB962C8B-B14F-4D97-AF65-F5344CB8AC3E}">
        <p14:creationId xmlns:p14="http://schemas.microsoft.com/office/powerpoint/2010/main" val="36752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25415" y="272845"/>
            <a:ext cx="672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Final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Coordination Requirement</a:t>
            </a:r>
          </a:p>
        </p:txBody>
      </p:sp>
      <p:graphicFrame>
        <p:nvGraphicFramePr>
          <p:cNvPr id="5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3097874"/>
              </p:ext>
            </p:extLst>
          </p:nvPr>
        </p:nvGraphicFramePr>
        <p:xfrm>
          <a:off x="457200" y="1719263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129408"/>
                <a:gridCol w="1985392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Section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Provision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Final/Subject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List of </a:t>
                      </a:r>
                      <a:r>
                        <a:rPr lang="en-US" dirty="0" err="1" smtClean="0"/>
                        <a:t>Adms</a:t>
                      </a:r>
                      <a:r>
                        <a:rPr lang="en-US" dirty="0" smtClean="0"/>
                        <a:t> in CR/C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9.7, Art7</a:t>
                      </a:r>
                      <a:r>
                        <a:rPr lang="en-US" baseline="0" dirty="0" smtClean="0"/>
                        <a:t> of AP30/30A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∆T/T,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pfd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mask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Final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List of </a:t>
                      </a:r>
                      <a:r>
                        <a:rPr lang="en-US" dirty="0" err="1" smtClean="0"/>
                        <a:t>Adms</a:t>
                      </a:r>
                      <a:r>
                        <a:rPr lang="en-US" dirty="0" smtClean="0"/>
                        <a:t> in CR/C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9.7</a:t>
                      </a:r>
                    </a:p>
                    <a:p>
                      <a:r>
                        <a:rPr lang="en-US" dirty="0" smtClean="0"/>
                        <a:t>(9.7A, 9.7B)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Coordination Arc</a:t>
                      </a:r>
                    </a:p>
                    <a:p>
                      <a:r>
                        <a:rPr lang="en-US" dirty="0" smtClean="0"/>
                        <a:t>(Band Overlap, EPFD)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to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request for inclusion or exclusion under Nos.9.41/9.42 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List of </a:t>
                      </a:r>
                      <a:r>
                        <a:rPr lang="en-US" dirty="0" err="1" smtClean="0"/>
                        <a:t>Adms</a:t>
                      </a:r>
                      <a:r>
                        <a:rPr lang="en-US" dirty="0" smtClean="0"/>
                        <a:t> in 21.4-22GHz</a:t>
                      </a:r>
                      <a:r>
                        <a:rPr lang="en-US" baseline="0" dirty="0" smtClean="0"/>
                        <a:t> band in CR/C and </a:t>
                      </a:r>
                      <a:r>
                        <a:rPr lang="en-US" dirty="0" smtClean="0"/>
                        <a:t>CR/F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Coordination Arc,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pfd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mask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Final</a:t>
                      </a:r>
                      <a:r>
                        <a:rPr lang="en-US" dirty="0" smtClean="0"/>
                        <a:t>, 9.41 does not apply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List of </a:t>
                      </a:r>
                      <a:r>
                        <a:rPr lang="en-US" dirty="0" err="1" smtClean="0"/>
                        <a:t>Adms</a:t>
                      </a:r>
                      <a:r>
                        <a:rPr lang="en-US" dirty="0" smtClean="0"/>
                        <a:t> in CR/C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9.11 to 9.14, 9.21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Band Overlap, </a:t>
                      </a:r>
                      <a:r>
                        <a:rPr lang="en-US" dirty="0" err="1" smtClean="0"/>
                        <a:t>eirp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pfd</a:t>
                      </a:r>
                      <a:r>
                        <a:rPr lang="en-US" baseline="0" dirty="0" smtClean="0"/>
                        <a:t> mask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Subject to comment under No.9.52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CR/E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Publication (No.9.42)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231" y="1205712"/>
            <a:ext cx="7846142" cy="539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An </a:t>
            </a:r>
            <a:r>
              <a:rPr lang="en-US" sz="2800" b="1" dirty="0" err="1">
                <a:solidFill>
                  <a:srgbClr val="1F497D"/>
                </a:solidFill>
              </a:rPr>
              <a:t>Adm</a:t>
            </a:r>
            <a:r>
              <a:rPr lang="en-US" sz="2800" b="1" dirty="0">
                <a:solidFill>
                  <a:srgbClr val="1F497D"/>
                </a:solidFill>
              </a:rPr>
              <a:t> </a:t>
            </a:r>
            <a:r>
              <a:rPr lang="en-US" sz="2800" b="1" u="sng" dirty="0">
                <a:solidFill>
                  <a:srgbClr val="1F497D"/>
                </a:solidFill>
              </a:rPr>
              <a:t>requests for inclusion </a:t>
            </a:r>
            <a:r>
              <a:rPr lang="en-US" sz="2800" b="1" dirty="0">
                <a:solidFill>
                  <a:srgbClr val="1F497D"/>
                </a:solidFill>
              </a:rPr>
              <a:t>or exclusion of </a:t>
            </a:r>
            <a:r>
              <a:rPr lang="en-US" sz="2800" b="1" dirty="0" err="1">
                <a:solidFill>
                  <a:srgbClr val="1F497D"/>
                </a:solidFill>
              </a:rPr>
              <a:t>adm</a:t>
            </a:r>
            <a:r>
              <a:rPr lang="en-US" sz="2800" b="1" dirty="0">
                <a:solidFill>
                  <a:srgbClr val="1F497D"/>
                </a:solidFill>
              </a:rPr>
              <a:t>/network as coordination requirement under </a:t>
            </a:r>
            <a:r>
              <a:rPr lang="en-US" sz="2800" b="1" dirty="0" smtClean="0">
                <a:solidFill>
                  <a:srgbClr val="1F497D"/>
                </a:solidFill>
              </a:rPr>
              <a:t>No.9.41 </a:t>
            </a:r>
            <a:r>
              <a:rPr lang="en-US" sz="2800" b="1" dirty="0">
                <a:solidFill>
                  <a:srgbClr val="1F497D"/>
                </a:solidFill>
              </a:rPr>
              <a:t>using </a:t>
            </a:r>
            <a:r>
              <a:rPr lang="en-US" sz="2800" b="1" dirty="0" err="1">
                <a:solidFill>
                  <a:srgbClr val="1F497D"/>
                </a:solidFill>
              </a:rPr>
              <a:t>SpaceCom</a:t>
            </a:r>
            <a:r>
              <a:rPr lang="en-US" sz="2800" b="1" dirty="0">
                <a:solidFill>
                  <a:srgbClr val="1F497D"/>
                </a:solidFill>
              </a:rPr>
              <a:t> </a:t>
            </a:r>
            <a:r>
              <a:rPr lang="en-US" sz="2800" b="1" u="sng" dirty="0">
                <a:solidFill>
                  <a:srgbClr val="1F497D"/>
                </a:solidFill>
              </a:rPr>
              <a:t>within 4 month</a:t>
            </a: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No request within 4 month means agreement to the requirements published in CR/C (No.9.43)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CR/E contains list of administrations/ satellite networks, requested and confirmed by the Bureau for inclusion (No.9.42)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1F497D"/>
                </a:solidFill>
              </a:rPr>
              <a:t>Final List of coordination requirements </a:t>
            </a:r>
            <a:r>
              <a:rPr lang="en-US" sz="2800" b="1" dirty="0">
                <a:solidFill>
                  <a:srgbClr val="1F497D"/>
                </a:solidFill>
              </a:rPr>
              <a:t>(</a:t>
            </a:r>
            <a:r>
              <a:rPr lang="en-US" sz="2800" b="1" dirty="0" err="1">
                <a:solidFill>
                  <a:srgbClr val="1F497D"/>
                </a:solidFill>
              </a:rPr>
              <a:t>Adms</a:t>
            </a:r>
            <a:r>
              <a:rPr lang="en-US" sz="2800" b="1" dirty="0">
                <a:solidFill>
                  <a:srgbClr val="1F497D"/>
                </a:solidFill>
              </a:rPr>
              <a:t> and networks) published in </a:t>
            </a:r>
            <a:r>
              <a:rPr lang="en-US" sz="2800" b="1" u="sng" dirty="0">
                <a:solidFill>
                  <a:srgbClr val="1F497D"/>
                </a:solidFill>
              </a:rPr>
              <a:t>CR/E + CR/C 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During coordination additional networks can be included with mutual agreement (No.9.42.1)</a:t>
            </a:r>
          </a:p>
        </p:txBody>
      </p:sp>
    </p:spTree>
    <p:extLst>
      <p:ext uri="{BB962C8B-B14F-4D97-AF65-F5344CB8AC3E}">
        <p14:creationId xmlns:p14="http://schemas.microsoft.com/office/powerpoint/2010/main" val="22626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60" y="85061"/>
            <a:ext cx="6821772" cy="372729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gray">
          <a:xfrm>
            <a:off x="6334012" y="754047"/>
            <a:ext cx="1028080" cy="389385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67715"/>
            <a:ext cx="5880954" cy="1254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23" y="5140398"/>
            <a:ext cx="6472360" cy="2017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930" y="4481342"/>
            <a:ext cx="6186243" cy="125357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 bwMode="gray">
          <a:xfrm>
            <a:off x="1155582" y="5666155"/>
            <a:ext cx="4307371" cy="179754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0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59877" y="272845"/>
            <a:ext cx="6361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CR/D Publication (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No.9.53A)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71493" y="1619928"/>
            <a:ext cx="7846142" cy="401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F497D"/>
                </a:solidFill>
              </a:rPr>
              <a:t>An </a:t>
            </a:r>
            <a:r>
              <a:rPr lang="en-US" sz="2800" b="1" dirty="0" err="1">
                <a:solidFill>
                  <a:srgbClr val="1F497D"/>
                </a:solidFill>
              </a:rPr>
              <a:t>Adm</a:t>
            </a:r>
            <a:r>
              <a:rPr lang="en-US" sz="2800" b="1" dirty="0">
                <a:solidFill>
                  <a:srgbClr val="1F497D"/>
                </a:solidFill>
              </a:rPr>
              <a:t> </a:t>
            </a:r>
            <a:r>
              <a:rPr lang="en-US" sz="2800" b="1" u="sng" dirty="0">
                <a:solidFill>
                  <a:srgbClr val="1F497D"/>
                </a:solidFill>
              </a:rPr>
              <a:t>informs its disagreement</a:t>
            </a:r>
            <a:r>
              <a:rPr lang="en-US" sz="2800" b="1" dirty="0">
                <a:solidFill>
                  <a:srgbClr val="1F497D"/>
                </a:solidFill>
              </a:rPr>
              <a:t> under No.9.52 using </a:t>
            </a:r>
            <a:r>
              <a:rPr lang="en-US" sz="2800" b="1" dirty="0" err="1">
                <a:solidFill>
                  <a:srgbClr val="1F497D"/>
                </a:solidFill>
              </a:rPr>
              <a:t>SpaceCom</a:t>
            </a:r>
            <a:r>
              <a:rPr lang="en-US" sz="2800" b="1" dirty="0">
                <a:solidFill>
                  <a:srgbClr val="1F497D"/>
                </a:solidFill>
              </a:rPr>
              <a:t> </a:t>
            </a:r>
            <a:r>
              <a:rPr lang="en-US" sz="2800" b="1" u="sng" dirty="0">
                <a:solidFill>
                  <a:srgbClr val="1F497D"/>
                </a:solidFill>
              </a:rPr>
              <a:t>within 4 month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F497D"/>
                </a:solidFill>
              </a:rPr>
              <a:t>No disagreement within 4 month means agreement to the proposed assignments in CR/C (No.9.52C)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F497D"/>
                </a:solidFill>
              </a:rPr>
              <a:t>CR/D contains list of administrations having submitted their disagreement (No.9.53A)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rgbClr val="1F497D"/>
                </a:solidFill>
              </a:rPr>
              <a:t>Final List of coordination requirements </a:t>
            </a:r>
            <a:r>
              <a:rPr lang="en-US" sz="2800" b="1" dirty="0">
                <a:solidFill>
                  <a:srgbClr val="1F497D"/>
                </a:solidFill>
              </a:rPr>
              <a:t>(</a:t>
            </a:r>
            <a:r>
              <a:rPr lang="en-US" sz="2800" b="1" dirty="0" err="1">
                <a:solidFill>
                  <a:srgbClr val="1F497D"/>
                </a:solidFill>
              </a:rPr>
              <a:t>Adms</a:t>
            </a:r>
            <a:r>
              <a:rPr lang="en-US" sz="2800" b="1" dirty="0">
                <a:solidFill>
                  <a:srgbClr val="1F497D"/>
                </a:solidFill>
              </a:rPr>
              <a:t> ) published in </a:t>
            </a:r>
            <a:r>
              <a:rPr lang="en-US" sz="2800" b="1" u="sng" dirty="0">
                <a:solidFill>
                  <a:srgbClr val="1F497D"/>
                </a:solidFill>
              </a:rPr>
              <a:t>CR/D</a:t>
            </a:r>
            <a:r>
              <a:rPr lang="en-US" sz="2800" b="1" dirty="0">
                <a:solidFill>
                  <a:srgbClr val="1F497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304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26" y="242277"/>
            <a:ext cx="6818206" cy="42359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gray">
          <a:xfrm>
            <a:off x="6314830" y="842868"/>
            <a:ext cx="1039447" cy="389385"/>
          </a:xfrm>
          <a:prstGeom prst="roundRect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1003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762000" eaLnBrk="0" hangingPunct="0">
              <a:spcBef>
                <a:spcPct val="50000"/>
              </a:spcBef>
              <a:buClr>
                <a:srgbClr val="00FF00"/>
              </a:buClr>
            </a:pPr>
            <a:endParaRPr lang="en-US" sz="2400" dirty="0" smtClean="0">
              <a:solidFill>
                <a:srgbClr val="FAFD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85" y="4564411"/>
            <a:ext cx="5094287" cy="1994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999" y="4564411"/>
            <a:ext cx="6384681" cy="24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20877" y="272845"/>
            <a:ext cx="672526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Coordination Approach</a:t>
            </a:r>
            <a:b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2000" dirty="0" smtClean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Earth Station Coordination </a:t>
            </a:r>
            <a:r>
              <a:rPr lang="en-US" altLang="en-US" sz="2000" dirty="0">
                <a:solidFill>
                  <a:srgbClr val="00206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Procedure 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1979613" y="1973263"/>
            <a:ext cx="2057400" cy="936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Coordination</a:t>
            </a:r>
            <a:endParaRPr lang="en-US" altLang="en-US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435600" y="1952625"/>
            <a:ext cx="3186113" cy="4011613"/>
            <a:chOff x="3424" y="1374"/>
            <a:chExt cx="2007" cy="2527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3424" y="2077"/>
              <a:ext cx="2007" cy="1824"/>
            </a:xfrm>
            <a:prstGeom prst="chevron">
              <a:avLst>
                <a:gd name="adj" fmla="val 16469"/>
              </a:avLst>
            </a:prstGeom>
            <a:solidFill>
              <a:srgbClr val="1F497D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EEECE1">
                  <a:alpha val="50000"/>
                </a:srgbClr>
              </a:outerShdw>
            </a:effectLst>
          </p:spPr>
          <p:txBody>
            <a:bodyPr anchor="ctr"/>
            <a:lstStyle>
              <a:lvl1pPr marL="450850" defTabSz="850900"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 defTabSz="8509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 defTabSz="8509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defTabSz="8509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Recording in Master Register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</a:t>
              </a: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international 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sng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recognition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)</a:t>
              </a: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(Bringing into </a:t>
              </a:r>
              <a:r>
                <a:rPr kumimoji="0" lang="en-US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use by the Planned</a:t>
              </a:r>
              <a:r>
                <a:rPr kumimoji="0" lang="en-US" alt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 date</a:t>
              </a:r>
              <a:r>
                <a:rPr kumimoji="0" lang="en-US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)</a:t>
              </a: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  <a:p>
              <a:pPr marL="450850" marR="0" lvl="0" indent="0" defTabSz="8509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3651" y="1374"/>
              <a:ext cx="1296" cy="590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EEECE1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E438A"/>
                </a:buClr>
                <a:buSzPct val="110000"/>
                <a:buFont typeface="Wingdings" panose="05000000000000000000" pitchFamily="2" charset="2"/>
                <a:buChar char="§"/>
                <a:defRPr sz="3200">
                  <a:solidFill>
                    <a:srgbClr val="5C5C5C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Ø"/>
                <a:defRPr sz="2800">
                  <a:solidFill>
                    <a:srgbClr val="5C5C5C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99CC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5C5C5C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Verdana" panose="020B0604030504040204" pitchFamily="34" charset="0"/>
                <a:buChar char="–"/>
                <a:defRPr sz="2000">
                  <a:solidFill>
                    <a:srgbClr val="5C5C5C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99FF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Notification</a:t>
              </a:r>
            </a:p>
          </p:txBody>
        </p:sp>
      </p:grpSp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539750" y="3068638"/>
            <a:ext cx="5400675" cy="2895600"/>
          </a:xfrm>
          <a:prstGeom prst="chevron">
            <a:avLst>
              <a:gd name="adj" fmla="val 17840"/>
            </a:avLst>
          </a:prstGeom>
          <a:solidFill>
            <a:srgbClr val="00B0F0"/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EEECE1">
                <a:alpha val="50000"/>
              </a:srgbClr>
            </a:outerShdw>
          </a:effectLst>
        </p:spPr>
        <p:txBody>
          <a:bodyPr anchor="ctr"/>
          <a:lstStyle>
            <a:lvl1pPr marL="447675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kern="0" dirty="0" smtClean="0">
              <a:solidFill>
                <a:srgbClr val="444400"/>
              </a:solidFill>
              <a:latin typeface="Arial" panose="020B0604020202020204" pitchFamily="34" charset="0"/>
            </a:endParaRP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sz="1800" kern="0" dirty="0">
              <a:solidFill>
                <a:srgbClr val="444400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lang="en-US" sz="1800" kern="0" dirty="0" smtClean="0">
                <a:solidFill>
                  <a:srgbClr val="444400"/>
                </a:solidFill>
                <a:latin typeface="Arial" panose="020B0604020202020204" pitchFamily="34" charset="0"/>
              </a:rPr>
              <a:t>Inform concerned administrations of  detailed descriptions of planned earth stations (no publication, no identification of affected administrations by the Bureau)</a:t>
            </a:r>
          </a:p>
          <a:p>
            <a:pPr>
              <a:buNone/>
            </a:pPr>
            <a:endParaRPr lang="en-US" sz="1800" kern="0" dirty="0" smtClean="0">
              <a:solidFill>
                <a:srgbClr val="44440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800" kern="0" dirty="0" smtClean="0">
                <a:solidFill>
                  <a:srgbClr val="444400"/>
                </a:solidFill>
                <a:latin typeface="Arial" panose="020B0604020202020204" pitchFamily="34" charset="0"/>
              </a:rPr>
              <a:t>Earth </a:t>
            </a:r>
            <a:r>
              <a:rPr lang="en-US" sz="1800" kern="0" dirty="0">
                <a:solidFill>
                  <a:srgbClr val="444400"/>
                </a:solidFill>
                <a:latin typeface="Arial" panose="020B0604020202020204" pitchFamily="34" charset="0"/>
              </a:rPr>
              <a:t>stations should be associated with a satellite network for which API and/or CR have been published </a:t>
            </a:r>
            <a:endParaRPr lang="en-US" altLang="en-US" sz="1800" kern="0" dirty="0">
              <a:solidFill>
                <a:srgbClr val="444400"/>
              </a:solidFill>
              <a:latin typeface="Arial" panose="020B0604020202020204" pitchFamily="34" charset="0"/>
            </a:endParaRPr>
          </a:p>
          <a:p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4444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447675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25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Article 11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Notification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165" y="1105624"/>
            <a:ext cx="7846142" cy="557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1F497D"/>
                </a:solidFill>
              </a:rPr>
              <a:t>Assignments (final characteristics) have to be </a:t>
            </a:r>
            <a:r>
              <a:rPr lang="en-US" altLang="en-US" sz="2400" b="1" u="sng" dirty="0">
                <a:solidFill>
                  <a:srgbClr val="1F497D"/>
                </a:solidFill>
              </a:rPr>
              <a:t>notified</a:t>
            </a:r>
            <a:r>
              <a:rPr lang="en-US" altLang="en-US" sz="2400" b="1" dirty="0">
                <a:solidFill>
                  <a:srgbClr val="1F497D"/>
                </a:solidFill>
              </a:rPr>
              <a:t> under Article 11 to be recorded in the MIFR for international recognition </a:t>
            </a:r>
            <a:r>
              <a:rPr lang="en-US" altLang="en-US" sz="2400" b="1" u="sng" dirty="0">
                <a:solidFill>
                  <a:srgbClr val="1F497D"/>
                </a:solidFill>
              </a:rPr>
              <a:t>within the regulatory period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rgbClr val="1F497D"/>
                </a:solidFill>
              </a:rPr>
              <a:t>In </a:t>
            </a:r>
            <a:r>
              <a:rPr lang="en-US" altLang="en-US" sz="2400" b="1" dirty="0">
                <a:solidFill>
                  <a:srgbClr val="1F497D"/>
                </a:solidFill>
              </a:rPr>
              <a:t>order to be </a:t>
            </a:r>
            <a:r>
              <a:rPr lang="en-US" altLang="en-US" sz="2400" b="1" u="sng" dirty="0">
                <a:solidFill>
                  <a:srgbClr val="1F497D"/>
                </a:solidFill>
              </a:rPr>
              <a:t>recorded in the MIFR </a:t>
            </a:r>
          </a:p>
          <a:p>
            <a:pPr lvl="0">
              <a:spcBef>
                <a:spcPct val="20000"/>
              </a:spcBef>
            </a:pPr>
            <a:r>
              <a:rPr lang="en-US" altLang="en-US" sz="2400" b="1" dirty="0" smtClean="0">
                <a:solidFill>
                  <a:srgbClr val="1F497D"/>
                </a:solidFill>
              </a:rPr>
              <a:t>      Assignments </a:t>
            </a:r>
            <a:r>
              <a:rPr lang="en-US" altLang="en-US" sz="2400" b="1" dirty="0">
                <a:solidFill>
                  <a:srgbClr val="1F497D"/>
                </a:solidFill>
              </a:rPr>
              <a:t>shall 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>
                <a:solidFill>
                  <a:srgbClr val="1F497D"/>
                </a:solidFill>
              </a:rPr>
              <a:t>Be in conformity with </a:t>
            </a:r>
            <a:r>
              <a:rPr lang="en-US" sz="2400" b="1" dirty="0">
                <a:solidFill>
                  <a:srgbClr val="1F497D"/>
                </a:solidFill>
              </a:rPr>
              <a:t>Allocation Table and Other provisions listed in </a:t>
            </a:r>
            <a:r>
              <a:rPr lang="en-US" sz="2400" b="1" dirty="0" err="1">
                <a:solidFill>
                  <a:srgbClr val="1F497D"/>
                </a:solidFill>
              </a:rPr>
              <a:t>RoP</a:t>
            </a:r>
            <a:r>
              <a:rPr lang="en-US" sz="2400" b="1" dirty="0">
                <a:solidFill>
                  <a:srgbClr val="1F497D"/>
                </a:solidFill>
              </a:rPr>
              <a:t> under No.11.31 (No. 11.31 examination)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400" b="1" dirty="0">
                <a:solidFill>
                  <a:srgbClr val="1F497D"/>
                </a:solidFill>
              </a:rPr>
              <a:t>Complete required coordination requirements (No. 11.32 examination)</a:t>
            </a:r>
          </a:p>
          <a:p>
            <a:pPr lvl="1">
              <a:spcBef>
                <a:spcPct val="20000"/>
              </a:spcBef>
            </a:pPr>
            <a:r>
              <a:rPr lang="en-US" b="1" dirty="0">
                <a:solidFill>
                  <a:srgbClr val="1F497D"/>
                </a:solidFill>
              </a:rPr>
              <a:t>Or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400" b="1" dirty="0">
                <a:solidFill>
                  <a:srgbClr val="1F497D"/>
                </a:solidFill>
              </a:rPr>
              <a:t>Be </a:t>
            </a:r>
            <a:r>
              <a:rPr lang="en-US" sz="2400" b="1" dirty="0" err="1">
                <a:solidFill>
                  <a:srgbClr val="1F497D"/>
                </a:solidFill>
              </a:rPr>
              <a:t>favourable</a:t>
            </a:r>
            <a:r>
              <a:rPr lang="en-US" sz="2400" b="1" dirty="0">
                <a:solidFill>
                  <a:srgbClr val="1F497D"/>
                </a:solidFill>
              </a:rPr>
              <a:t> in examination on probability of harmful interference (C/I) (No.11.32A examination)</a:t>
            </a:r>
          </a:p>
          <a:p>
            <a:pPr lvl="0">
              <a:spcBef>
                <a:spcPct val="20000"/>
              </a:spcBef>
            </a:pPr>
            <a:r>
              <a:rPr lang="en-US" sz="1900" b="1" dirty="0">
                <a:solidFill>
                  <a:srgbClr val="444400"/>
                </a:solidFill>
              </a:rPr>
              <a:t> </a:t>
            </a:r>
            <a:endParaRPr lang="en-US" altLang="en-US" sz="1900" b="1" dirty="0">
              <a:solidFill>
                <a:srgbClr val="44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05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Article 11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Notification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165" y="1105624"/>
            <a:ext cx="7846142" cy="6346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1F497D"/>
                </a:solidFill>
              </a:rPr>
              <a:t>Assignments can also be recorded in the MIFR if requested: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>
                <a:solidFill>
                  <a:srgbClr val="1F497D"/>
                </a:solidFill>
              </a:rPr>
              <a:t>Under Nos.4.4/8.4  </a:t>
            </a:r>
          </a:p>
          <a:p>
            <a:pPr marL="1200150" lvl="2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 err="1">
                <a:solidFill>
                  <a:srgbClr val="1F497D"/>
                </a:solidFill>
              </a:rPr>
              <a:t>Unfavourable</a:t>
            </a:r>
            <a:r>
              <a:rPr lang="en-US" altLang="en-US" sz="2400" b="1" dirty="0">
                <a:solidFill>
                  <a:srgbClr val="1F497D"/>
                </a:solidFill>
              </a:rPr>
              <a:t> finding under No.11.31</a:t>
            </a:r>
          </a:p>
          <a:p>
            <a:pPr marL="1200150" lvl="2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>
                <a:solidFill>
                  <a:srgbClr val="1F497D"/>
                </a:solidFill>
              </a:rPr>
              <a:t>Information only – no international recognition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>
                <a:solidFill>
                  <a:srgbClr val="1F497D"/>
                </a:solidFill>
              </a:rPr>
              <a:t>Under No.11.41</a:t>
            </a:r>
          </a:p>
          <a:p>
            <a:pPr marL="1200150" lvl="2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 err="1">
                <a:solidFill>
                  <a:srgbClr val="1F497D"/>
                </a:solidFill>
              </a:rPr>
              <a:t>Unfavourable</a:t>
            </a:r>
            <a:r>
              <a:rPr lang="en-US" altLang="en-US" sz="2400" b="1" dirty="0">
                <a:solidFill>
                  <a:srgbClr val="1F497D"/>
                </a:solidFill>
              </a:rPr>
              <a:t> finding under Nos11.32 and 11.32A</a:t>
            </a:r>
          </a:p>
          <a:p>
            <a:pPr marL="1200150" lvl="2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400" b="1" dirty="0">
                <a:solidFill>
                  <a:srgbClr val="1F497D"/>
                </a:solidFill>
              </a:rPr>
              <a:t>Requirement of No.11.41.2 (indication of coordination effort) and No.11.42 (elimination of harmful interference)</a:t>
            </a:r>
          </a:p>
          <a:p>
            <a:pPr marL="1143000" lvl="2" indent="-228600">
              <a:spcBef>
                <a:spcPct val="20000"/>
              </a:spcBef>
              <a:buFontTx/>
              <a:buChar char="-"/>
            </a:pPr>
            <a:endParaRPr lang="en-US" altLang="en-US" sz="2100" b="1" dirty="0">
              <a:solidFill>
                <a:srgbClr val="444400"/>
              </a:solidFill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1F497D"/>
                </a:solidFill>
              </a:rPr>
              <a:t>Bringing assignments into use has to be confirmed in the notification process (11.47 and 11.44B) within the regulatory period   </a:t>
            </a:r>
          </a:p>
          <a:p>
            <a:pPr lvl="0">
              <a:spcBef>
                <a:spcPct val="20000"/>
              </a:spcBef>
            </a:pPr>
            <a:r>
              <a:rPr lang="en-US" sz="1900" b="1" dirty="0" smtClean="0">
                <a:solidFill>
                  <a:srgbClr val="444400"/>
                </a:solidFill>
              </a:rPr>
              <a:t> </a:t>
            </a:r>
            <a:endParaRPr lang="en-US" altLang="en-US" sz="1900" b="1" dirty="0">
              <a:solidFill>
                <a:srgbClr val="44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98605" y="238145"/>
            <a:ext cx="6971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Publication in Parts of the BR </a:t>
            </a:r>
            <a:r>
              <a:rPr lang="en-US" alt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IFIC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165" y="1105624"/>
            <a:ext cx="7846142" cy="5527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1F497D"/>
                </a:solidFill>
              </a:rPr>
              <a:t>Part I-S  - </a:t>
            </a:r>
            <a:r>
              <a:rPr lang="en-US" altLang="en-US" sz="2800" b="1" u="sng" dirty="0">
                <a:solidFill>
                  <a:srgbClr val="1F497D"/>
                </a:solidFill>
              </a:rPr>
              <a:t>Acknowledgement</a:t>
            </a:r>
            <a:r>
              <a:rPr lang="en-US" altLang="en-US" sz="2800" b="1" dirty="0">
                <a:solidFill>
                  <a:srgbClr val="1F497D"/>
                </a:solidFill>
              </a:rPr>
              <a:t> of receipt, particulars of complete frequency assignment notices 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altLang="en-US" sz="2800" b="1" dirty="0">
              <a:solidFill>
                <a:srgbClr val="1F497D"/>
              </a:solidFill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1F497D"/>
                </a:solidFill>
              </a:rPr>
              <a:t>Part II-S - Findings (</a:t>
            </a:r>
            <a:r>
              <a:rPr lang="en-US" altLang="en-US" sz="2800" b="1" u="sng" dirty="0">
                <a:solidFill>
                  <a:srgbClr val="1F497D"/>
                </a:solidFill>
              </a:rPr>
              <a:t>mostly </a:t>
            </a:r>
            <a:r>
              <a:rPr lang="en-US" altLang="en-US" sz="2800" b="1" u="sng" dirty="0" err="1" smtClean="0">
                <a:solidFill>
                  <a:srgbClr val="1F497D"/>
                </a:solidFill>
              </a:rPr>
              <a:t>favourable</a:t>
            </a:r>
            <a:r>
              <a:rPr lang="en-US" altLang="en-US" sz="2800" b="1" dirty="0">
                <a:solidFill>
                  <a:srgbClr val="1F497D"/>
                </a:solidFill>
              </a:rPr>
              <a:t>) resulting in the </a:t>
            </a:r>
            <a:r>
              <a:rPr lang="en-US" altLang="en-US" sz="2800" b="1" u="sng" dirty="0">
                <a:solidFill>
                  <a:srgbClr val="1F497D"/>
                </a:solidFill>
              </a:rPr>
              <a:t>recording</a:t>
            </a:r>
            <a:r>
              <a:rPr lang="en-US" altLang="en-US" sz="2800" b="1" dirty="0">
                <a:solidFill>
                  <a:srgbClr val="1F497D"/>
                </a:solidFill>
              </a:rPr>
              <a:t> of the frequency assignment </a:t>
            </a:r>
            <a:r>
              <a:rPr lang="en-US" altLang="en-US" sz="2800" dirty="0">
                <a:solidFill>
                  <a:srgbClr val="1F497D"/>
                </a:solidFill>
              </a:rPr>
              <a:t>in the MIFR</a:t>
            </a:r>
            <a:r>
              <a:rPr lang="en-US" altLang="en-US" sz="2800" b="1" dirty="0">
                <a:solidFill>
                  <a:srgbClr val="1F497D"/>
                </a:solidFill>
              </a:rPr>
              <a:t>;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altLang="en-US" sz="2800" b="1" dirty="0">
              <a:solidFill>
                <a:srgbClr val="1F497D"/>
              </a:solidFill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1F497D"/>
                </a:solidFill>
              </a:rPr>
              <a:t>Part III-S - </a:t>
            </a:r>
            <a:r>
              <a:rPr lang="en-US" altLang="en-US" sz="2800" b="1" u="sng" dirty="0" err="1">
                <a:solidFill>
                  <a:srgbClr val="1F497D"/>
                </a:solidFill>
              </a:rPr>
              <a:t>Unfavourable</a:t>
            </a:r>
            <a:r>
              <a:rPr lang="en-US" altLang="en-US" sz="2800" b="1" u="sng" dirty="0">
                <a:solidFill>
                  <a:srgbClr val="1F497D"/>
                </a:solidFill>
              </a:rPr>
              <a:t> Findings</a:t>
            </a:r>
            <a:r>
              <a:rPr lang="en-US" altLang="en-US" sz="2800" b="1" dirty="0">
                <a:solidFill>
                  <a:srgbClr val="1F497D"/>
                </a:solidFill>
              </a:rPr>
              <a:t> resulting in the </a:t>
            </a:r>
            <a:r>
              <a:rPr lang="en-US" altLang="en-US" sz="2800" b="1" u="sng" dirty="0">
                <a:solidFill>
                  <a:srgbClr val="1F497D"/>
                </a:solidFill>
              </a:rPr>
              <a:t>return</a:t>
            </a:r>
            <a:r>
              <a:rPr lang="en-US" altLang="en-US" sz="2800" b="1" dirty="0">
                <a:solidFill>
                  <a:srgbClr val="1F497D"/>
                </a:solidFill>
              </a:rPr>
              <a:t> of the notice to the notifying administration.</a:t>
            </a:r>
          </a:p>
          <a:p>
            <a:pPr lvl="0">
              <a:spcBef>
                <a:spcPct val="20000"/>
              </a:spcBef>
            </a:pPr>
            <a:r>
              <a:rPr lang="en-US" sz="1900" b="1" dirty="0" smtClean="0">
                <a:solidFill>
                  <a:srgbClr val="444400"/>
                </a:solidFill>
              </a:rPr>
              <a:t> </a:t>
            </a:r>
            <a:endParaRPr lang="en-US" altLang="en-US" sz="1900" b="1" dirty="0">
              <a:solidFill>
                <a:srgbClr val="444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30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Documents and Settings\karina\Local Settings\Temporary Internet Files\Content.IE5\BQX106US\MC9003897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70" y="561311"/>
            <a:ext cx="2909950" cy="3160712"/>
          </a:xfrm>
          <a:prstGeom prst="rect">
            <a:avLst/>
          </a:prstGeom>
          <a:noFill/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71232655"/>
              </p:ext>
            </p:extLst>
          </p:nvPr>
        </p:nvGraphicFramePr>
        <p:xfrm>
          <a:off x="4542692" y="1661633"/>
          <a:ext cx="4038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46633" y="417623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Due Diligence Information 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909950" y="4346999"/>
            <a:ext cx="941970" cy="304800"/>
          </a:xfrm>
          <a:prstGeom prst="rightArrow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387" y="510425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Suspension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909950" y="5104251"/>
            <a:ext cx="941970" cy="304800"/>
          </a:xfrm>
          <a:prstGeom prst="rightArrow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387" y="5795568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Maintenance of MIFR etc.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909950" y="5966333"/>
            <a:ext cx="941970" cy="304800"/>
          </a:xfrm>
          <a:prstGeom prst="rightArrow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34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Due Diligence – Res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49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48046" y="1221343"/>
            <a:ext cx="7846142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Resolution 49:  To address the problem of orbit and spectrum reservation without actual use (Res 18 of Kyoto PP)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Applies to satellite network in the FSS, MSS, BSS that is subject to coordination </a:t>
            </a:r>
            <a:r>
              <a:rPr lang="en-US" sz="2800" b="1" dirty="0" smtClean="0">
                <a:solidFill>
                  <a:srgbClr val="1F497D"/>
                </a:solidFill>
              </a:rPr>
              <a:t>Procedure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altLang="en-US" sz="2800" b="1" dirty="0">
              <a:solidFill>
                <a:srgbClr val="1F497D"/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1F497D"/>
                </a:solidFill>
              </a:rPr>
              <a:t>Information on Identity </a:t>
            </a:r>
            <a:r>
              <a:rPr lang="en-US" altLang="en-US" sz="2800" b="1" dirty="0">
                <a:solidFill>
                  <a:srgbClr val="1F497D"/>
                </a:solidFill>
              </a:rPr>
              <a:t>of the satellite </a:t>
            </a:r>
            <a:r>
              <a:rPr lang="en-US" altLang="en-US" sz="2800" b="1" dirty="0" smtClean="0">
                <a:solidFill>
                  <a:srgbClr val="1F497D"/>
                </a:solidFill>
              </a:rPr>
              <a:t>network, Spacecraft and Launch </a:t>
            </a:r>
            <a:r>
              <a:rPr lang="en-US" altLang="en-US" sz="2800" b="1" dirty="0">
                <a:solidFill>
                  <a:srgbClr val="1F497D"/>
                </a:solidFill>
              </a:rPr>
              <a:t>services </a:t>
            </a:r>
            <a:r>
              <a:rPr lang="en-US" altLang="en-US" sz="2800" b="1" dirty="0" smtClean="0">
                <a:solidFill>
                  <a:srgbClr val="1F497D"/>
                </a:solidFill>
              </a:rPr>
              <a:t>provider is required</a:t>
            </a:r>
            <a:endParaRPr lang="en-US" altLang="en-US" sz="2800" b="1" dirty="0">
              <a:solidFill>
                <a:srgbClr val="1F497D"/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Not submitted within the regulatory deadline results in suppression of submissions</a:t>
            </a:r>
          </a:p>
        </p:txBody>
      </p:sp>
    </p:spTree>
    <p:extLst>
      <p:ext uri="{BB962C8B-B14F-4D97-AF65-F5344CB8AC3E}">
        <p14:creationId xmlns:p14="http://schemas.microsoft.com/office/powerpoint/2010/main" val="124454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Due Diligence – Res </a:t>
            </a:r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552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06471" y="1893466"/>
            <a:ext cx="8260861" cy="276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Resolution </a:t>
            </a:r>
            <a:r>
              <a:rPr lang="en-US" sz="2800" b="1" dirty="0" smtClean="0">
                <a:solidFill>
                  <a:srgbClr val="1F497D"/>
                </a:solidFill>
              </a:rPr>
              <a:t>552:  Similar </a:t>
            </a:r>
            <a:r>
              <a:rPr lang="en-US" sz="2800" b="1" dirty="0">
                <a:solidFill>
                  <a:srgbClr val="1F497D"/>
                </a:solidFill>
              </a:rPr>
              <a:t>to Res 49 to some extent</a:t>
            </a: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Applies to BSS in R1,R3 21.4-22G</a:t>
            </a: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Update of DD is required </a:t>
            </a:r>
            <a:r>
              <a:rPr lang="en-US" sz="2800" b="1" dirty="0" smtClean="0">
                <a:solidFill>
                  <a:srgbClr val="1F497D"/>
                </a:solidFill>
              </a:rPr>
              <a:t>for relocation/</a:t>
            </a:r>
            <a:r>
              <a:rPr lang="en-US" sz="2800" b="1" dirty="0" err="1" smtClean="0">
                <a:solidFill>
                  <a:srgbClr val="1F497D"/>
                </a:solidFill>
              </a:rPr>
              <a:t>deorbitting</a:t>
            </a:r>
            <a:r>
              <a:rPr lang="en-US" sz="2800" b="1" dirty="0" smtClean="0">
                <a:solidFill>
                  <a:srgbClr val="1F497D"/>
                </a:solidFill>
              </a:rPr>
              <a:t> </a:t>
            </a: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Submission of DD within 30 days after the commencement of the use</a:t>
            </a:r>
          </a:p>
          <a:p>
            <a:pPr marL="457200" lvl="0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ITU-ID for new </a:t>
            </a:r>
            <a:r>
              <a:rPr lang="en-US" sz="2800" b="1" dirty="0" smtClean="0">
                <a:solidFill>
                  <a:srgbClr val="1F497D"/>
                </a:solidFill>
              </a:rPr>
              <a:t>satellites</a:t>
            </a:r>
            <a:endParaRPr lang="en-US" sz="28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9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Suspension</a:t>
            </a:r>
            <a:endParaRPr lang="en-US" sz="3600" b="1" spc="-150" dirty="0">
              <a:ln w="3175">
                <a:noFill/>
              </a:ln>
              <a:solidFill>
                <a:srgbClr val="4F81B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261" y="1385466"/>
            <a:ext cx="826086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Frequency Assignments </a:t>
            </a:r>
            <a:r>
              <a:rPr lang="en-US" sz="2800" b="1" u="sng" dirty="0">
                <a:solidFill>
                  <a:srgbClr val="1F497D"/>
                </a:solidFill>
              </a:rPr>
              <a:t>can be suspended </a:t>
            </a:r>
            <a:r>
              <a:rPr lang="en-US" sz="2800" b="1" dirty="0">
                <a:solidFill>
                  <a:srgbClr val="1F497D"/>
                </a:solidFill>
              </a:rPr>
              <a:t>for a period of </a:t>
            </a:r>
            <a:r>
              <a:rPr lang="en-US" sz="2800" b="1" u="sng" dirty="0">
                <a:solidFill>
                  <a:srgbClr val="1F497D"/>
                </a:solidFill>
              </a:rPr>
              <a:t>3 years</a:t>
            </a:r>
            <a:r>
              <a:rPr lang="en-US" sz="2800" b="1" dirty="0">
                <a:solidFill>
                  <a:srgbClr val="1F497D"/>
                </a:solidFill>
              </a:rPr>
              <a:t> under </a:t>
            </a:r>
            <a:r>
              <a:rPr lang="en-US" sz="2800" b="1" dirty="0" smtClean="0">
                <a:solidFill>
                  <a:srgbClr val="1F497D"/>
                </a:solidFill>
              </a:rPr>
              <a:t>No.11.49 </a:t>
            </a: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BR </a:t>
            </a:r>
            <a:r>
              <a:rPr lang="en-US" sz="2800" b="1" dirty="0" smtClean="0">
                <a:solidFill>
                  <a:srgbClr val="1F497D"/>
                </a:solidFill>
              </a:rPr>
              <a:t>should be </a:t>
            </a:r>
            <a:r>
              <a:rPr lang="en-US" sz="2800" b="1" dirty="0">
                <a:solidFill>
                  <a:srgbClr val="1F497D"/>
                </a:solidFill>
              </a:rPr>
              <a:t>informed of suspension of use, no later than 6 months from the date of </a:t>
            </a:r>
            <a:r>
              <a:rPr lang="en-US" sz="2800" b="1" dirty="0" smtClean="0">
                <a:solidFill>
                  <a:srgbClr val="1F497D"/>
                </a:solidFill>
              </a:rPr>
              <a:t>suspension. If not, 3 year suspension period will be reduced by amount of delay  </a:t>
            </a: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Frequency Assignments are considered brought back into use only if conditions of No.11.49.1 are met </a:t>
            </a:r>
          </a:p>
        </p:txBody>
      </p:sp>
    </p:spTree>
    <p:extLst>
      <p:ext uri="{BB962C8B-B14F-4D97-AF65-F5344CB8AC3E}">
        <p14:creationId xmlns:p14="http://schemas.microsoft.com/office/powerpoint/2010/main" val="73265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CT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ITU Reminder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61" y="1385466"/>
            <a:ext cx="8260861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800" b="1" dirty="0" smtClean="0">
                <a:solidFill>
                  <a:srgbClr val="1F497D"/>
                </a:solidFill>
              </a:rPr>
              <a:t>Verification of requirements under Nos.11.44/11.44.1 </a:t>
            </a:r>
            <a:r>
              <a:rPr lang="en-US" sz="2800" b="1" dirty="0">
                <a:solidFill>
                  <a:srgbClr val="1F497D"/>
                </a:solidFill>
              </a:rPr>
              <a:t>and </a:t>
            </a:r>
            <a:r>
              <a:rPr lang="en-US" sz="2800" b="1" dirty="0" smtClean="0">
                <a:solidFill>
                  <a:srgbClr val="1F497D"/>
                </a:solidFill>
              </a:rPr>
              <a:t>Res49 in application of No.11.48</a:t>
            </a: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Reminder sent 6 months before expiry of the 7-year regulatory “time limit” </a:t>
            </a:r>
            <a:endParaRPr lang="en-US" sz="2800" b="1" dirty="0" smtClean="0">
              <a:solidFill>
                <a:srgbClr val="1F497D"/>
              </a:solidFill>
            </a:endParaRPr>
          </a:p>
          <a:p>
            <a:pPr lvl="1">
              <a:spcBef>
                <a:spcPct val="20000"/>
              </a:spcBef>
            </a:pPr>
            <a:r>
              <a:rPr lang="en-US" sz="2800" b="1" dirty="0" smtClean="0">
                <a:solidFill>
                  <a:srgbClr val="1F497D"/>
                </a:solidFill>
              </a:rPr>
              <a:t>     - CT ITU is posted on the ITU Web site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If the </a:t>
            </a:r>
            <a:r>
              <a:rPr lang="en-US" sz="2800" b="1" dirty="0" smtClean="0">
                <a:solidFill>
                  <a:srgbClr val="1F497D"/>
                </a:solidFill>
              </a:rPr>
              <a:t>BIU</a:t>
            </a:r>
            <a:r>
              <a:rPr lang="en-US" sz="2800" b="1" dirty="0">
                <a:solidFill>
                  <a:srgbClr val="1F497D"/>
                </a:solidFill>
              </a:rPr>
              <a:t>, due diligence information or notification is not received in time, relevant special sections and assignments recorded in the MIFR shall be </a:t>
            </a:r>
            <a:r>
              <a:rPr lang="en-US" sz="2800" b="1" dirty="0" smtClean="0">
                <a:solidFill>
                  <a:srgbClr val="1F497D"/>
                </a:solidFill>
              </a:rPr>
              <a:t>cancelled</a:t>
            </a:r>
            <a:endParaRPr lang="en-US" sz="28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95754" y="272845"/>
            <a:ext cx="665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Art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13 – Maintenance of MIFR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61" y="1385466"/>
            <a:ext cx="8260861" cy="431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BR is responsible for maintenance of the </a:t>
            </a:r>
            <a:r>
              <a:rPr lang="en-US" sz="2800" b="1" dirty="0" smtClean="0">
                <a:solidFill>
                  <a:srgbClr val="1F497D"/>
                </a:solidFill>
              </a:rPr>
              <a:t>MIFR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F497D"/>
                </a:solidFill>
              </a:rPr>
              <a:t>Under No.13.6 BR </a:t>
            </a:r>
            <a:r>
              <a:rPr lang="en-US" sz="2800" b="1" dirty="0" smtClean="0">
                <a:solidFill>
                  <a:srgbClr val="1F497D"/>
                </a:solidFill>
              </a:rPr>
              <a:t>consult </a:t>
            </a:r>
            <a:r>
              <a:rPr lang="en-US" sz="2800" b="1" dirty="0">
                <a:solidFill>
                  <a:srgbClr val="1F497D"/>
                </a:solidFill>
              </a:rPr>
              <a:t>administrations </a:t>
            </a:r>
            <a:r>
              <a:rPr lang="en-US" sz="2800" b="1" dirty="0" smtClean="0">
                <a:solidFill>
                  <a:srgbClr val="1F497D"/>
                </a:solidFill>
              </a:rPr>
              <a:t>and request more </a:t>
            </a:r>
            <a:r>
              <a:rPr lang="en-US" sz="2800" b="1" dirty="0">
                <a:solidFill>
                  <a:srgbClr val="1F497D"/>
                </a:solidFill>
              </a:rPr>
              <a:t>information about DBIU and/or continuous use based on reliable information available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1F497D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1F497D"/>
                </a:solidFill>
              </a:rPr>
              <a:t>Cancel of the </a:t>
            </a:r>
            <a:r>
              <a:rPr lang="en-US" sz="2800" b="1" dirty="0">
                <a:solidFill>
                  <a:srgbClr val="1F497D"/>
                </a:solidFill>
              </a:rPr>
              <a:t>entry shall be subject to a decision of the RRB </a:t>
            </a:r>
          </a:p>
        </p:txBody>
      </p:sp>
    </p:spTree>
    <p:extLst>
      <p:ext uri="{BB962C8B-B14F-4D97-AF65-F5344CB8AC3E}">
        <p14:creationId xmlns:p14="http://schemas.microsoft.com/office/powerpoint/2010/main" val="47794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40310" y="272845"/>
            <a:ext cx="549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50" dirty="0" smtClean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Summary of </a:t>
            </a:r>
            <a:r>
              <a:rPr lang="en-US" sz="3600" b="1" spc="-150" dirty="0">
                <a:ln w="3175">
                  <a:noFill/>
                </a:ln>
                <a:solidFill>
                  <a:srgbClr val="4F81B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+mj-cs"/>
              </a:rPr>
              <a:t>Coordination Approach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427" y="1637071"/>
            <a:ext cx="7846142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 smtClean="0">
                <a:solidFill>
                  <a:srgbClr val="1F497D"/>
                </a:solidFill>
              </a:rPr>
              <a:t>Inform/Publish characteristics</a:t>
            </a:r>
            <a:endParaRPr lang="en-US" sz="3200" b="1" dirty="0">
              <a:solidFill>
                <a:srgbClr val="1F497D"/>
              </a:solidFill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Fulfil </a:t>
            </a:r>
            <a:r>
              <a:rPr lang="en-US" sz="3200" b="1" dirty="0" smtClean="0">
                <a:solidFill>
                  <a:srgbClr val="1F497D"/>
                </a:solidFill>
              </a:rPr>
              <a:t>requirements in </a:t>
            </a:r>
            <a:r>
              <a:rPr lang="en-US" sz="3200" b="1" dirty="0">
                <a:solidFill>
                  <a:srgbClr val="1F497D"/>
                </a:solidFill>
              </a:rPr>
              <a:t>RR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Negotiate with concerned administrations and get agreements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srgbClr val="1F497D"/>
                </a:solidFill>
              </a:rPr>
              <a:t>Record the coordinated assignments in the </a:t>
            </a:r>
            <a:r>
              <a:rPr lang="en-US" sz="3200" b="1" dirty="0" smtClean="0">
                <a:solidFill>
                  <a:srgbClr val="1F497D"/>
                </a:solidFill>
              </a:rPr>
              <a:t>MIFR</a:t>
            </a:r>
            <a:endParaRPr lang="en-US" sz="3200" b="1" dirty="0">
              <a:solidFill>
                <a:srgbClr val="1F497D"/>
              </a:solidFill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3282462" y="5259754"/>
            <a:ext cx="5165970" cy="12660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17000"/>
                  <a:lumOff val="83000"/>
                </a:schemeClr>
              </a:gs>
              <a:gs pos="97000">
                <a:schemeClr val="accent1">
                  <a:lumMod val="20000"/>
                  <a:lumOff val="80000"/>
                </a:schemeClr>
              </a:gs>
              <a:gs pos="83000">
                <a:schemeClr val="bg1"/>
              </a:gs>
              <a:gs pos="33000">
                <a:srgbClr val="FFFFFF"/>
              </a:gs>
              <a:gs pos="100000">
                <a:schemeClr val="bg2"/>
              </a:gs>
              <a:gs pos="2000">
                <a:schemeClr val="accent5">
                  <a:lumMod val="40000"/>
                  <a:lumOff val="60000"/>
                </a:schemeClr>
              </a:gs>
              <a:gs pos="37000">
                <a:schemeClr val="accent1">
                  <a:lumMod val="20000"/>
                  <a:lumOff val="80000"/>
                </a:schemeClr>
              </a:gs>
              <a:gs pos="8000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Thank you !</a:t>
            </a:r>
            <a:endParaRPr lang="en-US" sz="6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ahoma" pitchFamily="34" charset="0"/>
            </a:endParaRPr>
          </a:p>
        </p:txBody>
      </p:sp>
      <p:pic>
        <p:nvPicPr>
          <p:cNvPr id="6" name="Picture 8" descr="http://www.getconnected.aero/wp-content/uploads/2015/02/Intelsat_EpicNG_605px-300x17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60" y="5042324"/>
            <a:ext cx="2486348" cy="148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3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7967</TotalTime>
  <Words>1671</Words>
  <Application>Microsoft Office PowerPoint</Application>
  <PresentationFormat>On-screen Show (4:3)</PresentationFormat>
  <Paragraphs>300</Paragraphs>
  <Slides>41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Arial Black</vt:lpstr>
      <vt:lpstr>Calibri</vt:lpstr>
      <vt:lpstr>Calibri Light</vt:lpstr>
      <vt:lpstr>Tahoma</vt:lpstr>
      <vt:lpstr>Times New Roman</vt:lpstr>
      <vt:lpstr>Trebuchet MS</vt:lpstr>
      <vt:lpstr>Wingdings</vt:lpstr>
      <vt:lpstr>Office Theme</vt:lpstr>
      <vt:lpstr>Designer Drawing</vt:lpstr>
      <vt:lpstr>Non Planned Space Services  (Coordination and Notification procedures)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Topics</dc:title>
  <dc:creator>ITU - AMR</dc:creator>
  <cp:lastModifiedBy>Falou Dine, Akim</cp:lastModifiedBy>
  <cp:revision>139</cp:revision>
  <dcterms:created xsi:type="dcterms:W3CDTF">2016-01-11T04:07:16Z</dcterms:created>
  <dcterms:modified xsi:type="dcterms:W3CDTF">2017-07-15T18:05:33Z</dcterms:modified>
</cp:coreProperties>
</file>