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73" r:id="rId2"/>
    <p:sldMasterId id="2147483687" r:id="rId3"/>
  </p:sldMasterIdLst>
  <p:notesMasterIdLst>
    <p:notesMasterId r:id="rId52"/>
  </p:notesMasterIdLst>
  <p:handoutMasterIdLst>
    <p:handoutMasterId r:id="rId53"/>
  </p:handoutMasterIdLst>
  <p:sldIdLst>
    <p:sldId id="490" r:id="rId4"/>
    <p:sldId id="456" r:id="rId5"/>
    <p:sldId id="461" r:id="rId6"/>
    <p:sldId id="397" r:id="rId7"/>
    <p:sldId id="414" r:id="rId8"/>
    <p:sldId id="402" r:id="rId9"/>
    <p:sldId id="399" r:id="rId10"/>
    <p:sldId id="400" r:id="rId11"/>
    <p:sldId id="488" r:id="rId12"/>
    <p:sldId id="403" r:id="rId13"/>
    <p:sldId id="404" r:id="rId14"/>
    <p:sldId id="452" r:id="rId15"/>
    <p:sldId id="451" r:id="rId16"/>
    <p:sldId id="405" r:id="rId17"/>
    <p:sldId id="408" r:id="rId18"/>
    <p:sldId id="406" r:id="rId19"/>
    <p:sldId id="409" r:id="rId20"/>
    <p:sldId id="453" r:id="rId21"/>
    <p:sldId id="410" r:id="rId22"/>
    <p:sldId id="489" r:id="rId23"/>
    <p:sldId id="411" r:id="rId24"/>
    <p:sldId id="464" r:id="rId25"/>
    <p:sldId id="413" r:id="rId26"/>
    <p:sldId id="416" r:id="rId27"/>
    <p:sldId id="467" r:id="rId28"/>
    <p:sldId id="468" r:id="rId29"/>
    <p:sldId id="418" r:id="rId30"/>
    <p:sldId id="419" r:id="rId31"/>
    <p:sldId id="420" r:id="rId32"/>
    <p:sldId id="422" r:id="rId33"/>
    <p:sldId id="476" r:id="rId34"/>
    <p:sldId id="427" r:id="rId35"/>
    <p:sldId id="477" r:id="rId36"/>
    <p:sldId id="478" r:id="rId37"/>
    <p:sldId id="479" r:id="rId38"/>
    <p:sldId id="480" r:id="rId39"/>
    <p:sldId id="448" r:id="rId40"/>
    <p:sldId id="481" r:id="rId41"/>
    <p:sldId id="482" r:id="rId42"/>
    <p:sldId id="483" r:id="rId43"/>
    <p:sldId id="428" r:id="rId44"/>
    <p:sldId id="429" r:id="rId45"/>
    <p:sldId id="484" r:id="rId46"/>
    <p:sldId id="485" r:id="rId47"/>
    <p:sldId id="433" r:id="rId48"/>
    <p:sldId id="486" r:id="rId49"/>
    <p:sldId id="434" r:id="rId50"/>
    <p:sldId id="459" r:id="rId51"/>
  </p:sldIdLst>
  <p:sldSz cx="9144000" cy="6858000" type="screen4x3"/>
  <p:notesSz cx="6669088"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5B5A"/>
    <a:srgbClr val="5F6273"/>
    <a:srgbClr val="F00807"/>
    <a:srgbClr val="61BC46"/>
    <a:srgbClr val="BED73D"/>
    <a:srgbClr val="CCC9D1"/>
    <a:srgbClr val="A4ABBF"/>
    <a:srgbClr val="F7F7F7"/>
    <a:srgbClr val="FFDF05"/>
    <a:srgbClr val="4373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04" autoAdjust="0"/>
    <p:restoredTop sz="82579" autoAdjust="0"/>
  </p:normalViewPr>
  <p:slideViewPr>
    <p:cSldViewPr>
      <p:cViewPr varScale="1">
        <p:scale>
          <a:sx n="61" d="100"/>
          <a:sy n="61" d="100"/>
        </p:scale>
        <p:origin x="1476" y="54"/>
      </p:cViewPr>
      <p:guideLst>
        <p:guide orient="horz" pos="2160"/>
        <p:guide pos="2880"/>
      </p:guideLst>
    </p:cSldViewPr>
  </p:slideViewPr>
  <p:outlineViewPr>
    <p:cViewPr>
      <p:scale>
        <a:sx n="33" d="100"/>
        <a:sy n="33" d="100"/>
      </p:scale>
      <p:origin x="0" y="-111773"/>
    </p:cViewPr>
  </p:outlineViewPr>
  <p:notesTextViewPr>
    <p:cViewPr>
      <p:scale>
        <a:sx n="1" d="1"/>
        <a:sy n="1" d="1"/>
      </p:scale>
      <p:origin x="0" y="0"/>
    </p:cViewPr>
  </p:notesTextViewPr>
  <p:sorterViewPr>
    <p:cViewPr>
      <p:scale>
        <a:sx n="50" d="100"/>
        <a:sy n="50" d="100"/>
      </p:scale>
      <p:origin x="0" y="-3540"/>
    </p:cViewPr>
  </p:sorterViewPr>
  <p:notesViewPr>
    <p:cSldViewPr>
      <p:cViewPr varScale="1">
        <p:scale>
          <a:sx n="53" d="100"/>
          <a:sy n="53" d="100"/>
        </p:scale>
        <p:origin x="1493"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1" Type="http://schemas.openxmlformats.org/officeDocument/2006/relationships/oleObject" Target="file:///C:\Personal\Dropbox\BR%20Workshop%20-%20Cyprus%202014\Internal\Data\Forms%20of%20Coord%20for%20GSO.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spPr>
            <a:solidFill>
              <a:srgbClr val="5C5B5A"/>
            </a:solidFill>
          </c:spPr>
          <c:dPt>
            <c:idx val="1"/>
            <c:bubble3D val="0"/>
            <c:spPr>
              <a:solidFill>
                <a:srgbClr val="8CB5C9"/>
              </a:solidFill>
            </c:spPr>
          </c:dPt>
          <c:val>
            <c:numRef>
              <c:f>Main!$C$44:$C$45</c:f>
              <c:numCache>
                <c:formatCode>General</c:formatCode>
                <c:ptCount val="2"/>
                <c:pt idx="0">
                  <c:v>2458</c:v>
                </c:pt>
                <c:pt idx="1">
                  <c:v>82</c:v>
                </c:pt>
              </c:numCache>
            </c:numRef>
          </c:val>
        </c:ser>
        <c:dLbls>
          <c:showLegendKey val="0"/>
          <c:showVal val="0"/>
          <c:showCatName val="0"/>
          <c:showSerName val="0"/>
          <c:showPercent val="0"/>
          <c:showBubbleSize val="0"/>
          <c:showLeaderLines val="0"/>
        </c:dLbls>
        <c:firstSliceAng val="39"/>
      </c:pieChart>
    </c:plotArea>
    <c:plotVisOnly val="1"/>
    <c:dispBlanksAs val="zero"/>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890458" cy="49800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7075" y="1"/>
            <a:ext cx="2890458" cy="498003"/>
          </a:xfrm>
          <a:prstGeom prst="rect">
            <a:avLst/>
          </a:prstGeom>
        </p:spPr>
        <p:txBody>
          <a:bodyPr vert="horz" lIns="91440" tIns="45720" rIns="91440" bIns="45720" rtlCol="0"/>
          <a:lstStyle>
            <a:lvl1pPr algn="r">
              <a:defRPr sz="1200"/>
            </a:lvl1pPr>
          </a:lstStyle>
          <a:p>
            <a:fld id="{793B7E12-777E-42AF-9DE7-1DF9C35C645B}" type="datetimeFigureOut">
              <a:rPr lang="en-US" smtClean="0"/>
              <a:t>15/07/2017</a:t>
            </a:fld>
            <a:endParaRPr lang="en-US"/>
          </a:p>
        </p:txBody>
      </p:sp>
      <p:sp>
        <p:nvSpPr>
          <p:cNvPr id="4" name="Footer Placeholder 3"/>
          <p:cNvSpPr>
            <a:spLocks noGrp="1"/>
          </p:cNvSpPr>
          <p:nvPr>
            <p:ph type="ftr" sz="quarter" idx="2"/>
          </p:nvPr>
        </p:nvSpPr>
        <p:spPr>
          <a:xfrm>
            <a:off x="1" y="9430225"/>
            <a:ext cx="2890458" cy="49800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075" y="9430225"/>
            <a:ext cx="2890458" cy="498002"/>
          </a:xfrm>
          <a:prstGeom prst="rect">
            <a:avLst/>
          </a:prstGeom>
        </p:spPr>
        <p:txBody>
          <a:bodyPr vert="horz" lIns="91440" tIns="45720" rIns="91440" bIns="45720" rtlCol="0" anchor="b"/>
          <a:lstStyle>
            <a:lvl1pPr algn="r">
              <a:defRPr sz="1200"/>
            </a:lvl1pPr>
          </a:lstStyle>
          <a:p>
            <a:fld id="{59C39855-B10A-41E1-ACD3-A55028BAB304}" type="slidenum">
              <a:rPr lang="en-US" smtClean="0"/>
              <a:t>‹#›</a:t>
            </a:fld>
            <a:endParaRPr lang="en-US"/>
          </a:p>
        </p:txBody>
      </p:sp>
    </p:spTree>
    <p:extLst>
      <p:ext uri="{BB962C8B-B14F-4D97-AF65-F5344CB8AC3E}">
        <p14:creationId xmlns:p14="http://schemas.microsoft.com/office/powerpoint/2010/main" val="3790207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6411"/>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3777608" y="1"/>
            <a:ext cx="2889938" cy="496411"/>
          </a:xfrm>
          <a:prstGeom prst="rect">
            <a:avLst/>
          </a:prstGeom>
        </p:spPr>
        <p:txBody>
          <a:bodyPr vert="horz" lIns="96661" tIns="48331" rIns="96661" bIns="48331" rtlCol="0"/>
          <a:lstStyle>
            <a:lvl1pPr algn="r">
              <a:defRPr sz="1300"/>
            </a:lvl1pPr>
          </a:lstStyle>
          <a:p>
            <a:fld id="{3EF52E48-27C2-4EEC-B639-B565810C29D9}" type="datetimeFigureOut">
              <a:rPr lang="en-US" smtClean="0"/>
              <a:pPr/>
              <a:t>15/07/2017</a:t>
            </a:fld>
            <a:endParaRPr lang="en-US" dirty="0"/>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666909" y="4715907"/>
            <a:ext cx="5335270" cy="4467701"/>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0092"/>
            <a:ext cx="2889938" cy="496411"/>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3777608" y="9430092"/>
            <a:ext cx="2889938" cy="496411"/>
          </a:xfrm>
          <a:prstGeom prst="rect">
            <a:avLst/>
          </a:prstGeom>
        </p:spPr>
        <p:txBody>
          <a:bodyPr vert="horz" lIns="96661" tIns="48331" rIns="96661" bIns="48331" rtlCol="0" anchor="b"/>
          <a:lstStyle>
            <a:lvl1pPr algn="r">
              <a:defRPr sz="1300"/>
            </a:lvl1pPr>
          </a:lstStyle>
          <a:p>
            <a:fld id="{B62E38FC-2F80-4456-A35A-899401E23F0E}" type="slidenum">
              <a:rPr lang="en-US" smtClean="0"/>
              <a:pPr/>
              <a:t>‹#›</a:t>
            </a:fld>
            <a:endParaRPr lang="en-US" dirty="0"/>
          </a:p>
        </p:txBody>
      </p:sp>
    </p:spTree>
    <p:extLst>
      <p:ext uri="{BB962C8B-B14F-4D97-AF65-F5344CB8AC3E}">
        <p14:creationId xmlns:p14="http://schemas.microsoft.com/office/powerpoint/2010/main" val="4205631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2</a:t>
            </a:fld>
            <a:endParaRPr lang="en-US" dirty="0"/>
          </a:p>
        </p:txBody>
      </p:sp>
    </p:spTree>
    <p:extLst>
      <p:ext uri="{BB962C8B-B14F-4D97-AF65-F5344CB8AC3E}">
        <p14:creationId xmlns:p14="http://schemas.microsoft.com/office/powerpoint/2010/main" val="1256836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3</a:t>
            </a:fld>
            <a:endParaRPr lang="en-US" dirty="0"/>
          </a:p>
        </p:txBody>
      </p:sp>
    </p:spTree>
    <p:extLst>
      <p:ext uri="{BB962C8B-B14F-4D97-AF65-F5344CB8AC3E}">
        <p14:creationId xmlns:p14="http://schemas.microsoft.com/office/powerpoint/2010/main" val="3100415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a:p>
            <a:endParaRPr lang="en-US" dirty="0" smtClean="0"/>
          </a:p>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4</a:t>
            </a:fld>
            <a:endParaRPr lang="en-US" dirty="0"/>
          </a:p>
        </p:txBody>
      </p:sp>
    </p:spTree>
    <p:extLst>
      <p:ext uri="{BB962C8B-B14F-4D97-AF65-F5344CB8AC3E}">
        <p14:creationId xmlns:p14="http://schemas.microsoft.com/office/powerpoint/2010/main" val="4019393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5</a:t>
            </a:fld>
            <a:endParaRPr lang="en-US" dirty="0"/>
          </a:p>
        </p:txBody>
      </p:sp>
    </p:spTree>
    <p:extLst>
      <p:ext uri="{BB962C8B-B14F-4D97-AF65-F5344CB8AC3E}">
        <p14:creationId xmlns:p14="http://schemas.microsoft.com/office/powerpoint/2010/main" val="2206670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6</a:t>
            </a:fld>
            <a:endParaRPr lang="en-US" dirty="0"/>
          </a:p>
        </p:txBody>
      </p:sp>
    </p:spTree>
    <p:extLst>
      <p:ext uri="{BB962C8B-B14F-4D97-AF65-F5344CB8AC3E}">
        <p14:creationId xmlns:p14="http://schemas.microsoft.com/office/powerpoint/2010/main" val="1838759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7</a:t>
            </a:fld>
            <a:endParaRPr lang="en-US" dirty="0"/>
          </a:p>
        </p:txBody>
      </p:sp>
    </p:spTree>
    <p:extLst>
      <p:ext uri="{BB962C8B-B14F-4D97-AF65-F5344CB8AC3E}">
        <p14:creationId xmlns:p14="http://schemas.microsoft.com/office/powerpoint/2010/main" val="2154191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8</a:t>
            </a:fld>
            <a:endParaRPr lang="en-US" dirty="0"/>
          </a:p>
        </p:txBody>
      </p:sp>
    </p:spTree>
    <p:extLst>
      <p:ext uri="{BB962C8B-B14F-4D97-AF65-F5344CB8AC3E}">
        <p14:creationId xmlns:p14="http://schemas.microsoft.com/office/powerpoint/2010/main" val="623242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pPr>
            <a:r>
              <a:rPr lang="en-US" dirty="0" smtClean="0"/>
              <a:t> </a:t>
            </a:r>
            <a:endParaRPr lang="en-US" dirty="0"/>
          </a:p>
        </p:txBody>
      </p:sp>
      <p:sp>
        <p:nvSpPr>
          <p:cNvPr id="4" name="Slide Number Placeholder 3"/>
          <p:cNvSpPr>
            <a:spLocks noGrp="1"/>
          </p:cNvSpPr>
          <p:nvPr>
            <p:ph type="sldNum" sz="quarter" idx="10"/>
          </p:nvPr>
        </p:nvSpPr>
        <p:spPr/>
        <p:txBody>
          <a:bodyPr/>
          <a:lstStyle/>
          <a:p>
            <a:fld id="{D20BA4EF-9D7D-4C42-A7BF-E9E352F62E1F}"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699113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10</a:t>
            </a:fld>
            <a:endParaRPr lang="en-US" dirty="0"/>
          </a:p>
        </p:txBody>
      </p:sp>
    </p:spTree>
    <p:extLst>
      <p:ext uri="{BB962C8B-B14F-4D97-AF65-F5344CB8AC3E}">
        <p14:creationId xmlns:p14="http://schemas.microsoft.com/office/powerpoint/2010/main" val="1392578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11</a:t>
            </a:fld>
            <a:endParaRPr lang="en-US" dirty="0"/>
          </a:p>
        </p:txBody>
      </p:sp>
    </p:spTree>
    <p:extLst>
      <p:ext uri="{BB962C8B-B14F-4D97-AF65-F5344CB8AC3E}">
        <p14:creationId xmlns:p14="http://schemas.microsoft.com/office/powerpoint/2010/main" val="490046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448B403-35FC-FE42-AAE7-E40505527B7A}" type="slidenum">
              <a:rPr lang="fr-FR" smtClean="0"/>
              <a:t>12</a:t>
            </a:fld>
            <a:endParaRPr lang="fr-FR"/>
          </a:p>
        </p:txBody>
      </p:sp>
    </p:spTree>
    <p:extLst>
      <p:ext uri="{BB962C8B-B14F-4D97-AF65-F5344CB8AC3E}">
        <p14:creationId xmlns:p14="http://schemas.microsoft.com/office/powerpoint/2010/main" val="3778117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13</a:t>
            </a:fld>
            <a:endParaRPr lang="en-US" dirty="0"/>
          </a:p>
        </p:txBody>
      </p:sp>
    </p:spTree>
    <p:extLst>
      <p:ext uri="{BB962C8B-B14F-4D97-AF65-F5344CB8AC3E}">
        <p14:creationId xmlns:p14="http://schemas.microsoft.com/office/powerpoint/2010/main" val="1363975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14</a:t>
            </a:fld>
            <a:endParaRPr lang="en-US" dirty="0"/>
          </a:p>
        </p:txBody>
      </p:sp>
    </p:spTree>
    <p:extLst>
      <p:ext uri="{BB962C8B-B14F-4D97-AF65-F5344CB8AC3E}">
        <p14:creationId xmlns:p14="http://schemas.microsoft.com/office/powerpoint/2010/main" val="3977208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15</a:t>
            </a:fld>
            <a:endParaRPr lang="en-US" dirty="0"/>
          </a:p>
        </p:txBody>
      </p:sp>
    </p:spTree>
    <p:extLst>
      <p:ext uri="{BB962C8B-B14F-4D97-AF65-F5344CB8AC3E}">
        <p14:creationId xmlns:p14="http://schemas.microsoft.com/office/powerpoint/2010/main" val="2872450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16</a:t>
            </a:fld>
            <a:endParaRPr lang="en-US" dirty="0"/>
          </a:p>
        </p:txBody>
      </p:sp>
    </p:spTree>
    <p:extLst>
      <p:ext uri="{BB962C8B-B14F-4D97-AF65-F5344CB8AC3E}">
        <p14:creationId xmlns:p14="http://schemas.microsoft.com/office/powerpoint/2010/main" val="13913874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17</a:t>
            </a:fld>
            <a:endParaRPr lang="en-US" dirty="0"/>
          </a:p>
        </p:txBody>
      </p:sp>
    </p:spTree>
    <p:extLst>
      <p:ext uri="{BB962C8B-B14F-4D97-AF65-F5344CB8AC3E}">
        <p14:creationId xmlns:p14="http://schemas.microsoft.com/office/powerpoint/2010/main" val="710493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19</a:t>
            </a:fld>
            <a:endParaRPr lang="en-US" dirty="0"/>
          </a:p>
        </p:txBody>
      </p:sp>
    </p:spTree>
    <p:extLst>
      <p:ext uri="{BB962C8B-B14F-4D97-AF65-F5344CB8AC3E}">
        <p14:creationId xmlns:p14="http://schemas.microsoft.com/office/powerpoint/2010/main" val="466935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20</a:t>
            </a:fld>
            <a:endParaRPr lang="en-US" dirty="0"/>
          </a:p>
        </p:txBody>
      </p:sp>
    </p:spTree>
    <p:extLst>
      <p:ext uri="{BB962C8B-B14F-4D97-AF65-F5344CB8AC3E}">
        <p14:creationId xmlns:p14="http://schemas.microsoft.com/office/powerpoint/2010/main" val="3105722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21</a:t>
            </a:fld>
            <a:endParaRPr lang="en-US" dirty="0"/>
          </a:p>
        </p:txBody>
      </p:sp>
    </p:spTree>
    <p:extLst>
      <p:ext uri="{BB962C8B-B14F-4D97-AF65-F5344CB8AC3E}">
        <p14:creationId xmlns:p14="http://schemas.microsoft.com/office/powerpoint/2010/main" val="40666177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3413" y="193675"/>
            <a:ext cx="1935162" cy="1450975"/>
          </a:xfrm>
        </p:spPr>
      </p:sp>
      <p:sp>
        <p:nvSpPr>
          <p:cNvPr id="3" name="Notes Placeholder 2"/>
          <p:cNvSpPr>
            <a:spLocks noGrp="1"/>
          </p:cNvSpPr>
          <p:nvPr>
            <p:ph type="body" idx="1"/>
          </p:nvPr>
        </p:nvSpPr>
        <p:spPr>
          <a:xfrm>
            <a:off x="285205" y="1718310"/>
            <a:ext cx="6019799" cy="7207976"/>
          </a:xfrm>
        </p:spPr>
        <p:txBody>
          <a:bodyPr/>
          <a:lstStyle/>
          <a:p>
            <a:endParaRPr lang="en-US" dirty="0"/>
          </a:p>
        </p:txBody>
      </p:sp>
      <p:sp>
        <p:nvSpPr>
          <p:cNvPr id="4" name="Slide Number Placeholder 3"/>
          <p:cNvSpPr>
            <a:spLocks noGrp="1"/>
          </p:cNvSpPr>
          <p:nvPr>
            <p:ph type="sldNum" sz="quarter" idx="10"/>
          </p:nvPr>
        </p:nvSpPr>
        <p:spPr/>
        <p:txBody>
          <a:bodyPr/>
          <a:lstStyle/>
          <a:p>
            <a:fld id="{E88F8097-C128-412F-8DAD-0D19B42935B8}" type="slidenum">
              <a:rPr lang="en-US" smtClean="0"/>
              <a:t>22</a:t>
            </a:fld>
            <a:endParaRPr lang="en-US"/>
          </a:p>
        </p:txBody>
      </p:sp>
    </p:spTree>
    <p:extLst>
      <p:ext uri="{BB962C8B-B14F-4D97-AF65-F5344CB8AC3E}">
        <p14:creationId xmlns:p14="http://schemas.microsoft.com/office/powerpoint/2010/main" val="2953456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26</a:t>
            </a:fld>
            <a:endParaRPr lang="en-US" dirty="0"/>
          </a:p>
        </p:txBody>
      </p:sp>
    </p:spTree>
    <p:extLst>
      <p:ext uri="{BB962C8B-B14F-4D97-AF65-F5344CB8AC3E}">
        <p14:creationId xmlns:p14="http://schemas.microsoft.com/office/powerpoint/2010/main" val="3689436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28</a:t>
            </a:fld>
            <a:endParaRPr lang="en-US" dirty="0"/>
          </a:p>
        </p:txBody>
      </p:sp>
    </p:spTree>
    <p:extLst>
      <p:ext uri="{BB962C8B-B14F-4D97-AF65-F5344CB8AC3E}">
        <p14:creationId xmlns:p14="http://schemas.microsoft.com/office/powerpoint/2010/main" val="35034093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29</a:t>
            </a:fld>
            <a:endParaRPr lang="en-US" dirty="0"/>
          </a:p>
        </p:txBody>
      </p:sp>
    </p:spTree>
    <p:extLst>
      <p:ext uri="{BB962C8B-B14F-4D97-AF65-F5344CB8AC3E}">
        <p14:creationId xmlns:p14="http://schemas.microsoft.com/office/powerpoint/2010/main" val="2146848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30</a:t>
            </a:fld>
            <a:endParaRPr lang="en-US" dirty="0"/>
          </a:p>
        </p:txBody>
      </p:sp>
    </p:spTree>
    <p:extLst>
      <p:ext uri="{BB962C8B-B14F-4D97-AF65-F5344CB8AC3E}">
        <p14:creationId xmlns:p14="http://schemas.microsoft.com/office/powerpoint/2010/main" val="97306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B62E38FC-2F80-4456-A35A-899401E23F0E}" type="slidenum">
              <a:rPr lang="en-US" smtClean="0"/>
              <a:pPr/>
              <a:t>31</a:t>
            </a:fld>
            <a:endParaRPr lang="en-US" dirty="0"/>
          </a:p>
        </p:txBody>
      </p:sp>
    </p:spTree>
    <p:extLst>
      <p:ext uri="{BB962C8B-B14F-4D97-AF65-F5344CB8AC3E}">
        <p14:creationId xmlns:p14="http://schemas.microsoft.com/office/powerpoint/2010/main" val="11587770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32</a:t>
            </a:fld>
            <a:endParaRPr lang="en-US" dirty="0"/>
          </a:p>
        </p:txBody>
      </p:sp>
    </p:spTree>
    <p:extLst>
      <p:ext uri="{BB962C8B-B14F-4D97-AF65-F5344CB8AC3E}">
        <p14:creationId xmlns:p14="http://schemas.microsoft.com/office/powerpoint/2010/main" val="1139258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36</a:t>
            </a:fld>
            <a:endParaRPr lang="en-US" dirty="0"/>
          </a:p>
        </p:txBody>
      </p:sp>
    </p:spTree>
    <p:extLst>
      <p:ext uri="{BB962C8B-B14F-4D97-AF65-F5344CB8AC3E}">
        <p14:creationId xmlns:p14="http://schemas.microsoft.com/office/powerpoint/2010/main" val="25803814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41</a:t>
            </a:fld>
            <a:endParaRPr lang="en-US" dirty="0"/>
          </a:p>
        </p:txBody>
      </p:sp>
    </p:spTree>
    <p:extLst>
      <p:ext uri="{BB962C8B-B14F-4D97-AF65-F5344CB8AC3E}">
        <p14:creationId xmlns:p14="http://schemas.microsoft.com/office/powerpoint/2010/main" val="21300988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42</a:t>
            </a:fld>
            <a:endParaRPr lang="en-US" dirty="0"/>
          </a:p>
        </p:txBody>
      </p:sp>
    </p:spTree>
    <p:extLst>
      <p:ext uri="{BB962C8B-B14F-4D97-AF65-F5344CB8AC3E}">
        <p14:creationId xmlns:p14="http://schemas.microsoft.com/office/powerpoint/2010/main" val="6934998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pPr/>
              <a:t>47</a:t>
            </a:fld>
            <a:endParaRPr lang="en-US" dirty="0"/>
          </a:p>
        </p:txBody>
      </p:sp>
    </p:spTree>
    <p:extLst>
      <p:ext uri="{BB962C8B-B14F-4D97-AF65-F5344CB8AC3E}">
        <p14:creationId xmlns:p14="http://schemas.microsoft.com/office/powerpoint/2010/main" val="3335379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E38FC-2F80-4456-A35A-899401E23F0E}"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2025134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Black" panose="020B0A040201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04A85B0-CE3A-4AB9-BD7D-55627220F93B}" type="datetime1">
              <a:rPr lang="en-US" smtClean="0"/>
              <a:t>15/07/2017</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93707362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noFill/>
        </p:spPr>
        <p:txBody>
          <a:bodyPr anchor="b"/>
          <a:lstStyle>
            <a:lvl1pPr>
              <a:defRPr>
                <a:solidFill>
                  <a:srgbClr val="DF1A31"/>
                </a:solidFill>
                <a:latin typeface="Arial Black" panose="020B0A040201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a:defRPr>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a:defRPr>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a:defRPr>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a:defRPr>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92CC95E-C09B-4658-B337-D9FCAF574859}" type="datetime1">
              <a:rPr lang="en-US" smtClean="0"/>
              <a:t>15/07/2017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Slide Number Placeholder 5"/>
          <p:cNvSpPr>
            <a:spLocks noGrp="1"/>
          </p:cNvSpPr>
          <p:nvPr>
            <p:ph type="sldNum" sz="quarter" idx="4"/>
          </p:nvPr>
        </p:nvSpPr>
        <p:spPr>
          <a:xfrm>
            <a:off x="8682176" y="6499056"/>
            <a:ext cx="370384" cy="268139"/>
          </a:xfrm>
          <a:prstGeom prst="rect">
            <a:avLst/>
          </a:prstGeom>
        </p:spPr>
        <p:txBody>
          <a:bodyPr vert="horz" lIns="91440" tIns="45720" rIns="91440" bIns="45720" rtlCol="0" anchor="ctr"/>
          <a:lstStyle>
            <a:lvl1pPr algn="r">
              <a:defRPr sz="800">
                <a:solidFill>
                  <a:schemeClr val="tx1">
                    <a:tint val="75000"/>
                  </a:schemeClr>
                </a:solidFill>
              </a:defRPr>
            </a:lvl1pPr>
          </a:lstStyle>
          <a:p>
            <a:fld id="{B91CA0E6-BD21-4EA4-BA1A-F304F06FD0AB}" type="slidenum">
              <a:rPr lang="en-US" smtClean="0"/>
              <a:pPr/>
              <a:t>‹#›</a:t>
            </a:fld>
            <a:endParaRPr lang="en-US" dirty="0"/>
          </a:p>
        </p:txBody>
      </p:sp>
    </p:spTree>
    <p:extLst>
      <p:ext uri="{BB962C8B-B14F-4D97-AF65-F5344CB8AC3E}">
        <p14:creationId xmlns:p14="http://schemas.microsoft.com/office/powerpoint/2010/main" val="10009546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DEFAABE-7E33-47D5-85E0-5234450C087F}" type="datetime1">
              <a:rPr lang="en-US" smtClean="0"/>
              <a:t>15/07/2017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1CA0E6-BD21-4EA4-BA1A-F304F06FD0AB}" type="slidenum">
              <a:rPr lang="en-US" smtClean="0"/>
              <a:pPr/>
              <a:t>‹#›</a:t>
            </a:fld>
            <a:endParaRPr lang="en-US" dirty="0"/>
          </a:p>
        </p:txBody>
      </p:sp>
    </p:spTree>
    <p:extLst>
      <p:ext uri="{BB962C8B-B14F-4D97-AF65-F5344CB8AC3E}">
        <p14:creationId xmlns:p14="http://schemas.microsoft.com/office/powerpoint/2010/main" val="3120699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62297A6-8BD2-44C4-B495-19D5330C5368}" type="datetime1">
              <a:rPr lang="en-US" smtClean="0"/>
              <a:t>15/07/2017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1CA0E6-BD21-4EA4-BA1A-F304F06FD0AB}" type="slidenum">
              <a:rPr lang="en-US" smtClean="0"/>
              <a:pPr/>
              <a:t>‹#›</a:t>
            </a:fld>
            <a:endParaRPr lang="en-US" dirty="0"/>
          </a:p>
        </p:txBody>
      </p:sp>
    </p:spTree>
    <p:extLst>
      <p:ext uri="{BB962C8B-B14F-4D97-AF65-F5344CB8AC3E}">
        <p14:creationId xmlns:p14="http://schemas.microsoft.com/office/powerpoint/2010/main" val="394235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04CA52E-6CAD-4083-A0EE-499D558474C8}" type="datetime1">
              <a:rPr lang="en-US" smtClean="0"/>
              <a:t>15/07/2017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91CA0E6-BD21-4EA4-BA1A-F304F06FD0AB}" type="slidenum">
              <a:rPr lang="en-US" smtClean="0"/>
              <a:pPr/>
              <a:t>‹#›</a:t>
            </a:fld>
            <a:endParaRPr lang="en-US" dirty="0"/>
          </a:p>
        </p:txBody>
      </p:sp>
    </p:spTree>
    <p:extLst>
      <p:ext uri="{BB962C8B-B14F-4D97-AF65-F5344CB8AC3E}">
        <p14:creationId xmlns:p14="http://schemas.microsoft.com/office/powerpoint/2010/main" val="266391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7FD84DE-3606-4255-8B01-5E2AD0A913CF}" type="datetime1">
              <a:rPr lang="en-US" smtClean="0"/>
              <a:t>15/07/2017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91CA0E6-BD21-4EA4-BA1A-F304F06FD0AB}" type="slidenum">
              <a:rPr lang="en-US" smtClean="0"/>
              <a:pPr/>
              <a:t>‹#›</a:t>
            </a:fld>
            <a:endParaRPr lang="en-US" dirty="0"/>
          </a:p>
        </p:txBody>
      </p:sp>
    </p:spTree>
    <p:extLst>
      <p:ext uri="{BB962C8B-B14F-4D97-AF65-F5344CB8AC3E}">
        <p14:creationId xmlns:p14="http://schemas.microsoft.com/office/powerpoint/2010/main" val="2230000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3F9A2B8-3E31-483D-A184-6D7492693CA8}" type="datetime1">
              <a:rPr lang="en-US" smtClean="0"/>
              <a:t>15/07/2017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Slide Number Placeholder 5"/>
          <p:cNvSpPr>
            <a:spLocks noGrp="1"/>
          </p:cNvSpPr>
          <p:nvPr>
            <p:ph type="sldNum" sz="quarter" idx="4"/>
          </p:nvPr>
        </p:nvSpPr>
        <p:spPr>
          <a:xfrm>
            <a:off x="8682176" y="6499056"/>
            <a:ext cx="370384" cy="268139"/>
          </a:xfrm>
          <a:prstGeom prst="rect">
            <a:avLst/>
          </a:prstGeom>
        </p:spPr>
        <p:txBody>
          <a:bodyPr vert="horz" lIns="91440" tIns="45720" rIns="91440" bIns="45720" rtlCol="0" anchor="ctr"/>
          <a:lstStyle>
            <a:lvl1pPr algn="r">
              <a:defRPr sz="800">
                <a:solidFill>
                  <a:schemeClr val="tx1">
                    <a:tint val="75000"/>
                  </a:schemeClr>
                </a:solidFill>
              </a:defRPr>
            </a:lvl1pPr>
          </a:lstStyle>
          <a:p>
            <a:fld id="{B91CA0E6-BD21-4EA4-BA1A-F304F06FD0AB}" type="slidenum">
              <a:rPr lang="en-US" smtClean="0"/>
              <a:pPr/>
              <a:t>‹#›</a:t>
            </a:fld>
            <a:endParaRPr lang="en-US" dirty="0"/>
          </a:p>
        </p:txBody>
      </p:sp>
    </p:spTree>
    <p:extLst>
      <p:ext uri="{BB962C8B-B14F-4D97-AF65-F5344CB8AC3E}">
        <p14:creationId xmlns:p14="http://schemas.microsoft.com/office/powerpoint/2010/main" val="12162338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8783BB8-63FD-4B49-9C25-11B32D8807A9}" type="datetime1">
              <a:rPr lang="en-US" smtClean="0"/>
              <a:t>15/07/2017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1CA0E6-BD21-4EA4-BA1A-F304F06FD0AB}" type="slidenum">
              <a:rPr lang="en-US" smtClean="0"/>
              <a:pPr/>
              <a:t>‹#›</a:t>
            </a:fld>
            <a:endParaRPr lang="en-US" dirty="0"/>
          </a:p>
        </p:txBody>
      </p:sp>
    </p:spTree>
    <p:extLst>
      <p:ext uri="{BB962C8B-B14F-4D97-AF65-F5344CB8AC3E}">
        <p14:creationId xmlns:p14="http://schemas.microsoft.com/office/powerpoint/2010/main" val="1934881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59AB06F-BE6D-4592-AA66-8EDB89E0EE33}" type="datetime1">
              <a:rPr lang="en-US" smtClean="0"/>
              <a:t>15/07/2017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1CA0E6-BD21-4EA4-BA1A-F304F06FD0AB}" type="slidenum">
              <a:rPr lang="en-US" smtClean="0"/>
              <a:pPr/>
              <a:t>‹#›</a:t>
            </a:fld>
            <a:endParaRPr lang="en-US" dirty="0"/>
          </a:p>
        </p:txBody>
      </p:sp>
    </p:spTree>
    <p:extLst>
      <p:ext uri="{BB962C8B-B14F-4D97-AF65-F5344CB8AC3E}">
        <p14:creationId xmlns:p14="http://schemas.microsoft.com/office/powerpoint/2010/main" val="1274600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F84C378-8396-431B-867C-1307CB004078}" type="datetime1">
              <a:rPr lang="en-US" smtClean="0"/>
              <a:t>15/07/2017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1CA0E6-BD21-4EA4-BA1A-F304F06FD0AB}" type="slidenum">
              <a:rPr lang="en-US" smtClean="0"/>
              <a:pPr/>
              <a:t>‹#›</a:t>
            </a:fld>
            <a:endParaRPr lang="en-US" dirty="0"/>
          </a:p>
        </p:txBody>
      </p:sp>
    </p:spTree>
    <p:extLst>
      <p:ext uri="{BB962C8B-B14F-4D97-AF65-F5344CB8AC3E}">
        <p14:creationId xmlns:p14="http://schemas.microsoft.com/office/powerpoint/2010/main" val="3686306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C5FE76C-5230-4F20-AB42-F9DD96BB781F}" type="datetime1">
              <a:rPr lang="en-US" smtClean="0"/>
              <a:t>15/07/2017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1CA0E6-BD21-4EA4-BA1A-F304F06FD0AB}" type="slidenum">
              <a:rPr lang="en-US" smtClean="0"/>
              <a:pPr/>
              <a:t>‹#›</a:t>
            </a:fld>
            <a:endParaRPr lang="en-US" dirty="0"/>
          </a:p>
        </p:txBody>
      </p:sp>
    </p:spTree>
    <p:extLst>
      <p:ext uri="{BB962C8B-B14F-4D97-AF65-F5344CB8AC3E}">
        <p14:creationId xmlns:p14="http://schemas.microsoft.com/office/powerpoint/2010/main" val="4114526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43700" y="6053138"/>
            <a:ext cx="176212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82705531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722049" y="2355850"/>
            <a:ext cx="7690114" cy="1384994"/>
          </a:xfrm>
        </p:spPr>
        <p:txBody>
          <a:bodyPr>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smtClean="0"/>
              <a:t>Click to edit Master text styles</a:t>
            </a:r>
          </a:p>
        </p:txBody>
      </p:sp>
    </p:spTree>
    <p:extLst>
      <p:ext uri="{BB962C8B-B14F-4D97-AF65-F5344CB8AC3E}">
        <p14:creationId xmlns:p14="http://schemas.microsoft.com/office/powerpoint/2010/main" val="102468024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122007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0868154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3816646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2301181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38092106"/>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660230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74847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solidFill>
          <a:schemeClr val="bg1"/>
        </a:solidFill>
        <a:effectLst/>
      </p:bgPr>
    </p:bg>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43700" y="6053138"/>
            <a:ext cx="176212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81289082"/>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_Title and Content">
    <p:bg>
      <p:bgPr>
        <a:solidFill>
          <a:schemeClr val="bg1"/>
        </a:solidFill>
        <a:effectLst/>
      </p:bgPr>
    </p:bg>
    <p:spTree>
      <p:nvGrpSpPr>
        <p:cNvPr id="1" name=""/>
        <p:cNvGrpSpPr/>
        <p:nvPr/>
      </p:nvGrpSpPr>
      <p:grpSpPr>
        <a:xfrm>
          <a:off x="0" y="0"/>
          <a:ext cx="0" cy="0"/>
          <a:chOff x="0" y="0"/>
          <a:chExt cx="0" cy="0"/>
        </a:xfrm>
      </p:grpSpPr>
      <p:pic>
        <p:nvPicPr>
          <p:cNvPr id="5"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43700" y="6053138"/>
            <a:ext cx="176212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lIns="152394" tIns="76197" rIns="152394" bIns="76197" anchor="b">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extLst>
      <p:ext uri="{BB962C8B-B14F-4D97-AF65-F5344CB8AC3E}">
        <p14:creationId xmlns:p14="http://schemas.microsoft.com/office/powerpoint/2010/main" val="236367215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722049" y="2355850"/>
            <a:ext cx="7690114" cy="1384994"/>
          </a:xfrm>
        </p:spPr>
        <p:txBody>
          <a:bodyPr>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smtClean="0"/>
              <a:t>Click to edit Master text styles</a:t>
            </a:r>
          </a:p>
        </p:txBody>
      </p:sp>
    </p:spTree>
    <p:extLst>
      <p:ext uri="{BB962C8B-B14F-4D97-AF65-F5344CB8AC3E}">
        <p14:creationId xmlns:p14="http://schemas.microsoft.com/office/powerpoint/2010/main" val="545720033"/>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12875"/>
            <a:ext cx="8382000" cy="213596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8307241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1945285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 y="1628800"/>
            <a:ext cx="9140800" cy="48245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559953" y="649287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5"/>
          <p:cNvSpPr>
            <a:spLocks noGrp="1"/>
          </p:cNvSpPr>
          <p:nvPr>
            <p:ph type="sldNum" sz="quarter" idx="4"/>
          </p:nvPr>
        </p:nvSpPr>
        <p:spPr>
          <a:xfrm>
            <a:off x="6988953"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1F092-44CB-4A6F-856F-CE4F1BE253F6}" type="slidenum">
              <a:rPr lang="en-US" smtClean="0">
                <a:solidFill>
                  <a:prstClr val="black">
                    <a:tint val="75000"/>
                  </a:prstClr>
                </a:solidFill>
              </a:rPr>
              <a:pPr/>
              <a:t>‹#›</a:t>
            </a:fld>
            <a:endParaRPr lang="en-US">
              <a:solidFill>
                <a:prstClr val="black">
                  <a:tint val="75000"/>
                </a:prstClr>
              </a:solidFill>
            </a:endParaRPr>
          </a:p>
        </p:txBody>
      </p:sp>
      <p:sp>
        <p:nvSpPr>
          <p:cNvPr id="8" name="Title 7"/>
          <p:cNvSpPr>
            <a:spLocks noGrp="1"/>
          </p:cNvSpPr>
          <p:nvPr>
            <p:ph type="title"/>
          </p:nvPr>
        </p:nvSpPr>
        <p:spPr>
          <a:xfrm>
            <a:off x="323528" y="260648"/>
            <a:ext cx="8496944" cy="936104"/>
          </a:xfrm>
        </p:spPr>
        <p:txBody>
          <a:bodyPr/>
          <a:lstStyle/>
          <a:p>
            <a:r>
              <a:rPr lang="en-US" dirty="0"/>
              <a:t>Click to edit Master title style</a:t>
            </a:r>
          </a:p>
        </p:txBody>
      </p:sp>
    </p:spTree>
    <p:extLst>
      <p:ext uri="{BB962C8B-B14F-4D97-AF65-F5344CB8AC3E}">
        <p14:creationId xmlns:p14="http://schemas.microsoft.com/office/powerpoint/2010/main" val="41280759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154863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p:cNvSpPr>
            <a:spLocks noGrp="1"/>
          </p:cNvSpPr>
          <p:nvPr>
            <p:ph type="ftr" sz="quarter" idx="3"/>
          </p:nvPr>
        </p:nvSpPr>
        <p:spPr>
          <a:xfrm>
            <a:off x="3548513" y="649287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6977513"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1F092-44CB-4A6F-856F-CE4F1BE253F6}" type="slidenum">
              <a:rPr lang="en-US" smtClean="0">
                <a:solidFill>
                  <a:prstClr val="black">
                    <a:tint val="75000"/>
                  </a:prstClr>
                </a:solidFill>
              </a:rPr>
              <a:pPr/>
              <a:t>‹#›</a:t>
            </a:fld>
            <a:endParaRPr lang="en-US" dirty="0">
              <a:solidFill>
                <a:prstClr val="black">
                  <a:tint val="75000"/>
                </a:prstClr>
              </a:solidFill>
            </a:endParaRPr>
          </a:p>
        </p:txBody>
      </p:sp>
      <p:sp>
        <p:nvSpPr>
          <p:cNvPr id="5" name="Title 4"/>
          <p:cNvSpPr>
            <a:spLocks noGrp="1"/>
          </p:cNvSpPr>
          <p:nvPr>
            <p:ph type="title"/>
          </p:nvPr>
        </p:nvSpPr>
        <p:spPr>
          <a:xfrm>
            <a:off x="395536" y="260648"/>
            <a:ext cx="8352928" cy="936104"/>
          </a:xfrm>
        </p:spPr>
        <p:txBody>
          <a:bodyPr/>
          <a:lstStyle/>
          <a:p>
            <a:r>
              <a:rPr lang="en-US"/>
              <a:t>Click to edit Master title style</a:t>
            </a:r>
          </a:p>
        </p:txBody>
      </p:sp>
    </p:spTree>
    <p:extLst>
      <p:ext uri="{BB962C8B-B14F-4D97-AF65-F5344CB8AC3E}">
        <p14:creationId xmlns:p14="http://schemas.microsoft.com/office/powerpoint/2010/main" val="41830183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10"/>
          </p:nvPr>
        </p:nvSpPr>
        <p:spPr>
          <a:xfrm>
            <a:off x="3552543" y="649287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10" name="Slide Number Placeholder 5"/>
          <p:cNvSpPr>
            <a:spLocks noGrp="1"/>
          </p:cNvSpPr>
          <p:nvPr>
            <p:ph type="sldNum" sz="quarter" idx="11"/>
          </p:nvPr>
        </p:nvSpPr>
        <p:spPr>
          <a:xfrm>
            <a:off x="6981543"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1F092-44CB-4A6F-856F-CE4F1BE253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45230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4"/>
          <p:cNvSpPr>
            <a:spLocks noGrp="1"/>
          </p:cNvSpPr>
          <p:nvPr>
            <p:ph type="ftr" sz="quarter" idx="3"/>
          </p:nvPr>
        </p:nvSpPr>
        <p:spPr>
          <a:xfrm>
            <a:off x="3570609" y="649287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999609"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1F092-44CB-4A6F-856F-CE4F1BE253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77051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4"/>
          <p:cNvSpPr>
            <a:spLocks noGrp="1"/>
          </p:cNvSpPr>
          <p:nvPr>
            <p:ph type="ftr" sz="quarter" idx="3"/>
          </p:nvPr>
        </p:nvSpPr>
        <p:spPr>
          <a:xfrm>
            <a:off x="3601414" y="649287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5" name="Slide Number Placeholder 5"/>
          <p:cNvSpPr>
            <a:spLocks noGrp="1"/>
          </p:cNvSpPr>
          <p:nvPr>
            <p:ph type="sldNum" sz="quarter" idx="4"/>
          </p:nvPr>
        </p:nvSpPr>
        <p:spPr>
          <a:xfrm>
            <a:off x="7030414"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1F092-44CB-4A6F-856F-CE4F1BE253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66998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4"/>
          <p:cNvSpPr>
            <a:spLocks noGrp="1"/>
          </p:cNvSpPr>
          <p:nvPr>
            <p:ph type="ftr" sz="quarter" idx="3"/>
          </p:nvPr>
        </p:nvSpPr>
        <p:spPr>
          <a:xfrm>
            <a:off x="3575288" y="649287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7004288"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1F092-44CB-4A6F-856F-CE4F1BE253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79983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4"/>
          <p:cNvSpPr>
            <a:spLocks noGrp="1"/>
          </p:cNvSpPr>
          <p:nvPr>
            <p:ph type="ftr" sz="quarter" idx="3"/>
          </p:nvPr>
        </p:nvSpPr>
        <p:spPr>
          <a:xfrm>
            <a:off x="3546296" y="6473403"/>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6975296" y="647340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1F092-44CB-4A6F-856F-CE4F1BE253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69667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581400" y="648848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5"/>
          <p:cNvSpPr>
            <a:spLocks noGrp="1"/>
          </p:cNvSpPr>
          <p:nvPr>
            <p:ph type="sldNum" sz="quarter" idx="4"/>
          </p:nvPr>
        </p:nvSpPr>
        <p:spPr>
          <a:xfrm>
            <a:off x="7010400" y="648848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1F092-44CB-4A6F-856F-CE4F1BE253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34092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581400" y="647106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5"/>
          <p:cNvSpPr>
            <a:spLocks noGrp="1"/>
          </p:cNvSpPr>
          <p:nvPr>
            <p:ph type="sldNum" sz="quarter" idx="4"/>
          </p:nvPr>
        </p:nvSpPr>
        <p:spPr>
          <a:xfrm>
            <a:off x="7010400" y="647106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1F092-44CB-4A6F-856F-CE4F1BE253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1454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7"/>
          <p:cNvSpPr>
            <a:spLocks noGrp="1"/>
          </p:cNvSpPr>
          <p:nvPr>
            <p:ph type="sldNum" sz="quarter" idx="12"/>
          </p:nvPr>
        </p:nvSpPr>
        <p:spPr>
          <a:xfrm>
            <a:off x="6553200" y="6356350"/>
            <a:ext cx="2133600" cy="365125"/>
          </a:xfrm>
        </p:spPr>
        <p:txBody>
          <a:bodyPr/>
          <a:lstStyle/>
          <a:p>
            <a:fld id="{BA732D6B-85B2-4291-881C-FD8D3E75802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1236688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57D3F05-DD69-B947-B39E-40A7E647560F}" type="datetimeFigureOut">
              <a:rPr lang="fr-FR" smtClean="0">
                <a:solidFill>
                  <a:prstClr val="black"/>
                </a:solidFill>
              </a:rPr>
              <a:pPr/>
              <a:t>15/07/2017</a:t>
            </a:fld>
            <a:endParaRPr lang="fr-FR">
              <a:solidFill>
                <a:prstClr val="black"/>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57B11582-FEA9-8A4A-A779-6DBBB3C1D4EB}"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15909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3.png"/><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19"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6.gif"/><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58316" y="6356350"/>
            <a:ext cx="370384" cy="268139"/>
          </a:xfrm>
          <a:prstGeom prst="rect">
            <a:avLst/>
          </a:prstGeom>
        </p:spPr>
        <p:txBody>
          <a:bodyPr vert="horz" lIns="91440" tIns="45720" rIns="91440" bIns="45720" rtlCol="0" anchor="ctr"/>
          <a:lstStyle>
            <a:lvl1pPr algn="r">
              <a:defRPr sz="800">
                <a:solidFill>
                  <a:schemeClr val="tx1">
                    <a:tint val="75000"/>
                  </a:schemeClr>
                </a:solidFill>
              </a:defRPr>
            </a:lvl1pPr>
          </a:lstStyle>
          <a:p>
            <a:fld id="{B91CA0E6-BD21-4EA4-BA1A-F304F06FD0AB}" type="slidenum">
              <a:rPr lang="en-US" smtClean="0"/>
              <a:pPr/>
              <a:t>‹#›</a:t>
            </a:fld>
            <a:endParaRPr lang="en-US" dirty="0"/>
          </a:p>
        </p:txBody>
      </p:sp>
      <p:sp>
        <p:nvSpPr>
          <p:cNvPr id="7" name="Date Placeholder 3"/>
          <p:cNvSpPr txBox="1">
            <a:spLocks/>
          </p:cNvSpPr>
          <p:nvPr userDrawn="1"/>
        </p:nvSpPr>
        <p:spPr>
          <a:xfrm>
            <a:off x="8279904" y="6613206"/>
            <a:ext cx="864096" cy="216537"/>
          </a:xfrm>
          <a:prstGeom prst="rect">
            <a:avLst/>
          </a:prstGeom>
        </p:spPr>
        <p:txBody>
          <a:bodyPr vert="horz" lIns="91440" tIns="45720" rIns="91440" bIns="45720" rtlCol="0" anchor="ctr"/>
          <a:lstStyle>
            <a:defPPr>
              <a:defRPr lang="en-US"/>
            </a:defPPr>
            <a:lvl1pPr algn="r">
              <a:defRPr sz="800">
                <a:solidFill>
                  <a:schemeClr val="tx1">
                    <a:tint val="75000"/>
                  </a:schemeClr>
                </a:solidFill>
              </a:defRPr>
            </a:lvl1pPr>
          </a:lstStyle>
          <a:p>
            <a:pPr lvl="0"/>
            <a:r>
              <a:rPr lang="en-US" dirty="0" smtClean="0"/>
              <a:t>© ITU 2016</a:t>
            </a:r>
            <a:endParaRPr lang="en-US" dirty="0"/>
          </a:p>
        </p:txBody>
      </p:sp>
    </p:spTree>
    <p:extLst>
      <p:ext uri="{BB962C8B-B14F-4D97-AF65-F5344CB8AC3E}">
        <p14:creationId xmlns:p14="http://schemas.microsoft.com/office/powerpoint/2010/main" val="1563397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5162"/>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11267" name="Text Placeholder 2"/>
          <p:cNvSpPr>
            <a:spLocks noGrp="1"/>
          </p:cNvSpPr>
          <p:nvPr>
            <p:ph type="body" idx="1"/>
          </p:nvPr>
        </p:nvSpPr>
        <p:spPr bwMode="auto">
          <a:xfrm>
            <a:off x="381000" y="1412875"/>
            <a:ext cx="8382000" cy="213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1268" name="Picture 3" descr="footer_graphic.png"/>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0" y="5435600"/>
            <a:ext cx="9144000"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4"/>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6743700" y="6053138"/>
            <a:ext cx="176212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0" name="Rectangle 5"/>
          <p:cNvSpPr>
            <a:spLocks noChangeArrowheads="1"/>
          </p:cNvSpPr>
          <p:nvPr userDrawn="1"/>
        </p:nvSpPr>
        <p:spPr bwMode="auto">
          <a:xfrm>
            <a:off x="8675688" y="6550025"/>
            <a:ext cx="3365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66"/>
                </a:solidFill>
                <a:latin typeface="Tahoma" panose="020B0604030504040204" pitchFamily="34" charset="0"/>
                <a:cs typeface="Arial" panose="020B0604020202020204" pitchFamily="34" charset="0"/>
              </a:defRPr>
            </a:lvl1pPr>
            <a:lvl2pPr marL="742950" indent="-285750">
              <a:defRPr sz="2400" b="1">
                <a:solidFill>
                  <a:srgbClr val="000066"/>
                </a:solidFill>
                <a:latin typeface="Tahoma" panose="020B0604030504040204" pitchFamily="34" charset="0"/>
                <a:cs typeface="Arial" panose="020B0604020202020204" pitchFamily="34" charset="0"/>
              </a:defRPr>
            </a:lvl2pPr>
            <a:lvl3pPr marL="1143000" indent="-228600">
              <a:defRPr sz="2400" b="1">
                <a:solidFill>
                  <a:srgbClr val="000066"/>
                </a:solidFill>
                <a:latin typeface="Tahoma" panose="020B0604030504040204" pitchFamily="34" charset="0"/>
                <a:cs typeface="Arial" panose="020B0604020202020204" pitchFamily="34" charset="0"/>
              </a:defRPr>
            </a:lvl3pPr>
            <a:lvl4pPr marL="1600200" indent="-228600">
              <a:defRPr sz="2400" b="1">
                <a:solidFill>
                  <a:srgbClr val="000066"/>
                </a:solidFill>
                <a:latin typeface="Tahoma" panose="020B0604030504040204" pitchFamily="34" charset="0"/>
                <a:cs typeface="Arial" panose="020B0604020202020204" pitchFamily="34" charset="0"/>
              </a:defRPr>
            </a:lvl4pPr>
            <a:lvl5pPr marL="2057400" indent="-228600">
              <a:defRPr sz="2400" b="1">
                <a:solidFill>
                  <a:srgbClr val="000066"/>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b="1">
                <a:solidFill>
                  <a:srgbClr val="000066"/>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b="1">
                <a:solidFill>
                  <a:srgbClr val="000066"/>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b="1">
                <a:solidFill>
                  <a:srgbClr val="000066"/>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b="1">
                <a:solidFill>
                  <a:srgbClr val="000066"/>
                </a:solidFill>
                <a:latin typeface="Tahoma" panose="020B0604030504040204" pitchFamily="34" charset="0"/>
                <a:cs typeface="Arial" panose="020B0604020202020204" pitchFamily="34" charset="0"/>
              </a:defRPr>
            </a:lvl9pPr>
          </a:lstStyle>
          <a:p>
            <a:pPr fontAlgn="base">
              <a:spcBef>
                <a:spcPct val="0"/>
              </a:spcBef>
              <a:spcAft>
                <a:spcPct val="0"/>
              </a:spcAft>
              <a:defRPr/>
            </a:pPr>
            <a:fld id="{BE54BE73-1FC4-4D1E-ABE2-7EF2F15F285A}" type="slidenum">
              <a:rPr lang="en-US" altLang="en-US" sz="1000" b="0" smtClean="0">
                <a:solidFill>
                  <a:srgbClr val="002060"/>
                </a:solidFill>
                <a:latin typeface="Calibri" panose="020F0502020204030204" pitchFamily="34" charset="0"/>
              </a:rPr>
              <a:pPr fontAlgn="base">
                <a:spcBef>
                  <a:spcPct val="0"/>
                </a:spcBef>
                <a:spcAft>
                  <a:spcPct val="0"/>
                </a:spcAft>
                <a:defRPr/>
              </a:pPr>
              <a:t>‹#›</a:t>
            </a:fld>
            <a:endParaRPr lang="en-US" altLang="en-US" sz="1000" b="0" smtClean="0">
              <a:solidFill>
                <a:srgbClr val="002060"/>
              </a:solidFill>
              <a:latin typeface="Calibri" panose="020F0502020204030204" pitchFamily="34" charset="0"/>
            </a:endParaRPr>
          </a:p>
        </p:txBody>
      </p:sp>
    </p:spTree>
    <p:extLst>
      <p:ext uri="{BB962C8B-B14F-4D97-AF65-F5344CB8AC3E}">
        <p14:creationId xmlns:p14="http://schemas.microsoft.com/office/powerpoint/2010/main" val="1413739117"/>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ransition/>
  <p:hf hdr="0" ftr="0" dt="0"/>
  <p:txStyles>
    <p:titleStyle>
      <a:lvl1pPr algn="l" defTabSz="912813" rtl="0" eaLnBrk="0" fontAlgn="base" hangingPunct="0">
        <a:lnSpc>
          <a:spcPct val="90000"/>
        </a:lnSpc>
        <a:spcBef>
          <a:spcPct val="0"/>
        </a:spcBef>
        <a:spcAft>
          <a:spcPct val="0"/>
        </a:spcAft>
        <a:defRPr lang="en-US" sz="4800" kern="12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Calibri" panose="020F0502020204030204" pitchFamily="34" charset="0"/>
          <a:cs typeface="Arial" panose="020B0604020202020204" pitchFamily="34" charset="0"/>
        </a:defRPr>
      </a:lvl2pPr>
      <a:lvl3pPr algn="l" defTabSz="912813" rtl="0" eaLnBrk="0" fontAlgn="base" hangingPunct="0">
        <a:lnSpc>
          <a:spcPct val="90000"/>
        </a:lnSpc>
        <a:spcBef>
          <a:spcPct val="0"/>
        </a:spcBef>
        <a:spcAft>
          <a:spcPct val="0"/>
        </a:spcAft>
        <a:defRPr sz="4800">
          <a:solidFill>
            <a:schemeClr val="tx1"/>
          </a:solidFill>
          <a:latin typeface="Calibri" panose="020F0502020204030204" pitchFamily="34" charset="0"/>
          <a:cs typeface="Arial" panose="020B0604020202020204" pitchFamily="34" charset="0"/>
        </a:defRPr>
      </a:lvl3pPr>
      <a:lvl4pPr algn="l" defTabSz="912813" rtl="0" eaLnBrk="0" fontAlgn="base" hangingPunct="0">
        <a:lnSpc>
          <a:spcPct val="90000"/>
        </a:lnSpc>
        <a:spcBef>
          <a:spcPct val="0"/>
        </a:spcBef>
        <a:spcAft>
          <a:spcPct val="0"/>
        </a:spcAft>
        <a:defRPr sz="4800">
          <a:solidFill>
            <a:schemeClr val="tx1"/>
          </a:solidFill>
          <a:latin typeface="Calibri" panose="020F0502020204030204" pitchFamily="34" charset="0"/>
          <a:cs typeface="Arial" panose="020B0604020202020204" pitchFamily="34" charset="0"/>
        </a:defRPr>
      </a:lvl4pPr>
      <a:lvl5pPr algn="l" defTabSz="912813" rtl="0" eaLnBrk="0" fontAlgn="base" hangingPunct="0">
        <a:lnSpc>
          <a:spcPct val="90000"/>
        </a:lnSpc>
        <a:spcBef>
          <a:spcPct val="0"/>
        </a:spcBef>
        <a:spcAft>
          <a:spcPct val="0"/>
        </a:spcAft>
        <a:defRPr sz="4800">
          <a:solidFill>
            <a:schemeClr val="tx1"/>
          </a:solidFill>
          <a:latin typeface="Calibri" panose="020F0502020204030204" pitchFamily="34" charset="0"/>
          <a:cs typeface="Arial" panose="020B0604020202020204" pitchFamily="34" charset="0"/>
        </a:defRPr>
      </a:lvl5pPr>
      <a:lvl6pPr marL="457200" algn="l" defTabSz="912813" rtl="0" fontAlgn="base">
        <a:lnSpc>
          <a:spcPct val="90000"/>
        </a:lnSpc>
        <a:spcBef>
          <a:spcPct val="0"/>
        </a:spcBef>
        <a:spcAft>
          <a:spcPct val="0"/>
        </a:spcAft>
        <a:defRPr sz="4800">
          <a:solidFill>
            <a:schemeClr val="tx1"/>
          </a:solidFill>
          <a:latin typeface="Calibri" panose="020F0502020204030204" pitchFamily="34" charset="0"/>
          <a:cs typeface="Arial" panose="020B0604020202020204" pitchFamily="34" charset="0"/>
        </a:defRPr>
      </a:lvl6pPr>
      <a:lvl7pPr marL="914400" algn="l" defTabSz="912813" rtl="0" fontAlgn="base">
        <a:lnSpc>
          <a:spcPct val="90000"/>
        </a:lnSpc>
        <a:spcBef>
          <a:spcPct val="0"/>
        </a:spcBef>
        <a:spcAft>
          <a:spcPct val="0"/>
        </a:spcAft>
        <a:defRPr sz="4800">
          <a:solidFill>
            <a:schemeClr val="tx1"/>
          </a:solidFill>
          <a:latin typeface="Calibri" panose="020F0502020204030204" pitchFamily="34" charset="0"/>
          <a:cs typeface="Arial" panose="020B0604020202020204" pitchFamily="34" charset="0"/>
        </a:defRPr>
      </a:lvl7pPr>
      <a:lvl8pPr marL="1371600" algn="l" defTabSz="912813" rtl="0" fontAlgn="base">
        <a:lnSpc>
          <a:spcPct val="90000"/>
        </a:lnSpc>
        <a:spcBef>
          <a:spcPct val="0"/>
        </a:spcBef>
        <a:spcAft>
          <a:spcPct val="0"/>
        </a:spcAft>
        <a:defRPr sz="4800">
          <a:solidFill>
            <a:schemeClr val="tx1"/>
          </a:solidFill>
          <a:latin typeface="Calibri" panose="020F0502020204030204" pitchFamily="34" charset="0"/>
          <a:cs typeface="Arial" panose="020B0604020202020204" pitchFamily="34" charset="0"/>
        </a:defRPr>
      </a:lvl8pPr>
      <a:lvl9pPr marL="1828800" algn="l" defTabSz="912813" rtl="0" fontAlgn="base">
        <a:lnSpc>
          <a:spcPct val="90000"/>
        </a:lnSpc>
        <a:spcBef>
          <a:spcPct val="0"/>
        </a:spcBef>
        <a:spcAft>
          <a:spcPct val="0"/>
        </a:spcAft>
        <a:defRPr sz="4800">
          <a:solidFill>
            <a:schemeClr val="tx1"/>
          </a:solidFill>
          <a:latin typeface="Calibri" panose="020F0502020204030204" pitchFamily="34" charset="0"/>
          <a:cs typeface="Arial" panose="020B0604020202020204" pitchFamily="34" charset="0"/>
        </a:defRPr>
      </a:lvl9pPr>
    </p:titleStyle>
    <p:bodyStyle>
      <a:lvl1pPr marL="396875" indent="-396875" algn="l" defTabSz="912813" rtl="0" eaLnBrk="0" fontAlgn="base" hangingPunct="0">
        <a:lnSpc>
          <a:spcPct val="90000"/>
        </a:lnSpc>
        <a:spcBef>
          <a:spcPct val="20000"/>
        </a:spcBef>
        <a:spcAft>
          <a:spcPct val="0"/>
        </a:spcAft>
        <a:buBlip>
          <a:blip r:embed="rId18"/>
        </a:buBlip>
        <a:defRPr sz="3200" kern="1200">
          <a:solidFill>
            <a:schemeClr val="tx1"/>
          </a:solidFill>
          <a:latin typeface="+mn-lt"/>
          <a:ea typeface="+mn-ea"/>
          <a:cs typeface="+mn-cs"/>
        </a:defRPr>
      </a:lvl1pPr>
      <a:lvl2pPr marL="914400" indent="-396875" algn="l" defTabSz="912813" rtl="0" eaLnBrk="0" fontAlgn="base" hangingPunct="0">
        <a:lnSpc>
          <a:spcPct val="90000"/>
        </a:lnSpc>
        <a:spcBef>
          <a:spcPct val="20000"/>
        </a:spcBef>
        <a:spcAft>
          <a:spcPct val="0"/>
        </a:spcAft>
        <a:buBlip>
          <a:blip r:embed="rId19"/>
        </a:buBlip>
        <a:defRPr sz="2800" kern="1200">
          <a:solidFill>
            <a:schemeClr val="tx1"/>
          </a:solidFill>
          <a:latin typeface="+mn-lt"/>
          <a:ea typeface="+mn-ea"/>
          <a:cs typeface="+mn-cs"/>
        </a:defRPr>
      </a:lvl2pPr>
      <a:lvl3pPr marL="1258888" indent="-344488" algn="l" defTabSz="912813" rtl="0" eaLnBrk="0" fontAlgn="base" hangingPunct="0">
        <a:lnSpc>
          <a:spcPct val="90000"/>
        </a:lnSpc>
        <a:spcBef>
          <a:spcPct val="20000"/>
        </a:spcBef>
        <a:spcAft>
          <a:spcPct val="0"/>
        </a:spcAft>
        <a:buBlip>
          <a:blip r:embed="rId19"/>
        </a:buBlip>
        <a:defRPr sz="2400" kern="1200">
          <a:solidFill>
            <a:schemeClr val="tx1"/>
          </a:solidFill>
          <a:latin typeface="+mn-lt"/>
          <a:ea typeface="+mn-ea"/>
          <a:cs typeface="+mn-cs"/>
        </a:defRPr>
      </a:lvl3pPr>
      <a:lvl4pPr marL="1604963" indent="-346075" algn="l" defTabSz="912813" rtl="0" eaLnBrk="0" fontAlgn="base" hangingPunct="0">
        <a:lnSpc>
          <a:spcPct val="90000"/>
        </a:lnSpc>
        <a:spcBef>
          <a:spcPct val="20000"/>
        </a:spcBef>
        <a:spcAft>
          <a:spcPct val="0"/>
        </a:spcAft>
        <a:buBlip>
          <a:blip r:embed="rId19"/>
        </a:buBlip>
        <a:defRPr sz="2400" kern="1200">
          <a:solidFill>
            <a:schemeClr val="tx1"/>
          </a:solidFill>
          <a:latin typeface="+mn-lt"/>
          <a:ea typeface="+mn-ea"/>
          <a:cs typeface="+mn-cs"/>
        </a:defRPr>
      </a:lvl4pPr>
      <a:lvl5pPr marL="1941513" indent="-336550" algn="l" defTabSz="912813" rtl="0" eaLnBrk="0" fontAlgn="base" hangingPunct="0">
        <a:lnSpc>
          <a:spcPct val="90000"/>
        </a:lnSpc>
        <a:spcBef>
          <a:spcPct val="20000"/>
        </a:spcBef>
        <a:spcAft>
          <a:spcPct val="0"/>
        </a:spcAft>
        <a:buBlip>
          <a:blip r:embed="rId19"/>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08720"/>
          </a:xfrm>
          <a:prstGeom prst="rect">
            <a:avLst/>
          </a:prstGeom>
        </p:spPr>
        <p:style>
          <a:lnRef idx="1">
            <a:schemeClr val="accent1"/>
          </a:lnRef>
          <a:fillRef idx="3">
            <a:schemeClr val="accent1"/>
          </a:fillRef>
          <a:effectRef idx="2">
            <a:schemeClr val="accent1"/>
          </a:effectRef>
          <a:fontRef idx="none"/>
        </p:style>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200" y="1196752"/>
            <a:ext cx="9140800" cy="52565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5"/>
          <p:cNvSpPr>
            <a:spLocks noChangeArrowheads="1"/>
          </p:cNvSpPr>
          <p:nvPr userDrawn="1"/>
        </p:nvSpPr>
        <p:spPr bwMode="auto">
          <a:xfrm>
            <a:off x="0" y="6602943"/>
            <a:ext cx="827584" cy="230832"/>
          </a:xfrm>
          <a:prstGeom prst="rect">
            <a:avLst/>
          </a:prstGeom>
          <a:noFill/>
          <a:ln>
            <a:noFill/>
          </a:ln>
          <a:effectLst/>
          <a:extLst/>
        </p:spPr>
        <p:txBody>
          <a:bodyPr wrap="square">
            <a:spAutoFit/>
          </a:bodyPr>
          <a:lstStyle/>
          <a:p>
            <a:r>
              <a:rPr lang="en-US" sz="900" dirty="0" err="1">
                <a:solidFill>
                  <a:srgbClr val="003399"/>
                </a:solidFill>
                <a:latin typeface="Zurich BT" charset="0"/>
              </a:rPr>
              <a:t>Airtec</a:t>
            </a:r>
            <a:r>
              <a:rPr lang="en-US" sz="900" dirty="0">
                <a:solidFill>
                  <a:srgbClr val="003399"/>
                </a:solidFill>
                <a:latin typeface="Zurich BT" charset="0"/>
              </a:rPr>
              <a:t> 2016</a:t>
            </a:r>
          </a:p>
        </p:txBody>
      </p:sp>
      <p:sp>
        <p:nvSpPr>
          <p:cNvPr id="8" name="Footer Placeholder 4"/>
          <p:cNvSpPr>
            <a:spLocks noGrp="1"/>
          </p:cNvSpPr>
          <p:nvPr>
            <p:ph type="ftr" sz="quarter" idx="3"/>
          </p:nvPr>
        </p:nvSpPr>
        <p:spPr>
          <a:xfrm>
            <a:off x="3572299" y="648388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9" name="Slide Number Placeholder 5"/>
          <p:cNvSpPr>
            <a:spLocks noGrp="1"/>
          </p:cNvSpPr>
          <p:nvPr>
            <p:ph type="sldNum" sz="quarter" idx="4"/>
          </p:nvPr>
        </p:nvSpPr>
        <p:spPr>
          <a:xfrm>
            <a:off x="7001299" y="648388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1F092-44CB-4A6F-856F-CE4F1BE253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718549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hf sldNum="0" hdr="0" ftr="0" dt="0"/>
  <p:txStyles>
    <p:titleStyle>
      <a:lvl1pPr algn="ctr" defTabSz="914400" rtl="0" eaLnBrk="1" latinLnBrk="0" hangingPunct="1">
        <a:spcBef>
          <a:spcPct val="0"/>
        </a:spcBef>
        <a:buNone/>
        <a:defRPr sz="2800" b="1"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342900" indent="-342900" algn="l" defTabSz="914400" rtl="0" eaLnBrk="1" latinLnBrk="0" hangingPunct="1">
        <a:spcBef>
          <a:spcPct val="20000"/>
        </a:spcBef>
        <a:buFontTx/>
        <a:buBlip>
          <a:blip r:embed="rId15"/>
        </a:buBlip>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jpeg"/><Relationship Id="rId18" Type="http://schemas.openxmlformats.org/officeDocument/2006/relationships/image" Target="../media/image27.jpeg"/><Relationship Id="rId3" Type="http://schemas.openxmlformats.org/officeDocument/2006/relationships/image" Target="../media/image12.png"/><Relationship Id="rId7" Type="http://schemas.openxmlformats.org/officeDocument/2006/relationships/image" Target="../media/image16.jpeg"/><Relationship Id="rId12" Type="http://schemas.openxmlformats.org/officeDocument/2006/relationships/image" Target="../media/image21.png"/><Relationship Id="rId17" Type="http://schemas.openxmlformats.org/officeDocument/2006/relationships/image" Target="../media/image26.jpeg"/><Relationship Id="rId2" Type="http://schemas.openxmlformats.org/officeDocument/2006/relationships/notesSlide" Target="../notesSlides/notesSlide2.xml"/><Relationship Id="rId16" Type="http://schemas.openxmlformats.org/officeDocument/2006/relationships/image" Target="../media/image25.jpeg"/><Relationship Id="rId20" Type="http://schemas.openxmlformats.org/officeDocument/2006/relationships/image" Target="../media/image29.jpeg"/><Relationship Id="rId1" Type="http://schemas.openxmlformats.org/officeDocument/2006/relationships/slideLayout" Target="../slideLayouts/slideLayout6.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jpeg"/><Relationship Id="rId15" Type="http://schemas.openxmlformats.org/officeDocument/2006/relationships/image" Target="../media/image24.jpeg"/><Relationship Id="rId10" Type="http://schemas.openxmlformats.org/officeDocument/2006/relationships/image" Target="../media/image19.jpeg"/><Relationship Id="rId19" Type="http://schemas.openxmlformats.org/officeDocument/2006/relationships/image" Target="../media/image28.jpeg"/><Relationship Id="rId4" Type="http://schemas.openxmlformats.org/officeDocument/2006/relationships/image" Target="../media/image13.jpeg"/><Relationship Id="rId9" Type="http://schemas.openxmlformats.org/officeDocument/2006/relationships/image" Target="../media/image18.png"/><Relationship Id="rId14" Type="http://schemas.openxmlformats.org/officeDocument/2006/relationships/image" Target="../media/image23.jpeg"/></Relationships>
</file>

<file path=ppt/slides/_rels/slide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5.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5.png"/><Relationship Id="rId7" Type="http://schemas.openxmlformats.org/officeDocument/2006/relationships/image" Target="../media/image39.em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8.emf"/><Relationship Id="rId11" Type="http://schemas.openxmlformats.org/officeDocument/2006/relationships/image" Target="../media/image43.png"/><Relationship Id="rId5" Type="http://schemas.openxmlformats.org/officeDocument/2006/relationships/image" Target="../media/image37.emf"/><Relationship Id="rId10" Type="http://schemas.openxmlformats.org/officeDocument/2006/relationships/image" Target="../media/image42.jpeg"/><Relationship Id="rId4" Type="http://schemas.openxmlformats.org/officeDocument/2006/relationships/image" Target="../media/image36.emf"/><Relationship Id="rId9" Type="http://schemas.openxmlformats.org/officeDocument/2006/relationships/image" Target="../media/image41.jpeg"/></Relationships>
</file>

<file path=ppt/slides/_rels/slide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26.xml"/><Relationship Id="rId5" Type="http://schemas.openxmlformats.org/officeDocument/2006/relationships/hyperlink" Target="http://www.iadc-online.org/" TargetMode="Externa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1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9.jpg"/><Relationship Id="rId4" Type="http://schemas.openxmlformats.org/officeDocument/2006/relationships/image" Target="../media/image59.jpe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09_Extra.pptx#-1,2,Spectrum/Orbit Use"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4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09_Extra.pptx#-1,13,Time Limits"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49.jpg"/><Relationship Id="rId4" Type="http://schemas.openxmlformats.org/officeDocument/2006/relationships/image" Target="../media/image7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www.itu.int/ITU-R/go/wrc/en" TargetMode="External"/><Relationship Id="rId2" Type="http://schemas.openxmlformats.org/officeDocument/2006/relationships/hyperlink" Target="http://www.itu.int/pub/S-CONF-PLEN-2015" TargetMode="External"/><Relationship Id="rId1" Type="http://schemas.openxmlformats.org/officeDocument/2006/relationships/slideLayout" Target="../slideLayouts/slideLayout7.xml"/><Relationship Id="rId6" Type="http://schemas.openxmlformats.org/officeDocument/2006/relationships/hyperlink" Target="http://www.itu.int/ITU-R/go/space-preface/en" TargetMode="External"/><Relationship Id="rId5" Type="http://schemas.openxmlformats.org/officeDocument/2006/relationships/hyperlink" Target="http://www.itu.int/publ/R-REC/en" TargetMode="External"/><Relationship Id="rId4" Type="http://schemas.openxmlformats.org/officeDocument/2006/relationships/hyperlink" Target="http://www.itu.int/pub/R-REG-RR-2012"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446551" y="762599"/>
            <a:ext cx="5928610" cy="1154233"/>
          </a:xfrm>
        </p:spPr>
        <p:txBody>
          <a:bodyPr rtlCol="0">
            <a:normAutofit fontScale="90000"/>
          </a:bodyPr>
          <a:lstStyle/>
          <a:p>
            <a:pPr algn="ctr" fontAlgn="auto">
              <a:spcAft>
                <a:spcPts val="0"/>
              </a:spcAft>
              <a:defRPr/>
            </a:pPr>
            <a:r>
              <a:rPr lang="en-US" sz="3200" dirty="0" smtClean="0">
                <a:solidFill>
                  <a:srgbClr val="002060"/>
                </a:solidFill>
                <a:effectLst>
                  <a:outerShdw blurRad="38100" dist="38100" dir="2700000" algn="tl">
                    <a:srgbClr val="C0C0C0"/>
                  </a:outerShdw>
                </a:effectLst>
                <a:latin typeface="Arial Black" pitchFamily="34" charset="0"/>
                <a:cs typeface="Times New Roman" pitchFamily="18" charset="0"/>
              </a:rPr>
              <a:t>   ORBIT/SPECTRUM INTERNATIONAL REGULATORY FRAMEWORK</a:t>
            </a:r>
            <a:endParaRPr sz="3200" dirty="0"/>
          </a:p>
        </p:txBody>
      </p:sp>
      <p:sp>
        <p:nvSpPr>
          <p:cNvPr id="5" name="Subtitle 4"/>
          <p:cNvSpPr>
            <a:spLocks noGrp="1"/>
          </p:cNvSpPr>
          <p:nvPr>
            <p:ph type="subTitle" idx="1"/>
          </p:nvPr>
        </p:nvSpPr>
        <p:spPr>
          <a:xfrm>
            <a:off x="467544" y="2348880"/>
            <a:ext cx="8277225" cy="1569438"/>
          </a:xfrm>
        </p:spPr>
        <p:txBody>
          <a:bodyPr rtlCol="0">
            <a:normAutofit fontScale="25000" lnSpcReduction="20000"/>
          </a:bodyPr>
          <a:lstStyle/>
          <a:p>
            <a:pPr fontAlgn="auto">
              <a:spcAft>
                <a:spcPts val="0"/>
              </a:spcAft>
              <a:defRPr/>
            </a:pPr>
            <a:endParaRPr dirty="0"/>
          </a:p>
          <a:p>
            <a:pPr fontAlgn="auto">
              <a:spcAft>
                <a:spcPts val="0"/>
              </a:spcAft>
              <a:defRPr/>
            </a:pPr>
            <a:endParaRPr dirty="0" smtClean="0"/>
          </a:p>
          <a:p>
            <a:pPr fontAlgn="auto">
              <a:spcAft>
                <a:spcPts val="0"/>
              </a:spcAft>
              <a:defRPr/>
            </a:pPr>
            <a:endParaRPr dirty="0"/>
          </a:p>
          <a:p>
            <a:pPr fontAlgn="auto">
              <a:spcAft>
                <a:spcPts val="0"/>
              </a:spcAft>
              <a:defRPr/>
            </a:pPr>
            <a:endParaRPr sz="6400" b="1" i="0" dirty="0" smtClean="0">
              <a:solidFill>
                <a:schemeClr val="accent1">
                  <a:lumMod val="50000"/>
                </a:schemeClr>
              </a:solidFill>
            </a:endParaRPr>
          </a:p>
          <a:p>
            <a:pPr fontAlgn="auto">
              <a:spcAft>
                <a:spcPts val="0"/>
              </a:spcAft>
              <a:defRPr/>
            </a:pPr>
            <a:endParaRPr lang="en-US" sz="6400" b="1" i="0" dirty="0">
              <a:solidFill>
                <a:schemeClr val="accent1">
                  <a:lumMod val="50000"/>
                </a:schemeClr>
              </a:solidFill>
            </a:endParaRPr>
          </a:p>
          <a:p>
            <a:pPr fontAlgn="auto">
              <a:spcAft>
                <a:spcPts val="0"/>
              </a:spcAft>
              <a:defRPr/>
            </a:pPr>
            <a:endParaRPr sz="6400" b="1" i="0" dirty="0" smtClean="0">
              <a:solidFill>
                <a:schemeClr val="accent1">
                  <a:lumMod val="50000"/>
                </a:schemeClr>
              </a:solidFill>
            </a:endParaRPr>
          </a:p>
          <a:p>
            <a:pPr fontAlgn="auto">
              <a:spcAft>
                <a:spcPts val="0"/>
              </a:spcAft>
              <a:defRPr/>
            </a:pPr>
            <a:endParaRPr lang="en-US" sz="4800" b="1" i="0" dirty="0" smtClean="0">
              <a:solidFill>
                <a:schemeClr val="accent1">
                  <a:lumMod val="50000"/>
                </a:schemeClr>
              </a:solidFill>
            </a:endParaRPr>
          </a:p>
          <a:p>
            <a:pPr fontAlgn="auto">
              <a:spcAft>
                <a:spcPts val="0"/>
              </a:spcAft>
              <a:defRPr/>
            </a:pPr>
            <a:endParaRPr lang="en-US" sz="4800" b="1" dirty="0">
              <a:solidFill>
                <a:schemeClr val="accent1">
                  <a:lumMod val="50000"/>
                </a:schemeClr>
              </a:solidFill>
            </a:endParaRPr>
          </a:p>
          <a:p>
            <a:pPr fontAlgn="auto">
              <a:spcAft>
                <a:spcPts val="0"/>
              </a:spcAft>
              <a:defRPr/>
            </a:pPr>
            <a:r>
              <a:rPr sz="4800" b="1" i="0" dirty="0" smtClean="0">
                <a:solidFill>
                  <a:schemeClr val="accent1">
                    <a:lumMod val="50000"/>
                  </a:schemeClr>
                </a:solidFill>
              </a:rPr>
              <a:t>Akim Falou Dine</a:t>
            </a:r>
          </a:p>
          <a:p>
            <a:pPr fontAlgn="auto">
              <a:spcAft>
                <a:spcPts val="0"/>
              </a:spcAft>
              <a:defRPr/>
            </a:pPr>
            <a:r>
              <a:rPr lang="en-GB" sz="4800" i="0" dirty="0">
                <a:solidFill>
                  <a:schemeClr val="accent1">
                    <a:lumMod val="50000"/>
                  </a:schemeClr>
                </a:solidFill>
              </a:rPr>
              <a:t>Akim.Falou-Dine@itu.int</a:t>
            </a:r>
            <a:endParaRPr sz="4800" i="0" dirty="0" smtClean="0">
              <a:solidFill>
                <a:schemeClr val="accent1">
                  <a:lumMod val="50000"/>
                </a:schemeClr>
              </a:solidFill>
            </a:endParaRPr>
          </a:p>
          <a:p>
            <a:pPr fontAlgn="auto">
              <a:spcAft>
                <a:spcPts val="0"/>
              </a:spcAft>
              <a:defRPr/>
            </a:pPr>
            <a:r>
              <a:rPr sz="4800" i="0" dirty="0" smtClean="0">
                <a:solidFill>
                  <a:schemeClr val="accent1">
                    <a:lumMod val="50000"/>
                  </a:schemeClr>
                </a:solidFill>
              </a:rPr>
              <a:t>International Telecommunication Union</a:t>
            </a:r>
          </a:p>
          <a:p>
            <a:pPr fontAlgn="auto">
              <a:spcAft>
                <a:spcPts val="0"/>
              </a:spcAft>
              <a:defRPr/>
            </a:pPr>
            <a:endParaRPr dirty="0" smtClean="0"/>
          </a:p>
          <a:p>
            <a:pPr fontAlgn="auto">
              <a:spcAft>
                <a:spcPts val="0"/>
              </a:spcAft>
              <a:defRPr/>
            </a:pPr>
            <a:endParaRPr lang="en-US" dirty="0"/>
          </a:p>
          <a:p>
            <a:pPr fontAlgn="auto">
              <a:spcAft>
                <a:spcPts val="0"/>
              </a:spcAft>
              <a:defRPr/>
            </a:pPr>
            <a:endParaRPr lang="en-US" dirty="0" smtClean="0"/>
          </a:p>
          <a:p>
            <a:pPr fontAlgn="auto">
              <a:spcAft>
                <a:spcPts val="0"/>
              </a:spcAft>
              <a:defRPr/>
            </a:pPr>
            <a:endParaRPr lang="en-US" dirty="0"/>
          </a:p>
          <a:p>
            <a:pPr fontAlgn="auto">
              <a:spcAft>
                <a:spcPts val="0"/>
              </a:spcAft>
              <a:defRPr/>
            </a:pPr>
            <a:endParaRPr lang="en-US" dirty="0" smtClean="0"/>
          </a:p>
          <a:p>
            <a:pPr fontAlgn="auto">
              <a:spcAft>
                <a:spcPts val="0"/>
              </a:spcAft>
              <a:defRPr/>
            </a:pPr>
            <a:endParaRPr lang="en-US" dirty="0"/>
          </a:p>
          <a:p>
            <a:pPr fontAlgn="auto">
              <a:spcAft>
                <a:spcPts val="0"/>
              </a:spcAft>
              <a:defRPr/>
            </a:pPr>
            <a:endParaRPr lang="en-US" dirty="0" smtClean="0"/>
          </a:p>
          <a:p>
            <a:pPr fontAlgn="auto">
              <a:spcAft>
                <a:spcPts val="0"/>
              </a:spcAft>
              <a:defRPr/>
            </a:pPr>
            <a:r>
              <a:rPr dirty="0" smtClean="0"/>
              <a:t> </a:t>
            </a:r>
            <a:endParaRPr dirty="0"/>
          </a:p>
          <a:p>
            <a:pPr fontAlgn="auto">
              <a:spcAft>
                <a:spcPts val="0"/>
              </a:spcAft>
              <a:defRPr/>
            </a:pPr>
            <a:endParaRPr dirty="0" smtClean="0"/>
          </a:p>
          <a:p>
            <a:pPr fontAlgn="auto">
              <a:spcAft>
                <a:spcPts val="0"/>
              </a:spcAft>
              <a:defRPr/>
            </a:pPr>
            <a:endParaRPr dirty="0"/>
          </a:p>
          <a:p>
            <a:pPr fontAlgn="auto">
              <a:spcAft>
                <a:spcPts val="0"/>
              </a:spcAft>
              <a:defRPr/>
            </a:pPr>
            <a:endParaRPr dirty="0"/>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1187624" y="5343993"/>
            <a:ext cx="7272808" cy="1208784"/>
          </a:xfrm>
          <a:prstGeom prst="rect">
            <a:avLst/>
          </a:prstGeom>
          <a:noFill/>
          <a:ln>
            <a:noFill/>
          </a:ln>
        </p:spPr>
      </p:pic>
    </p:spTree>
    <p:extLst>
      <p:ext uri="{BB962C8B-B14F-4D97-AF65-F5344CB8AC3E}">
        <p14:creationId xmlns:p14="http://schemas.microsoft.com/office/powerpoint/2010/main" val="9706633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6457950" y="5624513"/>
            <a:ext cx="2057400" cy="273844"/>
          </a:xfrm>
          <a:prstGeom prst="rect">
            <a:avLst/>
          </a:prstGeom>
        </p:spPr>
        <p:txBody>
          <a:bodyPr/>
          <a:lstStyle/>
          <a:p>
            <a:fld id="{7623C75C-7057-42F4-AC15-75FE67E32017}" type="slidenum">
              <a:rPr lang="en-US" smtClean="0"/>
              <a:t>2</a:t>
            </a:fld>
            <a:endParaRPr lang="en-US"/>
          </a:p>
        </p:txBody>
      </p:sp>
      <p:sp>
        <p:nvSpPr>
          <p:cNvPr id="8" name="TextBox 7"/>
          <p:cNvSpPr txBox="1"/>
          <p:nvPr/>
        </p:nvSpPr>
        <p:spPr>
          <a:xfrm>
            <a:off x="1201363" y="2669607"/>
            <a:ext cx="5098829" cy="1038746"/>
          </a:xfrm>
          <a:prstGeom prst="rect">
            <a:avLst/>
          </a:prstGeom>
          <a:noFill/>
        </p:spPr>
        <p:txBody>
          <a:bodyPr wrap="square" rtlCol="0">
            <a:spAutoFit/>
          </a:bodyPr>
          <a:lstStyle/>
          <a:p>
            <a:r>
              <a:rPr lang="en-US" sz="2100" b="1" dirty="0">
                <a:solidFill>
                  <a:srgbClr val="00B0F0"/>
                </a:solidFill>
                <a:latin typeface="Arial Black" panose="020B0A04020102020204" pitchFamily="34" charset="0"/>
              </a:rPr>
              <a:t>Global Space </a:t>
            </a:r>
            <a:r>
              <a:rPr lang="en-US" sz="2100" b="1" dirty="0" smtClean="0">
                <a:solidFill>
                  <a:srgbClr val="00B0F0"/>
                </a:solidFill>
                <a:latin typeface="Arial Black" panose="020B0A04020102020204" pitchFamily="34" charset="0"/>
              </a:rPr>
              <a:t>Industry in 2015</a:t>
            </a:r>
            <a:endParaRPr lang="en-US" sz="2100" b="1" dirty="0">
              <a:solidFill>
                <a:srgbClr val="00B0F0"/>
              </a:solidFill>
              <a:latin typeface="Arial Black" panose="020B0A04020102020204" pitchFamily="34" charset="0"/>
            </a:endParaRPr>
          </a:p>
          <a:p>
            <a:r>
              <a:rPr lang="en-US" sz="4050" dirty="0">
                <a:latin typeface="Century Gothic" panose="020B0502020202020204" pitchFamily="34" charset="0"/>
              </a:rPr>
              <a:t>$ 335.3 billion</a:t>
            </a:r>
          </a:p>
        </p:txBody>
      </p:sp>
      <p:pic>
        <p:nvPicPr>
          <p:cNvPr id="1026" name="Picture 2" descr="http://spaceflightnow.com/wp-content/uploads/2015/01/globalxrpess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5748" y="1154472"/>
            <a:ext cx="2531112" cy="14945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aecom.com/wp-content/uploads/2015/10/NBN_Co_wolumla_org.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3144128" y="3705845"/>
            <a:ext cx="2576973" cy="17951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arianespace.com/wp-content/uploads/2012/09/V209_Dec_planLarg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45748" y="3705844"/>
            <a:ext cx="2531112" cy="178985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pacetravel.jp/wp-content/themes/spacetravel/images/tours/suborbital/back0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3144128" y="1154472"/>
            <a:ext cx="2576973" cy="149456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6066692" y="5533738"/>
            <a:ext cx="2310169" cy="207749"/>
          </a:xfrm>
          <a:prstGeom prst="rect">
            <a:avLst/>
          </a:prstGeom>
          <a:noFill/>
        </p:spPr>
        <p:txBody>
          <a:bodyPr wrap="square" rtlCol="0">
            <a:spAutoFit/>
          </a:bodyPr>
          <a:lstStyle/>
          <a:p>
            <a:pPr algn="r"/>
            <a:r>
              <a:rPr lang="en-MY" sz="750" dirty="0">
                <a:latin typeface="Century Gothic" panose="020B0502020202020204" pitchFamily="34" charset="0"/>
              </a:rPr>
              <a:t>Source: SSIR 2016 </a:t>
            </a:r>
            <a:r>
              <a:rPr lang="en-MY" sz="750" dirty="0" err="1">
                <a:latin typeface="Century Gothic" panose="020B0502020202020204" pitchFamily="34" charset="0"/>
              </a:rPr>
              <a:t>Tauri</a:t>
            </a:r>
            <a:r>
              <a:rPr lang="en-MY" sz="750" dirty="0">
                <a:latin typeface="Century Gothic" panose="020B0502020202020204" pitchFamily="34" charset="0"/>
              </a:rPr>
              <a:t> Group</a:t>
            </a:r>
            <a:endParaRPr lang="en-US" sz="750" dirty="0">
              <a:latin typeface="Bradley Hand ITC" panose="03070402050302030203" pitchFamily="66" charset="0"/>
            </a:endParaRPr>
          </a:p>
        </p:txBody>
      </p:sp>
    </p:spTree>
    <p:extLst>
      <p:ext uri="{BB962C8B-B14F-4D97-AF65-F5344CB8AC3E}">
        <p14:creationId xmlns:p14="http://schemas.microsoft.com/office/powerpoint/2010/main" val="4040690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957225" y="5649827"/>
            <a:ext cx="5143500" cy="1135631"/>
          </a:xfrm>
          <a:prstGeom prst="rect">
            <a:avLst/>
          </a:prstGeom>
        </p:spPr>
      </p:pic>
      <p:sp>
        <p:nvSpPr>
          <p:cNvPr id="2" name="Slide Number Placeholder 1"/>
          <p:cNvSpPr>
            <a:spLocks noGrp="1"/>
          </p:cNvSpPr>
          <p:nvPr>
            <p:ph type="sldNum" sz="quarter" idx="12"/>
          </p:nvPr>
        </p:nvSpPr>
        <p:spPr/>
        <p:txBody>
          <a:bodyPr/>
          <a:lstStyle/>
          <a:p>
            <a:fld id="{7623C75C-7057-42F4-AC15-75FE67E32017}" type="slidenum">
              <a:rPr lang="en-US" smtClean="0"/>
              <a:pPr/>
              <a:t>3</a:t>
            </a:fld>
            <a:endParaRPr lang="en-US"/>
          </a:p>
        </p:txBody>
      </p:sp>
      <p:sp>
        <p:nvSpPr>
          <p:cNvPr id="32" name="Title 1"/>
          <p:cNvSpPr txBox="1">
            <a:spLocks/>
          </p:cNvSpPr>
          <p:nvPr/>
        </p:nvSpPr>
        <p:spPr>
          <a:xfrm>
            <a:off x="-15299" y="179826"/>
            <a:ext cx="9143999" cy="802037"/>
          </a:xfrm>
          <a:prstGeom prst="rect">
            <a:avLst/>
          </a:prstGeom>
          <a:noFill/>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6000" kern="1200">
                <a:solidFill>
                  <a:srgbClr val="00B0F0"/>
                </a:solidFill>
                <a:latin typeface="Arial Black" panose="020B0A04020102020204" pitchFamily="34" charset="0"/>
                <a:ea typeface="+mj-ea"/>
                <a:cs typeface="+mj-cs"/>
              </a:defRPr>
            </a:lvl1pPr>
          </a:lstStyle>
          <a:p>
            <a:r>
              <a:rPr lang="en-US" sz="3000" b="1" dirty="0"/>
              <a:t>Global Impact and Usage</a:t>
            </a:r>
          </a:p>
        </p:txBody>
      </p:sp>
      <p:grpSp>
        <p:nvGrpSpPr>
          <p:cNvPr id="49" name="Group 48"/>
          <p:cNvGrpSpPr/>
          <p:nvPr/>
        </p:nvGrpSpPr>
        <p:grpSpPr>
          <a:xfrm>
            <a:off x="1043608" y="1134694"/>
            <a:ext cx="7714708" cy="5390650"/>
            <a:chOff x="1743458" y="1159692"/>
            <a:chExt cx="9208324" cy="5631494"/>
          </a:xfrm>
        </p:grpSpPr>
        <p:grpSp>
          <p:nvGrpSpPr>
            <p:cNvPr id="31" name="Group 30"/>
            <p:cNvGrpSpPr/>
            <p:nvPr/>
          </p:nvGrpSpPr>
          <p:grpSpPr>
            <a:xfrm>
              <a:off x="5182739" y="1159692"/>
              <a:ext cx="1736722" cy="1393254"/>
              <a:chOff x="6214795" y="2287917"/>
              <a:chExt cx="1736722" cy="1393254"/>
            </a:xfrm>
          </p:grpSpPr>
          <p:pic>
            <p:nvPicPr>
              <p:cNvPr id="7" name="Picture 6" descr="C:\Documents and Settings\ng\Local Settings\Temporary Internet Files\Content.IE5\MD9Q0D6U\MP900399267[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8316" y="2287917"/>
                <a:ext cx="1249680" cy="832794"/>
              </a:xfrm>
              <a:prstGeom prst="rect">
                <a:avLst/>
              </a:prstGeom>
              <a:noFill/>
            </p:spPr>
          </p:pic>
          <p:sp>
            <p:nvSpPr>
              <p:cNvPr id="8" name="Content Placeholder 2"/>
              <p:cNvSpPr txBox="1">
                <a:spLocks/>
              </p:cNvSpPr>
              <p:nvPr/>
            </p:nvSpPr>
            <p:spPr>
              <a:xfrm>
                <a:off x="6214795" y="3120711"/>
                <a:ext cx="1736722" cy="560460"/>
              </a:xfrm>
              <a:prstGeom prst="rect">
                <a:avLst/>
              </a:prstGeom>
            </p:spPr>
            <p:txBody>
              <a:bodyPr vert="horz" lIns="68580" tIns="34290" rIns="68580" bIns="3429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125" dirty="0">
                    <a:solidFill>
                      <a:prstClr val="black">
                        <a:lumMod val="65000"/>
                        <a:lumOff val="35000"/>
                      </a:prstClr>
                    </a:solidFill>
                    <a:latin typeface="Century Gothic" panose="020B0502020202020204" pitchFamily="34" charset="0"/>
                  </a:rPr>
                  <a:t>Maritime communication</a:t>
                </a:r>
              </a:p>
            </p:txBody>
          </p:sp>
        </p:grpSp>
        <p:grpSp>
          <p:nvGrpSpPr>
            <p:cNvPr id="46" name="Group 45"/>
            <p:cNvGrpSpPr/>
            <p:nvPr/>
          </p:nvGrpSpPr>
          <p:grpSpPr>
            <a:xfrm>
              <a:off x="9199182" y="2725590"/>
              <a:ext cx="1752600" cy="1201783"/>
              <a:chOff x="9417807" y="2813661"/>
              <a:chExt cx="1752600" cy="1201783"/>
            </a:xfrm>
          </p:grpSpPr>
          <p:pic>
            <p:nvPicPr>
              <p:cNvPr id="9" name="Picture 8" descr="C:\Documents and Settings\ng\Local Settings\Temporary Internet Files\Content.IE5\MD9Q0D6U\MP900439235[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65457" y="2813661"/>
                <a:ext cx="1257300" cy="838200"/>
              </a:xfrm>
              <a:prstGeom prst="rect">
                <a:avLst/>
              </a:prstGeom>
              <a:noFill/>
            </p:spPr>
          </p:pic>
          <p:sp>
            <p:nvSpPr>
              <p:cNvPr id="10" name="Content Placeholder 2"/>
              <p:cNvSpPr txBox="1">
                <a:spLocks/>
              </p:cNvSpPr>
              <p:nvPr/>
            </p:nvSpPr>
            <p:spPr>
              <a:xfrm>
                <a:off x="9417807" y="3651861"/>
                <a:ext cx="1752600" cy="363583"/>
              </a:xfrm>
              <a:prstGeom prst="rect">
                <a:avLst/>
              </a:prstGeom>
            </p:spPr>
            <p:txBody>
              <a:bodyPr vert="horz" lIns="68580" tIns="34290" rIns="68580" bIns="3429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125" dirty="0">
                    <a:solidFill>
                      <a:prstClr val="black">
                        <a:lumMod val="65000"/>
                        <a:lumOff val="35000"/>
                      </a:prstClr>
                    </a:solidFill>
                    <a:latin typeface="Century Gothic" panose="020B0502020202020204" pitchFamily="34" charset="0"/>
                  </a:rPr>
                  <a:t>Aviation Security</a:t>
                </a:r>
              </a:p>
            </p:txBody>
          </p:sp>
        </p:grpSp>
        <p:grpSp>
          <p:nvGrpSpPr>
            <p:cNvPr id="43" name="Group 42"/>
            <p:cNvGrpSpPr/>
            <p:nvPr/>
          </p:nvGrpSpPr>
          <p:grpSpPr>
            <a:xfrm>
              <a:off x="7314975" y="2948177"/>
              <a:ext cx="1447800" cy="1134291"/>
              <a:chOff x="8045995" y="3303743"/>
              <a:chExt cx="1447800" cy="1134291"/>
            </a:xfrm>
          </p:grpSpPr>
          <p:pic>
            <p:nvPicPr>
              <p:cNvPr id="11" name="Picture 10" descr="C:\Documents and Settings\ng\Local Settings\Temporary Internet Files\Content.IE5\OKL1OAT3\MP900442437[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41245" y="3303743"/>
                <a:ext cx="1257300" cy="838200"/>
              </a:xfrm>
              <a:prstGeom prst="rect">
                <a:avLst/>
              </a:prstGeom>
              <a:noFill/>
            </p:spPr>
          </p:pic>
          <p:sp>
            <p:nvSpPr>
              <p:cNvPr id="12" name="Content Placeholder 2"/>
              <p:cNvSpPr txBox="1">
                <a:spLocks/>
              </p:cNvSpPr>
              <p:nvPr/>
            </p:nvSpPr>
            <p:spPr>
              <a:xfrm>
                <a:off x="8045995" y="4141943"/>
                <a:ext cx="1447800" cy="296091"/>
              </a:xfrm>
              <a:prstGeom prst="rect">
                <a:avLst/>
              </a:prstGeom>
            </p:spPr>
            <p:txBody>
              <a:bodyPr vert="horz" lIns="68580" tIns="34290" rIns="68580" bIns="3429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200" dirty="0">
                    <a:solidFill>
                      <a:prstClr val="black">
                        <a:lumMod val="65000"/>
                        <a:lumOff val="35000"/>
                      </a:prstClr>
                    </a:solidFill>
                    <a:latin typeface="Century Gothic" panose="020B0502020202020204" pitchFamily="34" charset="0"/>
                  </a:rPr>
                  <a:t>Telemedicine</a:t>
                </a:r>
                <a:endParaRPr lang="en-US" sz="675" dirty="0">
                  <a:solidFill>
                    <a:prstClr val="black">
                      <a:lumMod val="65000"/>
                      <a:lumOff val="35000"/>
                    </a:prstClr>
                  </a:solidFill>
                  <a:latin typeface="Century Gothic" panose="020B0502020202020204" pitchFamily="34" charset="0"/>
                </a:endParaRPr>
              </a:p>
            </p:txBody>
          </p:sp>
        </p:grpSp>
        <p:grpSp>
          <p:nvGrpSpPr>
            <p:cNvPr id="4" name="Group 3"/>
            <p:cNvGrpSpPr/>
            <p:nvPr/>
          </p:nvGrpSpPr>
          <p:grpSpPr>
            <a:xfrm>
              <a:off x="1743458" y="2721789"/>
              <a:ext cx="1295400" cy="1380779"/>
              <a:chOff x="2368007" y="3786420"/>
              <a:chExt cx="1295400" cy="1380779"/>
            </a:xfrm>
          </p:grpSpPr>
          <p:pic>
            <p:nvPicPr>
              <p:cNvPr id="13" name="Picture 12" descr="C:\Documents and Settings\ng\Local Settings\Temporary Internet Files\Content.IE5\VQON6UZB\MP900408893[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2807" y="3786420"/>
                <a:ext cx="685800" cy="1034256"/>
              </a:xfrm>
              <a:prstGeom prst="rect">
                <a:avLst/>
              </a:prstGeom>
              <a:noFill/>
            </p:spPr>
          </p:pic>
          <p:sp>
            <p:nvSpPr>
              <p:cNvPr id="14" name="Content Placeholder 2"/>
              <p:cNvSpPr txBox="1">
                <a:spLocks/>
              </p:cNvSpPr>
              <p:nvPr/>
            </p:nvSpPr>
            <p:spPr>
              <a:xfrm>
                <a:off x="2368007" y="4805794"/>
                <a:ext cx="1295400" cy="361405"/>
              </a:xfrm>
              <a:prstGeom prst="rect">
                <a:avLst/>
              </a:prstGeom>
            </p:spPr>
            <p:txBody>
              <a:bodyPr vert="horz" lIns="68580" tIns="34290" rIns="68580" bIns="3429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125" dirty="0">
                    <a:solidFill>
                      <a:prstClr val="black">
                        <a:lumMod val="65000"/>
                        <a:lumOff val="35000"/>
                      </a:prstClr>
                    </a:solidFill>
                    <a:latin typeface="Century Gothic" panose="020B0502020202020204" pitchFamily="34" charset="0"/>
                  </a:rPr>
                  <a:t>E-learning</a:t>
                </a:r>
              </a:p>
            </p:txBody>
          </p:sp>
        </p:grpSp>
        <p:grpSp>
          <p:nvGrpSpPr>
            <p:cNvPr id="44" name="Group 43"/>
            <p:cNvGrpSpPr/>
            <p:nvPr/>
          </p:nvGrpSpPr>
          <p:grpSpPr>
            <a:xfrm>
              <a:off x="7314975" y="4327662"/>
              <a:ext cx="1447800" cy="1221376"/>
              <a:chOff x="8045268" y="4595516"/>
              <a:chExt cx="1447800" cy="1221376"/>
            </a:xfrm>
          </p:grpSpPr>
          <p:pic>
            <p:nvPicPr>
              <p:cNvPr id="15" name="Picture 14" descr="C:\Documents and Settings\ng\Local Settings\Temporary Internet Files\Content.IE5\VQON6UZB\MP900414115[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59568" y="4595516"/>
                <a:ext cx="1219200" cy="914400"/>
              </a:xfrm>
              <a:prstGeom prst="rect">
                <a:avLst/>
              </a:prstGeom>
              <a:noFill/>
            </p:spPr>
          </p:pic>
          <p:sp>
            <p:nvSpPr>
              <p:cNvPr id="16" name="Content Placeholder 2"/>
              <p:cNvSpPr txBox="1">
                <a:spLocks/>
              </p:cNvSpPr>
              <p:nvPr/>
            </p:nvSpPr>
            <p:spPr>
              <a:xfrm>
                <a:off x="8045268" y="5520801"/>
                <a:ext cx="1447800" cy="296091"/>
              </a:xfrm>
              <a:prstGeom prst="rect">
                <a:avLst/>
              </a:prstGeom>
            </p:spPr>
            <p:txBody>
              <a:bodyPr vert="horz" lIns="68580" tIns="34290" rIns="68580" bIns="3429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200" dirty="0">
                    <a:solidFill>
                      <a:prstClr val="black">
                        <a:lumMod val="65000"/>
                        <a:lumOff val="35000"/>
                      </a:prstClr>
                    </a:solidFill>
                    <a:latin typeface="Century Gothic" panose="020B0502020202020204" pitchFamily="34" charset="0"/>
                  </a:rPr>
                  <a:t>Disaster Relief</a:t>
                </a:r>
                <a:endParaRPr lang="en-US" sz="675" dirty="0">
                  <a:solidFill>
                    <a:prstClr val="black">
                      <a:lumMod val="65000"/>
                      <a:lumOff val="35000"/>
                    </a:prstClr>
                  </a:solidFill>
                  <a:latin typeface="Century Gothic" panose="020B0502020202020204" pitchFamily="34" charset="0"/>
                </a:endParaRPr>
              </a:p>
            </p:txBody>
          </p:sp>
        </p:grpSp>
        <p:grpSp>
          <p:nvGrpSpPr>
            <p:cNvPr id="5" name="Group 4"/>
            <p:cNvGrpSpPr/>
            <p:nvPr/>
          </p:nvGrpSpPr>
          <p:grpSpPr>
            <a:xfrm>
              <a:off x="1828367" y="5656895"/>
              <a:ext cx="1125582" cy="1134291"/>
              <a:chOff x="2452916" y="5688441"/>
              <a:chExt cx="1125582" cy="1134291"/>
            </a:xfrm>
          </p:grpSpPr>
          <p:pic>
            <p:nvPicPr>
              <p:cNvPr id="17" name="Picture 16" descr="C:\Documents and Settings\ng\Local Settings\Temporary Internet Files\Content.IE5\HSMATFTF\MP910217037[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56907" y="5688441"/>
                <a:ext cx="1117600" cy="838200"/>
              </a:xfrm>
              <a:prstGeom prst="rect">
                <a:avLst/>
              </a:prstGeom>
              <a:noFill/>
            </p:spPr>
          </p:pic>
          <p:sp>
            <p:nvSpPr>
              <p:cNvPr id="18" name="Content Placeholder 2"/>
              <p:cNvSpPr txBox="1">
                <a:spLocks/>
              </p:cNvSpPr>
              <p:nvPr/>
            </p:nvSpPr>
            <p:spPr>
              <a:xfrm>
                <a:off x="2452916" y="6526641"/>
                <a:ext cx="1125582" cy="296091"/>
              </a:xfrm>
              <a:prstGeom prst="rect">
                <a:avLst/>
              </a:prstGeom>
            </p:spPr>
            <p:txBody>
              <a:bodyPr vert="horz" lIns="68580" tIns="34290" rIns="68580" bIns="3429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200" dirty="0">
                    <a:solidFill>
                      <a:prstClr val="black">
                        <a:lumMod val="65000"/>
                        <a:lumOff val="35000"/>
                      </a:prstClr>
                    </a:solidFill>
                    <a:latin typeface="Century Gothic" panose="020B0502020202020204" pitchFamily="34" charset="0"/>
                  </a:rPr>
                  <a:t>DTH</a:t>
                </a:r>
                <a:endParaRPr lang="en-US" sz="675" dirty="0">
                  <a:solidFill>
                    <a:prstClr val="black">
                      <a:lumMod val="65000"/>
                      <a:lumOff val="35000"/>
                    </a:prstClr>
                  </a:solidFill>
                  <a:latin typeface="Century Gothic" panose="020B0502020202020204" pitchFamily="34" charset="0"/>
                </a:endParaRPr>
              </a:p>
            </p:txBody>
          </p:sp>
        </p:grpSp>
        <p:grpSp>
          <p:nvGrpSpPr>
            <p:cNvPr id="28" name="Group 27"/>
            <p:cNvGrpSpPr/>
            <p:nvPr/>
          </p:nvGrpSpPr>
          <p:grpSpPr>
            <a:xfrm>
              <a:off x="1828367" y="4308231"/>
              <a:ext cx="1125582" cy="1143000"/>
              <a:chOff x="3711303" y="4760252"/>
              <a:chExt cx="1125582" cy="1143000"/>
            </a:xfrm>
          </p:grpSpPr>
          <p:pic>
            <p:nvPicPr>
              <p:cNvPr id="19" name="Picture 18" descr="http://upload.wikimedia.org/wikipedia/commons/a/a8/SNG_Ford.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711303" y="4760252"/>
                <a:ext cx="1117600" cy="838200"/>
              </a:xfrm>
              <a:prstGeom prst="rect">
                <a:avLst/>
              </a:prstGeom>
              <a:noFill/>
            </p:spPr>
          </p:pic>
          <p:sp>
            <p:nvSpPr>
              <p:cNvPr id="20" name="Content Placeholder 2"/>
              <p:cNvSpPr txBox="1">
                <a:spLocks/>
              </p:cNvSpPr>
              <p:nvPr/>
            </p:nvSpPr>
            <p:spPr>
              <a:xfrm>
                <a:off x="3711303" y="5607161"/>
                <a:ext cx="1125582" cy="296091"/>
              </a:xfrm>
              <a:prstGeom prst="rect">
                <a:avLst/>
              </a:prstGeom>
            </p:spPr>
            <p:txBody>
              <a:bodyPr vert="horz" lIns="68580" tIns="34290" rIns="68580" bIns="3429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200" dirty="0">
                    <a:solidFill>
                      <a:prstClr val="black">
                        <a:lumMod val="65000"/>
                        <a:lumOff val="35000"/>
                      </a:prstClr>
                    </a:solidFill>
                    <a:latin typeface="Century Gothic" panose="020B0502020202020204" pitchFamily="34" charset="0"/>
                  </a:rPr>
                  <a:t>SNG</a:t>
                </a:r>
                <a:endParaRPr lang="en-US" sz="675" dirty="0">
                  <a:solidFill>
                    <a:prstClr val="black">
                      <a:lumMod val="65000"/>
                      <a:lumOff val="35000"/>
                    </a:prstClr>
                  </a:solidFill>
                  <a:latin typeface="Century Gothic" panose="020B0502020202020204" pitchFamily="34" charset="0"/>
                </a:endParaRPr>
              </a:p>
            </p:txBody>
          </p:sp>
        </p:grpSp>
        <p:grpSp>
          <p:nvGrpSpPr>
            <p:cNvPr id="30" name="Group 29"/>
            <p:cNvGrpSpPr/>
            <p:nvPr/>
          </p:nvGrpSpPr>
          <p:grpSpPr>
            <a:xfrm>
              <a:off x="5488309" y="4131814"/>
              <a:ext cx="1125582" cy="1151709"/>
              <a:chOff x="5110852" y="3757316"/>
              <a:chExt cx="1125582" cy="1151709"/>
            </a:xfrm>
          </p:grpSpPr>
          <p:pic>
            <p:nvPicPr>
              <p:cNvPr id="21" name="Picture 20" descr="C:\Documents and Settings\ng\Local Settings\Temporary Internet Files\Content.IE5\VQON6UZB\MP900446464[1].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56236" y="3757316"/>
                <a:ext cx="1034815" cy="838200"/>
              </a:xfrm>
              <a:prstGeom prst="rect">
                <a:avLst/>
              </a:prstGeom>
              <a:noFill/>
            </p:spPr>
          </p:pic>
          <p:sp>
            <p:nvSpPr>
              <p:cNvPr id="22" name="Content Placeholder 2"/>
              <p:cNvSpPr txBox="1">
                <a:spLocks/>
              </p:cNvSpPr>
              <p:nvPr/>
            </p:nvSpPr>
            <p:spPr>
              <a:xfrm>
                <a:off x="5110852" y="4612934"/>
                <a:ext cx="1125582" cy="296091"/>
              </a:xfrm>
              <a:prstGeom prst="rect">
                <a:avLst/>
              </a:prstGeom>
            </p:spPr>
            <p:txBody>
              <a:bodyPr vert="horz" lIns="68580" tIns="34290" rIns="68580" bIns="3429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200" dirty="0">
                    <a:solidFill>
                      <a:prstClr val="black">
                        <a:lumMod val="65000"/>
                        <a:lumOff val="35000"/>
                      </a:prstClr>
                    </a:solidFill>
                    <a:latin typeface="Century Gothic" panose="020B0502020202020204" pitchFamily="34" charset="0"/>
                  </a:rPr>
                  <a:t>Internet</a:t>
                </a:r>
                <a:endParaRPr lang="en-US" sz="675" dirty="0">
                  <a:solidFill>
                    <a:prstClr val="black">
                      <a:lumMod val="65000"/>
                      <a:lumOff val="35000"/>
                    </a:prstClr>
                  </a:solidFill>
                  <a:latin typeface="Century Gothic" panose="020B0502020202020204" pitchFamily="34" charset="0"/>
                </a:endParaRPr>
              </a:p>
            </p:txBody>
          </p:sp>
        </p:grpSp>
        <p:grpSp>
          <p:nvGrpSpPr>
            <p:cNvPr id="6" name="Group 5"/>
            <p:cNvGrpSpPr/>
            <p:nvPr/>
          </p:nvGrpSpPr>
          <p:grpSpPr>
            <a:xfrm>
              <a:off x="3473805" y="1159692"/>
              <a:ext cx="1265208" cy="1219200"/>
              <a:chOff x="3748466" y="2087628"/>
              <a:chExt cx="1265208" cy="1219200"/>
            </a:xfrm>
          </p:grpSpPr>
          <p:pic>
            <p:nvPicPr>
              <p:cNvPr id="23" name="Picture 22" descr="C:\Documents and Settings\ng\Local Settings\Temporary Internet Files\Content.IE5\MD9Q0D6U\MP910216972[1].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90950" y="2087628"/>
                <a:ext cx="1143000" cy="762000"/>
              </a:xfrm>
              <a:prstGeom prst="rect">
                <a:avLst/>
              </a:prstGeom>
              <a:noFill/>
            </p:spPr>
          </p:pic>
          <p:sp>
            <p:nvSpPr>
              <p:cNvPr id="24" name="Content Placeholder 2"/>
              <p:cNvSpPr txBox="1">
                <a:spLocks/>
              </p:cNvSpPr>
              <p:nvPr/>
            </p:nvSpPr>
            <p:spPr>
              <a:xfrm>
                <a:off x="3748466" y="2849628"/>
                <a:ext cx="1265208" cy="457200"/>
              </a:xfrm>
              <a:prstGeom prst="rect">
                <a:avLst/>
              </a:prstGeom>
            </p:spPr>
            <p:txBody>
              <a:bodyPr vert="horz" lIns="68580" tIns="34290" rIns="68580" bIns="3429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200" dirty="0">
                    <a:solidFill>
                      <a:prstClr val="black">
                        <a:lumMod val="65000"/>
                        <a:lumOff val="35000"/>
                      </a:prstClr>
                    </a:solidFill>
                    <a:latin typeface="Century Gothic" panose="020B0502020202020204" pitchFamily="34" charset="0"/>
                  </a:rPr>
                  <a:t>Corporate networks</a:t>
                </a:r>
                <a:endParaRPr lang="en-US" sz="675" dirty="0">
                  <a:solidFill>
                    <a:prstClr val="black">
                      <a:lumMod val="65000"/>
                      <a:lumOff val="35000"/>
                    </a:prstClr>
                  </a:solidFill>
                  <a:latin typeface="Century Gothic" panose="020B0502020202020204" pitchFamily="34" charset="0"/>
                </a:endParaRPr>
              </a:p>
            </p:txBody>
          </p:sp>
        </p:grpSp>
        <p:grpSp>
          <p:nvGrpSpPr>
            <p:cNvPr id="29" name="Group 28"/>
            <p:cNvGrpSpPr/>
            <p:nvPr/>
          </p:nvGrpSpPr>
          <p:grpSpPr>
            <a:xfrm>
              <a:off x="3547737" y="4320169"/>
              <a:ext cx="1125582" cy="1439091"/>
              <a:chOff x="5119379" y="2206827"/>
              <a:chExt cx="1125582" cy="1439091"/>
            </a:xfrm>
          </p:grpSpPr>
          <p:pic>
            <p:nvPicPr>
              <p:cNvPr id="25" name="Picture 24" descr="C:\Documents and Settings\ng\Local Settings\Temporary Internet Files\Content.IE5\MD9Q0D6U\MP900390435[1].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71779" y="2206827"/>
                <a:ext cx="815578" cy="1143000"/>
              </a:xfrm>
              <a:prstGeom prst="rect">
                <a:avLst/>
              </a:prstGeom>
              <a:noFill/>
            </p:spPr>
          </p:pic>
          <p:sp>
            <p:nvSpPr>
              <p:cNvPr id="26" name="Content Placeholder 2"/>
              <p:cNvSpPr txBox="1">
                <a:spLocks/>
              </p:cNvSpPr>
              <p:nvPr/>
            </p:nvSpPr>
            <p:spPr>
              <a:xfrm>
                <a:off x="5119379" y="3349827"/>
                <a:ext cx="1125582" cy="296091"/>
              </a:xfrm>
              <a:prstGeom prst="rect">
                <a:avLst/>
              </a:prstGeom>
            </p:spPr>
            <p:txBody>
              <a:bodyPr vert="horz" lIns="68580" tIns="34290" rIns="68580" bIns="3429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200" dirty="0">
                    <a:solidFill>
                      <a:prstClr val="black">
                        <a:lumMod val="65000"/>
                        <a:lumOff val="35000"/>
                      </a:prstClr>
                    </a:solidFill>
                    <a:latin typeface="Century Gothic" panose="020B0502020202020204" pitchFamily="34" charset="0"/>
                  </a:rPr>
                  <a:t>VSAT</a:t>
                </a:r>
                <a:endParaRPr lang="en-US" sz="675" dirty="0">
                  <a:solidFill>
                    <a:prstClr val="black">
                      <a:lumMod val="65000"/>
                      <a:lumOff val="35000"/>
                    </a:prstClr>
                  </a:solidFill>
                  <a:latin typeface="Century Gothic" panose="020B0502020202020204" pitchFamily="34" charset="0"/>
                </a:endParaRPr>
              </a:p>
            </p:txBody>
          </p:sp>
        </p:grpSp>
        <p:grpSp>
          <p:nvGrpSpPr>
            <p:cNvPr id="47" name="Group 46"/>
            <p:cNvGrpSpPr/>
            <p:nvPr/>
          </p:nvGrpSpPr>
          <p:grpSpPr>
            <a:xfrm>
              <a:off x="9351582" y="4236669"/>
              <a:ext cx="1447800" cy="1309359"/>
              <a:chOff x="9529575" y="4357210"/>
              <a:chExt cx="1447800" cy="1309359"/>
            </a:xfrm>
          </p:grpSpPr>
          <p:pic>
            <p:nvPicPr>
              <p:cNvPr id="2050" name="Picture 2" descr="http://www.traveldailymedia.com/assets/2015/06/Global-flight-tracking-software-launched.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622448" y="4357210"/>
                <a:ext cx="1262055" cy="808332"/>
              </a:xfrm>
              <a:prstGeom prst="rect">
                <a:avLst/>
              </a:prstGeom>
              <a:noFill/>
              <a:extLst>
                <a:ext uri="{909E8E84-426E-40DD-AFC4-6F175D3DCCD1}">
                  <a14:hiddenFill xmlns:a14="http://schemas.microsoft.com/office/drawing/2010/main">
                    <a:solidFill>
                      <a:srgbClr val="FFFFFF"/>
                    </a:solidFill>
                  </a14:hiddenFill>
                </a:ext>
              </a:extLst>
            </p:spPr>
          </p:pic>
          <p:sp>
            <p:nvSpPr>
              <p:cNvPr id="34" name="Content Placeholder 2"/>
              <p:cNvSpPr txBox="1">
                <a:spLocks/>
              </p:cNvSpPr>
              <p:nvPr/>
            </p:nvSpPr>
            <p:spPr>
              <a:xfrm>
                <a:off x="9529575" y="5151077"/>
                <a:ext cx="1447800" cy="515492"/>
              </a:xfrm>
              <a:prstGeom prst="rect">
                <a:avLst/>
              </a:prstGeom>
            </p:spPr>
            <p:txBody>
              <a:bodyPr vert="horz" lIns="68580" tIns="34290" rIns="68580" bIns="3429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125" dirty="0">
                    <a:solidFill>
                      <a:prstClr val="black">
                        <a:lumMod val="65000"/>
                        <a:lumOff val="35000"/>
                      </a:prstClr>
                    </a:solidFill>
                    <a:latin typeface="Century Gothic" panose="020B0502020202020204" pitchFamily="34" charset="0"/>
                  </a:rPr>
                  <a:t>Global Flight Tracking</a:t>
                </a:r>
              </a:p>
            </p:txBody>
          </p:sp>
        </p:grpSp>
        <p:grpSp>
          <p:nvGrpSpPr>
            <p:cNvPr id="35" name="Group 34"/>
            <p:cNvGrpSpPr/>
            <p:nvPr/>
          </p:nvGrpSpPr>
          <p:grpSpPr>
            <a:xfrm>
              <a:off x="7314975" y="1159692"/>
              <a:ext cx="1447800" cy="1543291"/>
              <a:chOff x="7893937" y="1619478"/>
              <a:chExt cx="1447800" cy="1543291"/>
            </a:xfrm>
          </p:grpSpPr>
          <p:pic>
            <p:nvPicPr>
              <p:cNvPr id="2052" name="Picture 4" descr="http://www.esa.int/var/esa/storage/images/esa_multimedia/images/2012/11/esa_s_earth_explorers_satellites/12091544-4-eng-GB/ESA_s_Earth_Explorers_satellites.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968992" y="1619478"/>
                <a:ext cx="1297691" cy="1057378"/>
              </a:xfrm>
              <a:prstGeom prst="rect">
                <a:avLst/>
              </a:prstGeom>
              <a:noFill/>
              <a:extLst>
                <a:ext uri="{909E8E84-426E-40DD-AFC4-6F175D3DCCD1}">
                  <a14:hiddenFill xmlns:a14="http://schemas.microsoft.com/office/drawing/2010/main">
                    <a:solidFill>
                      <a:srgbClr val="FFFFFF"/>
                    </a:solidFill>
                  </a14:hiddenFill>
                </a:ext>
              </a:extLst>
            </p:spPr>
          </p:pic>
          <p:sp>
            <p:nvSpPr>
              <p:cNvPr id="36" name="Content Placeholder 2"/>
              <p:cNvSpPr txBox="1">
                <a:spLocks/>
              </p:cNvSpPr>
              <p:nvPr/>
            </p:nvSpPr>
            <p:spPr>
              <a:xfrm>
                <a:off x="7893937" y="2667469"/>
                <a:ext cx="1447800" cy="495300"/>
              </a:xfrm>
              <a:prstGeom prst="rect">
                <a:avLst/>
              </a:prstGeom>
            </p:spPr>
            <p:txBody>
              <a:bodyPr vert="horz" lIns="68580" tIns="34290" rIns="68580" bIns="3429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125" dirty="0">
                    <a:solidFill>
                      <a:prstClr val="black">
                        <a:lumMod val="65000"/>
                        <a:lumOff val="35000"/>
                      </a:prstClr>
                    </a:solidFill>
                    <a:latin typeface="Century Gothic" panose="020B0502020202020204" pitchFamily="34" charset="0"/>
                  </a:rPr>
                  <a:t>Earth Observation</a:t>
                </a:r>
              </a:p>
            </p:txBody>
          </p:sp>
        </p:grpSp>
        <p:grpSp>
          <p:nvGrpSpPr>
            <p:cNvPr id="33" name="Group 32"/>
            <p:cNvGrpSpPr/>
            <p:nvPr/>
          </p:nvGrpSpPr>
          <p:grpSpPr>
            <a:xfrm>
              <a:off x="5327200" y="2683354"/>
              <a:ext cx="1447800" cy="1318052"/>
              <a:chOff x="6409833" y="4034738"/>
              <a:chExt cx="1447800" cy="1318052"/>
            </a:xfrm>
          </p:grpSpPr>
          <p:pic>
            <p:nvPicPr>
              <p:cNvPr id="2054" name="Picture 6" descr="https://www.esoa.net/Resources/mobilebackhaul2.jpe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500503" y="4034738"/>
                <a:ext cx="1266461" cy="824707"/>
              </a:xfrm>
              <a:prstGeom prst="rect">
                <a:avLst/>
              </a:prstGeom>
              <a:noFill/>
              <a:extLst>
                <a:ext uri="{909E8E84-426E-40DD-AFC4-6F175D3DCCD1}">
                  <a14:hiddenFill xmlns:a14="http://schemas.microsoft.com/office/drawing/2010/main">
                    <a:solidFill>
                      <a:srgbClr val="FFFFFF"/>
                    </a:solidFill>
                  </a14:hiddenFill>
                </a:ext>
              </a:extLst>
            </p:spPr>
          </p:pic>
          <p:sp>
            <p:nvSpPr>
              <p:cNvPr id="38" name="Content Placeholder 2"/>
              <p:cNvSpPr txBox="1">
                <a:spLocks/>
              </p:cNvSpPr>
              <p:nvPr/>
            </p:nvSpPr>
            <p:spPr>
              <a:xfrm>
                <a:off x="6409833" y="4857490"/>
                <a:ext cx="1447800" cy="495300"/>
              </a:xfrm>
              <a:prstGeom prst="rect">
                <a:avLst/>
              </a:prstGeom>
            </p:spPr>
            <p:txBody>
              <a:bodyPr vert="horz" lIns="68580" tIns="34290" rIns="68580" bIns="3429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125" dirty="0">
                    <a:solidFill>
                      <a:prstClr val="black">
                        <a:lumMod val="65000"/>
                        <a:lumOff val="35000"/>
                      </a:prstClr>
                    </a:solidFill>
                    <a:latin typeface="Century Gothic" panose="020B0502020202020204" pitchFamily="34" charset="0"/>
                  </a:rPr>
                  <a:t>Cellular Backhaul</a:t>
                </a:r>
              </a:p>
            </p:txBody>
          </p:sp>
        </p:grpSp>
        <p:grpSp>
          <p:nvGrpSpPr>
            <p:cNvPr id="48" name="Group 47"/>
            <p:cNvGrpSpPr/>
            <p:nvPr/>
          </p:nvGrpSpPr>
          <p:grpSpPr>
            <a:xfrm>
              <a:off x="9351582" y="5855323"/>
              <a:ext cx="1447800" cy="935863"/>
              <a:chOff x="9212781" y="5855323"/>
              <a:chExt cx="1447800" cy="935863"/>
            </a:xfrm>
          </p:grpSpPr>
          <p:pic>
            <p:nvPicPr>
              <p:cNvPr id="2056" name="Picture 8" descr="http://www.techadvisor.co.uk/cmsdata/features/3460245/BMW-ConnectedDrive_HD-Traffic_thumb.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9306061" y="5855323"/>
                <a:ext cx="1261241" cy="653743"/>
              </a:xfrm>
              <a:prstGeom prst="rect">
                <a:avLst/>
              </a:prstGeom>
              <a:noFill/>
              <a:extLst>
                <a:ext uri="{909E8E84-426E-40DD-AFC4-6F175D3DCCD1}">
                  <a14:hiddenFill xmlns:a14="http://schemas.microsoft.com/office/drawing/2010/main">
                    <a:solidFill>
                      <a:srgbClr val="FFFFFF"/>
                    </a:solidFill>
                  </a14:hiddenFill>
                </a:ext>
              </a:extLst>
            </p:spPr>
          </p:pic>
          <p:sp>
            <p:nvSpPr>
              <p:cNvPr id="40" name="Content Placeholder 2"/>
              <p:cNvSpPr txBox="1">
                <a:spLocks/>
              </p:cNvSpPr>
              <p:nvPr/>
            </p:nvSpPr>
            <p:spPr>
              <a:xfrm>
                <a:off x="9212781" y="6495095"/>
                <a:ext cx="1447800" cy="296091"/>
              </a:xfrm>
              <a:prstGeom prst="rect">
                <a:avLst/>
              </a:prstGeom>
            </p:spPr>
            <p:txBody>
              <a:bodyPr vert="horz" lIns="68580" tIns="34290" rIns="68580" bIns="3429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125" dirty="0">
                    <a:solidFill>
                      <a:prstClr val="black">
                        <a:lumMod val="65000"/>
                        <a:lumOff val="35000"/>
                      </a:prstClr>
                    </a:solidFill>
                    <a:latin typeface="Century Gothic" panose="020B0502020202020204" pitchFamily="34" charset="0"/>
                  </a:rPr>
                  <a:t>Satnav</a:t>
                </a:r>
              </a:p>
            </p:txBody>
          </p:sp>
        </p:grpSp>
        <p:grpSp>
          <p:nvGrpSpPr>
            <p:cNvPr id="27" name="Group 26"/>
            <p:cNvGrpSpPr/>
            <p:nvPr/>
          </p:nvGrpSpPr>
          <p:grpSpPr>
            <a:xfrm>
              <a:off x="3403795" y="2746073"/>
              <a:ext cx="1447800" cy="1206916"/>
              <a:chOff x="3638167" y="3406018"/>
              <a:chExt cx="1447800" cy="1206916"/>
            </a:xfrm>
          </p:grpSpPr>
          <p:pic>
            <p:nvPicPr>
              <p:cNvPr id="2058" name="Picture 10" descr="https://www.esoa.net/Resources/fish2.jpe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745008" y="3406018"/>
                <a:ext cx="1212669" cy="876765"/>
              </a:xfrm>
              <a:prstGeom prst="rect">
                <a:avLst/>
              </a:prstGeom>
              <a:noFill/>
              <a:extLst>
                <a:ext uri="{909E8E84-426E-40DD-AFC4-6F175D3DCCD1}">
                  <a14:hiddenFill xmlns:a14="http://schemas.microsoft.com/office/drawing/2010/main">
                    <a:solidFill>
                      <a:srgbClr val="FFFFFF"/>
                    </a:solidFill>
                  </a14:hiddenFill>
                </a:ext>
              </a:extLst>
            </p:spPr>
          </p:pic>
          <p:sp>
            <p:nvSpPr>
              <p:cNvPr id="42" name="Content Placeholder 2"/>
              <p:cNvSpPr txBox="1">
                <a:spLocks/>
              </p:cNvSpPr>
              <p:nvPr/>
            </p:nvSpPr>
            <p:spPr>
              <a:xfrm>
                <a:off x="3638167" y="4281806"/>
                <a:ext cx="1447800" cy="331128"/>
              </a:xfrm>
              <a:prstGeom prst="rect">
                <a:avLst/>
              </a:prstGeom>
            </p:spPr>
            <p:txBody>
              <a:bodyPr vert="horz" lIns="68580" tIns="34290" rIns="68580" bIns="3429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125" dirty="0">
                    <a:solidFill>
                      <a:prstClr val="black">
                        <a:lumMod val="65000"/>
                        <a:lumOff val="35000"/>
                      </a:prstClr>
                    </a:solidFill>
                    <a:latin typeface="Century Gothic" panose="020B0502020202020204" pitchFamily="34" charset="0"/>
                  </a:rPr>
                  <a:t>Agriculture</a:t>
                </a:r>
              </a:p>
            </p:txBody>
          </p:sp>
        </p:grpSp>
        <p:grpSp>
          <p:nvGrpSpPr>
            <p:cNvPr id="3" name="Group 2"/>
            <p:cNvGrpSpPr/>
            <p:nvPr/>
          </p:nvGrpSpPr>
          <p:grpSpPr>
            <a:xfrm>
              <a:off x="1743458" y="1159692"/>
              <a:ext cx="1295400" cy="1356434"/>
              <a:chOff x="2368007" y="1893060"/>
              <a:chExt cx="1295400" cy="1356434"/>
            </a:xfrm>
          </p:grpSpPr>
          <p:pic>
            <p:nvPicPr>
              <p:cNvPr id="1028" name="Picture 4" descr="https://images-na.ssl-images-amazon.com/images/G/01/electronics/detail-page/B000RYS3S0-1.jp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396809" y="1893060"/>
                <a:ext cx="1237796" cy="789714"/>
              </a:xfrm>
              <a:prstGeom prst="rect">
                <a:avLst/>
              </a:prstGeom>
              <a:noFill/>
              <a:extLst>
                <a:ext uri="{909E8E84-426E-40DD-AFC4-6F175D3DCCD1}">
                  <a14:hiddenFill xmlns:a14="http://schemas.microsoft.com/office/drawing/2010/main">
                    <a:solidFill>
                      <a:srgbClr val="FFFFFF"/>
                    </a:solidFill>
                  </a14:hiddenFill>
                </a:ext>
              </a:extLst>
            </p:spPr>
          </p:pic>
          <p:sp>
            <p:nvSpPr>
              <p:cNvPr id="39" name="Content Placeholder 2"/>
              <p:cNvSpPr txBox="1">
                <a:spLocks/>
              </p:cNvSpPr>
              <p:nvPr/>
            </p:nvSpPr>
            <p:spPr>
              <a:xfrm>
                <a:off x="2368007" y="2700531"/>
                <a:ext cx="1295400" cy="548963"/>
              </a:xfrm>
              <a:prstGeom prst="rect">
                <a:avLst/>
              </a:prstGeom>
            </p:spPr>
            <p:txBody>
              <a:bodyPr vert="horz" lIns="68580" tIns="34290" rIns="68580" bIns="3429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125" dirty="0">
                    <a:solidFill>
                      <a:prstClr val="black">
                        <a:lumMod val="65000"/>
                        <a:lumOff val="35000"/>
                      </a:prstClr>
                    </a:solidFill>
                    <a:latin typeface="Century Gothic" panose="020B0502020202020204" pitchFamily="34" charset="0"/>
                  </a:rPr>
                  <a:t>Satellite Radio</a:t>
                </a:r>
              </a:p>
            </p:txBody>
          </p:sp>
        </p:grpSp>
        <p:grpSp>
          <p:nvGrpSpPr>
            <p:cNvPr id="45" name="Group 44"/>
            <p:cNvGrpSpPr/>
            <p:nvPr/>
          </p:nvGrpSpPr>
          <p:grpSpPr>
            <a:xfrm>
              <a:off x="9199182" y="1159692"/>
              <a:ext cx="1752600" cy="1256602"/>
              <a:chOff x="9490607" y="1506664"/>
              <a:chExt cx="1752600" cy="1256602"/>
            </a:xfrm>
          </p:grpSpPr>
          <p:pic>
            <p:nvPicPr>
              <p:cNvPr id="1030" name="Picture 6" descr="http://www.israeldefense.co.il/sites/default/files/styles/full_article_image/public/_Uploads/dbsArticles/maxresdefault_17.jpg?itok=TbKse48b"/>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9752509" y="1506664"/>
                <a:ext cx="1228797" cy="689882"/>
              </a:xfrm>
              <a:prstGeom prst="rect">
                <a:avLst/>
              </a:prstGeom>
              <a:noFill/>
              <a:extLst>
                <a:ext uri="{909E8E84-426E-40DD-AFC4-6F175D3DCCD1}">
                  <a14:hiddenFill xmlns:a14="http://schemas.microsoft.com/office/drawing/2010/main">
                    <a:solidFill>
                      <a:srgbClr val="FFFFFF"/>
                    </a:solidFill>
                  </a14:hiddenFill>
                </a:ext>
              </a:extLst>
            </p:spPr>
          </p:pic>
          <p:sp>
            <p:nvSpPr>
              <p:cNvPr id="41" name="Content Placeholder 2"/>
              <p:cNvSpPr txBox="1">
                <a:spLocks/>
              </p:cNvSpPr>
              <p:nvPr/>
            </p:nvSpPr>
            <p:spPr>
              <a:xfrm>
                <a:off x="9490607" y="2185638"/>
                <a:ext cx="1752600" cy="577628"/>
              </a:xfrm>
              <a:prstGeom prst="rect">
                <a:avLst/>
              </a:prstGeom>
            </p:spPr>
            <p:txBody>
              <a:bodyPr vert="horz" lIns="68580" tIns="34290" rIns="68580" bIns="3429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125" dirty="0">
                    <a:solidFill>
                      <a:prstClr val="black">
                        <a:lumMod val="65000"/>
                        <a:lumOff val="35000"/>
                      </a:prstClr>
                    </a:solidFill>
                    <a:latin typeface="Century Gothic" panose="020B0502020202020204" pitchFamily="34" charset="0"/>
                  </a:rPr>
                  <a:t>National Security &amp; Defense</a:t>
                </a:r>
              </a:p>
            </p:txBody>
          </p:sp>
        </p:grpSp>
      </p:grpSp>
    </p:spTree>
    <p:extLst>
      <p:ext uri="{BB962C8B-B14F-4D97-AF65-F5344CB8AC3E}">
        <p14:creationId xmlns:p14="http://schemas.microsoft.com/office/powerpoint/2010/main" val="10681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strips(upRight)">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6" descr="http://space.skyrocket.de/img_sat/alphasat_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4539" y="3455010"/>
            <a:ext cx="4130675"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B91CA0E6-BD21-4EA4-BA1A-F304F06FD0AB}" type="slidenum">
              <a:rPr lang="en-US" smtClean="0"/>
              <a:pPr/>
              <a:t>4</a:t>
            </a:fld>
            <a:endParaRPr lang="en-US" dirty="0"/>
          </a:p>
        </p:txBody>
      </p:sp>
      <p:sp>
        <p:nvSpPr>
          <p:cNvPr id="7" name="Rectangle 6"/>
          <p:cNvSpPr/>
          <p:nvPr/>
        </p:nvSpPr>
        <p:spPr>
          <a:xfrm>
            <a:off x="7542120" y="5373216"/>
            <a:ext cx="1140056" cy="523220"/>
          </a:xfrm>
          <a:prstGeom prst="rect">
            <a:avLst/>
          </a:prstGeom>
        </p:spPr>
        <p:txBody>
          <a:bodyPr wrap="none">
            <a:spAutoFit/>
          </a:bodyPr>
          <a:lstStyle/>
          <a:p>
            <a:r>
              <a:rPr lang="en-US" sz="2800" dirty="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2016</a:t>
            </a:r>
            <a:endParaRPr 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8" name="Slide Number Placeholder 3"/>
          <p:cNvSpPr txBox="1">
            <a:spLocks/>
          </p:cNvSpPr>
          <p:nvPr/>
        </p:nvSpPr>
        <p:spPr>
          <a:xfrm>
            <a:off x="8834576" y="6651457"/>
            <a:ext cx="71327" cy="97108"/>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1CA0E6-BD21-4EA4-BA1A-F304F06FD0AB}" type="slidenum">
              <a:rPr lang="en-US" smtClean="0"/>
              <a:pPr/>
              <a:t>4</a:t>
            </a:fld>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28" y="154181"/>
            <a:ext cx="4307485" cy="3158822"/>
          </a:xfrm>
          <a:prstGeom prst="rect">
            <a:avLst/>
          </a:prstGeom>
        </p:spPr>
      </p:pic>
      <p:sp>
        <p:nvSpPr>
          <p:cNvPr id="3" name="Rectangle 2"/>
          <p:cNvSpPr/>
          <p:nvPr/>
        </p:nvSpPr>
        <p:spPr>
          <a:xfrm>
            <a:off x="-1008063" y="3359706"/>
            <a:ext cx="4572001" cy="738664"/>
          </a:xfrm>
          <a:prstGeom prst="rect">
            <a:avLst/>
          </a:prstGeom>
        </p:spPr>
        <p:txBody>
          <a:bodyPr>
            <a:spAutoFit/>
          </a:bodyPr>
          <a:lstStyle/>
          <a:p>
            <a:r>
              <a:rPr lang="en-US" sz="2400" dirty="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SPUTNIK 1</a:t>
            </a:r>
            <a:r>
              <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(Спу́тник-1) </a:t>
            </a:r>
          </a:p>
          <a:p>
            <a:r>
              <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First artificial Earth satellite launched on </a:t>
            </a:r>
          </a:p>
        </p:txBody>
      </p:sp>
      <p:sp>
        <p:nvSpPr>
          <p:cNvPr id="15" name="Rectangle 14"/>
          <p:cNvSpPr/>
          <p:nvPr/>
        </p:nvSpPr>
        <p:spPr>
          <a:xfrm>
            <a:off x="35376" y="3311222"/>
            <a:ext cx="4320599" cy="1631216"/>
          </a:xfrm>
          <a:prstGeom prst="rect">
            <a:avLst/>
          </a:prstGeom>
          <a:solidFill>
            <a:schemeClr val="tx1">
              <a:alpha val="50000"/>
            </a:schemeClr>
          </a:solidFill>
        </p:spPr>
        <p:txBody>
          <a:bodyPr wrap="square">
            <a:spAutoFit/>
          </a:bodyPr>
          <a:lstStyle/>
          <a:p>
            <a:r>
              <a:rPr lang="en-US" sz="28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SPUTNIK 1</a:t>
            </a: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(Спу́тник-1) </a:t>
            </a:r>
            <a:endPar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First </a:t>
            </a:r>
            <a:r>
              <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artificial Earth satellite launched </a:t>
            </a:r>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on</a:t>
            </a:r>
            <a:r>
              <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4th </a:t>
            </a:r>
            <a:r>
              <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October 1957 with </a:t>
            </a:r>
            <a:endPar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external </a:t>
            </a:r>
            <a:r>
              <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radio antennas to broadcast radio pulses</a:t>
            </a:r>
          </a:p>
        </p:txBody>
      </p:sp>
      <p:pic>
        <p:nvPicPr>
          <p:cNvPr id="16" name="Picture 6" descr="http://www.itu.int/en/history/ImagesOverviewOfITUsHistory/Telstar-1-NAS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6557" y="130187"/>
            <a:ext cx="4248657" cy="3160894"/>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5215769" y="1760756"/>
            <a:ext cx="3050231" cy="1323439"/>
          </a:xfrm>
          <a:prstGeom prst="rect">
            <a:avLst/>
          </a:prstGeom>
          <a:noFill/>
        </p:spPr>
        <p:txBody>
          <a:bodyPr wrap="square">
            <a:spAutoFit/>
          </a:bodyPr>
          <a:lstStyle/>
          <a:p>
            <a:r>
              <a:rPr lang="en-US" sz="16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TELSTAR</a:t>
            </a:r>
            <a:r>
              <a:rPr lang="en-US" sz="16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p>
          <a:p>
            <a:r>
              <a:rPr lang="en-US" sz="16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First </a:t>
            </a:r>
            <a:r>
              <a:rPr lang="en-US" sz="16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television pictures, telephone calls, and fax images, and provided the first live transatlantic television feed</a:t>
            </a:r>
          </a:p>
        </p:txBody>
      </p:sp>
      <p:sp>
        <p:nvSpPr>
          <p:cNvPr id="18" name="Rectangle 17"/>
          <p:cNvSpPr/>
          <p:nvPr/>
        </p:nvSpPr>
        <p:spPr>
          <a:xfrm>
            <a:off x="1436791" y="1960811"/>
            <a:ext cx="2919184" cy="923330"/>
          </a:xfrm>
          <a:prstGeom prst="rect">
            <a:avLst/>
          </a:prstGeom>
          <a:noFill/>
        </p:spPr>
        <p:txBody>
          <a:bodyPr wrap="square">
            <a:spAutoFit/>
          </a:bodyPr>
          <a:lstStyle/>
          <a:p>
            <a:r>
              <a:rPr lang="en-US"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1957 .. 1965</a:t>
            </a:r>
          </a:p>
          <a:p>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Development of communication satellites</a:t>
            </a:r>
            <a:endPar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04665" y="4727903"/>
            <a:ext cx="3371391" cy="1923554"/>
          </a:xfrm>
          <a:prstGeom prst="rect">
            <a:avLst/>
          </a:prstGeom>
        </p:spPr>
      </p:pic>
      <p:sp>
        <p:nvSpPr>
          <p:cNvPr id="20" name="Rectangle 19"/>
          <p:cNvSpPr/>
          <p:nvPr/>
        </p:nvSpPr>
        <p:spPr>
          <a:xfrm>
            <a:off x="1756327" y="6042963"/>
            <a:ext cx="1140056" cy="523220"/>
          </a:xfrm>
          <a:prstGeom prst="rect">
            <a:avLst/>
          </a:prstGeom>
        </p:spPr>
        <p:txBody>
          <a:bodyPr wrap="none">
            <a:spAutoFit/>
          </a:bodyPr>
          <a:lstStyle/>
          <a:p>
            <a:r>
              <a:rPr lang="en-US" sz="2800" dirty="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2016</a:t>
            </a:r>
            <a:endParaRPr 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2437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0-#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1+#ppt_w/2"/>
                                          </p:val>
                                        </p:tav>
                                        <p:tav tm="100000">
                                          <p:val>
                                            <p:strVal val="#ppt_x"/>
                                          </p:val>
                                        </p:tav>
                                      </p:tavLst>
                                    </p:anim>
                                    <p:anim calcmode="lin" valueType="num">
                                      <p:cBhvr additive="base">
                                        <p:cTn id="22" dur="500" fill="hold"/>
                                        <p:tgtEl>
                                          <p:spTgt spid="2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5</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69194270"/>
              </p:ext>
            </p:extLst>
          </p:nvPr>
        </p:nvGraphicFramePr>
        <p:xfrm>
          <a:off x="251520" y="3968605"/>
          <a:ext cx="8763000" cy="2536472"/>
        </p:xfrm>
        <a:graphic>
          <a:graphicData uri="http://schemas.openxmlformats.org/drawingml/2006/table">
            <a:tbl>
              <a:tblPr firstRow="1" firstCol="1" bandRow="1">
                <a:tableStyleId>{5C22544A-7EE6-4342-B048-85BDC9FD1C3A}</a:tableStyleId>
              </a:tblPr>
              <a:tblGrid>
                <a:gridCol w="1460500"/>
                <a:gridCol w="1358900"/>
                <a:gridCol w="1562100"/>
                <a:gridCol w="1460500"/>
                <a:gridCol w="1460500"/>
                <a:gridCol w="1460500"/>
              </a:tblGrid>
              <a:tr h="615015">
                <a:tc>
                  <a:txBody>
                    <a:bodyPr/>
                    <a:lstStyle/>
                    <a:p>
                      <a:pPr algn="ctr">
                        <a:lnSpc>
                          <a:spcPct val="115000"/>
                        </a:lnSpc>
                        <a:spcAft>
                          <a:spcPts val="0"/>
                        </a:spcAft>
                      </a:pPr>
                      <a:r>
                        <a:rPr lang="en-US" sz="1400" b="1" dirty="0" smtClean="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1.467 GHz</a:t>
                      </a: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
                      </a:r>
                      <a:b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b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to 1.492 GHz</a:t>
                      </a:r>
                    </a:p>
                  </a:txBody>
                  <a:tcPr marL="9525" marR="9525" marT="9525" marB="9525" anchor="ctr">
                    <a:solidFill>
                      <a:srgbClr val="5C5B5A"/>
                    </a:solidFill>
                  </a:tcPr>
                </a:tc>
                <a:tc>
                  <a:txBody>
                    <a:bodyPr/>
                    <a:lstStyle/>
                    <a:p>
                      <a:pPr algn="ctr">
                        <a:lnSpc>
                          <a:spcPct val="115000"/>
                        </a:lnSpc>
                        <a:spcAft>
                          <a:spcPts val="0"/>
                        </a:spcAft>
                      </a:pP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1.518 GHz</a:t>
                      </a:r>
                      <a:b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b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to 1.675 GHz</a:t>
                      </a:r>
                    </a:p>
                  </a:txBody>
                  <a:tcPr marL="9525" marR="9525" marT="9525" marB="9525" anchor="ctr">
                    <a:solidFill>
                      <a:srgbClr val="5C5B5A"/>
                    </a:solidFill>
                  </a:tcPr>
                </a:tc>
                <a:tc>
                  <a:txBody>
                    <a:bodyPr/>
                    <a:lstStyle/>
                    <a:p>
                      <a:pPr algn="ctr">
                        <a:lnSpc>
                          <a:spcPct val="115000"/>
                        </a:lnSpc>
                        <a:spcAft>
                          <a:spcPts val="0"/>
                        </a:spcAft>
                      </a:pP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1.97 GHz</a:t>
                      </a:r>
                      <a:b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b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to 2.69 GHz</a:t>
                      </a:r>
                    </a:p>
                  </a:txBody>
                  <a:tcPr marL="9525" marR="9525" marT="9525" marB="9525" anchor="ctr">
                    <a:solidFill>
                      <a:srgbClr val="5C5B5A"/>
                    </a:solidFill>
                  </a:tcPr>
                </a:tc>
                <a:tc>
                  <a:txBody>
                    <a:bodyPr/>
                    <a:lstStyle/>
                    <a:p>
                      <a:pPr algn="ctr">
                        <a:lnSpc>
                          <a:spcPct val="115000"/>
                        </a:lnSpc>
                        <a:spcAft>
                          <a:spcPts val="0"/>
                        </a:spcAft>
                      </a:pP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3.4 GHz</a:t>
                      </a:r>
                      <a:b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b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to 7.025 GHz</a:t>
                      </a:r>
                    </a:p>
                  </a:txBody>
                  <a:tcPr marL="9525" marR="9525" marT="9525" marB="9525" anchor="ctr">
                    <a:solidFill>
                      <a:srgbClr val="5C5B5A"/>
                    </a:solidFill>
                  </a:tcPr>
                </a:tc>
                <a:tc>
                  <a:txBody>
                    <a:bodyPr/>
                    <a:lstStyle/>
                    <a:p>
                      <a:pPr algn="ctr">
                        <a:lnSpc>
                          <a:spcPct val="115000"/>
                        </a:lnSpc>
                        <a:spcAft>
                          <a:spcPts val="0"/>
                        </a:spcAft>
                      </a:pP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10.7 GHz</a:t>
                      </a:r>
                      <a:b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b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to 14.5 GHz</a:t>
                      </a:r>
                    </a:p>
                  </a:txBody>
                  <a:tcPr marL="9525" marR="9525" marT="9525" marB="9525" anchor="ctr">
                    <a:solidFill>
                      <a:srgbClr val="5C5B5A"/>
                    </a:solidFill>
                  </a:tcPr>
                </a:tc>
                <a:tc>
                  <a:txBody>
                    <a:bodyPr/>
                    <a:lstStyle/>
                    <a:p>
                      <a:pPr algn="ctr">
                        <a:lnSpc>
                          <a:spcPct val="115000"/>
                        </a:lnSpc>
                        <a:spcAft>
                          <a:spcPts val="0"/>
                        </a:spcAft>
                      </a:pP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17.3 GHz</a:t>
                      </a:r>
                      <a:b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br>
                      <a:r>
                        <a:rPr lang="en-US" sz="1400" b="1" dirty="0">
                          <a:solidFill>
                            <a:schemeClr val="bg1"/>
                          </a:solidFill>
                          <a:effectLst/>
                          <a:latin typeface="Arial Black" panose="020B0A04020102020204" pitchFamily="34" charset="0"/>
                          <a:ea typeface="Arial Unicode MS" panose="020B0604020202020204" pitchFamily="34" charset="-128"/>
                          <a:cs typeface="Arial Unicode MS" panose="020B0604020202020204" pitchFamily="34" charset="-128"/>
                        </a:rPr>
                        <a:t>to 30 GHz</a:t>
                      </a:r>
                    </a:p>
                  </a:txBody>
                  <a:tcPr marL="9525" marR="9525" marT="9525" marB="9525" anchor="ctr">
                    <a:solidFill>
                      <a:srgbClr val="5C5B5A"/>
                    </a:solidFill>
                  </a:tcPr>
                </a:tc>
              </a:tr>
              <a:tr h="1921457">
                <a:tc>
                  <a:txBody>
                    <a:bodyPr/>
                    <a:lstStyle/>
                    <a:p>
                      <a:pPr algn="ctr">
                        <a:lnSpc>
                          <a:spcPct val="115000"/>
                        </a:lnSpc>
                        <a:spcAft>
                          <a:spcPts val="0"/>
                        </a:spcAft>
                      </a:pPr>
                      <a:r>
                        <a:rPr lang="en-US" sz="1400" b="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Satellite Audio</a:t>
                      </a:r>
                      <a:br>
                        <a:rPr lang="en-US" sz="1400" b="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US" sz="1400" b="0" baseline="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Broadcasting</a:t>
                      </a:r>
                      <a:r>
                        <a:rPr lang="en-US" sz="1400" b="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 to fixed and mobile units</a:t>
                      </a:r>
                    </a:p>
                  </a:txBody>
                  <a:tcPr marL="9525" marR="9525" marT="9525" marB="9525" anchor="ctr">
                    <a:solidFill>
                      <a:srgbClr val="5C5B5A"/>
                    </a:solidFill>
                  </a:tcPr>
                </a:tc>
                <a:tc>
                  <a:txBody>
                    <a:bodyPr/>
                    <a:lstStyle/>
                    <a:p>
                      <a:pPr algn="ctr">
                        <a:lnSpc>
                          <a:spcPct val="115000"/>
                        </a:lnSpc>
                        <a:spcAft>
                          <a:spcPts val="0"/>
                        </a:spcAft>
                      </a:pPr>
                      <a:r>
                        <a:rPr lang="en-US" sz="140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Civilian Mobile-Satellite Services (two-way)</a:t>
                      </a:r>
                    </a:p>
                  </a:txBody>
                  <a:tcPr marL="9525" marR="9525" marT="9525" marB="9525" anchor="ctr">
                    <a:solidFill>
                      <a:srgbClr val="5C5B5A"/>
                    </a:solidFill>
                  </a:tcPr>
                </a:tc>
                <a:tc>
                  <a:txBody>
                    <a:bodyPr/>
                    <a:lstStyle/>
                    <a:p>
                      <a:pPr algn="ctr">
                        <a:lnSpc>
                          <a:spcPct val="115000"/>
                        </a:lnSpc>
                        <a:spcAft>
                          <a:spcPts val="0"/>
                        </a:spcAft>
                      </a:pPr>
                      <a:r>
                        <a:rPr lang="en-US" sz="140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Satellite television &amp; radio broadcasting</a:t>
                      </a:r>
                      <a:br>
                        <a:rPr lang="en-US" sz="140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US" sz="140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to mobiles + two-way mobile services</a:t>
                      </a:r>
                    </a:p>
                  </a:txBody>
                  <a:tcPr marL="9525" marR="9525" marT="9525" marB="9525" anchor="ctr">
                    <a:solidFill>
                      <a:srgbClr val="5C5B5A"/>
                    </a:solidFill>
                  </a:tcPr>
                </a:tc>
                <a:tc>
                  <a:txBody>
                    <a:bodyPr/>
                    <a:lstStyle/>
                    <a:p>
                      <a:pPr algn="ctr">
                        <a:lnSpc>
                          <a:spcPct val="115000"/>
                        </a:lnSpc>
                        <a:spcAft>
                          <a:spcPts val="0"/>
                        </a:spcAft>
                      </a:pPr>
                      <a:r>
                        <a:rPr lang="en-US" sz="140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Fixed-Satellite television,</a:t>
                      </a:r>
                      <a:br>
                        <a:rPr lang="en-US" sz="140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US" sz="140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&amp; data services (including broadcasting)</a:t>
                      </a:r>
                    </a:p>
                  </a:txBody>
                  <a:tcPr marL="9525" marR="9525" marT="9525" marB="9525" anchor="ctr">
                    <a:solidFill>
                      <a:srgbClr val="5C5B5A"/>
                    </a:solidFill>
                  </a:tcPr>
                </a:tc>
                <a:tc>
                  <a:txBody>
                    <a:bodyPr/>
                    <a:lstStyle/>
                    <a:p>
                      <a:pPr algn="ctr">
                        <a:lnSpc>
                          <a:spcPct val="115000"/>
                        </a:lnSpc>
                        <a:spcAft>
                          <a:spcPts val="0"/>
                        </a:spcAft>
                      </a:pPr>
                      <a:r>
                        <a:rPr lang="en-US" sz="140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Fixed-Satellite television</a:t>
                      </a:r>
                      <a:br>
                        <a:rPr lang="en-US" sz="140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US" sz="140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&amp; data services (including broadcasting)</a:t>
                      </a:r>
                    </a:p>
                  </a:txBody>
                  <a:tcPr marL="9525" marR="9525" marT="9525" marB="9525" anchor="ctr">
                    <a:solidFill>
                      <a:srgbClr val="5C5B5A"/>
                    </a:solidFill>
                  </a:tcPr>
                </a:tc>
                <a:tc>
                  <a:txBody>
                    <a:bodyPr/>
                    <a:lstStyle/>
                    <a:p>
                      <a:pPr algn="ctr">
                        <a:lnSpc>
                          <a:spcPct val="115000"/>
                        </a:lnSpc>
                        <a:spcAft>
                          <a:spcPts val="0"/>
                        </a:spcAft>
                      </a:pPr>
                      <a:r>
                        <a:rPr lang="en-US" sz="140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Fixed-Satellite television</a:t>
                      </a:r>
                      <a:br>
                        <a:rPr lang="en-US" sz="140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US" sz="1400" dirty="0">
                          <a:solidFill>
                            <a:schemeClr val="bg1"/>
                          </a:solidFill>
                          <a:effectLst/>
                          <a:latin typeface="Arial Unicode MS" panose="020B0604020202020204" pitchFamily="34" charset="-128"/>
                          <a:ea typeface="Arial Unicode MS" panose="020B0604020202020204" pitchFamily="34" charset="-128"/>
                          <a:cs typeface="Arial Unicode MS" panose="020B0604020202020204" pitchFamily="34" charset="-128"/>
                        </a:rPr>
                        <a:t>&amp; data services (including broadcasting)</a:t>
                      </a:r>
                    </a:p>
                  </a:txBody>
                  <a:tcPr marL="9525" marR="9525" marT="9525" marB="9525" anchor="ctr">
                    <a:solidFill>
                      <a:srgbClr val="5C5B5A"/>
                    </a:solidFill>
                  </a:tcPr>
                </a:tc>
              </a:tr>
            </a:tbl>
          </a:graphicData>
        </a:graphic>
      </p:graphicFrame>
      <p:pic>
        <p:nvPicPr>
          <p:cNvPr id="4" name="Picture 2" descr="http://www.puppetmastertrading.com/images/frequencySpectum.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268760"/>
            <a:ext cx="8804092" cy="252028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71800" y="164302"/>
            <a:ext cx="5779418" cy="892552"/>
          </a:xfrm>
          <a:prstGeom prst="rect">
            <a:avLst/>
          </a:prstGeom>
          <a:noFill/>
        </p:spPr>
        <p:txBody>
          <a:bodyPr wrap="square">
            <a:spAutoFit/>
          </a:bodyPr>
          <a:lstStyle/>
          <a:p>
            <a:r>
              <a:rPr lang="en-MY" sz="3200"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FREQUENCY SPECTRUM</a:t>
            </a:r>
            <a:endParaRPr lang="en-MY" sz="32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MY"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Limited natural resource</a:t>
            </a:r>
            <a:endPar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65313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80767"/>
            <a:ext cx="9418149" cy="7064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4"/>
          </p:nvPr>
        </p:nvSpPr>
        <p:spPr/>
        <p:txBody>
          <a:bodyPr/>
          <a:lstStyle/>
          <a:p>
            <a:fld id="{B91CA0E6-BD21-4EA4-BA1A-F304F06FD0AB}" type="slidenum">
              <a:rPr lang="en-US" smtClean="0"/>
              <a:pPr/>
              <a:t>6</a:t>
            </a:fld>
            <a:endParaRPr lang="en-US" dirty="0"/>
          </a:p>
        </p:txBody>
      </p:sp>
      <p:sp>
        <p:nvSpPr>
          <p:cNvPr id="4" name="TextBox 3"/>
          <p:cNvSpPr txBox="1"/>
          <p:nvPr/>
        </p:nvSpPr>
        <p:spPr>
          <a:xfrm>
            <a:off x="179512" y="258914"/>
            <a:ext cx="5184577" cy="954107"/>
          </a:xfrm>
          <a:prstGeom prst="rect">
            <a:avLst/>
          </a:prstGeom>
          <a:noFill/>
        </p:spPr>
        <p:txBody>
          <a:bodyPr wrap="square" rtlCol="0">
            <a:spAutoFit/>
          </a:bodyPr>
          <a:lstStyle/>
          <a:p>
            <a:r>
              <a:rPr lang="en-US" sz="28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WHERE DO SATELLITES OPERATE …</a:t>
            </a:r>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2010" y="3140968"/>
            <a:ext cx="6991990" cy="3717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407833" y="377469"/>
            <a:ext cx="1673150" cy="738664"/>
          </a:xfrm>
          <a:prstGeom prst="rect">
            <a:avLst/>
          </a:prstGeom>
          <a:noFill/>
        </p:spPr>
        <p:txBody>
          <a:bodyPr wrap="square" rtlCol="0">
            <a:spAutoFit/>
          </a:bodyPr>
          <a:lstStyle/>
          <a:p>
            <a:r>
              <a:rPr lang="en-US" sz="1400" b="1" dirty="0" smtClean="0"/>
              <a:t>Highly Elliptical Orbit – 40 000 km in apogee </a:t>
            </a:r>
          </a:p>
        </p:txBody>
      </p:sp>
      <p:sp>
        <p:nvSpPr>
          <p:cNvPr id="11" name="TextBox 10"/>
          <p:cNvSpPr txBox="1"/>
          <p:nvPr/>
        </p:nvSpPr>
        <p:spPr>
          <a:xfrm>
            <a:off x="1959336" y="3455536"/>
            <a:ext cx="2646878" cy="338554"/>
          </a:xfrm>
          <a:prstGeom prst="rect">
            <a:avLst/>
          </a:prstGeom>
          <a:noFill/>
        </p:spPr>
        <p:txBody>
          <a:bodyPr wrap="none" rtlCol="0">
            <a:spAutoFit/>
          </a:bodyPr>
          <a:lstStyle/>
          <a:p>
            <a:r>
              <a:rPr lang="en-US" sz="16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International Space Station</a:t>
            </a:r>
            <a:endParaRPr lang="en-US" sz="16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6"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260505">
            <a:off x="992813" y="4914185"/>
            <a:ext cx="1695450"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1165920" y="6200884"/>
            <a:ext cx="1175322" cy="338554"/>
          </a:xfrm>
          <a:prstGeom prst="rect">
            <a:avLst/>
          </a:prstGeom>
          <a:noFill/>
        </p:spPr>
        <p:txBody>
          <a:bodyPr wrap="none" rtlCol="0">
            <a:spAutoFit/>
          </a:bodyPr>
          <a:lstStyle/>
          <a:p>
            <a:r>
              <a:rPr lang="en-US" sz="16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Sub-orbital</a:t>
            </a:r>
            <a:endParaRPr lang="en-US" sz="16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2" name="Freeform 21"/>
          <p:cNvSpPr/>
          <p:nvPr/>
        </p:nvSpPr>
        <p:spPr>
          <a:xfrm>
            <a:off x="406400" y="457200"/>
            <a:ext cx="8737600" cy="4546600"/>
          </a:xfrm>
          <a:custGeom>
            <a:avLst/>
            <a:gdLst>
              <a:gd name="connsiteX0" fmla="*/ 0 w 8737600"/>
              <a:gd name="connsiteY0" fmla="*/ 4546600 h 4546600"/>
              <a:gd name="connsiteX1" fmla="*/ 3086100 w 8737600"/>
              <a:gd name="connsiteY1" fmla="*/ 1562100 h 4546600"/>
              <a:gd name="connsiteX2" fmla="*/ 8737600 w 8737600"/>
              <a:gd name="connsiteY2" fmla="*/ 0 h 4546600"/>
              <a:gd name="connsiteX0" fmla="*/ 0 w 8737600"/>
              <a:gd name="connsiteY0" fmla="*/ 4546600 h 4546600"/>
              <a:gd name="connsiteX1" fmla="*/ 3949700 w 8737600"/>
              <a:gd name="connsiteY1" fmla="*/ 1244600 h 4546600"/>
              <a:gd name="connsiteX2" fmla="*/ 8737600 w 8737600"/>
              <a:gd name="connsiteY2" fmla="*/ 0 h 4546600"/>
              <a:gd name="connsiteX0" fmla="*/ 0 w 8737600"/>
              <a:gd name="connsiteY0" fmla="*/ 4546600 h 4546600"/>
              <a:gd name="connsiteX1" fmla="*/ 3949700 w 8737600"/>
              <a:gd name="connsiteY1" fmla="*/ 1244600 h 4546600"/>
              <a:gd name="connsiteX2" fmla="*/ 8737600 w 8737600"/>
              <a:gd name="connsiteY2" fmla="*/ 0 h 4546600"/>
              <a:gd name="connsiteX0" fmla="*/ 0 w 8737600"/>
              <a:gd name="connsiteY0" fmla="*/ 4546600 h 4546600"/>
              <a:gd name="connsiteX1" fmla="*/ 3949700 w 8737600"/>
              <a:gd name="connsiteY1" fmla="*/ 1244600 h 4546600"/>
              <a:gd name="connsiteX2" fmla="*/ 8737600 w 8737600"/>
              <a:gd name="connsiteY2" fmla="*/ 0 h 4546600"/>
              <a:gd name="connsiteX0" fmla="*/ 0 w 8737600"/>
              <a:gd name="connsiteY0" fmla="*/ 4546600 h 4546600"/>
              <a:gd name="connsiteX1" fmla="*/ 3949700 w 8737600"/>
              <a:gd name="connsiteY1" fmla="*/ 1244600 h 4546600"/>
              <a:gd name="connsiteX2" fmla="*/ 8737600 w 8737600"/>
              <a:gd name="connsiteY2" fmla="*/ 0 h 4546600"/>
              <a:gd name="connsiteX0" fmla="*/ 0 w 8737600"/>
              <a:gd name="connsiteY0" fmla="*/ 4546600 h 4546600"/>
              <a:gd name="connsiteX1" fmla="*/ 3949700 w 8737600"/>
              <a:gd name="connsiteY1" fmla="*/ 1244600 h 4546600"/>
              <a:gd name="connsiteX2" fmla="*/ 8737600 w 8737600"/>
              <a:gd name="connsiteY2" fmla="*/ 0 h 4546600"/>
            </a:gdLst>
            <a:ahLst/>
            <a:cxnLst>
              <a:cxn ang="0">
                <a:pos x="connsiteX0" y="connsiteY0"/>
              </a:cxn>
              <a:cxn ang="0">
                <a:pos x="connsiteX1" y="connsiteY1"/>
              </a:cxn>
              <a:cxn ang="0">
                <a:pos x="connsiteX2" y="connsiteY2"/>
              </a:cxn>
            </a:cxnLst>
            <a:rect l="l" t="t" r="r" b="b"/>
            <a:pathLst>
              <a:path w="8737600" h="4546600">
                <a:moveTo>
                  <a:pt x="0" y="4546600"/>
                </a:moveTo>
                <a:cubicBezTo>
                  <a:pt x="814916" y="3433233"/>
                  <a:pt x="1921933" y="2180167"/>
                  <a:pt x="3949700" y="1244600"/>
                </a:cubicBezTo>
                <a:cubicBezTo>
                  <a:pt x="5977467" y="309033"/>
                  <a:pt x="6690783" y="224366"/>
                  <a:pt x="8737600" y="0"/>
                </a:cubicBezTo>
              </a:path>
            </a:pathLst>
          </a:custGeom>
          <a:noFill/>
          <a:ln w="57150">
            <a:solidFill>
              <a:srgbClr val="FFDF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157" y="2919742"/>
            <a:ext cx="2363295" cy="1204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2145" y="1904132"/>
            <a:ext cx="173355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48757" y="734101"/>
            <a:ext cx="1552575"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9" descr="http://www.astronautix.com/graphics/m/molniy3a.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003108" y="125274"/>
            <a:ext cx="761429" cy="99015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077885" y="260648"/>
            <a:ext cx="2014395" cy="830997"/>
          </a:xfrm>
          <a:prstGeom prst="rect">
            <a:avLst/>
          </a:prstGeom>
          <a:noFill/>
        </p:spPr>
        <p:txBody>
          <a:bodyPr wrap="square" rtlCol="0">
            <a:spAutoFit/>
          </a:bodyPr>
          <a:lstStyle/>
          <a:p>
            <a:r>
              <a:rPr lang="en-US" sz="16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GEO </a:t>
            </a:r>
          </a:p>
          <a:p>
            <a:r>
              <a:rPr lang="en-US" sz="16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35,786 km above equator</a:t>
            </a:r>
          </a:p>
        </p:txBody>
      </p:sp>
      <p:sp>
        <p:nvSpPr>
          <p:cNvPr id="8" name="TextBox 7"/>
          <p:cNvSpPr txBox="1"/>
          <p:nvPr/>
        </p:nvSpPr>
        <p:spPr>
          <a:xfrm>
            <a:off x="2438201" y="1172156"/>
            <a:ext cx="2007493" cy="584775"/>
          </a:xfrm>
          <a:prstGeom prst="rect">
            <a:avLst/>
          </a:prstGeom>
          <a:noFill/>
        </p:spPr>
        <p:txBody>
          <a:bodyPr wrap="square" rtlCol="0">
            <a:spAutoFit/>
          </a:bodyPr>
          <a:lstStyle/>
          <a:p>
            <a:r>
              <a:rPr lang="en-US" sz="16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MEO</a:t>
            </a:r>
          </a:p>
          <a:p>
            <a:r>
              <a:rPr lang="en-US" sz="16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8 000 - 20 000 km </a:t>
            </a:r>
          </a:p>
        </p:txBody>
      </p:sp>
      <p:sp>
        <p:nvSpPr>
          <p:cNvPr id="9" name="TextBox 8"/>
          <p:cNvSpPr txBox="1"/>
          <p:nvPr/>
        </p:nvSpPr>
        <p:spPr>
          <a:xfrm>
            <a:off x="566157" y="2111123"/>
            <a:ext cx="1673150" cy="584775"/>
          </a:xfrm>
          <a:prstGeom prst="rect">
            <a:avLst/>
          </a:prstGeom>
          <a:noFill/>
        </p:spPr>
        <p:txBody>
          <a:bodyPr wrap="square" rtlCol="0">
            <a:spAutoFit/>
          </a:bodyPr>
          <a:lstStyle/>
          <a:p>
            <a:r>
              <a:rPr lang="en-US" sz="16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LEO</a:t>
            </a:r>
          </a:p>
          <a:p>
            <a:r>
              <a:rPr lang="en-US" sz="16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400 - 2 000 km </a:t>
            </a:r>
          </a:p>
        </p:txBody>
      </p:sp>
      <p:sp>
        <p:nvSpPr>
          <p:cNvPr id="15" name="TextBox 14"/>
          <p:cNvSpPr txBox="1"/>
          <p:nvPr/>
        </p:nvSpPr>
        <p:spPr>
          <a:xfrm>
            <a:off x="7276414" y="195492"/>
            <a:ext cx="889987" cy="338554"/>
          </a:xfrm>
          <a:prstGeom prst="rect">
            <a:avLst/>
          </a:prstGeom>
          <a:noFill/>
        </p:spPr>
        <p:txBody>
          <a:bodyPr wrap="none" rtlCol="0">
            <a:spAutoFit/>
          </a:bodyPr>
          <a:lstStyle/>
          <a:p>
            <a:r>
              <a:rPr lang="en-US" sz="1600" dirty="0" err="1"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Molniya</a:t>
            </a:r>
            <a:endParaRPr lang="en-US" sz="16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9" name="Picture 2" descr="C:\Users\Public\Documents\Documents (2)\Seminars_Conferences_Visits\2014\09 IAC 2014\640px-PIA16239_High-Resolution_Self-Portrait_by_Curiosity_Rover_Arm_Camera.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13600" y="1535368"/>
            <a:ext cx="759066" cy="105557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C:\Users\Public\Documents\Documents (2)\Seminars_Conferences_Visits\2014\09 IAC 2014\untitled.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99280" y="2238524"/>
            <a:ext cx="1234974" cy="92623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7572667" y="1112669"/>
            <a:ext cx="1607738" cy="830997"/>
          </a:xfrm>
          <a:prstGeom prst="rect">
            <a:avLst/>
          </a:prstGeom>
          <a:noFill/>
        </p:spPr>
        <p:txBody>
          <a:bodyPr wrap="square" rtlCol="0">
            <a:spAutoFit/>
          </a:bodyPr>
          <a:lstStyle/>
          <a:p>
            <a:r>
              <a:rPr lang="en-US" sz="1600" b="1" dirty="0">
                <a:solidFill>
                  <a:schemeClr val="bg1"/>
                </a:solidFill>
              </a:rPr>
              <a:t>Highly Elliptical Orbit – 40 000 km in apogee </a:t>
            </a:r>
          </a:p>
        </p:txBody>
      </p:sp>
      <p:sp>
        <p:nvSpPr>
          <p:cNvPr id="23" name="TextBox 22"/>
          <p:cNvSpPr txBox="1"/>
          <p:nvPr/>
        </p:nvSpPr>
        <p:spPr>
          <a:xfrm>
            <a:off x="3490839" y="2580459"/>
            <a:ext cx="636713" cy="338554"/>
          </a:xfrm>
          <a:prstGeom prst="rect">
            <a:avLst/>
          </a:prstGeom>
          <a:noFill/>
        </p:spPr>
        <p:txBody>
          <a:bodyPr wrap="none" rtlCol="0">
            <a:spAutoFit/>
          </a:bodyPr>
          <a:lstStyle/>
          <a:p>
            <a:r>
              <a:rPr lang="en-US" sz="1600" dirty="0">
                <a:solidFill>
                  <a:schemeClr val="bg1"/>
                </a:solidFill>
              </a:rPr>
              <a:t>GNSS</a:t>
            </a:r>
          </a:p>
        </p:txBody>
      </p:sp>
    </p:spTree>
    <p:extLst>
      <p:ext uri="{BB962C8B-B14F-4D97-AF65-F5344CB8AC3E}">
        <p14:creationId xmlns:p14="http://schemas.microsoft.com/office/powerpoint/2010/main" val="2574582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7</a:t>
            </a:fld>
            <a:endParaRPr lang="en-US" dirty="0"/>
          </a:p>
        </p:txBody>
      </p:sp>
      <p:sp>
        <p:nvSpPr>
          <p:cNvPr id="3" name="Slide Number Placeholder 1"/>
          <p:cNvSpPr txBox="1">
            <a:spLocks/>
          </p:cNvSpPr>
          <p:nvPr/>
        </p:nvSpPr>
        <p:spPr>
          <a:xfrm>
            <a:off x="8682176" y="6499056"/>
            <a:ext cx="370384" cy="268139"/>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1CA0E6-BD21-4EA4-BA1A-F304F06FD0AB}" type="slidenum">
              <a:rPr lang="en-US" smtClean="0"/>
              <a:pPr/>
              <a:t>7</a:t>
            </a:fld>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5484"/>
            <a:ext cx="9144000" cy="5547032"/>
          </a:xfrm>
          <a:prstGeom prst="rect">
            <a:avLst/>
          </a:prstGeom>
        </p:spPr>
      </p:pic>
      <p:sp>
        <p:nvSpPr>
          <p:cNvPr id="6" name="Rectangle 5"/>
          <p:cNvSpPr/>
          <p:nvPr/>
        </p:nvSpPr>
        <p:spPr>
          <a:xfrm>
            <a:off x="64070" y="6525344"/>
            <a:ext cx="5444034" cy="261610"/>
          </a:xfrm>
          <a:prstGeom prst="rect">
            <a:avLst/>
          </a:prstGeom>
        </p:spPr>
        <p:txBody>
          <a:bodyPr wrap="square">
            <a:spAutoFit/>
          </a:bodyPr>
          <a:lstStyle/>
          <a:p>
            <a:r>
              <a:rPr lang="en-US" sz="1100" dirty="0" smtClean="0">
                <a:solidFill>
                  <a:schemeClr val="bg1">
                    <a:lumMod val="50000"/>
                  </a:schemeClr>
                </a:solidFill>
              </a:rPr>
              <a:t>Source</a:t>
            </a:r>
            <a:r>
              <a:rPr lang="en-US" sz="1100" dirty="0">
                <a:solidFill>
                  <a:schemeClr val="bg1">
                    <a:lumMod val="50000"/>
                  </a:schemeClr>
                </a:solidFill>
              </a:rPr>
              <a:t>: </a:t>
            </a:r>
            <a:r>
              <a:rPr lang="en-US" sz="1100" dirty="0" smtClean="0">
                <a:solidFill>
                  <a:schemeClr val="bg1">
                    <a:lumMod val="50000"/>
                  </a:schemeClr>
                </a:solidFill>
              </a:rPr>
              <a:t>TLE data dated 10.08.2015</a:t>
            </a:r>
            <a:endParaRPr lang="en-US" sz="1100" dirty="0" smtClean="0">
              <a:solidFill>
                <a:schemeClr val="bg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TextBox 6"/>
          <p:cNvSpPr txBox="1"/>
          <p:nvPr/>
        </p:nvSpPr>
        <p:spPr>
          <a:xfrm>
            <a:off x="2338636" y="452284"/>
            <a:ext cx="6048672" cy="954107"/>
          </a:xfrm>
          <a:prstGeom prst="rect">
            <a:avLst/>
          </a:prstGeom>
          <a:noFill/>
        </p:spPr>
        <p:txBody>
          <a:bodyPr wrap="square" rtlCol="0">
            <a:spAutoFit/>
          </a:bodyPr>
          <a:lstStyle/>
          <a:p>
            <a:pPr algn="r"/>
            <a:r>
              <a:rPr lang="en-US" sz="28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GEOSTATIONARY SATELLITE ORBIT RESOURCE</a:t>
            </a:r>
          </a:p>
        </p:txBody>
      </p:sp>
      <p:sp>
        <p:nvSpPr>
          <p:cNvPr id="8" name="Rectangle 7"/>
          <p:cNvSpPr/>
          <p:nvPr/>
        </p:nvSpPr>
        <p:spPr>
          <a:xfrm>
            <a:off x="285924" y="5085184"/>
            <a:ext cx="4358084" cy="1138773"/>
          </a:xfrm>
          <a:prstGeom prst="rect">
            <a:avLst/>
          </a:prstGeom>
          <a:noFill/>
        </p:spPr>
        <p:txBody>
          <a:bodyPr wrap="square">
            <a:spAutoFit/>
          </a:bodyPr>
          <a:lstStyle/>
          <a:p>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265 000 km belt around Earth</a:t>
            </a:r>
          </a:p>
          <a:p>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36 000 km above Equator</a:t>
            </a:r>
          </a:p>
          <a:p>
            <a:r>
              <a:rPr lang="en-US" sz="28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 YET CONGESTED</a:t>
            </a:r>
            <a:endParaRPr lang="en-US" sz="2800" dirty="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3558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8</a:t>
            </a:fld>
            <a:endParaRPr lang="en-US" dirty="0"/>
          </a:p>
        </p:txBody>
      </p:sp>
      <p:pic>
        <p:nvPicPr>
          <p:cNvPr id="4" name="Picture 3"/>
          <p:cNvPicPr>
            <a:picLocks noChangeAspect="1"/>
          </p:cNvPicPr>
          <p:nvPr/>
        </p:nvPicPr>
        <p:blipFill>
          <a:blip r:embed="rId3"/>
          <a:stretch>
            <a:fillRect/>
          </a:stretch>
        </p:blipFill>
        <p:spPr>
          <a:xfrm>
            <a:off x="224466" y="846551"/>
            <a:ext cx="8828094" cy="5471637"/>
          </a:xfrm>
          <a:prstGeom prst="rect">
            <a:avLst/>
          </a:prstGeom>
        </p:spPr>
      </p:pic>
      <p:sp>
        <p:nvSpPr>
          <p:cNvPr id="5" name="Oval 4"/>
          <p:cNvSpPr/>
          <p:nvPr/>
        </p:nvSpPr>
        <p:spPr>
          <a:xfrm>
            <a:off x="8605835" y="1351995"/>
            <a:ext cx="144016" cy="144016"/>
          </a:xfrm>
          <a:prstGeom prst="ellipse">
            <a:avLst/>
          </a:prstGeom>
          <a:noFill/>
          <a:ln>
            <a:solidFill>
              <a:srgbClr val="DF1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5449273" y="54463"/>
            <a:ext cx="2736304" cy="792088"/>
          </a:xfrm>
          <a:prstGeom prst="rect">
            <a:avLst/>
          </a:prstGeom>
          <a:no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MY" sz="2400" dirty="0" smtClean="0">
                <a:solidFill>
                  <a:srgbClr val="DF1A31"/>
                </a:solidFill>
                <a:latin typeface="Arial Black" panose="020B0A04020102020204" pitchFamily="34" charset="0"/>
                <a:cs typeface="Arial" panose="020B0604020202020204" pitchFamily="34" charset="0"/>
              </a:rPr>
              <a:t>40,000 objects and growing</a:t>
            </a:r>
            <a:endParaRPr lang="en-MY" sz="2400" dirty="0" smtClean="0">
              <a:solidFill>
                <a:srgbClr val="DF1A31"/>
              </a:solidFill>
              <a:latin typeface="Arial Unicode MS" pitchFamily="34" charset="-128"/>
              <a:ea typeface="Arial Unicode MS" pitchFamily="34" charset="-128"/>
              <a:cs typeface="Arial Unicode MS" pitchFamily="34" charset="-128"/>
            </a:endParaRPr>
          </a:p>
        </p:txBody>
      </p:sp>
      <p:cxnSp>
        <p:nvCxnSpPr>
          <p:cNvPr id="7" name="Straight Connector 6"/>
          <p:cNvCxnSpPr/>
          <p:nvPr/>
        </p:nvCxnSpPr>
        <p:spPr>
          <a:xfrm>
            <a:off x="7788118" y="629183"/>
            <a:ext cx="794918" cy="742534"/>
          </a:xfrm>
          <a:prstGeom prst="line">
            <a:avLst/>
          </a:prstGeom>
          <a:ln>
            <a:solidFill>
              <a:srgbClr val="DF1A3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6000" y="1496011"/>
            <a:ext cx="2765505" cy="2304588"/>
          </a:xfrm>
          <a:prstGeom prst="rect">
            <a:avLst/>
          </a:prstGeom>
        </p:spPr>
      </p:pic>
    </p:spTree>
    <p:extLst>
      <p:ext uri="{BB962C8B-B14F-4D97-AF65-F5344CB8AC3E}">
        <p14:creationId xmlns:p14="http://schemas.microsoft.com/office/powerpoint/2010/main" val="25677259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http://i.imgur.com/boZhtHC.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63000"/>
                    </a14:imgEffect>
                  </a14:imgLayer>
                </a14:imgProps>
              </a:ext>
              <a:ext uri="{28A0092B-C50C-407E-A947-70E740481C1C}">
                <a14:useLocalDpi xmlns:a14="http://schemas.microsoft.com/office/drawing/2010/main" val="0"/>
              </a:ext>
            </a:extLst>
          </a:blip>
          <a:srcRect/>
          <a:stretch>
            <a:fillRect/>
          </a:stretch>
        </p:blipFill>
        <p:spPr bwMode="auto">
          <a:xfrm>
            <a:off x="0" y="452438"/>
            <a:ext cx="9144000" cy="5951537"/>
          </a:xfrm>
          <a:prstGeom prst="rect">
            <a:avLst/>
          </a:prstGeom>
          <a:noFill/>
          <a:extLst>
            <a:ext uri="{909E8E84-426E-40DD-AFC4-6F175D3DCCD1}">
              <a14:hiddenFill xmlns:a14="http://schemas.microsoft.com/office/drawing/2010/main">
                <a:solidFill>
                  <a:srgbClr val="FFFFFF"/>
                </a:solidFill>
              </a14:hiddenFill>
            </a:ext>
          </a:extLst>
        </p:spPr>
      </p:pic>
      <p:sp>
        <p:nvSpPr>
          <p:cNvPr id="2" name="Объект 1"/>
          <p:cNvSpPr>
            <a:spLocks noGrp="1"/>
          </p:cNvSpPr>
          <p:nvPr>
            <p:ph idx="1"/>
          </p:nvPr>
        </p:nvSpPr>
        <p:spPr>
          <a:xfrm>
            <a:off x="3200" y="1196752"/>
            <a:ext cx="9140800" cy="5256584"/>
          </a:xfrm>
        </p:spPr>
        <p:txBody>
          <a:bodyPr>
            <a:normAutofit fontScale="85000" lnSpcReduction="10000"/>
          </a:bodyPr>
          <a:lstStyle/>
          <a:p>
            <a:pPr>
              <a:lnSpc>
                <a:spcPct val="120000"/>
              </a:lnSpc>
            </a:pPr>
            <a:r>
              <a:rPr lang="en-US" dirty="0">
                <a:ln>
                  <a:solidFill>
                    <a:schemeClr val="accent1"/>
                  </a:solidFill>
                </a:ln>
                <a:solidFill>
                  <a:schemeClr val="bg1">
                    <a:lumMod val="95000"/>
                  </a:schemeClr>
                </a:solidFill>
                <a:latin typeface="Franklin Gothic Book" panose="020B0503020102020204" pitchFamily="34" charset="0"/>
              </a:rPr>
              <a:t>Inter-Agency Debris Coordination Committee (IADC) Statement on Large Constellations of Satellites in Low Earth Orbit</a:t>
            </a:r>
          </a:p>
          <a:p>
            <a:pPr>
              <a:lnSpc>
                <a:spcPct val="120000"/>
              </a:lnSpc>
            </a:pPr>
            <a:r>
              <a:rPr lang="en-US" dirty="0">
                <a:ln>
                  <a:solidFill>
                    <a:schemeClr val="accent1"/>
                  </a:solidFill>
                </a:ln>
                <a:solidFill>
                  <a:schemeClr val="bg1">
                    <a:lumMod val="95000"/>
                  </a:schemeClr>
                </a:solidFill>
                <a:latin typeface="Franklin Gothic Book" panose="020B0503020102020204" pitchFamily="34" charset="0"/>
              </a:rPr>
              <a:t>Whenever possible spacecraft or orbital stages that are terminating their operational phases in orbits that pass through the LEO region, or have the potential to interfere with the LEO region, should be de-orbited (direct re-entry is preferred) or where appropriate </a:t>
            </a:r>
            <a:r>
              <a:rPr lang="en-US" dirty="0" smtClean="0">
                <a:ln>
                  <a:solidFill>
                    <a:schemeClr val="accent1"/>
                  </a:solidFill>
                </a:ln>
                <a:solidFill>
                  <a:schemeClr val="bg1">
                    <a:lumMod val="95000"/>
                  </a:schemeClr>
                </a:solidFill>
                <a:latin typeface="Franklin Gothic Book" panose="020B0503020102020204" pitchFamily="34" charset="0"/>
              </a:rPr>
              <a:t>maneuvered </a:t>
            </a:r>
            <a:r>
              <a:rPr lang="en-US" dirty="0">
                <a:ln>
                  <a:solidFill>
                    <a:schemeClr val="accent1"/>
                  </a:solidFill>
                </a:ln>
                <a:solidFill>
                  <a:schemeClr val="bg1">
                    <a:lumMod val="95000"/>
                  </a:schemeClr>
                </a:solidFill>
                <a:latin typeface="Franklin Gothic Book" panose="020B0503020102020204" pitchFamily="34" charset="0"/>
              </a:rPr>
              <a:t>into an orbit with a reduced lifetime</a:t>
            </a:r>
            <a:r>
              <a:rPr lang="en-US" dirty="0" smtClean="0">
                <a:ln>
                  <a:solidFill>
                    <a:schemeClr val="accent1"/>
                  </a:solidFill>
                </a:ln>
                <a:solidFill>
                  <a:schemeClr val="bg1">
                    <a:lumMod val="95000"/>
                  </a:schemeClr>
                </a:solidFill>
                <a:latin typeface="Franklin Gothic Book" panose="020B0503020102020204" pitchFamily="34" charset="0"/>
              </a:rPr>
              <a:t>.</a:t>
            </a:r>
          </a:p>
          <a:p>
            <a:pPr>
              <a:lnSpc>
                <a:spcPct val="120000"/>
              </a:lnSpc>
            </a:pPr>
            <a:r>
              <a:rPr lang="en-US" dirty="0">
                <a:ln>
                  <a:solidFill>
                    <a:schemeClr val="accent1"/>
                  </a:solidFill>
                </a:ln>
                <a:solidFill>
                  <a:schemeClr val="bg1">
                    <a:lumMod val="95000"/>
                  </a:schemeClr>
                </a:solidFill>
                <a:latin typeface="Franklin Gothic Book" panose="020B0503020102020204" pitchFamily="34" charset="0"/>
              </a:rPr>
              <a:t> </a:t>
            </a:r>
            <a:r>
              <a:rPr lang="en-US" dirty="0">
                <a:ln>
                  <a:solidFill>
                    <a:schemeClr val="accent1"/>
                  </a:solidFill>
                </a:ln>
                <a:solidFill>
                  <a:schemeClr val="bg1">
                    <a:lumMod val="95000"/>
                  </a:schemeClr>
                </a:solidFill>
                <a:latin typeface="Franklin Gothic Book" panose="020B0503020102020204" pitchFamily="34" charset="0"/>
                <a:hlinkClick r:id="rId5"/>
              </a:rPr>
              <a:t>http://www.iadc-online.org</a:t>
            </a:r>
            <a:r>
              <a:rPr lang="en-US" dirty="0" smtClean="0">
                <a:ln>
                  <a:solidFill>
                    <a:schemeClr val="accent1"/>
                  </a:solidFill>
                </a:ln>
                <a:solidFill>
                  <a:schemeClr val="bg1">
                    <a:lumMod val="95000"/>
                  </a:schemeClr>
                </a:solidFill>
                <a:latin typeface="Franklin Gothic Book" panose="020B0503020102020204" pitchFamily="34" charset="0"/>
                <a:hlinkClick r:id="rId5"/>
              </a:rPr>
              <a:t>/</a:t>
            </a:r>
            <a:endParaRPr lang="en-US" dirty="0" smtClean="0">
              <a:ln>
                <a:solidFill>
                  <a:schemeClr val="accent1"/>
                </a:solidFill>
              </a:ln>
              <a:solidFill>
                <a:schemeClr val="bg1">
                  <a:lumMod val="95000"/>
                </a:schemeClr>
              </a:solidFill>
              <a:latin typeface="Franklin Gothic Book" panose="020B0503020102020204" pitchFamily="34" charset="0"/>
            </a:endParaRPr>
          </a:p>
          <a:p>
            <a:pPr marL="0" indent="0">
              <a:lnSpc>
                <a:spcPct val="120000"/>
              </a:lnSpc>
              <a:buNone/>
            </a:pPr>
            <a:endParaRPr lang="en-US" dirty="0">
              <a:ln>
                <a:solidFill>
                  <a:schemeClr val="accent1"/>
                </a:solidFill>
              </a:ln>
              <a:solidFill>
                <a:schemeClr val="bg1">
                  <a:lumMod val="95000"/>
                </a:schemeClr>
              </a:solidFill>
              <a:latin typeface="Franklin Gothic Book" panose="020B0503020102020204" pitchFamily="34" charset="0"/>
            </a:endParaRPr>
          </a:p>
          <a:p>
            <a:pPr>
              <a:lnSpc>
                <a:spcPct val="120000"/>
              </a:lnSpc>
            </a:pPr>
            <a:endParaRPr lang="en-US" dirty="0"/>
          </a:p>
        </p:txBody>
      </p:sp>
      <p:sp>
        <p:nvSpPr>
          <p:cNvPr id="4" name="Title 1"/>
          <p:cNvSpPr txBox="1">
            <a:spLocks/>
          </p:cNvSpPr>
          <p:nvPr/>
        </p:nvSpPr>
        <p:spPr>
          <a:xfrm>
            <a:off x="0" y="6668"/>
            <a:ext cx="8686800" cy="1008112"/>
          </a:xfrm>
          <a:prstGeom prst="rect">
            <a:avLst/>
          </a:prstGeom>
          <a:noFill/>
          <a:ln w="9525" cap="flat" cmpd="sng" algn="ctr">
            <a:noFill/>
            <a:prstDash val="solid"/>
          </a:ln>
          <a:effectLst>
            <a:outerShdw blurRad="40000" dist="23000" dir="5400000" rotWithShape="0">
              <a:srgbClr val="000000">
                <a:alpha val="35000"/>
              </a:srgbClr>
            </a:outerShdw>
          </a:effectLst>
        </p:spPr>
        <p:txBody>
          <a:bodyPr vert="horz" lIns="91440" tIns="45720" rIns="91440" bIns="45720" rtlCol="0" anchor="ctr">
            <a:noAutofit/>
          </a:bodyPr>
          <a:lstStyle>
            <a:lvl1pPr algn="ctr" defTabSz="914400" rtl="0" eaLnBrk="1" latinLnBrk="0" hangingPunct="1">
              <a:spcBef>
                <a:spcPct val="0"/>
              </a:spcBef>
              <a:buNone/>
              <a:defRPr sz="2800" b="1" kern="1200">
                <a:solidFill>
                  <a:schemeClr val="bg1"/>
                </a:solidFill>
                <a:effectLst>
                  <a:outerShdw blurRad="38100" dist="38100" dir="2700000" algn="tl">
                    <a:srgbClr val="000000">
                      <a:alpha val="43137"/>
                    </a:srgbClr>
                  </a:outerShdw>
                </a:effectLst>
                <a:latin typeface="+mj-lt"/>
                <a:ea typeface="+mj-ea"/>
                <a:cs typeface="+mj-cs"/>
              </a:defRPr>
            </a:lvl1pPr>
            <a:lvl2pPr>
              <a:defRPr/>
            </a:lvl2pPr>
            <a:lvl3pPr>
              <a:defRPr/>
            </a:lvl3pPr>
            <a:lvl4pPr>
              <a:defRPr/>
            </a:lvl4pPr>
            <a:lvl5pPr>
              <a:defRPr/>
            </a:lvl5pPr>
            <a:lvl6pPr>
              <a:defRPr/>
            </a:lvl6pPr>
            <a:lvl7pPr>
              <a:defRPr/>
            </a:lvl7pPr>
            <a:lvl8pPr>
              <a:defRPr/>
            </a:lvl8pPr>
            <a:lvl9pPr>
              <a:defRPr/>
            </a:lvl9pPr>
          </a:lstStyle>
          <a:p>
            <a:pPr algn="l"/>
            <a:r>
              <a:rPr lang="en-US" sz="4800" b="0" dirty="0">
                <a:solidFill>
                  <a:srgbClr val="4F81BD"/>
                </a:solidFill>
                <a:effectLst/>
                <a:latin typeface="Franklin Gothic Heavy" panose="020B0903020102020204" pitchFamily="34" charset="0"/>
              </a:rPr>
              <a:t>Space </a:t>
            </a:r>
            <a:r>
              <a:rPr lang="en-US" sz="4000" b="0" dirty="0">
                <a:solidFill>
                  <a:srgbClr val="4F81BD"/>
                </a:solidFill>
                <a:effectLst/>
                <a:latin typeface="Franklin Gothic Medium" panose="020B0603020102020204" pitchFamily="34" charset="0"/>
              </a:rPr>
              <a:t>debris</a:t>
            </a:r>
            <a:endParaRPr lang="en-US" sz="4800" b="0" dirty="0">
              <a:solidFill>
                <a:srgbClr val="4F81BD"/>
              </a:solidFill>
              <a:effectLst/>
              <a:latin typeface="Franklin Gothic Medium" panose="020B0603020102020204" pitchFamily="34" charset="0"/>
            </a:endParaRPr>
          </a:p>
        </p:txBody>
      </p:sp>
    </p:spTree>
    <p:extLst>
      <p:ext uri="{BB962C8B-B14F-4D97-AF65-F5344CB8AC3E}">
        <p14:creationId xmlns:p14="http://schemas.microsoft.com/office/powerpoint/2010/main" val="21726696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10</a:t>
            </a:fld>
            <a:endParaRPr lang="en-US" dirty="0"/>
          </a:p>
        </p:txBody>
      </p:sp>
      <p:pic>
        <p:nvPicPr>
          <p:cNvPr id="3" name="Picture 4" descr="http://www.itu.int/en/history/ImagesOverviewOfITUsHistory/1963-SpaceConf-U-Tha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8650" y="620688"/>
            <a:ext cx="6206700" cy="448356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1403648" y="5157192"/>
            <a:ext cx="6984776" cy="1323439"/>
          </a:xfrm>
          <a:prstGeom prst="rect">
            <a:avLst/>
          </a:prstGeom>
          <a:noFill/>
        </p:spPr>
        <p:txBody>
          <a:bodyPr wrap="square">
            <a:spAutoFit/>
          </a:bodyPr>
          <a:lstStyle/>
          <a:p>
            <a:r>
              <a:rPr lang="en-US" sz="4000"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1963</a:t>
            </a:r>
            <a:endParaRPr lang="en-US" sz="32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Extraordinary Administrative Radio Conference to allocate frequency bands for space </a:t>
            </a:r>
            <a:r>
              <a:rPr lang="en-US" sz="2000" dirty="0" err="1">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radiocommunication</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purposes</a:t>
            </a:r>
            <a:endPar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0537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11</a:t>
            </a:fld>
            <a:endParaRPr lang="en-US" dirty="0"/>
          </a:p>
        </p:txBody>
      </p:sp>
      <p:sp>
        <p:nvSpPr>
          <p:cNvPr id="7" name="Rectangle 6"/>
          <p:cNvSpPr/>
          <p:nvPr/>
        </p:nvSpPr>
        <p:spPr>
          <a:xfrm>
            <a:off x="1403648" y="4437112"/>
            <a:ext cx="6984776" cy="1015663"/>
          </a:xfrm>
          <a:prstGeom prst="rect">
            <a:avLst/>
          </a:prstGeom>
          <a:noFill/>
        </p:spPr>
        <p:txBody>
          <a:bodyPr wrap="square">
            <a:spAutoFit/>
          </a:bodyPr>
          <a:lstStyle/>
          <a:p>
            <a:r>
              <a:rPr lang="en-US" sz="4000"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TODAY</a:t>
            </a:r>
            <a:endParaRPr lang="en-US" sz="32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More than 2000 pages of Radio Regulations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052736"/>
            <a:ext cx="2176644" cy="3107536"/>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4048" y="1052736"/>
            <a:ext cx="2176644" cy="3107536"/>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8584" y="1080382"/>
            <a:ext cx="2137916" cy="3052244"/>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60885" y="1080382"/>
            <a:ext cx="2137916" cy="3052244"/>
          </a:xfrm>
          <a:prstGeom prst="rect">
            <a:avLst/>
          </a:prstGeom>
        </p:spPr>
      </p:pic>
    </p:spTree>
    <p:extLst>
      <p:ext uri="{BB962C8B-B14F-4D97-AF65-F5344CB8AC3E}">
        <p14:creationId xmlns:p14="http://schemas.microsoft.com/office/powerpoint/2010/main" val="25725295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04664"/>
            <a:ext cx="9144000" cy="1417638"/>
          </a:xfrm>
        </p:spPr>
        <p:txBody>
          <a:bodyPr>
            <a:normAutofit fontScale="90000"/>
          </a:bodyPr>
          <a:lstStyle/>
          <a:p>
            <a:pPr algn="ctr"/>
            <a:r>
              <a:rPr lang="en-US" b="1" dirty="0" smtClean="0"/>
              <a:t>The Sustainable Development Goals</a:t>
            </a:r>
            <a:endParaRPr lang="en-US" b="1" dirty="0"/>
          </a:p>
        </p:txBody>
      </p:sp>
      <p:pic>
        <p:nvPicPr>
          <p:cNvPr id="15" name="Image 14"/>
          <p:cNvPicPr>
            <a:picLocks noChangeAspect="1"/>
          </p:cNvPicPr>
          <p:nvPr/>
        </p:nvPicPr>
        <p:blipFill>
          <a:blip r:embed="rId3"/>
          <a:stretch>
            <a:fillRect/>
          </a:stretch>
        </p:blipFill>
        <p:spPr>
          <a:xfrm>
            <a:off x="1596519" y="2420888"/>
            <a:ext cx="5950961" cy="3829050"/>
          </a:xfrm>
          <a:prstGeom prst="rect">
            <a:avLst/>
          </a:prstGeom>
        </p:spPr>
      </p:pic>
    </p:spTree>
    <p:extLst>
      <p:ext uri="{BB962C8B-B14F-4D97-AF65-F5344CB8AC3E}">
        <p14:creationId xmlns:p14="http://schemas.microsoft.com/office/powerpoint/2010/main" val="41249220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17" y="188640"/>
            <a:ext cx="9144000" cy="1417638"/>
          </a:xfrm>
        </p:spPr>
        <p:txBody>
          <a:bodyPr>
            <a:normAutofit fontScale="90000"/>
          </a:bodyPr>
          <a:lstStyle/>
          <a:p>
            <a:pPr algn="ctr"/>
            <a:r>
              <a:rPr lang="en-US" b="1" dirty="0" smtClean="0"/>
              <a:t>The Sustainable Development Goals</a:t>
            </a:r>
            <a:endParaRPr lang="en-US" b="1" dirty="0"/>
          </a:p>
        </p:txBody>
      </p:sp>
      <p:sp>
        <p:nvSpPr>
          <p:cNvPr id="3" name="Espace réservé du contenu 2"/>
          <p:cNvSpPr>
            <a:spLocks noGrp="1"/>
          </p:cNvSpPr>
          <p:nvPr>
            <p:ph idx="1"/>
          </p:nvPr>
        </p:nvSpPr>
        <p:spPr>
          <a:xfrm>
            <a:off x="233770" y="1772816"/>
            <a:ext cx="8676459" cy="4525963"/>
          </a:xfrm>
        </p:spPr>
        <p:txBody>
          <a:bodyPr>
            <a:normAutofit lnSpcReduction="10000"/>
          </a:bodyPr>
          <a:lstStyle/>
          <a:p>
            <a:r>
              <a:rPr lang="en-US" sz="2800" dirty="0" smtClean="0"/>
              <a:t>In 2015, the United Nations adopted 17 Sustainable Development Goals (SDGs) as part of the Agenda 2030 to achieve a better future for all.</a:t>
            </a:r>
            <a:br>
              <a:rPr lang="en-US" sz="2800" dirty="0" smtClean="0"/>
            </a:br>
            <a:endParaRPr lang="fr-FR" sz="2800" dirty="0"/>
          </a:p>
          <a:p>
            <a:r>
              <a:rPr lang="fr-FR" sz="2800" dirty="0" err="1" smtClean="0"/>
              <a:t>These</a:t>
            </a:r>
            <a:r>
              <a:rPr lang="fr-FR" sz="2800" dirty="0" smtClean="0"/>
              <a:t> goals </a:t>
            </a:r>
            <a:r>
              <a:rPr lang="fr-FR" sz="2800" dirty="0" err="1" smtClean="0"/>
              <a:t>apply</a:t>
            </a:r>
            <a:r>
              <a:rPr lang="fr-FR" sz="2800" dirty="0" smtClean="0"/>
              <a:t> to all countries, </a:t>
            </a:r>
            <a:r>
              <a:rPr lang="fr-FR" sz="2800" dirty="0" err="1" smtClean="0"/>
              <a:t>whether</a:t>
            </a:r>
            <a:r>
              <a:rPr lang="fr-FR" sz="2800" dirty="0" smtClean="0"/>
              <a:t> </a:t>
            </a:r>
            <a:r>
              <a:rPr lang="fr-FR" sz="2800" dirty="0" err="1" smtClean="0"/>
              <a:t>developing</a:t>
            </a:r>
            <a:r>
              <a:rPr lang="fr-FR" sz="2800" dirty="0" smtClean="0"/>
              <a:t> or </a:t>
            </a:r>
            <a:r>
              <a:rPr lang="fr-FR" sz="2800" dirty="0" err="1" smtClean="0"/>
              <a:t>developed</a:t>
            </a:r>
            <a:r>
              <a:rPr lang="fr-FR" sz="2800" dirty="0" smtClean="0"/>
              <a:t>.</a:t>
            </a:r>
            <a:br>
              <a:rPr lang="fr-FR" sz="2800" dirty="0" smtClean="0"/>
            </a:br>
            <a:endParaRPr lang="fr-FR" sz="2800" dirty="0" smtClean="0"/>
          </a:p>
          <a:p>
            <a:r>
              <a:rPr lang="fr-FR" sz="2800" dirty="0" smtClean="0"/>
              <a:t>Radiocommunications, </a:t>
            </a:r>
            <a:r>
              <a:rPr lang="fr-FR" sz="2800" dirty="0" err="1" smtClean="0"/>
              <a:t>including</a:t>
            </a:r>
            <a:r>
              <a:rPr lang="fr-FR" sz="2800" dirty="0" smtClean="0"/>
              <a:t> satellites have a key </a:t>
            </a:r>
            <a:r>
              <a:rPr lang="fr-FR" sz="2800" dirty="0" err="1" smtClean="0"/>
              <a:t>supporting</a:t>
            </a:r>
            <a:r>
              <a:rPr lang="fr-FR" sz="2800" dirty="0" smtClean="0"/>
              <a:t> </a:t>
            </a:r>
            <a:r>
              <a:rPr lang="fr-FR" sz="2800" dirty="0" err="1" smtClean="0"/>
              <a:t>role</a:t>
            </a:r>
            <a:r>
              <a:rPr lang="fr-FR" sz="2800" dirty="0" smtClean="0"/>
              <a:t> in </a:t>
            </a:r>
            <a:r>
              <a:rPr lang="fr-FR" sz="2800" dirty="0" err="1" smtClean="0"/>
              <a:t>achieving</a:t>
            </a:r>
            <a:r>
              <a:rPr lang="fr-FR" sz="2800" dirty="0" smtClean="0"/>
              <a:t> </a:t>
            </a:r>
            <a:r>
              <a:rPr lang="fr-FR" sz="2800" dirty="0" err="1" smtClean="0"/>
              <a:t>each</a:t>
            </a:r>
            <a:r>
              <a:rPr lang="fr-FR" sz="2800" dirty="0" smtClean="0"/>
              <a:t> and </a:t>
            </a:r>
            <a:r>
              <a:rPr lang="fr-FR" sz="2800" dirty="0" err="1" smtClean="0"/>
              <a:t>everyone</a:t>
            </a:r>
            <a:r>
              <a:rPr lang="fr-FR" sz="2800" dirty="0" smtClean="0"/>
              <a:t> of </a:t>
            </a:r>
            <a:r>
              <a:rPr lang="fr-FR" sz="2800" dirty="0" err="1" smtClean="0"/>
              <a:t>these</a:t>
            </a:r>
            <a:r>
              <a:rPr lang="fr-FR" sz="2800" dirty="0" smtClean="0"/>
              <a:t> 17 </a:t>
            </a:r>
            <a:r>
              <a:rPr lang="fr-FR" sz="2800" dirty="0" err="1" smtClean="0"/>
              <a:t>SDGs</a:t>
            </a:r>
            <a:r>
              <a:rPr lang="fr-FR" sz="2800" dirty="0" smtClean="0"/>
              <a:t>. </a:t>
            </a:r>
            <a:endParaRPr lang="en-US" sz="2800" dirty="0" smtClean="0"/>
          </a:p>
          <a:p>
            <a:endParaRPr lang="en-US" dirty="0"/>
          </a:p>
        </p:txBody>
      </p:sp>
    </p:spTree>
    <p:extLst>
      <p:ext uri="{BB962C8B-B14F-4D97-AF65-F5344CB8AC3E}">
        <p14:creationId xmlns:p14="http://schemas.microsoft.com/office/powerpoint/2010/main" val="2495335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F6273"/>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14</a:t>
            </a:fld>
            <a:endParaRPr lang="en-US" dirty="0"/>
          </a:p>
        </p:txBody>
      </p:sp>
      <p:sp>
        <p:nvSpPr>
          <p:cNvPr id="3" name="Title 1"/>
          <p:cNvSpPr txBox="1">
            <a:spLocks/>
          </p:cNvSpPr>
          <p:nvPr/>
        </p:nvSpPr>
        <p:spPr>
          <a:xfrm>
            <a:off x="1115616" y="2708920"/>
            <a:ext cx="7272808" cy="1800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cap="all"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Legal framework for spectrum access/use</a:t>
            </a:r>
            <a:endParaRPr lang="en-US" sz="4000" cap="all" dirty="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545240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15</a:t>
            </a:fld>
            <a:endParaRPr lang="en-US" dirty="0"/>
          </a:p>
        </p:txBody>
      </p:sp>
      <p:sp>
        <p:nvSpPr>
          <p:cNvPr id="4" name="Rectangle 3"/>
          <p:cNvSpPr/>
          <p:nvPr/>
        </p:nvSpPr>
        <p:spPr>
          <a:xfrm>
            <a:off x="251520" y="348327"/>
            <a:ext cx="8640960" cy="5816977"/>
          </a:xfrm>
          <a:prstGeom prst="rect">
            <a:avLst/>
          </a:prstGeom>
          <a:noFill/>
        </p:spPr>
        <p:txBody>
          <a:bodyPr wrap="square">
            <a:spAutoFit/>
          </a:bodyPr>
          <a:lstStyle/>
          <a:p>
            <a:r>
              <a:rPr lang="en-US" sz="3600"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INTERNATIONAL TREATIES</a:t>
            </a:r>
            <a:endParaRPr lang="en-US" sz="1200"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endParaRPr>
          </a:p>
          <a:p>
            <a:endParaRPr lang="en-MY"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1967 “Outer </a:t>
            </a:r>
            <a:r>
              <a:rPr lang="en-US" dirty="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Space </a:t>
            </a:r>
            <a:r>
              <a:rPr lang="en-US"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Treaty”</a:t>
            </a:r>
          </a:p>
          <a:p>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Treaty </a:t>
            </a:r>
            <a:r>
              <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on Principles Governing the Activities of States in </a:t>
            </a:r>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Exploration </a:t>
            </a:r>
            <a:r>
              <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and Use of Outer </a:t>
            </a:r>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Space</a:t>
            </a:r>
            <a:r>
              <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including the Moon and Other Celestial </a:t>
            </a:r>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Bodies</a:t>
            </a:r>
          </a:p>
          <a:p>
            <a:endPar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1968 “Rescue Agreement”</a:t>
            </a:r>
          </a:p>
          <a:p>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Agreement </a:t>
            </a:r>
            <a:r>
              <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on the Rescue of Astronauts, the Return of Astronauts and the Return of </a:t>
            </a:r>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Objects </a:t>
            </a:r>
            <a:r>
              <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Launched into Outer </a:t>
            </a:r>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Space</a:t>
            </a:r>
          </a:p>
          <a:p>
            <a:endPar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1972 “Liability Convention”</a:t>
            </a:r>
          </a:p>
          <a:p>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Convention </a:t>
            </a:r>
            <a:r>
              <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on International Liability for Damage Caused by Space </a:t>
            </a:r>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Objects</a:t>
            </a:r>
          </a:p>
          <a:p>
            <a:endPar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1975 “Registration Convention”</a:t>
            </a:r>
          </a:p>
          <a:p>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Convention </a:t>
            </a:r>
            <a:r>
              <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on Registration of Objects Launched into Outer </a:t>
            </a:r>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Space</a:t>
            </a:r>
          </a:p>
          <a:p>
            <a:endPar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1979 “Moon Treaty”</a:t>
            </a:r>
          </a:p>
          <a:p>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Agreement </a:t>
            </a:r>
            <a:r>
              <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Governing the Activities of States on the Moon and Other Celestial </a:t>
            </a:r>
            <a:r>
              <a:rPr lang="en-US" sz="1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Bodies</a:t>
            </a:r>
            <a:endParaRPr lang="en-US" sz="1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indent="-342900">
              <a:buFont typeface="Arial" panose="020B0604020202020204" pitchFamily="34" charset="0"/>
              <a:buChar char="•"/>
            </a:pPr>
            <a:endPar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ITU Constitution/Convention </a:t>
            </a:r>
            <a:r>
              <a:rPr lang="en-US" dirty="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of 1982 </a:t>
            </a:r>
            <a:r>
              <a:rPr lang="en-US"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listed </a:t>
            </a:r>
            <a:r>
              <a:rPr lang="en-US" dirty="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under other agreements </a:t>
            </a:r>
            <a:endParaRPr lang="en-US"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endParaRPr>
          </a:p>
          <a:p>
            <a:r>
              <a:rPr lang="en-US"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ITU </a:t>
            </a:r>
            <a:r>
              <a:rPr lang="en-US" dirty="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is recognized as the specialized agency responsible for telecommunication issues</a:t>
            </a:r>
          </a:p>
        </p:txBody>
      </p:sp>
    </p:spTree>
    <p:extLst>
      <p:ext uri="{BB962C8B-B14F-4D97-AF65-F5344CB8AC3E}">
        <p14:creationId xmlns:p14="http://schemas.microsoft.com/office/powerpoint/2010/main" val="13227907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16</a:t>
            </a:fld>
            <a:endParaRPr lang="en-US" dirty="0"/>
          </a:p>
        </p:txBody>
      </p:sp>
      <p:pic>
        <p:nvPicPr>
          <p:cNvPr id="3" name="Picture 2"/>
          <p:cNvPicPr>
            <a:picLocks noChangeAspect="1"/>
          </p:cNvPicPr>
          <p:nvPr/>
        </p:nvPicPr>
        <p:blipFill>
          <a:blip r:embed="rId3"/>
          <a:stretch>
            <a:fillRect/>
          </a:stretch>
        </p:blipFill>
        <p:spPr>
          <a:xfrm>
            <a:off x="467544" y="2132856"/>
            <a:ext cx="3780420" cy="259228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Rectangle 3"/>
          <p:cNvSpPr/>
          <p:nvPr/>
        </p:nvSpPr>
        <p:spPr>
          <a:xfrm>
            <a:off x="4355976" y="1443841"/>
            <a:ext cx="4696584" cy="3970318"/>
          </a:xfrm>
          <a:prstGeom prst="rect">
            <a:avLst/>
          </a:prstGeom>
          <a:noFill/>
        </p:spPr>
        <p:txBody>
          <a:bodyPr wrap="square">
            <a:spAutoFit/>
          </a:bodyPr>
          <a:lstStyle/>
          <a:p>
            <a:r>
              <a:rPr lang="en-US" sz="3600"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UN OUTER SPACE TREATY (1967)</a:t>
            </a:r>
            <a:endParaRPr lang="en-US" sz="1200"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endParaRPr>
          </a:p>
          <a:p>
            <a:endParaRPr lang="en-MY"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indent="-342900">
              <a:buFont typeface="Arial" panose="020B0604020202020204" pitchFamily="34" charset="0"/>
              <a:buChar char="•"/>
            </a:pP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Outer space free for exploitation and use by all states in conformity with international regulations</a:t>
            </a:r>
          </a:p>
          <a:p>
            <a:pPr marL="342900" indent="-342900">
              <a:buFont typeface="Arial" panose="020B0604020202020204" pitchFamily="34" charset="0"/>
              <a:buChar char="•"/>
            </a:pP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States retain jurisdiction and control over objects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launched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into outer space</a:t>
            </a:r>
          </a:p>
          <a:p>
            <a:pPr marL="342900" indent="-342900">
              <a:buFont typeface="Arial" panose="020B0604020202020204" pitchFamily="34" charset="0"/>
              <a:buChar char="•"/>
            </a:pP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States shall be liable for damage </a:t>
            </a:r>
            <a:b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caused by their space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objects</a:t>
            </a:r>
            <a:endPar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5358397"/>
            <a:ext cx="874603" cy="1250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34373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17</a:t>
            </a:fld>
            <a:endParaRPr lang="en-US" dirty="0"/>
          </a:p>
        </p:txBody>
      </p:sp>
      <p:sp>
        <p:nvSpPr>
          <p:cNvPr id="4" name="Rectangle 3"/>
          <p:cNvSpPr/>
          <p:nvPr/>
        </p:nvSpPr>
        <p:spPr>
          <a:xfrm>
            <a:off x="2339752" y="1124744"/>
            <a:ext cx="6198408" cy="4339650"/>
          </a:xfrm>
          <a:prstGeom prst="rect">
            <a:avLst/>
          </a:prstGeom>
          <a:noFill/>
        </p:spPr>
        <p:txBody>
          <a:bodyPr wrap="square">
            <a:spAutoFit/>
          </a:bodyPr>
          <a:lstStyle/>
          <a:p>
            <a:r>
              <a:rPr lang="en-US" sz="3600"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ITU RECOGNIZED AS SPECIALIZED AGENCY RESPONSIBLE FOR</a:t>
            </a:r>
          </a:p>
          <a:p>
            <a:pPr marL="342900" indent="-342900">
              <a:buFont typeface="Arial" panose="020B0604020202020204" pitchFamily="34" charset="0"/>
              <a:buChar char="•"/>
            </a:pPr>
            <a:endParaRPr lang="en-US" sz="2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indent="-342900">
              <a:buFont typeface="Arial" panose="020B0604020202020204" pitchFamily="34" charset="0"/>
              <a:buChar char="•"/>
            </a:pPr>
            <a:r>
              <a:rPr lang="en-US" sz="2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Principles of use of orbit/spectrum</a:t>
            </a:r>
          </a:p>
          <a:p>
            <a:pPr marL="342900" indent="-342900">
              <a:buFont typeface="Arial" panose="020B0604020202020204" pitchFamily="34" charset="0"/>
              <a:buChar char="•"/>
            </a:pPr>
            <a:r>
              <a:rPr lang="en-US" sz="2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Allocation of frequency bands</a:t>
            </a:r>
          </a:p>
          <a:p>
            <a:pPr marL="342900" indent="-342900">
              <a:buFont typeface="Arial" panose="020B0604020202020204" pitchFamily="34" charset="0"/>
              <a:buChar char="•"/>
            </a:pPr>
            <a:r>
              <a:rPr lang="en-US" sz="2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Procedures, Plans, operational measures</a:t>
            </a:r>
          </a:p>
          <a:p>
            <a:pPr marL="342900" indent="-342900">
              <a:buFont typeface="Arial" panose="020B0604020202020204" pitchFamily="34" charset="0"/>
              <a:buChar char="•"/>
            </a:pPr>
            <a:r>
              <a:rPr lang="en-US" sz="2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Instruments (</a:t>
            </a:r>
            <a:r>
              <a:rPr lang="en-US" sz="2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Constitution, Convention, </a:t>
            </a:r>
            <a:r>
              <a:rPr lang="en-US" sz="2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Radio </a:t>
            </a:r>
            <a:r>
              <a:rPr lang="en-US" sz="2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Regulations, </a:t>
            </a:r>
            <a:r>
              <a:rPr lang="en-US" sz="2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Rules of </a:t>
            </a:r>
            <a:r>
              <a:rPr lang="en-US" sz="2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Procedures, Recommendations)</a:t>
            </a:r>
            <a:endParaRPr lang="en-US" sz="24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050" name="Picture 2" descr="http://www.itu.int/en/history/ImagesITUlogo/2011-ITU-logo-offici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437036"/>
            <a:ext cx="1528936" cy="1715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037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60648"/>
            <a:ext cx="9144000" cy="1417638"/>
          </a:xfrm>
        </p:spPr>
        <p:txBody>
          <a:bodyPr>
            <a:normAutofit fontScale="90000"/>
          </a:bodyPr>
          <a:lstStyle/>
          <a:p>
            <a:pPr algn="ctr"/>
            <a:r>
              <a:rPr lang="en-US" b="1" dirty="0" smtClean="0"/>
              <a:t>Role of ITU in </a:t>
            </a:r>
            <a:r>
              <a:rPr lang="en-US" b="1" dirty="0" err="1" smtClean="0"/>
              <a:t>radiocommunications</a:t>
            </a:r>
            <a:endParaRPr lang="en-US" b="1" dirty="0"/>
          </a:p>
        </p:txBody>
      </p:sp>
      <p:sp>
        <p:nvSpPr>
          <p:cNvPr id="3" name="Espace réservé du contenu 2"/>
          <p:cNvSpPr>
            <a:spLocks noGrp="1"/>
          </p:cNvSpPr>
          <p:nvPr>
            <p:ph idx="1"/>
          </p:nvPr>
        </p:nvSpPr>
        <p:spPr>
          <a:xfrm>
            <a:off x="539552" y="1988840"/>
            <a:ext cx="8229600" cy="4525963"/>
          </a:xfrm>
        </p:spPr>
        <p:txBody>
          <a:bodyPr>
            <a:normAutofit/>
          </a:bodyPr>
          <a:lstStyle/>
          <a:p>
            <a:r>
              <a:rPr lang="en-US" dirty="0" smtClean="0"/>
              <a:t>Developing and updating international regulations on the use of orbit </a:t>
            </a:r>
            <a:r>
              <a:rPr lang="en-US" dirty="0"/>
              <a:t>/</a:t>
            </a:r>
            <a:r>
              <a:rPr lang="en-US" dirty="0" smtClean="0"/>
              <a:t>spectrum</a:t>
            </a:r>
            <a:endParaRPr lang="en-US" u="sng" dirty="0" smtClean="0">
              <a:solidFill>
                <a:schemeClr val="accent6">
                  <a:lumMod val="75000"/>
                </a:schemeClr>
              </a:solidFill>
            </a:endParaRPr>
          </a:p>
          <a:p>
            <a:r>
              <a:rPr lang="en-US" dirty="0" smtClean="0"/>
              <a:t>Applying these regulations</a:t>
            </a:r>
          </a:p>
          <a:p>
            <a:r>
              <a:rPr lang="en-US" dirty="0" smtClean="0"/>
              <a:t>Developing and adopting standards and best practices on the use of orbit/spectrum </a:t>
            </a:r>
          </a:p>
          <a:p>
            <a:r>
              <a:rPr lang="en-US" dirty="0" smtClean="0"/>
              <a:t>Disseminating information on these regulations, standards and best practices</a:t>
            </a:r>
            <a:endParaRPr lang="en-US" dirty="0"/>
          </a:p>
        </p:txBody>
      </p:sp>
    </p:spTree>
    <p:extLst>
      <p:ext uri="{BB962C8B-B14F-4D97-AF65-F5344CB8AC3E}">
        <p14:creationId xmlns:p14="http://schemas.microsoft.com/office/powerpoint/2010/main" val="5675680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19</a:t>
            </a:fld>
            <a:endParaRPr lang="en-US" dirty="0"/>
          </a:p>
        </p:txBody>
      </p:sp>
      <p:sp>
        <p:nvSpPr>
          <p:cNvPr id="4" name="Rectangle 3"/>
          <p:cNvSpPr/>
          <p:nvPr/>
        </p:nvSpPr>
        <p:spPr>
          <a:xfrm>
            <a:off x="395536" y="1340768"/>
            <a:ext cx="8070616" cy="2800767"/>
          </a:xfrm>
          <a:prstGeom prst="rect">
            <a:avLst/>
          </a:prstGeom>
          <a:noFill/>
        </p:spPr>
        <p:txBody>
          <a:bodyPr wrap="square">
            <a:spAutoFit/>
          </a:bodyPr>
          <a:lstStyle/>
          <a:p>
            <a:r>
              <a:rPr lang="en-US" sz="3600"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ITU CONSTITUTION (Art.1)</a:t>
            </a:r>
            <a:endParaRPr lang="en-US" sz="3600" dirty="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endParaRPr>
          </a:p>
          <a:p>
            <a:endPar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ITU shall </a:t>
            </a:r>
            <a:r>
              <a:rPr lang="en-US" sz="2000" b="1" dirty="0" smtClean="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effect </a:t>
            </a:r>
            <a:r>
              <a:rPr lang="en-US" sz="2000" b="1"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allocation of bands</a:t>
            </a:r>
            <a:r>
              <a:rPr lang="en-US" sz="2000" b="1"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of the radio-frequency spectrum,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the allotment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of radio frequencies and the </a:t>
            </a:r>
            <a:r>
              <a:rPr lang="en-US" sz="2000" b="1"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registration of </a:t>
            </a:r>
            <a:r>
              <a:rPr lang="en-US" sz="2000" b="1" dirty="0" smtClean="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radiofrequency assignments</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and, for space services, of </a:t>
            </a:r>
            <a:r>
              <a:rPr lang="en-US" sz="2000" b="1"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any </a:t>
            </a:r>
            <a:r>
              <a:rPr lang="en-US" sz="2000" b="1" dirty="0" smtClean="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associated orbital </a:t>
            </a:r>
            <a:r>
              <a:rPr lang="en-US" sz="2000" b="1"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position</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in the geostationary-satellite orbit or of any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associated characteristics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of satellites in other orbits, in order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to </a:t>
            </a:r>
            <a:r>
              <a:rPr lang="en-US" sz="2000" b="1" dirty="0" smtClean="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avoid </a:t>
            </a:r>
            <a:r>
              <a:rPr lang="en-US" sz="2000" b="1"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harmful interference</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between radio stations of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different countries</a:t>
            </a:r>
            <a:endPar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5"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4581128"/>
            <a:ext cx="1225060" cy="1610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8209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20</a:t>
            </a:fld>
            <a:endParaRPr lang="en-US" dirty="0"/>
          </a:p>
        </p:txBody>
      </p:sp>
      <p:sp>
        <p:nvSpPr>
          <p:cNvPr id="3" name="TextBox 2"/>
          <p:cNvSpPr txBox="1"/>
          <p:nvPr/>
        </p:nvSpPr>
        <p:spPr>
          <a:xfrm>
            <a:off x="3009125" y="1268760"/>
            <a:ext cx="3125750" cy="738664"/>
          </a:xfrm>
          <a:prstGeom prst="rect">
            <a:avLst/>
          </a:prstGeom>
          <a:solidFill>
            <a:srgbClr val="F00807"/>
          </a:solidFill>
        </p:spPr>
        <p:txBody>
          <a:bodyPr wrap="square" rtlCol="0">
            <a:spAutoFit/>
          </a:bodyPr>
          <a:lstStyle/>
          <a:p>
            <a:pPr algn="ctr"/>
            <a:r>
              <a:rPr lang="en-US" sz="2400" dirty="0" smtClean="0">
                <a:solidFill>
                  <a:schemeClr val="bg1"/>
                </a:solidFill>
                <a:latin typeface="Arial Black" panose="020B0A04020102020204" pitchFamily="34" charset="0"/>
              </a:rPr>
              <a:t>ITU Constitution </a:t>
            </a:r>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(Art.44)</a:t>
            </a:r>
            <a:endPar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TextBox 3"/>
          <p:cNvSpPr txBox="1"/>
          <p:nvPr/>
        </p:nvSpPr>
        <p:spPr>
          <a:xfrm>
            <a:off x="3009125" y="2412269"/>
            <a:ext cx="3125750" cy="1015663"/>
          </a:xfrm>
          <a:prstGeom prst="rect">
            <a:avLst/>
          </a:prstGeom>
          <a:solidFill>
            <a:srgbClr val="5C5B5A"/>
          </a:solidFill>
        </p:spPr>
        <p:txBody>
          <a:bodyPr wrap="square" rtlCol="0">
            <a:spAutoFit/>
          </a:bodyPr>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Radio frequencies &amp; satellite orbits are limited natural resources</a:t>
            </a:r>
            <a:endPar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 name="TextBox 4"/>
          <p:cNvSpPr txBox="1"/>
          <p:nvPr/>
        </p:nvSpPr>
        <p:spPr>
          <a:xfrm>
            <a:off x="3009125" y="3832777"/>
            <a:ext cx="3125750" cy="707886"/>
          </a:xfrm>
          <a:prstGeom prst="rect">
            <a:avLst/>
          </a:prstGeom>
          <a:solidFill>
            <a:srgbClr val="5C5B5A"/>
          </a:solidFill>
        </p:spPr>
        <p:txBody>
          <a:bodyPr wrap="square" rtlCol="0">
            <a:spAutoFit/>
          </a:bodyPr>
          <a:lstStyle/>
          <a:p>
            <a:pPr algn="ctr"/>
            <a:r>
              <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Rational, Efficient, Economical Use</a:t>
            </a:r>
          </a:p>
        </p:txBody>
      </p:sp>
      <p:sp>
        <p:nvSpPr>
          <p:cNvPr id="7" name="TextBox 6"/>
          <p:cNvSpPr txBox="1"/>
          <p:nvPr/>
        </p:nvSpPr>
        <p:spPr>
          <a:xfrm>
            <a:off x="3009125" y="4945507"/>
            <a:ext cx="3125750" cy="400110"/>
          </a:xfrm>
          <a:prstGeom prst="rect">
            <a:avLst/>
          </a:prstGeom>
          <a:solidFill>
            <a:srgbClr val="5C5B5A"/>
          </a:solidFill>
        </p:spPr>
        <p:txBody>
          <a:bodyPr wrap="square" rtlCol="0">
            <a:spAutoFit/>
          </a:bodyPr>
          <a:lstStyle/>
          <a:p>
            <a:pPr algn="ctr"/>
            <a:r>
              <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Equitable Access</a:t>
            </a:r>
          </a:p>
        </p:txBody>
      </p:sp>
      <p:sp>
        <p:nvSpPr>
          <p:cNvPr id="8" name="Isosceles Triangle 7"/>
          <p:cNvSpPr/>
          <p:nvPr/>
        </p:nvSpPr>
        <p:spPr>
          <a:xfrm flipV="1">
            <a:off x="4404942" y="2065830"/>
            <a:ext cx="334117" cy="288032"/>
          </a:xfrm>
          <a:prstGeom prst="triangle">
            <a:avLst/>
          </a:prstGeom>
          <a:solidFill>
            <a:srgbClr val="CCC9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Isosceles Triangle 8"/>
          <p:cNvSpPr/>
          <p:nvPr/>
        </p:nvSpPr>
        <p:spPr>
          <a:xfrm flipV="1">
            <a:off x="4404942" y="4618530"/>
            <a:ext cx="334117" cy="288032"/>
          </a:xfrm>
          <a:prstGeom prst="triangle">
            <a:avLst/>
          </a:prstGeom>
          <a:solidFill>
            <a:srgbClr val="CCC9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Isosceles Triangle 9"/>
          <p:cNvSpPr/>
          <p:nvPr/>
        </p:nvSpPr>
        <p:spPr>
          <a:xfrm flipV="1">
            <a:off x="4404942" y="3500930"/>
            <a:ext cx="334117" cy="288032"/>
          </a:xfrm>
          <a:prstGeom prst="triangle">
            <a:avLst/>
          </a:prstGeom>
          <a:solidFill>
            <a:srgbClr val="CCC9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05962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21</a:t>
            </a:fld>
            <a:endParaRPr lang="en-US" dirty="0"/>
          </a:p>
        </p:txBody>
      </p:sp>
      <p:sp>
        <p:nvSpPr>
          <p:cNvPr id="4" name="Rectangle 3"/>
          <p:cNvSpPr/>
          <p:nvPr/>
        </p:nvSpPr>
        <p:spPr>
          <a:xfrm>
            <a:off x="2987824" y="103065"/>
            <a:ext cx="6064736" cy="2800767"/>
          </a:xfrm>
          <a:prstGeom prst="rect">
            <a:avLst/>
          </a:prstGeom>
          <a:noFill/>
        </p:spPr>
        <p:txBody>
          <a:bodyPr wrap="square">
            <a:spAutoFit/>
          </a:bodyPr>
          <a:lstStyle/>
          <a:p>
            <a:r>
              <a:rPr lang="en-US" sz="3600"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RADIO REGULATIONS</a:t>
            </a:r>
            <a:endParaRPr lang="en-US" sz="3600" dirty="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endParaRPr>
          </a:p>
          <a:p>
            <a:pPr marL="342900" indent="-342900">
              <a:buFont typeface="Arial" panose="020B0604020202020204" pitchFamily="34" charset="0"/>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Intergovernmental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Treaty governing the use of spectrum/orbit resources by administrations</a:t>
            </a:r>
          </a:p>
          <a:p>
            <a:pPr marL="342900" indent="-342900">
              <a:buFont typeface="Arial" panose="020B0604020202020204" pitchFamily="34" charset="0"/>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Define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the rights and obligations of Member States in respect of the use of these resources</a:t>
            </a:r>
          </a:p>
          <a:p>
            <a:pPr marL="342900" indent="-342900">
              <a:buFont typeface="Arial" panose="020B0604020202020204" pitchFamily="34" charset="0"/>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Recording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of a frequency assignment in the Master Register (MIFR) provides international recognition</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232" y="4933557"/>
            <a:ext cx="1700808" cy="1700808"/>
          </a:xfrm>
          <a:prstGeom prst="rect">
            <a:avLst/>
          </a:prstGeom>
        </p:spPr>
      </p:pic>
      <p:pic>
        <p:nvPicPr>
          <p:cNvPr id="7"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0160" y="3211608"/>
            <a:ext cx="5140032" cy="3642201"/>
          </a:xfrm>
          <a:prstGeom prst="rect">
            <a:avLst/>
          </a:prstGeom>
        </p:spPr>
      </p:pic>
      <p:sp>
        <p:nvSpPr>
          <p:cNvPr id="8" name="Rectangle 7"/>
          <p:cNvSpPr/>
          <p:nvPr/>
        </p:nvSpPr>
        <p:spPr>
          <a:xfrm>
            <a:off x="1266209" y="4061137"/>
            <a:ext cx="4974272" cy="2246769"/>
          </a:xfrm>
          <a:prstGeom prst="rect">
            <a:avLst/>
          </a:prstGeom>
          <a:solidFill>
            <a:schemeClr val="bg1">
              <a:alpha val="70000"/>
            </a:schemeClr>
          </a:solidFill>
        </p:spPr>
        <p:txBody>
          <a:bodyPr wrap="square">
            <a:spAutoFit/>
          </a:bodyPr>
          <a:lstStyle/>
          <a:p>
            <a:r>
              <a:rPr lang="en-US" sz="2000"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RADIO REGULATIONS</a:t>
            </a:r>
            <a:endParaRPr lang="en-US" sz="2000" dirty="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endParaRPr>
          </a:p>
          <a:p>
            <a:pPr marL="342900" indent="-342900">
              <a:buFont typeface="Arial" panose="020B0604020202020204" pitchFamily="34" charset="0"/>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Updated every 3-4 years by World Radiocommunication Conference (WRC)</a:t>
            </a:r>
          </a:p>
          <a:p>
            <a:pPr marL="342900" indent="-342900">
              <a:buFont typeface="Arial" panose="020B0604020202020204" pitchFamily="34" charset="0"/>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Complemented by Rules of Procedure, revised by Radio Regulations Board (RRB)</a:t>
            </a:r>
            <a:endPar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752" y="101433"/>
            <a:ext cx="1962914" cy="2802399"/>
          </a:xfrm>
          <a:prstGeom prst="rect">
            <a:avLst/>
          </a:prstGeom>
        </p:spPr>
      </p:pic>
    </p:spTree>
    <p:extLst>
      <p:ext uri="{BB962C8B-B14F-4D97-AF65-F5344CB8AC3E}">
        <p14:creationId xmlns:p14="http://schemas.microsoft.com/office/powerpoint/2010/main" val="30607370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836863" y="3068132"/>
            <a:ext cx="3470274" cy="72173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rgbClr val="00B0F0"/>
                </a:solidFill>
                <a:latin typeface="Arial Black" panose="020B0A04020102020204" pitchFamily="34" charset="0"/>
                <a:ea typeface="+mj-ea"/>
                <a:cs typeface="+mj-cs"/>
              </a:defRPr>
            </a:lvl1pPr>
          </a:lstStyle>
          <a:p>
            <a:r>
              <a:rPr lang="en-US" sz="4000" b="1" dirty="0" smtClean="0"/>
              <a:t>PURPOSE</a:t>
            </a:r>
          </a:p>
        </p:txBody>
      </p:sp>
      <p:sp>
        <p:nvSpPr>
          <p:cNvPr id="3" name="TextBox 2"/>
          <p:cNvSpPr txBox="1"/>
          <p:nvPr/>
        </p:nvSpPr>
        <p:spPr>
          <a:xfrm>
            <a:off x="965526" y="4428719"/>
            <a:ext cx="5835921" cy="2246769"/>
          </a:xfrm>
          <a:prstGeom prst="rect">
            <a:avLst/>
          </a:prstGeom>
          <a:noFill/>
        </p:spPr>
        <p:txBody>
          <a:bodyPr wrap="square" rtlCol="0">
            <a:spAutoFit/>
          </a:bodyPr>
          <a:lstStyle/>
          <a:p>
            <a:r>
              <a:rPr lang="en-US" sz="2800" b="1" dirty="0" smtClean="0">
                <a:solidFill>
                  <a:srgbClr val="00B0F0"/>
                </a:solidFill>
                <a:latin typeface="Arial Black" panose="020B0A04020102020204" pitchFamily="34" charset="0"/>
              </a:rPr>
              <a:t>2. Create </a:t>
            </a:r>
            <a:r>
              <a:rPr lang="en-US" sz="2800" b="1" dirty="0">
                <a:solidFill>
                  <a:srgbClr val="00B0F0"/>
                </a:solidFill>
                <a:latin typeface="Arial Black" panose="020B0A04020102020204" pitchFamily="34" charset="0"/>
              </a:rPr>
              <a:t>regulatory certainty</a:t>
            </a:r>
            <a:r>
              <a:rPr lang="en-US" sz="2800" b="1" dirty="0">
                <a:solidFill>
                  <a:srgbClr val="00B0F0"/>
                </a:solidFill>
                <a:latin typeface="Bradley Hand ITC" panose="03070402050302030203" pitchFamily="66" charset="0"/>
              </a:rPr>
              <a:t> </a:t>
            </a:r>
            <a:r>
              <a:rPr lang="en-US" sz="2800" b="1" dirty="0">
                <a:latin typeface="Bradley Hand ITC" panose="03070402050302030203" pitchFamily="66" charset="0"/>
              </a:rPr>
              <a:t>for a multi-trillion dollars industry </a:t>
            </a:r>
            <a:r>
              <a:rPr lang="en-US" sz="2800" b="1" dirty="0" smtClean="0">
                <a:latin typeface="Bradley Hand ITC" panose="03070402050302030203" pitchFamily="66" charset="0"/>
              </a:rPr>
              <a:t>playing an increasingly </a:t>
            </a:r>
            <a:r>
              <a:rPr lang="en-US" sz="2800" b="1" dirty="0">
                <a:latin typeface="Bradley Hand ITC" panose="03070402050302030203" pitchFamily="66" charset="0"/>
              </a:rPr>
              <a:t>important role in the development of our societies</a:t>
            </a:r>
          </a:p>
        </p:txBody>
      </p:sp>
      <p:grpSp>
        <p:nvGrpSpPr>
          <p:cNvPr id="4" name="Group 3"/>
          <p:cNvGrpSpPr/>
          <p:nvPr/>
        </p:nvGrpSpPr>
        <p:grpSpPr>
          <a:xfrm rot="10339553" flipH="1" flipV="1">
            <a:off x="6058964" y="2670740"/>
            <a:ext cx="588913" cy="784561"/>
            <a:chOff x="8965303" y="1943100"/>
            <a:chExt cx="502547" cy="729742"/>
          </a:xfrm>
        </p:grpSpPr>
        <p:sp>
          <p:nvSpPr>
            <p:cNvPr id="5" name="Freeform 4"/>
            <p:cNvSpPr/>
            <p:nvPr/>
          </p:nvSpPr>
          <p:spPr>
            <a:xfrm>
              <a:off x="9036050" y="1943100"/>
              <a:ext cx="431800" cy="679450"/>
            </a:xfrm>
            <a:custGeom>
              <a:avLst/>
              <a:gdLst>
                <a:gd name="connsiteX0" fmla="*/ 431800 w 431800"/>
                <a:gd name="connsiteY0" fmla="*/ 0 h 679450"/>
                <a:gd name="connsiteX1" fmla="*/ 349250 w 431800"/>
                <a:gd name="connsiteY1" fmla="*/ 431800 h 679450"/>
                <a:gd name="connsiteX2" fmla="*/ 0 w 431800"/>
                <a:gd name="connsiteY2" fmla="*/ 679450 h 679450"/>
              </a:gdLst>
              <a:ahLst/>
              <a:cxnLst>
                <a:cxn ang="0">
                  <a:pos x="connsiteX0" y="connsiteY0"/>
                </a:cxn>
                <a:cxn ang="0">
                  <a:pos x="connsiteX1" y="connsiteY1"/>
                </a:cxn>
                <a:cxn ang="0">
                  <a:pos x="connsiteX2" y="connsiteY2"/>
                </a:cxn>
              </a:cxnLst>
              <a:rect l="l" t="t" r="r" b="b"/>
              <a:pathLst>
                <a:path w="431800" h="679450">
                  <a:moveTo>
                    <a:pt x="431800" y="0"/>
                  </a:moveTo>
                  <a:cubicBezTo>
                    <a:pt x="426508" y="159279"/>
                    <a:pt x="421217" y="318558"/>
                    <a:pt x="349250" y="431800"/>
                  </a:cubicBezTo>
                  <a:cubicBezTo>
                    <a:pt x="277283" y="545042"/>
                    <a:pt x="138641" y="612246"/>
                    <a:pt x="0" y="6794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8965303" y="2495550"/>
              <a:ext cx="223148" cy="177292"/>
            </a:xfrm>
            <a:custGeom>
              <a:avLst/>
              <a:gdLst>
                <a:gd name="connsiteX0" fmla="*/ 159648 w 223148"/>
                <a:gd name="connsiteY0" fmla="*/ 0 h 177292"/>
                <a:gd name="connsiteX1" fmla="*/ 898 w 223148"/>
                <a:gd name="connsiteY1" fmla="*/ 171450 h 177292"/>
                <a:gd name="connsiteX2" fmla="*/ 223148 w 223148"/>
                <a:gd name="connsiteY2" fmla="*/ 120650 h 177292"/>
              </a:gdLst>
              <a:ahLst/>
              <a:cxnLst>
                <a:cxn ang="0">
                  <a:pos x="connsiteX0" y="connsiteY0"/>
                </a:cxn>
                <a:cxn ang="0">
                  <a:pos x="connsiteX1" y="connsiteY1"/>
                </a:cxn>
                <a:cxn ang="0">
                  <a:pos x="connsiteX2" y="connsiteY2"/>
                </a:cxn>
              </a:cxnLst>
              <a:rect l="l" t="t" r="r" b="b"/>
              <a:pathLst>
                <a:path w="223148" h="177292">
                  <a:moveTo>
                    <a:pt x="159648" y="0"/>
                  </a:moveTo>
                  <a:cubicBezTo>
                    <a:pt x="74981" y="75671"/>
                    <a:pt x="-9685" y="151342"/>
                    <a:pt x="898" y="171450"/>
                  </a:cubicBezTo>
                  <a:cubicBezTo>
                    <a:pt x="11481" y="191558"/>
                    <a:pt x="117314" y="156104"/>
                    <a:pt x="223148" y="1206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rot="21278454">
            <a:off x="129239" y="828486"/>
            <a:ext cx="4588777" cy="1815882"/>
          </a:xfrm>
          <a:prstGeom prst="rect">
            <a:avLst/>
          </a:prstGeom>
          <a:noFill/>
        </p:spPr>
        <p:txBody>
          <a:bodyPr wrap="square" rtlCol="0">
            <a:spAutoFit/>
          </a:bodyPr>
          <a:lstStyle/>
          <a:p>
            <a:r>
              <a:rPr lang="en-US" sz="2800" b="1" dirty="0" smtClean="0">
                <a:solidFill>
                  <a:srgbClr val="00B0F0"/>
                </a:solidFill>
                <a:latin typeface="Arial Black" panose="020B0A04020102020204" pitchFamily="34" charset="0"/>
              </a:rPr>
              <a:t>1. Harmonize global spectrum </a:t>
            </a:r>
            <a:r>
              <a:rPr lang="en-US" sz="2800" b="1" dirty="0" smtClean="0">
                <a:latin typeface="Bradley Hand ITC" panose="03070402050302030203" pitchFamily="66" charset="0"/>
              </a:rPr>
              <a:t>to </a:t>
            </a:r>
            <a:r>
              <a:rPr lang="en-US" sz="2800" b="1" dirty="0">
                <a:latin typeface="Bradley Hand ITC" panose="03070402050302030203" pitchFamily="66" charset="0"/>
              </a:rPr>
              <a:t>create economies of scale, roaming and interoperability</a:t>
            </a:r>
          </a:p>
        </p:txBody>
      </p:sp>
      <p:grpSp>
        <p:nvGrpSpPr>
          <p:cNvPr id="8" name="Group 7"/>
          <p:cNvGrpSpPr/>
          <p:nvPr/>
        </p:nvGrpSpPr>
        <p:grpSpPr>
          <a:xfrm rot="6328449" flipH="1" flipV="1">
            <a:off x="3518475" y="2372433"/>
            <a:ext cx="502548" cy="729742"/>
            <a:chOff x="8965302" y="1943100"/>
            <a:chExt cx="502548" cy="729742"/>
          </a:xfrm>
        </p:grpSpPr>
        <p:sp>
          <p:nvSpPr>
            <p:cNvPr id="9" name="Freeform 8"/>
            <p:cNvSpPr/>
            <p:nvPr/>
          </p:nvSpPr>
          <p:spPr>
            <a:xfrm>
              <a:off x="9036050" y="1943100"/>
              <a:ext cx="431800" cy="679450"/>
            </a:xfrm>
            <a:custGeom>
              <a:avLst/>
              <a:gdLst>
                <a:gd name="connsiteX0" fmla="*/ 431800 w 431800"/>
                <a:gd name="connsiteY0" fmla="*/ 0 h 679450"/>
                <a:gd name="connsiteX1" fmla="*/ 349250 w 431800"/>
                <a:gd name="connsiteY1" fmla="*/ 431800 h 679450"/>
                <a:gd name="connsiteX2" fmla="*/ 0 w 431800"/>
                <a:gd name="connsiteY2" fmla="*/ 679450 h 679450"/>
              </a:gdLst>
              <a:ahLst/>
              <a:cxnLst>
                <a:cxn ang="0">
                  <a:pos x="connsiteX0" y="connsiteY0"/>
                </a:cxn>
                <a:cxn ang="0">
                  <a:pos x="connsiteX1" y="connsiteY1"/>
                </a:cxn>
                <a:cxn ang="0">
                  <a:pos x="connsiteX2" y="connsiteY2"/>
                </a:cxn>
              </a:cxnLst>
              <a:rect l="l" t="t" r="r" b="b"/>
              <a:pathLst>
                <a:path w="431800" h="679450">
                  <a:moveTo>
                    <a:pt x="431800" y="0"/>
                  </a:moveTo>
                  <a:cubicBezTo>
                    <a:pt x="426508" y="159279"/>
                    <a:pt x="421217" y="318558"/>
                    <a:pt x="349250" y="431800"/>
                  </a:cubicBezTo>
                  <a:cubicBezTo>
                    <a:pt x="277283" y="545042"/>
                    <a:pt x="138641" y="612246"/>
                    <a:pt x="0" y="6794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8965302" y="2495550"/>
              <a:ext cx="223148" cy="177292"/>
            </a:xfrm>
            <a:custGeom>
              <a:avLst/>
              <a:gdLst>
                <a:gd name="connsiteX0" fmla="*/ 159648 w 223148"/>
                <a:gd name="connsiteY0" fmla="*/ 0 h 177292"/>
                <a:gd name="connsiteX1" fmla="*/ 898 w 223148"/>
                <a:gd name="connsiteY1" fmla="*/ 171450 h 177292"/>
                <a:gd name="connsiteX2" fmla="*/ 223148 w 223148"/>
                <a:gd name="connsiteY2" fmla="*/ 120650 h 177292"/>
              </a:gdLst>
              <a:ahLst/>
              <a:cxnLst>
                <a:cxn ang="0">
                  <a:pos x="connsiteX0" y="connsiteY0"/>
                </a:cxn>
                <a:cxn ang="0">
                  <a:pos x="connsiteX1" y="connsiteY1"/>
                </a:cxn>
                <a:cxn ang="0">
                  <a:pos x="connsiteX2" y="connsiteY2"/>
                </a:cxn>
              </a:cxnLst>
              <a:rect l="l" t="t" r="r" b="b"/>
              <a:pathLst>
                <a:path w="223148" h="177292">
                  <a:moveTo>
                    <a:pt x="159648" y="0"/>
                  </a:moveTo>
                  <a:cubicBezTo>
                    <a:pt x="74981" y="75671"/>
                    <a:pt x="-9685" y="151342"/>
                    <a:pt x="898" y="171450"/>
                  </a:cubicBezTo>
                  <a:cubicBezTo>
                    <a:pt x="11481" y="191558"/>
                    <a:pt x="117314" y="156104"/>
                    <a:pt x="223148" y="1206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p:cNvPicPr>
            <a:picLocks noChangeAspect="1"/>
          </p:cNvPicPr>
          <p:nvPr/>
        </p:nvPicPr>
        <p:blipFill>
          <a:blip r:embed="rId3"/>
          <a:stretch>
            <a:fillRect/>
          </a:stretch>
        </p:blipFill>
        <p:spPr>
          <a:xfrm rot="2653819">
            <a:off x="4477177" y="3767780"/>
            <a:ext cx="189645" cy="939860"/>
          </a:xfrm>
          <a:prstGeom prst="rect">
            <a:avLst/>
          </a:prstGeom>
        </p:spPr>
      </p:pic>
      <p:sp>
        <p:nvSpPr>
          <p:cNvPr id="12" name="TextBox 11"/>
          <p:cNvSpPr txBox="1"/>
          <p:nvPr/>
        </p:nvSpPr>
        <p:spPr>
          <a:xfrm rot="278549">
            <a:off x="5195708" y="766169"/>
            <a:ext cx="4178043" cy="1815882"/>
          </a:xfrm>
          <a:prstGeom prst="rect">
            <a:avLst/>
          </a:prstGeom>
          <a:noFill/>
        </p:spPr>
        <p:txBody>
          <a:bodyPr wrap="square" rtlCol="0">
            <a:spAutoFit/>
          </a:bodyPr>
          <a:lstStyle/>
          <a:p>
            <a:r>
              <a:rPr lang="en-US" sz="2800" b="1" dirty="0" smtClean="0">
                <a:solidFill>
                  <a:srgbClr val="00B0F0"/>
                </a:solidFill>
                <a:latin typeface="Arial Black" panose="020B0A04020102020204" pitchFamily="34" charset="0"/>
              </a:rPr>
              <a:t>3. Creating </a:t>
            </a:r>
            <a:r>
              <a:rPr lang="en-US" sz="2800" b="1" dirty="0">
                <a:solidFill>
                  <a:srgbClr val="00B0F0"/>
                </a:solidFill>
                <a:latin typeface="Arial Black" panose="020B0A04020102020204" pitchFamily="34" charset="0"/>
              </a:rPr>
              <a:t>certainty requires </a:t>
            </a:r>
            <a:r>
              <a:rPr lang="en-US" sz="2800" b="1" dirty="0" smtClean="0">
                <a:solidFill>
                  <a:srgbClr val="00B0F0"/>
                </a:solidFill>
                <a:latin typeface="Arial Black" panose="020B0A04020102020204" pitchFamily="34" charset="0"/>
              </a:rPr>
              <a:t>consensus</a:t>
            </a:r>
            <a:r>
              <a:rPr lang="en-US" sz="2800" b="1" dirty="0" smtClean="0">
                <a:solidFill>
                  <a:srgbClr val="00B0F0"/>
                </a:solidFill>
                <a:latin typeface="Bradley Hand ITC" panose="03070402050302030203" pitchFamily="66" charset="0"/>
              </a:rPr>
              <a:t>: </a:t>
            </a:r>
            <a:r>
              <a:rPr lang="en-US" sz="2800" b="1" dirty="0" smtClean="0">
                <a:latin typeface="Bradley Hand ITC" panose="03070402050302030203" pitchFamily="66" charset="0"/>
              </a:rPr>
              <a:t>time</a:t>
            </a:r>
            <a:r>
              <a:rPr lang="en-US" sz="2800" b="1" dirty="0">
                <a:latin typeface="Bradley Hand ITC" panose="03070402050302030203" pitchFamily="66" charset="0"/>
              </a:rPr>
              <a:t>, efforts and patience</a:t>
            </a:r>
          </a:p>
        </p:txBody>
      </p:sp>
      <p:sp>
        <p:nvSpPr>
          <p:cNvPr id="13" name="Slide Number Placeholder 12"/>
          <p:cNvSpPr>
            <a:spLocks noGrp="1"/>
          </p:cNvSpPr>
          <p:nvPr>
            <p:ph type="sldNum" sz="quarter" idx="4294967295"/>
          </p:nvPr>
        </p:nvSpPr>
        <p:spPr>
          <a:xfrm>
            <a:off x="8172400" y="6356351"/>
            <a:ext cx="504056" cy="365125"/>
          </a:xfrm>
          <a:prstGeom prst="rect">
            <a:avLst/>
          </a:prstGeom>
        </p:spPr>
        <p:txBody>
          <a:bodyPr/>
          <a:lstStyle/>
          <a:p>
            <a:fld id="{7C021B37-211E-43F9-B572-875673115ECD}" type="slidenum">
              <a:rPr lang="en-US" sz="1400" smtClean="0"/>
              <a:t>22</a:t>
            </a:fld>
            <a:endParaRPr lang="en-US" sz="1400" dirty="0"/>
          </a:p>
        </p:txBody>
      </p:sp>
    </p:spTree>
    <p:extLst>
      <p:ext uri="{BB962C8B-B14F-4D97-AF65-F5344CB8AC3E}">
        <p14:creationId xmlns:p14="http://schemas.microsoft.com/office/powerpoint/2010/main" val="295699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23</a:t>
            </a:fld>
            <a:endParaRPr lang="en-US" dirty="0"/>
          </a:p>
        </p:txBody>
      </p:sp>
      <p:pic>
        <p:nvPicPr>
          <p:cNvPr id="7170" name="Picture 2" descr="http://www.clker.com/cliparts/G/J/C/1/f/a/blue-un-logo-vectorised-h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260648"/>
            <a:ext cx="1273084" cy="1080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itu.int/en/history/ImagesITUlogo/2011-ITU-logo-offici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184" y="132160"/>
            <a:ext cx="962791" cy="108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23334" y="2396743"/>
            <a:ext cx="4032000" cy="707886"/>
          </a:xfrm>
          <a:prstGeom prst="rect">
            <a:avLst/>
          </a:prstGeom>
          <a:solidFill>
            <a:srgbClr val="5C5B5A"/>
          </a:solidFill>
        </p:spPr>
        <p:txBody>
          <a:bodyPr wrap="square" rtlCol="0" anchor="ctr" anchorCtr="0">
            <a:spAutoFit/>
          </a:bodyPr>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Free “exploration &amp; use” under international law</a:t>
            </a:r>
            <a:endPar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TextBox 5"/>
          <p:cNvSpPr txBox="1"/>
          <p:nvPr/>
        </p:nvSpPr>
        <p:spPr>
          <a:xfrm>
            <a:off x="603130" y="1360864"/>
            <a:ext cx="3672408" cy="1015663"/>
          </a:xfrm>
          <a:prstGeom prst="rect">
            <a:avLst/>
          </a:prstGeom>
          <a:noFill/>
        </p:spPr>
        <p:txBody>
          <a:bodyPr wrap="square" rtlCol="0">
            <a:spAutoFit/>
          </a:bodyPr>
          <a:lstStyle/>
          <a:p>
            <a:pPr algn="ctr"/>
            <a:r>
              <a:rPr lang="en-US" sz="2400"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UN</a:t>
            </a:r>
            <a:endParaRPr lang="en-US" sz="2000"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endParaRPr>
          </a:p>
          <a:p>
            <a:pPr algn="ct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Outer Space instruments</a:t>
            </a:r>
          </a:p>
          <a:p>
            <a:pPr algn="ct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on space objects</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TextBox 6"/>
          <p:cNvSpPr txBox="1"/>
          <p:nvPr/>
        </p:nvSpPr>
        <p:spPr>
          <a:xfrm>
            <a:off x="4873375" y="1332543"/>
            <a:ext cx="3672408" cy="1015663"/>
          </a:xfrm>
          <a:prstGeom prst="rect">
            <a:avLst/>
          </a:prstGeom>
          <a:noFill/>
        </p:spPr>
        <p:txBody>
          <a:bodyPr wrap="square" rtlCol="0">
            <a:spAutoFit/>
          </a:bodyPr>
          <a:lstStyle/>
          <a:p>
            <a:pPr algn="ctr"/>
            <a:r>
              <a:rPr lang="en-US" sz="2400"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ITU</a:t>
            </a:r>
            <a:endParaRPr lang="en-US" sz="2000"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endParaRPr>
          </a:p>
          <a:p>
            <a:pPr algn="ct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Instruments</a:t>
            </a:r>
          </a:p>
          <a:p>
            <a:pPr algn="ct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on radio frequencies</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TextBox 9"/>
          <p:cNvSpPr txBox="1"/>
          <p:nvPr/>
        </p:nvSpPr>
        <p:spPr>
          <a:xfrm>
            <a:off x="4788024" y="2396743"/>
            <a:ext cx="4032448" cy="707886"/>
          </a:xfrm>
          <a:prstGeom prst="rect">
            <a:avLst/>
          </a:prstGeom>
          <a:solidFill>
            <a:srgbClr val="5C5B5A"/>
          </a:solidFill>
        </p:spPr>
        <p:txBody>
          <a:bodyPr wrap="square" rtlCol="0">
            <a:spAutoFit/>
          </a:bodyPr>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Equitable access &amp; rational use of spectrum under international law</a:t>
            </a:r>
            <a:endPar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1" name="TextBox 10"/>
          <p:cNvSpPr txBox="1"/>
          <p:nvPr/>
        </p:nvSpPr>
        <p:spPr>
          <a:xfrm>
            <a:off x="423334" y="3374168"/>
            <a:ext cx="4032000" cy="1015663"/>
          </a:xfrm>
          <a:prstGeom prst="rect">
            <a:avLst/>
          </a:prstGeom>
          <a:solidFill>
            <a:srgbClr val="5C5B5A"/>
          </a:solidFill>
        </p:spPr>
        <p:txBody>
          <a:bodyPr wrap="square" rtlCol="0" anchor="ctr" anchorCtr="0">
            <a:spAutoFit/>
          </a:bodyPr>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States</a:t>
            </a:r>
          </a:p>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Responsibility &amp; licensing</a:t>
            </a:r>
          </a:p>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Jurisdiction &amp; control</a:t>
            </a:r>
            <a:endPar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TextBox 11"/>
          <p:cNvSpPr txBox="1"/>
          <p:nvPr/>
        </p:nvSpPr>
        <p:spPr>
          <a:xfrm>
            <a:off x="4788024" y="3374168"/>
            <a:ext cx="4032448" cy="1015663"/>
          </a:xfrm>
          <a:prstGeom prst="rect">
            <a:avLst/>
          </a:prstGeom>
          <a:solidFill>
            <a:srgbClr val="5C5B5A"/>
          </a:solidFill>
        </p:spPr>
        <p:txBody>
          <a:bodyPr wrap="square" rtlCol="0">
            <a:spAutoFit/>
          </a:bodyPr>
          <a:lstStyle/>
          <a:p>
            <a:pPr algn="ctr"/>
            <a:r>
              <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States</a:t>
            </a:r>
          </a:p>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Must license trans. radio stations</a:t>
            </a:r>
          </a:p>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Shall not cause harmful </a:t>
            </a:r>
            <a:r>
              <a:rPr lang="en-US" sz="2000" dirty="0" err="1"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interf</a:t>
            </a: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TextBox 12"/>
          <p:cNvSpPr txBox="1"/>
          <p:nvPr/>
        </p:nvSpPr>
        <p:spPr>
          <a:xfrm>
            <a:off x="481667" y="5517232"/>
            <a:ext cx="4032000" cy="707886"/>
          </a:xfrm>
          <a:prstGeom prst="rect">
            <a:avLst/>
          </a:prstGeom>
          <a:solidFill>
            <a:srgbClr val="5C5B5A"/>
          </a:solidFill>
        </p:spPr>
        <p:txBody>
          <a:bodyPr wrap="square" rtlCol="0" anchor="ctr" anchorCtr="0">
            <a:spAutoFit/>
          </a:bodyPr>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States</a:t>
            </a:r>
          </a:p>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Liable for damage</a:t>
            </a:r>
            <a:endPar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4" name="TextBox 13"/>
          <p:cNvSpPr txBox="1"/>
          <p:nvPr/>
        </p:nvSpPr>
        <p:spPr>
          <a:xfrm>
            <a:off x="4846357" y="5517232"/>
            <a:ext cx="4032448" cy="709200"/>
          </a:xfrm>
          <a:prstGeom prst="rect">
            <a:avLst/>
          </a:prstGeom>
          <a:solidFill>
            <a:srgbClr val="F00807"/>
          </a:solidFill>
        </p:spPr>
        <p:txBody>
          <a:bodyPr wrap="square" rtlCol="0">
            <a:spAutoFit/>
          </a:bodyPr>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No liability clause</a:t>
            </a:r>
            <a:endPar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Isosceles Triangle 3"/>
          <p:cNvSpPr/>
          <p:nvPr/>
        </p:nvSpPr>
        <p:spPr>
          <a:xfrm rot="5400000">
            <a:off x="4496385" y="2642674"/>
            <a:ext cx="250588" cy="216024"/>
          </a:xfrm>
          <a:prstGeom prst="triangle">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Isosceles Triangle 15"/>
          <p:cNvSpPr/>
          <p:nvPr/>
        </p:nvSpPr>
        <p:spPr>
          <a:xfrm rot="5400000">
            <a:off x="4496385" y="3773987"/>
            <a:ext cx="250588" cy="216024"/>
          </a:xfrm>
          <a:prstGeom prst="triangle">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Isosceles Triangle 16"/>
          <p:cNvSpPr/>
          <p:nvPr/>
        </p:nvSpPr>
        <p:spPr>
          <a:xfrm rot="5400000">
            <a:off x="4554718" y="5763163"/>
            <a:ext cx="250588" cy="216024"/>
          </a:xfrm>
          <a:prstGeom prst="triangle">
            <a:avLst/>
          </a:prstGeom>
          <a:solidFill>
            <a:srgbClr val="F008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TextBox 17"/>
          <p:cNvSpPr txBox="1"/>
          <p:nvPr/>
        </p:nvSpPr>
        <p:spPr>
          <a:xfrm>
            <a:off x="481667" y="4593931"/>
            <a:ext cx="4032000" cy="707886"/>
          </a:xfrm>
          <a:prstGeom prst="rect">
            <a:avLst/>
          </a:prstGeom>
          <a:solidFill>
            <a:srgbClr val="5C5B5A"/>
          </a:solidFill>
        </p:spPr>
        <p:txBody>
          <a:bodyPr wrap="square" rtlCol="0" anchor="ctr" anchorCtr="0">
            <a:spAutoFit/>
          </a:bodyPr>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States</a:t>
            </a:r>
          </a:p>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Registration OOSA</a:t>
            </a:r>
            <a:endPar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9" name="TextBox 18"/>
          <p:cNvSpPr txBox="1"/>
          <p:nvPr/>
        </p:nvSpPr>
        <p:spPr>
          <a:xfrm>
            <a:off x="4846357" y="4593931"/>
            <a:ext cx="4032448" cy="707886"/>
          </a:xfrm>
          <a:prstGeom prst="rect">
            <a:avLst/>
          </a:prstGeom>
          <a:solidFill>
            <a:srgbClr val="5C5B5A"/>
          </a:solidFill>
        </p:spPr>
        <p:txBody>
          <a:bodyPr wrap="square" rtlCol="0">
            <a:spAutoFit/>
          </a:bodyPr>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States</a:t>
            </a:r>
          </a:p>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API…CR/C…MIFR</a:t>
            </a:r>
            <a:endPar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0" name="Isosceles Triangle 19"/>
          <p:cNvSpPr/>
          <p:nvPr/>
        </p:nvSpPr>
        <p:spPr>
          <a:xfrm rot="5400000">
            <a:off x="4554718" y="4839862"/>
            <a:ext cx="250588" cy="216024"/>
          </a:xfrm>
          <a:prstGeom prst="triangle">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8196625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5F6273"/>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24</a:t>
            </a:fld>
            <a:endParaRPr lang="en-US" dirty="0"/>
          </a:p>
        </p:txBody>
      </p:sp>
      <p:sp>
        <p:nvSpPr>
          <p:cNvPr id="3" name="Title 1"/>
          <p:cNvSpPr txBox="1">
            <a:spLocks/>
          </p:cNvSpPr>
          <p:nvPr/>
        </p:nvSpPr>
        <p:spPr>
          <a:xfrm>
            <a:off x="1115616" y="2708920"/>
            <a:ext cx="7272808" cy="1800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cap="all"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REGULATION OF RADIO SPECTRUM AND SATELLITE ORBIT IN PRACTICE</a:t>
            </a:r>
            <a:endParaRPr lang="en-US" sz="4000" cap="all" dirty="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0019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25</a:t>
            </a:fld>
            <a:endParaRPr lang="en-US"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01215"/>
            <a:ext cx="7997121" cy="5997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49943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effectLst/>
        </p:spPr>
        <p:txBody>
          <a:bodyPr/>
          <a:lstStyle/>
          <a:p>
            <a:fld id="{B91CA0E6-BD21-4EA4-BA1A-F304F06FD0AB}" type="slidenum">
              <a:rPr lang="en-US" smtClean="0"/>
              <a:pPr/>
              <a:t>26</a:t>
            </a:fld>
            <a:endParaRPr lang="en-US" dirty="0"/>
          </a:p>
        </p:txBody>
      </p:sp>
      <p:grpSp>
        <p:nvGrpSpPr>
          <p:cNvPr id="22" name="Group 21"/>
          <p:cNvGrpSpPr/>
          <p:nvPr/>
        </p:nvGrpSpPr>
        <p:grpSpPr>
          <a:xfrm>
            <a:off x="1907704" y="1993040"/>
            <a:ext cx="5256584" cy="1200329"/>
            <a:chOff x="138498" y="3276773"/>
            <a:chExt cx="5256584" cy="1200329"/>
          </a:xfrm>
        </p:grpSpPr>
        <p:sp>
          <p:nvSpPr>
            <p:cNvPr id="4" name="TextBox 3"/>
            <p:cNvSpPr txBox="1"/>
            <p:nvPr/>
          </p:nvSpPr>
          <p:spPr>
            <a:xfrm>
              <a:off x="138498" y="3276773"/>
              <a:ext cx="5256584" cy="1200329"/>
            </a:xfrm>
            <a:prstGeom prst="rect">
              <a:avLst/>
            </a:prstGeom>
            <a:gradFill>
              <a:gsLst>
                <a:gs pos="100000">
                  <a:srgbClr val="F00807"/>
                </a:gs>
                <a:gs pos="0">
                  <a:srgbClr val="61BC46"/>
                </a:gs>
              </a:gsLst>
              <a:lin ang="0" scaled="0"/>
            </a:gradFill>
            <a:ln>
              <a:noFill/>
            </a:ln>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Rain fade</a:t>
              </a:r>
            </a:p>
            <a:p>
              <a:pPr algn="ctr"/>
              <a:endParaRPr lang="en-US" sz="2400" dirty="0" smtClean="0"/>
            </a:p>
            <a:p>
              <a:r>
                <a:rPr lang="en-US" sz="2400" dirty="0" smtClean="0"/>
                <a:t>Less	                                    	      Severe</a:t>
              </a:r>
              <a:endParaRPr lang="en-US" sz="2400" dirty="0"/>
            </a:p>
          </p:txBody>
        </p:sp>
        <p:sp>
          <p:nvSpPr>
            <p:cNvPr id="6" name="Down Arrow 5"/>
            <p:cNvSpPr/>
            <p:nvPr/>
          </p:nvSpPr>
          <p:spPr>
            <a:xfrm rot="16200000">
              <a:off x="2590560" y="2592161"/>
              <a:ext cx="352461" cy="2710575"/>
            </a:xfrm>
            <a:prstGeom prst="downArrow">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pic>
        <p:nvPicPr>
          <p:cNvPr id="10" name="Picture 4" descr="http://www.intersputnik.com/userfiles/sat/abs_2_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1999" y="4548268"/>
            <a:ext cx="2043873" cy="158400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329" y="4548268"/>
            <a:ext cx="2114959" cy="1584000"/>
          </a:xfrm>
          <a:prstGeom prst="rect">
            <a:avLst/>
          </a:prstGeom>
          <a:ln w="9525">
            <a:noFill/>
            <a:miter lim="800000"/>
            <a:headEnd/>
            <a:tailEnd/>
          </a:ln>
          <a:effectLst/>
          <a:extLst>
            <a:ext uri="{909E8E84-426E-40DD-AFC4-6F175D3DCCD1}">
              <a14:hiddenFill xmlns:a14="http://schemas.microsoft.com/office/drawing/2010/main">
                <a:solidFill>
                  <a:schemeClr val="accent1"/>
                </a:solidFill>
              </a14:hiddenFill>
            </a:ext>
          </a:extLst>
        </p:spPr>
      </p:pic>
      <p:grpSp>
        <p:nvGrpSpPr>
          <p:cNvPr id="23" name="Group 22"/>
          <p:cNvGrpSpPr/>
          <p:nvPr/>
        </p:nvGrpSpPr>
        <p:grpSpPr>
          <a:xfrm>
            <a:off x="1907704" y="3193369"/>
            <a:ext cx="5256584" cy="1200329"/>
            <a:chOff x="116918" y="4869160"/>
            <a:chExt cx="5256584" cy="1200329"/>
          </a:xfrm>
        </p:grpSpPr>
        <p:sp>
          <p:nvSpPr>
            <p:cNvPr id="16" name="TextBox 15"/>
            <p:cNvSpPr txBox="1"/>
            <p:nvPr/>
          </p:nvSpPr>
          <p:spPr>
            <a:xfrm>
              <a:off x="116918" y="4869160"/>
              <a:ext cx="5256584" cy="1200329"/>
            </a:xfrm>
            <a:prstGeom prst="rect">
              <a:avLst/>
            </a:prstGeom>
            <a:gradFill>
              <a:gsLst>
                <a:gs pos="100000">
                  <a:srgbClr val="F00807"/>
                </a:gs>
                <a:gs pos="0">
                  <a:srgbClr val="61BC46"/>
                </a:gs>
              </a:gsLst>
              <a:lin ang="0" scaled="0"/>
            </a:gradFill>
            <a:ln>
              <a:noFill/>
            </a:ln>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Earth station antenna diameter</a:t>
              </a:r>
            </a:p>
            <a:p>
              <a:pPr algn="ctr"/>
              <a:endParaRPr lang="en-US" sz="2400" dirty="0" smtClean="0"/>
            </a:p>
            <a:p>
              <a:r>
                <a:rPr lang="en-US" sz="2400" dirty="0" smtClean="0"/>
                <a:t>Large		                                    Small</a:t>
              </a:r>
              <a:endParaRPr lang="en-US" sz="2400" dirty="0"/>
            </a:p>
          </p:txBody>
        </p:sp>
        <p:sp>
          <p:nvSpPr>
            <p:cNvPr id="17" name="Down Arrow 16"/>
            <p:cNvSpPr/>
            <p:nvPr/>
          </p:nvSpPr>
          <p:spPr>
            <a:xfrm rot="5400000" flipH="1">
              <a:off x="2568980" y="4191322"/>
              <a:ext cx="352461" cy="2710575"/>
            </a:xfrm>
            <a:prstGeom prst="downArrow">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grpSp>
        <p:nvGrpSpPr>
          <p:cNvPr id="21" name="Group 20"/>
          <p:cNvGrpSpPr/>
          <p:nvPr/>
        </p:nvGrpSpPr>
        <p:grpSpPr>
          <a:xfrm>
            <a:off x="1907704" y="792711"/>
            <a:ext cx="5256584" cy="1200329"/>
            <a:chOff x="249636" y="1213143"/>
            <a:chExt cx="5256584" cy="1200329"/>
          </a:xfrm>
        </p:grpSpPr>
        <p:sp>
          <p:nvSpPr>
            <p:cNvPr id="19" name="TextBox 18"/>
            <p:cNvSpPr txBox="1"/>
            <p:nvPr/>
          </p:nvSpPr>
          <p:spPr>
            <a:xfrm>
              <a:off x="249636" y="1213143"/>
              <a:ext cx="5256584" cy="1200329"/>
            </a:xfrm>
            <a:prstGeom prst="rect">
              <a:avLst/>
            </a:prstGeom>
            <a:gradFill>
              <a:gsLst>
                <a:gs pos="0">
                  <a:srgbClr val="F00807"/>
                </a:gs>
                <a:gs pos="100000">
                  <a:srgbClr val="61BC46"/>
                </a:gs>
              </a:gsLst>
              <a:lin ang="0" scaled="0"/>
            </a:gradFill>
            <a:ln>
              <a:noFill/>
            </a:ln>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400" dirty="0" smtClean="0"/>
                <a:t>Bandwidth</a:t>
              </a:r>
            </a:p>
            <a:p>
              <a:pPr algn="ctr"/>
              <a:endParaRPr lang="en-US" sz="2400" dirty="0" smtClean="0"/>
            </a:p>
            <a:p>
              <a:r>
                <a:rPr lang="en-US" sz="2400" dirty="0" smtClean="0"/>
                <a:t>Narrow	                                    Wide</a:t>
              </a:r>
              <a:endParaRPr lang="en-US" sz="2400" dirty="0"/>
            </a:p>
          </p:txBody>
        </p:sp>
        <p:sp>
          <p:nvSpPr>
            <p:cNvPr id="20" name="Down Arrow 19"/>
            <p:cNvSpPr/>
            <p:nvPr/>
          </p:nvSpPr>
          <p:spPr>
            <a:xfrm rot="16200000">
              <a:off x="2701698" y="529330"/>
              <a:ext cx="352461" cy="2710575"/>
            </a:xfrm>
            <a:prstGeom prst="downArrow">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sp>
        <p:nvSpPr>
          <p:cNvPr id="24" name="TextBox 23"/>
          <p:cNvSpPr txBox="1"/>
          <p:nvPr/>
        </p:nvSpPr>
        <p:spPr>
          <a:xfrm>
            <a:off x="2030636" y="6270456"/>
            <a:ext cx="1556836" cy="369332"/>
          </a:xfrm>
          <a:prstGeom prst="rect">
            <a:avLst/>
          </a:prstGeom>
          <a:noFill/>
        </p:spPr>
        <p:txBody>
          <a:bodyPr wrap="none" rtlCol="0">
            <a:spAutoFit/>
          </a:bodyPr>
          <a:lstStyle/>
          <a:p>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Large Beams</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5" name="TextBox 24"/>
          <p:cNvSpPr txBox="1"/>
          <p:nvPr/>
        </p:nvSpPr>
        <p:spPr>
          <a:xfrm>
            <a:off x="5459636" y="6270456"/>
            <a:ext cx="1415772" cy="369332"/>
          </a:xfrm>
          <a:prstGeom prst="rect">
            <a:avLst/>
          </a:prstGeom>
          <a:noFill/>
        </p:spPr>
        <p:txBody>
          <a:bodyPr wrap="none" rtlCol="0">
            <a:spAutoFit/>
          </a:bodyPr>
          <a:lstStyle/>
          <a:p>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Spot beams</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6" name="TextBox 25"/>
          <p:cNvSpPr txBox="1"/>
          <p:nvPr/>
        </p:nvSpPr>
        <p:spPr>
          <a:xfrm>
            <a:off x="1901999" y="395372"/>
            <a:ext cx="966931" cy="369332"/>
          </a:xfrm>
          <a:prstGeom prst="rect">
            <a:avLst/>
          </a:prstGeom>
          <a:noFill/>
        </p:spPr>
        <p:txBody>
          <a:bodyPr wrap="none" rtlCol="0">
            <a:spAutoFit/>
          </a:bodyPr>
          <a:lstStyle/>
          <a:p>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C-Band</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7" name="TextBox 26"/>
          <p:cNvSpPr txBox="1"/>
          <p:nvPr/>
        </p:nvSpPr>
        <p:spPr>
          <a:xfrm>
            <a:off x="4043650" y="395372"/>
            <a:ext cx="1056700" cy="369332"/>
          </a:xfrm>
          <a:prstGeom prst="rect">
            <a:avLst/>
          </a:prstGeom>
          <a:noFill/>
        </p:spPr>
        <p:txBody>
          <a:bodyPr wrap="none" rtlCol="0">
            <a:spAutoFit/>
          </a:bodyPr>
          <a:lstStyle/>
          <a:p>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Ku-band</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9" name="TextBox 28"/>
          <p:cNvSpPr txBox="1"/>
          <p:nvPr/>
        </p:nvSpPr>
        <p:spPr>
          <a:xfrm>
            <a:off x="6107588" y="395372"/>
            <a:ext cx="1056700" cy="369332"/>
          </a:xfrm>
          <a:prstGeom prst="rect">
            <a:avLst/>
          </a:prstGeom>
          <a:noFill/>
        </p:spPr>
        <p:txBody>
          <a:bodyPr wrap="none" rtlCol="0">
            <a:spAutoFit/>
          </a:bodyPr>
          <a:lstStyle/>
          <a:p>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Ka-band</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698954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27</a:t>
            </a:fld>
            <a:endParaRPr lang="en-US" dirty="0"/>
          </a:p>
        </p:txBody>
      </p:sp>
      <p:grpSp>
        <p:nvGrpSpPr>
          <p:cNvPr id="3" name="Group 2"/>
          <p:cNvGrpSpPr/>
          <p:nvPr/>
        </p:nvGrpSpPr>
        <p:grpSpPr>
          <a:xfrm>
            <a:off x="2635958" y="42425"/>
            <a:ext cx="3780804" cy="3780834"/>
            <a:chOff x="2633828" y="80517"/>
            <a:chExt cx="3780804" cy="3780834"/>
          </a:xfrm>
          <a:solidFill>
            <a:srgbClr val="A4ABBF"/>
          </a:solidFill>
        </p:grpSpPr>
        <p:sp>
          <p:nvSpPr>
            <p:cNvPr id="19" name="Oval 18"/>
            <p:cNvSpPr/>
            <p:nvPr/>
          </p:nvSpPr>
          <p:spPr>
            <a:xfrm>
              <a:off x="2633828" y="80517"/>
              <a:ext cx="3780804" cy="3780834"/>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Oval 4"/>
            <p:cNvSpPr/>
            <p:nvPr/>
          </p:nvSpPr>
          <p:spPr>
            <a:xfrm>
              <a:off x="3187514" y="634207"/>
              <a:ext cx="2673432" cy="267345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lvl="0" algn="ctr" defTabSz="1244600" rtl="0">
                <a:spcBef>
                  <a:spcPct val="0"/>
                </a:spcBef>
              </a:pPr>
              <a:r>
                <a:rPr lang="en-US" sz="2200" b="1" kern="1200" dirty="0" smtClean="0">
                  <a:solidFill>
                    <a:srgbClr val="F00807"/>
                  </a:solidFill>
                  <a:latin typeface="Arial Black" panose="020B0A04020102020204" pitchFamily="34" charset="0"/>
                </a:rPr>
                <a:t>INTERNATIONAL REGULATIONS</a:t>
              </a:r>
            </a:p>
            <a:p>
              <a:pPr lvl="0" algn="ctr" defTabSz="1244600" rtl="0">
                <a:spcBef>
                  <a:spcPct val="0"/>
                </a:spcBef>
              </a:pPr>
              <a:endParaRPr lang="en-US" b="0" kern="12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lvl="0" algn="ctr" defTabSz="1244600" rtl="0">
                <a:spcBef>
                  <a:spcPct val="0"/>
                </a:spcBef>
              </a:pPr>
              <a:r>
                <a:rPr lang="en-US" b="0" kern="12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Equitable access</a:t>
              </a:r>
            </a:p>
            <a:p>
              <a:pPr lvl="0" algn="ctr" defTabSz="1244600" rtl="0">
                <a:spcBef>
                  <a:spcPct val="0"/>
                </a:spcBef>
              </a:pPr>
              <a:r>
                <a:rPr lang="en-US" b="0" kern="12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Rational, efficient, economical use</a:t>
              </a:r>
            </a:p>
            <a:p>
              <a:pPr lvl="0" algn="ctr" defTabSz="1244600" rtl="0">
                <a:spcBef>
                  <a:spcPct val="0"/>
                </a:spcBef>
              </a:pPr>
              <a:r>
                <a:rPr lang="en-US" b="0" kern="1200" dirty="0" smtClean="0">
                  <a:latin typeface="Arial Unicode MS" panose="020B0604020202020204" pitchFamily="34" charset="-128"/>
                  <a:ea typeface="Arial Unicode MS" panose="020B0604020202020204" pitchFamily="34" charset="-128"/>
                  <a:cs typeface="Arial Unicode MS" panose="020B0604020202020204" pitchFamily="34" charset="-128"/>
                </a:rPr>
                <a:t>Operation without harmful interference</a:t>
              </a:r>
              <a:endParaRPr lang="en-US" b="0" kern="12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grpSp>
      <p:grpSp>
        <p:nvGrpSpPr>
          <p:cNvPr id="5" name="Group 4"/>
          <p:cNvGrpSpPr/>
          <p:nvPr/>
        </p:nvGrpSpPr>
        <p:grpSpPr>
          <a:xfrm>
            <a:off x="5681188" y="3455664"/>
            <a:ext cx="3460681" cy="3359900"/>
            <a:chOff x="5679058" y="3493756"/>
            <a:chExt cx="3460681" cy="3359900"/>
          </a:xfrm>
          <a:solidFill>
            <a:srgbClr val="CCC9D1"/>
          </a:solidFill>
        </p:grpSpPr>
        <p:sp>
          <p:nvSpPr>
            <p:cNvPr id="15" name="Oval 14"/>
            <p:cNvSpPr/>
            <p:nvPr/>
          </p:nvSpPr>
          <p:spPr>
            <a:xfrm>
              <a:off x="5679058" y="3493756"/>
              <a:ext cx="3460681" cy="3359900"/>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Oval 8"/>
            <p:cNvSpPr/>
            <p:nvPr/>
          </p:nvSpPr>
          <p:spPr>
            <a:xfrm>
              <a:off x="6185863" y="3985802"/>
              <a:ext cx="2447071" cy="237580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lvl="0" algn="ctr" defTabSz="1244600" rtl="0">
                <a:spcBef>
                  <a:spcPct val="0"/>
                </a:spcBef>
              </a:pPr>
              <a:r>
                <a:rPr lang="en-US" sz="2200" b="1" kern="1200" dirty="0" smtClean="0">
                  <a:solidFill>
                    <a:srgbClr val="F00807"/>
                  </a:solidFill>
                  <a:latin typeface="Arial Black" panose="020B0A04020102020204" pitchFamily="34" charset="0"/>
                </a:rPr>
                <a:t>ORBIT/</a:t>
              </a:r>
            </a:p>
            <a:p>
              <a:pPr lvl="0" algn="ctr" defTabSz="1244600" rtl="0">
                <a:spcBef>
                  <a:spcPct val="0"/>
                </a:spcBef>
              </a:pPr>
              <a:r>
                <a:rPr lang="en-US" sz="2200" b="1" kern="1200" dirty="0" smtClean="0">
                  <a:solidFill>
                    <a:srgbClr val="F00807"/>
                  </a:solidFill>
                  <a:latin typeface="Arial Black" panose="020B0A04020102020204" pitchFamily="34" charset="0"/>
                </a:rPr>
                <a:t>SPECTRUM</a:t>
              </a:r>
            </a:p>
            <a:p>
              <a:pPr lvl="0" algn="ctr" defTabSz="1244600" rtl="0">
                <a:spcBef>
                  <a:spcPct val="0"/>
                </a:spcBef>
              </a:pPr>
              <a:r>
                <a:rPr lang="en-US" kern="120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US" kern="120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US" kern="1200" dirty="0" smtClean="0">
                  <a:latin typeface="Arial Unicode MS" panose="020B0604020202020204" pitchFamily="34" charset="-128"/>
                  <a:ea typeface="Arial Unicode MS" panose="020B0604020202020204" pitchFamily="34" charset="-128"/>
                  <a:cs typeface="Arial Unicode MS" panose="020B0604020202020204" pitchFamily="34" charset="-128"/>
                </a:rPr>
                <a:t>Limited</a:t>
              </a:r>
            </a:p>
            <a:p>
              <a:pPr lvl="0" algn="ctr" defTabSz="1244600" rtl="0">
                <a:spcBef>
                  <a:spcPct val="0"/>
                </a:spcBef>
              </a:pPr>
              <a:r>
                <a:rPr lang="en-US" kern="1200" dirty="0" smtClean="0">
                  <a:latin typeface="Arial Unicode MS" panose="020B0604020202020204" pitchFamily="34" charset="-128"/>
                  <a:ea typeface="Arial Unicode MS" panose="020B0604020202020204" pitchFamily="34" charset="-128"/>
                  <a:cs typeface="Arial Unicode MS" panose="020B0604020202020204" pitchFamily="34" charset="-128"/>
                </a:rPr>
                <a:t>Global/Natural/Public</a:t>
              </a:r>
            </a:p>
            <a:p>
              <a:pPr lvl="0" algn="ctr" defTabSz="1244600" rtl="0">
                <a:spcBef>
                  <a:spcPct val="0"/>
                </a:spcBef>
              </a:pPr>
              <a:r>
                <a:rPr lang="en-US" kern="1200" dirty="0" smtClean="0">
                  <a:latin typeface="Arial Unicode MS" panose="020B0604020202020204" pitchFamily="34" charset="-128"/>
                  <a:ea typeface="Arial Unicode MS" panose="020B0604020202020204" pitchFamily="34" charset="-128"/>
                  <a:cs typeface="Arial Unicode MS" panose="020B0604020202020204" pitchFamily="34" charset="-128"/>
                </a:rPr>
                <a:t>resource</a:t>
              </a:r>
            </a:p>
          </p:txBody>
        </p:sp>
      </p:grpSp>
      <p:grpSp>
        <p:nvGrpSpPr>
          <p:cNvPr id="7" name="Group 6"/>
          <p:cNvGrpSpPr/>
          <p:nvPr/>
        </p:nvGrpSpPr>
        <p:grpSpPr>
          <a:xfrm>
            <a:off x="2130" y="3414568"/>
            <a:ext cx="3468336" cy="3401008"/>
            <a:chOff x="0" y="3452660"/>
            <a:chExt cx="3468336" cy="3401008"/>
          </a:xfrm>
          <a:solidFill>
            <a:srgbClr val="5F6273"/>
          </a:solidFill>
        </p:grpSpPr>
        <p:sp>
          <p:nvSpPr>
            <p:cNvPr id="11" name="Oval 10"/>
            <p:cNvSpPr/>
            <p:nvPr/>
          </p:nvSpPr>
          <p:spPr>
            <a:xfrm>
              <a:off x="0" y="3452660"/>
              <a:ext cx="3468336" cy="3401008"/>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Oval 12"/>
            <p:cNvSpPr/>
            <p:nvPr/>
          </p:nvSpPr>
          <p:spPr>
            <a:xfrm>
              <a:off x="507926" y="3950726"/>
              <a:ext cx="2452484" cy="240487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marR="0" lvl="0" algn="ctr" defTabSz="914400" rtl="0" eaLnBrk="1" fontAlgn="auto" latinLnBrk="0" hangingPunct="1">
                <a:spcBef>
                  <a:spcPct val="0"/>
                </a:spcBef>
                <a:buClrTx/>
                <a:buSzTx/>
                <a:buFontTx/>
                <a:buNone/>
                <a:tabLst/>
                <a:defRPr/>
              </a:pPr>
              <a:r>
                <a:rPr lang="en-US" sz="2200" b="1" kern="1200" dirty="0" smtClean="0">
                  <a:solidFill>
                    <a:srgbClr val="F00807"/>
                  </a:solidFill>
                  <a:latin typeface="Arial Black" panose="020B0A04020102020204" pitchFamily="34" charset="0"/>
                </a:rPr>
                <a:t>SATELLITES</a:t>
              </a:r>
            </a:p>
            <a:p>
              <a:pPr marL="0" marR="0" lvl="0" algn="ctr" defTabSz="914400" rtl="0" eaLnBrk="1" fontAlgn="auto" latinLnBrk="0" hangingPunct="1">
                <a:spcBef>
                  <a:spcPct val="0"/>
                </a:spcBef>
                <a:buClrTx/>
                <a:buSzTx/>
                <a:buFontTx/>
                <a:buNone/>
                <a:tabLst/>
                <a:defRPr/>
              </a:pPr>
              <a:endParaRPr lang="en-US" b="1" kern="12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lvl="0" algn="ctr" defTabSz="914400" rtl="0" eaLnBrk="1" fontAlgn="auto" latinLnBrk="0" hangingPunct="1">
                <a:spcBef>
                  <a:spcPct val="0"/>
                </a:spcBef>
                <a:buClrTx/>
                <a:buSzTx/>
                <a:buFontTx/>
                <a:buNone/>
                <a:tabLst/>
                <a:defRPr/>
              </a:pPr>
              <a:r>
                <a:rPr lang="en-US" b="0" kern="1200" dirty="0" smtClean="0">
                  <a:latin typeface="Arial Unicode MS" panose="020B0604020202020204" pitchFamily="34" charset="-128"/>
                  <a:ea typeface="Arial Unicode MS" panose="020B0604020202020204" pitchFamily="34" charset="-128"/>
                  <a:cs typeface="Arial Unicode MS" panose="020B0604020202020204" pitchFamily="34" charset="-128"/>
                </a:rPr>
                <a:t>Wide coverage </a:t>
              </a:r>
            </a:p>
            <a:p>
              <a:pPr marL="0" marR="0" lvl="0" algn="ctr" defTabSz="914400" rtl="0" eaLnBrk="1" fontAlgn="auto" latinLnBrk="0" hangingPunct="1">
                <a:spcBef>
                  <a:spcPct val="0"/>
                </a:spcBef>
                <a:buClrTx/>
                <a:buSzTx/>
                <a:buFontTx/>
                <a:buNone/>
                <a:tabLst/>
                <a:defRPr/>
              </a:pPr>
              <a:r>
                <a:rPr lang="en-US" b="0" kern="1200" dirty="0" smtClean="0">
                  <a:latin typeface="Arial Unicode MS" panose="020B0604020202020204" pitchFamily="34" charset="-128"/>
                  <a:ea typeface="Arial Unicode MS" panose="020B0604020202020204" pitchFamily="34" charset="-128"/>
                  <a:cs typeface="Arial Unicode MS" panose="020B0604020202020204" pitchFamily="34" charset="-128"/>
                </a:rPr>
                <a:t>Cross national borders</a:t>
              </a:r>
            </a:p>
            <a:p>
              <a:pPr lvl="0" algn="ctr" defTabSz="889000" rtl="0">
                <a:spcBef>
                  <a:spcPct val="0"/>
                </a:spcBef>
              </a:pPr>
              <a:r>
                <a:rPr lang="en-US" b="0" kern="1200" dirty="0" smtClean="0">
                  <a:latin typeface="Arial Unicode MS" panose="020B0604020202020204" pitchFamily="34" charset="-128"/>
                  <a:ea typeface="Arial Unicode MS" panose="020B0604020202020204" pitchFamily="34" charset="-128"/>
                  <a:cs typeface="Arial Unicode MS" panose="020B0604020202020204" pitchFamily="34" charset="-128"/>
                </a:rPr>
                <a:t>Facilitate connectivity</a:t>
              </a:r>
            </a:p>
          </p:txBody>
        </p:sp>
      </p:grpSp>
      <p:sp>
        <p:nvSpPr>
          <p:cNvPr id="21" name="Isosceles Triangle 20"/>
          <p:cNvSpPr/>
          <p:nvPr/>
        </p:nvSpPr>
        <p:spPr>
          <a:xfrm rot="8100000">
            <a:off x="5981044" y="3370831"/>
            <a:ext cx="334117" cy="288032"/>
          </a:xfrm>
          <a:prstGeom prst="triangle">
            <a:avLst/>
          </a:prstGeom>
          <a:solidFill>
            <a:srgbClr val="F008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 name="Isosceles Triangle 21"/>
          <p:cNvSpPr/>
          <p:nvPr/>
        </p:nvSpPr>
        <p:spPr>
          <a:xfrm rot="2320687">
            <a:off x="2920344" y="3472431"/>
            <a:ext cx="334117" cy="288032"/>
          </a:xfrm>
          <a:prstGeom prst="triangle">
            <a:avLst/>
          </a:prstGeom>
          <a:solidFill>
            <a:srgbClr val="F008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3" name="Isosceles Triangle 22"/>
          <p:cNvSpPr/>
          <p:nvPr/>
        </p:nvSpPr>
        <p:spPr>
          <a:xfrm rot="16200000">
            <a:off x="4359302" y="5207009"/>
            <a:ext cx="334117" cy="288032"/>
          </a:xfrm>
          <a:prstGeom prst="triangle">
            <a:avLst/>
          </a:prstGeom>
          <a:solidFill>
            <a:srgbClr val="F008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30915725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28</a:t>
            </a:fld>
            <a:endParaRPr lang="en-US" dirty="0"/>
          </a:p>
        </p:txBody>
      </p:sp>
      <p:sp>
        <p:nvSpPr>
          <p:cNvPr id="3" name="Slide Number Placeholder 1"/>
          <p:cNvSpPr txBox="1">
            <a:spLocks/>
          </p:cNvSpPr>
          <p:nvPr/>
        </p:nvSpPr>
        <p:spPr>
          <a:xfrm>
            <a:off x="8682176" y="6499056"/>
            <a:ext cx="370384" cy="268139"/>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1CA0E6-BD21-4EA4-BA1A-F304F06FD0AB}" type="slidenum">
              <a:rPr lang="en-US" smtClean="0"/>
              <a:pPr/>
              <a:t>28</a:t>
            </a:fld>
            <a:endParaRPr lang="en-US" dirty="0"/>
          </a:p>
        </p:txBody>
      </p:sp>
      <p:pic>
        <p:nvPicPr>
          <p:cNvPr id="43" name="Picture 42"/>
          <p:cNvPicPr>
            <a:picLocks noChangeAspect="1"/>
          </p:cNvPicPr>
          <p:nvPr/>
        </p:nvPicPr>
        <p:blipFill>
          <a:blip r:embed="rId3"/>
          <a:stretch>
            <a:fillRect/>
          </a:stretch>
        </p:blipFill>
        <p:spPr>
          <a:xfrm>
            <a:off x="451863" y="876675"/>
            <a:ext cx="8230313" cy="5968501"/>
          </a:xfrm>
          <a:prstGeom prst="rect">
            <a:avLst/>
          </a:prstGeom>
        </p:spPr>
      </p:pic>
    </p:spTree>
    <p:extLst>
      <p:ext uri="{BB962C8B-B14F-4D97-AF65-F5344CB8AC3E}">
        <p14:creationId xmlns:p14="http://schemas.microsoft.com/office/powerpoint/2010/main" val="14523326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29</a:t>
            </a:fld>
            <a:endParaRPr lang="en-US" dirty="0"/>
          </a:p>
        </p:txBody>
      </p:sp>
      <p:sp>
        <p:nvSpPr>
          <p:cNvPr id="4" name="Rectangle 3"/>
          <p:cNvSpPr/>
          <p:nvPr/>
        </p:nvSpPr>
        <p:spPr>
          <a:xfrm>
            <a:off x="1715244" y="1699072"/>
            <a:ext cx="5256584" cy="646331"/>
          </a:xfrm>
          <a:prstGeom prst="rect">
            <a:avLst/>
          </a:prstGeom>
          <a:noFill/>
        </p:spPr>
        <p:txBody>
          <a:bodyPr wrap="square">
            <a:spAutoFit/>
          </a:bodyPr>
          <a:lstStyle/>
          <a:p>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Laws of physics  </a:t>
            </a:r>
          </a:p>
          <a:p>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Radio waves do not stop at national borders</a:t>
            </a:r>
          </a:p>
        </p:txBody>
      </p:sp>
      <p:sp>
        <p:nvSpPr>
          <p:cNvPr id="5" name="Rectangle 4"/>
          <p:cNvSpPr/>
          <p:nvPr/>
        </p:nvSpPr>
        <p:spPr>
          <a:xfrm>
            <a:off x="899592" y="332656"/>
            <a:ext cx="3744000" cy="1077218"/>
          </a:xfrm>
          <a:prstGeom prst="rect">
            <a:avLst/>
          </a:prstGeom>
          <a:solidFill>
            <a:srgbClr val="5C5B5A"/>
          </a:solidFill>
        </p:spPr>
        <p:txBody>
          <a:bodyPr wrap="square">
            <a:spAutoFit/>
          </a:bodyPr>
          <a:lstStyle/>
          <a:p>
            <a:r>
              <a:rPr lang="en-US" sz="32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PROPAGATION OF RADIO WAVES</a:t>
            </a:r>
            <a:endParaRPr lang="en-US" sz="11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endParaRPr>
          </a:p>
        </p:txBody>
      </p:sp>
      <p:sp>
        <p:nvSpPr>
          <p:cNvPr id="6" name="Rectangle 5"/>
          <p:cNvSpPr/>
          <p:nvPr/>
        </p:nvSpPr>
        <p:spPr>
          <a:xfrm>
            <a:off x="899592" y="2718828"/>
            <a:ext cx="3744000" cy="584775"/>
          </a:xfrm>
          <a:prstGeom prst="rect">
            <a:avLst/>
          </a:prstGeom>
          <a:solidFill>
            <a:srgbClr val="5C5B5A"/>
          </a:solidFill>
        </p:spPr>
        <p:txBody>
          <a:bodyPr wrap="square">
            <a:spAutoFit/>
          </a:bodyPr>
          <a:lstStyle/>
          <a:p>
            <a:r>
              <a:rPr lang="en-US" sz="32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INTERFERENCE</a:t>
            </a:r>
            <a:endParaRPr lang="en-US" sz="11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endParaRPr>
          </a:p>
        </p:txBody>
      </p:sp>
      <p:sp>
        <p:nvSpPr>
          <p:cNvPr id="7" name="Rectangle 6"/>
          <p:cNvSpPr/>
          <p:nvPr/>
        </p:nvSpPr>
        <p:spPr>
          <a:xfrm>
            <a:off x="899592" y="4612556"/>
            <a:ext cx="3744000" cy="1077218"/>
          </a:xfrm>
          <a:prstGeom prst="rect">
            <a:avLst/>
          </a:prstGeom>
          <a:solidFill>
            <a:srgbClr val="F00807"/>
          </a:solidFill>
        </p:spPr>
        <p:txBody>
          <a:bodyPr wrap="square">
            <a:spAutoFit/>
          </a:bodyPr>
          <a:lstStyle/>
          <a:p>
            <a:r>
              <a:rPr lang="en-US" sz="32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RADIO REGULATIONS</a:t>
            </a:r>
            <a:endParaRPr lang="en-US" sz="11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endParaRPr>
          </a:p>
        </p:txBody>
      </p:sp>
      <p:sp>
        <p:nvSpPr>
          <p:cNvPr id="3" name="Isosceles Triangle 2"/>
          <p:cNvSpPr/>
          <p:nvPr/>
        </p:nvSpPr>
        <p:spPr>
          <a:xfrm flipV="1">
            <a:off x="1043608" y="1878123"/>
            <a:ext cx="432048" cy="372455"/>
          </a:xfrm>
          <a:prstGeom prst="triangle">
            <a:avLst/>
          </a:prstGeom>
          <a:solidFill>
            <a:srgbClr val="F008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Isosceles Triangle 7"/>
          <p:cNvSpPr/>
          <p:nvPr/>
        </p:nvSpPr>
        <p:spPr>
          <a:xfrm flipV="1">
            <a:off x="1043608" y="3757723"/>
            <a:ext cx="432048" cy="372455"/>
          </a:xfrm>
          <a:prstGeom prst="triangle">
            <a:avLst/>
          </a:prstGeom>
          <a:solidFill>
            <a:srgbClr val="F008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Rectangle 8"/>
          <p:cNvSpPr/>
          <p:nvPr/>
        </p:nvSpPr>
        <p:spPr>
          <a:xfrm>
            <a:off x="1715244" y="3608665"/>
            <a:ext cx="6601172" cy="646331"/>
          </a:xfrm>
          <a:prstGeom prst="rect">
            <a:avLst/>
          </a:prstGeom>
          <a:noFill/>
        </p:spPr>
        <p:txBody>
          <a:bodyPr wrap="square">
            <a:spAutoFit/>
          </a:bodyPr>
          <a:lstStyle/>
          <a:p>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Possible </a:t>
            </a: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between radio stations of different countries</a:t>
            </a:r>
          </a:p>
          <a:p>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High risk in </a:t>
            </a: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Space </a:t>
            </a:r>
            <a:r>
              <a:rPr lang="en-US" dirty="0" err="1">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Radiocommunications</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Rectangle 9"/>
          <p:cNvSpPr/>
          <p:nvPr/>
        </p:nvSpPr>
        <p:spPr>
          <a:xfrm>
            <a:off x="1715244" y="5869265"/>
            <a:ext cx="6601172" cy="646331"/>
          </a:xfrm>
          <a:prstGeom prst="rect">
            <a:avLst/>
          </a:prstGeom>
          <a:noFill/>
        </p:spPr>
        <p:txBody>
          <a:bodyPr wrap="square">
            <a:spAutoFit/>
          </a:bodyPr>
          <a:lstStyle/>
          <a:p>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One of its main </a:t>
            </a: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purposes: </a:t>
            </a:r>
          </a:p>
          <a:p>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Interference-free </a:t>
            </a: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operation of </a:t>
            </a:r>
            <a:r>
              <a:rPr lang="en-US" dirty="0" err="1">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Radiocommunications</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1" name="Isosceles Triangle 10"/>
          <p:cNvSpPr/>
          <p:nvPr/>
        </p:nvSpPr>
        <p:spPr>
          <a:xfrm rot="16200000" flipV="1">
            <a:off x="1075080" y="5985924"/>
            <a:ext cx="432048" cy="372455"/>
          </a:xfrm>
          <a:prstGeom prst="triangle">
            <a:avLst/>
          </a:prstGeom>
          <a:solidFill>
            <a:srgbClr val="F008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8931733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30</a:t>
            </a:fld>
            <a:endParaRPr lang="en-US" dirty="0"/>
          </a:p>
        </p:txBody>
      </p:sp>
      <p:sp>
        <p:nvSpPr>
          <p:cNvPr id="6" name="Rectangle 5"/>
          <p:cNvSpPr/>
          <p:nvPr/>
        </p:nvSpPr>
        <p:spPr>
          <a:xfrm>
            <a:off x="899592" y="2890391"/>
            <a:ext cx="3744000" cy="1077218"/>
          </a:xfrm>
          <a:prstGeom prst="rect">
            <a:avLst/>
          </a:prstGeom>
          <a:solidFill>
            <a:srgbClr val="5C5B5A"/>
          </a:solidFill>
        </p:spPr>
        <p:txBody>
          <a:bodyPr wrap="square">
            <a:spAutoFit/>
          </a:bodyPr>
          <a:lstStyle/>
          <a:p>
            <a:r>
              <a:rPr lang="en-US" sz="32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CONTROL OF INTERFERENCE</a:t>
            </a:r>
            <a:endParaRPr lang="en-US" sz="11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endParaRPr>
          </a:p>
        </p:txBody>
      </p:sp>
      <p:sp>
        <p:nvSpPr>
          <p:cNvPr id="7" name="Rectangle 6"/>
          <p:cNvSpPr/>
          <p:nvPr/>
        </p:nvSpPr>
        <p:spPr>
          <a:xfrm>
            <a:off x="4690244" y="260648"/>
            <a:ext cx="4130228" cy="1154162"/>
          </a:xfrm>
          <a:prstGeom prst="rect">
            <a:avLst/>
          </a:prstGeom>
          <a:noFill/>
        </p:spPr>
        <p:txBody>
          <a:bodyPr wrap="square">
            <a:spAutoFit/>
          </a:bodyPr>
          <a:lstStyle/>
          <a:p>
            <a:r>
              <a:rPr lang="en-US" sz="2400"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ALLOCATION</a:t>
            </a:r>
            <a:endParaRPr lang="en-US" sz="2400" dirty="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endParaRPr>
          </a:p>
          <a:p>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Frequency separation of stations of different services</a:t>
            </a:r>
          </a:p>
          <a:p>
            <a:endParaRPr lang="en-US" sz="8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8" name="Rectangle 7"/>
          <p:cNvSpPr/>
          <p:nvPr/>
        </p:nvSpPr>
        <p:spPr>
          <a:xfrm>
            <a:off x="4690244" y="1558171"/>
            <a:ext cx="4130228" cy="1015663"/>
          </a:xfrm>
          <a:prstGeom prst="rect">
            <a:avLst/>
          </a:prstGeom>
          <a:noFill/>
        </p:spPr>
        <p:txBody>
          <a:bodyPr wrap="square">
            <a:spAutoFit/>
          </a:bodyPr>
          <a:lstStyle/>
          <a:p>
            <a:r>
              <a:rPr lang="en-US" sz="2400" dirty="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COORDINATION</a:t>
            </a:r>
          </a:p>
          <a:p>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between Administrations to ensure interference-free operations conditions </a:t>
            </a:r>
          </a:p>
        </p:txBody>
      </p:sp>
      <p:sp>
        <p:nvSpPr>
          <p:cNvPr id="9" name="Rectangle 8"/>
          <p:cNvSpPr/>
          <p:nvPr/>
        </p:nvSpPr>
        <p:spPr>
          <a:xfrm>
            <a:off x="4690244" y="2717195"/>
            <a:ext cx="4130228" cy="1292662"/>
          </a:xfrm>
          <a:prstGeom prst="rect">
            <a:avLst/>
          </a:prstGeom>
          <a:noFill/>
        </p:spPr>
        <p:txBody>
          <a:bodyPr wrap="square">
            <a:spAutoFit/>
          </a:bodyPr>
          <a:lstStyle/>
          <a:p>
            <a:r>
              <a:rPr lang="en-US" sz="2400" dirty="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POWER LIMITS</a:t>
            </a:r>
          </a:p>
          <a:p>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PFD to protect TERR services / EIRP to protect SPACE services / EPFD to protect GSO from </a:t>
            </a: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Non-GSO </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Rectangle 9"/>
          <p:cNvSpPr/>
          <p:nvPr/>
        </p:nvSpPr>
        <p:spPr>
          <a:xfrm>
            <a:off x="4690244" y="4153218"/>
            <a:ext cx="4130228" cy="1292662"/>
          </a:xfrm>
          <a:prstGeom prst="rect">
            <a:avLst/>
          </a:prstGeom>
          <a:noFill/>
        </p:spPr>
        <p:txBody>
          <a:bodyPr wrap="square">
            <a:spAutoFit/>
          </a:bodyPr>
          <a:lstStyle/>
          <a:p>
            <a:r>
              <a:rPr lang="en-US" sz="2400" dirty="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RECORDING</a:t>
            </a:r>
          </a:p>
          <a:p>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 the Master International Frequency Register (MIFR)</a:t>
            </a:r>
          </a:p>
          <a:p>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International </a:t>
            </a: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recognition</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1" name="Rectangle 10"/>
          <p:cNvSpPr/>
          <p:nvPr/>
        </p:nvSpPr>
        <p:spPr>
          <a:xfrm>
            <a:off x="4690244" y="5589240"/>
            <a:ext cx="4130228" cy="738664"/>
          </a:xfrm>
          <a:prstGeom prst="rect">
            <a:avLst/>
          </a:prstGeom>
          <a:noFill/>
        </p:spPr>
        <p:txBody>
          <a:bodyPr wrap="square">
            <a:spAutoFit/>
          </a:bodyPr>
          <a:lstStyle/>
          <a:p>
            <a:r>
              <a:rPr lang="en-US" sz="2400" dirty="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MONITORING</a:t>
            </a:r>
          </a:p>
          <a:p>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International monitoring system</a:t>
            </a:r>
          </a:p>
        </p:txBody>
      </p:sp>
      <p:sp>
        <p:nvSpPr>
          <p:cNvPr id="12" name="Rectangle 11"/>
          <p:cNvSpPr/>
          <p:nvPr/>
        </p:nvSpPr>
        <p:spPr>
          <a:xfrm>
            <a:off x="899592" y="4612556"/>
            <a:ext cx="3744000" cy="1077218"/>
          </a:xfrm>
          <a:prstGeom prst="rect">
            <a:avLst/>
          </a:prstGeom>
          <a:solidFill>
            <a:srgbClr val="F00807"/>
          </a:solidFill>
        </p:spPr>
        <p:txBody>
          <a:bodyPr wrap="square">
            <a:spAutoFit/>
          </a:bodyPr>
          <a:lstStyle/>
          <a:p>
            <a:r>
              <a:rPr lang="en-US" sz="32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RADIO REGULATIONS</a:t>
            </a:r>
            <a:endParaRPr lang="en-US" sz="11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endParaRPr>
          </a:p>
        </p:txBody>
      </p:sp>
      <p:sp>
        <p:nvSpPr>
          <p:cNvPr id="13" name="Isosceles Triangle 12"/>
          <p:cNvSpPr/>
          <p:nvPr/>
        </p:nvSpPr>
        <p:spPr>
          <a:xfrm rot="10800000" flipV="1">
            <a:off x="1075080" y="4103855"/>
            <a:ext cx="432048" cy="372455"/>
          </a:xfrm>
          <a:prstGeom prst="triangle">
            <a:avLst/>
          </a:prstGeom>
          <a:solidFill>
            <a:srgbClr val="F008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9944421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Personal\HonFai\Dropbox\BR Workshop - Cyprus 2014\Internal\Images\Liftoff_of_Ariane_5_VA213_with_ATV-4.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0" y="-55669"/>
            <a:ext cx="9180512" cy="691366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6048164" y="6525344"/>
            <a:ext cx="3060340" cy="2606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MY" sz="1000" dirty="0" smtClean="0">
                <a:solidFill>
                  <a:schemeClr val="tx1">
                    <a:lumMod val="50000"/>
                    <a:lumOff val="50000"/>
                  </a:schemeClr>
                </a:solidFill>
                <a:cs typeface="Arial" panose="020B0604020202020204" pitchFamily="34" charset="0"/>
              </a:rPr>
              <a:t>Photo credit: ESA (for educational purposes)</a:t>
            </a:r>
            <a:endParaRPr lang="en-US" sz="2400" dirty="0">
              <a:solidFill>
                <a:schemeClr val="tx1">
                  <a:lumMod val="50000"/>
                  <a:lumOff val="50000"/>
                </a:schemeClr>
              </a:solidFill>
              <a:cs typeface="Arial" panose="020B0604020202020204" pitchFamily="34" charset="0"/>
            </a:endParaRPr>
          </a:p>
        </p:txBody>
      </p:sp>
      <p:sp>
        <p:nvSpPr>
          <p:cNvPr id="10" name="Title 1"/>
          <p:cNvSpPr txBox="1">
            <a:spLocks/>
          </p:cNvSpPr>
          <p:nvPr/>
        </p:nvSpPr>
        <p:spPr>
          <a:xfrm>
            <a:off x="2642616" y="3861048"/>
            <a:ext cx="6321872" cy="2016224"/>
          </a:xfrm>
          <a:prstGeom prst="rect">
            <a:avLst/>
          </a:prstGeom>
          <a:solidFill>
            <a:schemeClr val="tx1">
              <a:alpha val="20000"/>
            </a:schemeClr>
          </a:solidFill>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MY" sz="3700" dirty="0" smtClean="0">
                <a:solidFill>
                  <a:schemeClr val="bg1"/>
                </a:solidFill>
                <a:latin typeface="Arial Black" panose="020B0A04020102020204" pitchFamily="34" charset="0"/>
                <a:cs typeface="Arial" panose="020B0604020202020204" pitchFamily="34" charset="0"/>
              </a:rPr>
              <a:t>COMMON GOAL</a:t>
            </a:r>
          </a:p>
          <a:p>
            <a:pPr algn="r"/>
            <a:r>
              <a:rPr lang="en-MY" sz="22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Access </a:t>
            </a:r>
            <a:r>
              <a:rPr lang="en-MY" sz="22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to </a:t>
            </a:r>
            <a:r>
              <a:rPr lang="en-MY" sz="22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spectrum/orbit resources</a:t>
            </a:r>
          </a:p>
          <a:p>
            <a:pPr algn="r"/>
            <a:r>
              <a:rPr lang="en-MY" sz="22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Ensure rational</a:t>
            </a:r>
            <a:r>
              <a:rPr lang="en-MY" sz="22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MY" sz="22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equitable, efficient, economical use</a:t>
            </a:r>
          </a:p>
          <a:p>
            <a:pPr algn="r"/>
            <a:r>
              <a:rPr lang="en-MY" sz="22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Interference-free operation</a:t>
            </a:r>
          </a:p>
        </p:txBody>
      </p:sp>
      <p:sp>
        <p:nvSpPr>
          <p:cNvPr id="6" name="Title 1">
            <a:hlinkClick r:id="rId4" action="ppaction://hlinkpres?slideindex=2&amp;slidetitle=Spectrum/Orbit Use"/>
          </p:cNvPr>
          <p:cNvSpPr txBox="1">
            <a:spLocks/>
          </p:cNvSpPr>
          <p:nvPr/>
        </p:nvSpPr>
        <p:spPr>
          <a:xfrm>
            <a:off x="1547664" y="6381328"/>
            <a:ext cx="7593756" cy="216024"/>
          </a:xfrm>
          <a:prstGeom prst="rect">
            <a:avLst/>
          </a:prstGeom>
          <a:no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MY" sz="1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Source: Articles 1, 44, 45 &amp; Res 71 of ITU Constitution &amp; Convention</a:t>
            </a:r>
            <a:endParaRPr lang="en-MY" sz="21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Title 1"/>
          <p:cNvSpPr txBox="1">
            <a:spLocks/>
          </p:cNvSpPr>
          <p:nvPr/>
        </p:nvSpPr>
        <p:spPr>
          <a:xfrm>
            <a:off x="6845052" y="980316"/>
            <a:ext cx="1056888" cy="216024"/>
          </a:xfrm>
          <a:prstGeom prst="rect">
            <a:avLst/>
          </a:prstGeom>
          <a:no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MY" sz="1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Launch Vehicle</a:t>
            </a:r>
            <a:endParaRPr lang="en-MY" sz="21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76486274"/>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32</a:t>
            </a:fld>
            <a:endParaRPr lang="en-US" dirty="0"/>
          </a:p>
        </p:txBody>
      </p:sp>
      <p:sp>
        <p:nvSpPr>
          <p:cNvPr id="6" name="Rectangle 5"/>
          <p:cNvSpPr/>
          <p:nvPr/>
        </p:nvSpPr>
        <p:spPr>
          <a:xfrm>
            <a:off x="0" y="0"/>
            <a:ext cx="9144000" cy="1268760"/>
          </a:xfrm>
          <a:prstGeom prst="rect">
            <a:avLst/>
          </a:prstGeom>
          <a:solidFill>
            <a:srgbClr val="5C5B5A"/>
          </a:solidFill>
        </p:spPr>
        <p:txBody>
          <a:bodyPr wrap="square" anchor="b" anchorCtr="0">
            <a:noAutofit/>
          </a:bodyPr>
          <a:lstStyle/>
          <a:p>
            <a:pPr algn="ctr"/>
            <a:r>
              <a:rPr lang="en-US" sz="280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SHARING ORBIT/SPECTRUM RESOURCE</a:t>
            </a:r>
            <a:endParaRPr lang="en-US" sz="1050"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endParaRPr>
          </a:p>
        </p:txBody>
      </p:sp>
      <p:sp>
        <p:nvSpPr>
          <p:cNvPr id="10" name="Rectangle 9"/>
          <p:cNvSpPr/>
          <p:nvPr/>
        </p:nvSpPr>
        <p:spPr>
          <a:xfrm>
            <a:off x="693606" y="1772816"/>
            <a:ext cx="4094418" cy="3600986"/>
          </a:xfrm>
          <a:prstGeom prst="rect">
            <a:avLst/>
          </a:prstGeom>
          <a:noFill/>
        </p:spPr>
        <p:txBody>
          <a:bodyPr wrap="square">
            <a:spAutoFit/>
          </a:bodyPr>
          <a:lstStyle/>
          <a:p>
            <a:r>
              <a:rPr lang="en-US" sz="2400"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1. COORDINATION APPROACH</a:t>
            </a:r>
            <a:endParaRPr lang="en-US" sz="2400" dirty="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endParaRPr>
          </a:p>
          <a:p>
            <a:endPar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285750" indent="-285750">
              <a:buFont typeface="Arial" panose="020B0604020202020204" pitchFamily="34" charset="0"/>
              <a:buChar char="•"/>
            </a:pP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First </a:t>
            </a: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come, first </a:t>
            </a: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served</a:t>
            </a:r>
          </a:p>
          <a:p>
            <a:pPr marL="285750" indent="-285750">
              <a:buFont typeface="Arial" panose="020B0604020202020204" pitchFamily="34" charset="0"/>
              <a:buChar char="•"/>
            </a:pP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Rational, Efficient, Economical </a:t>
            </a: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Use</a:t>
            </a:r>
            <a:endParaRPr lang="en-US" sz="8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285750" indent="-285750">
              <a:buFont typeface="Arial" panose="020B0604020202020204" pitchFamily="34" charset="0"/>
              <a:buChar char="•"/>
            </a:pP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Rights acquired through coordination with administrations concerning actual usage</a:t>
            </a:r>
          </a:p>
          <a:p>
            <a:pPr marL="285750" indent="-285750">
              <a:buFont typeface="Arial" panose="020B0604020202020204" pitchFamily="34" charset="0"/>
              <a:buChar char="•"/>
            </a:pP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Efficient </a:t>
            </a: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spectrum/orbit </a:t>
            </a: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management</a:t>
            </a:r>
          </a:p>
          <a:p>
            <a:pPr marL="285750" indent="-285750">
              <a:buFont typeface="Arial" panose="020B0604020202020204" pitchFamily="34" charset="0"/>
              <a:buChar char="•"/>
            </a:pP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Dense/irregular orbital distribution of space </a:t>
            </a: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stations</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1" name="Rectangle 10"/>
          <p:cNvSpPr/>
          <p:nvPr/>
        </p:nvSpPr>
        <p:spPr>
          <a:xfrm>
            <a:off x="4932040" y="1772816"/>
            <a:ext cx="3854522" cy="3046988"/>
          </a:xfrm>
          <a:prstGeom prst="rect">
            <a:avLst/>
          </a:prstGeom>
          <a:noFill/>
        </p:spPr>
        <p:txBody>
          <a:bodyPr wrap="square">
            <a:spAutoFit/>
          </a:bodyPr>
          <a:lstStyle/>
          <a:p>
            <a:r>
              <a:rPr lang="en-US" sz="2400" dirty="0" smtClean="0">
                <a:solidFill>
                  <a:srgbClr val="F00807"/>
                </a:solidFill>
                <a:latin typeface="Arial Black" panose="020B0A04020102020204" pitchFamily="34" charset="0"/>
                <a:ea typeface="Arial Unicode MS" panose="020B0604020202020204" pitchFamily="34" charset="-128"/>
                <a:cs typeface="Arial Unicode MS" panose="020B0604020202020204" pitchFamily="34" charset="-128"/>
              </a:rPr>
              <a:t>2. PLANNING APPROACH</a:t>
            </a:r>
          </a:p>
          <a:p>
            <a:endPar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285750" indent="-285750">
              <a:buFont typeface="Arial" panose="020B0604020202020204" pitchFamily="34" charset="0"/>
              <a:buChar char="•"/>
            </a:pP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Plan </a:t>
            </a: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for </a:t>
            </a: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future use</a:t>
            </a:r>
          </a:p>
          <a:p>
            <a:pPr marL="285750" indent="-285750">
              <a:buFont typeface="Arial" panose="020B0604020202020204" pitchFamily="34" charset="0"/>
              <a:buChar char="•"/>
            </a:pP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Equitable </a:t>
            </a: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Access</a:t>
            </a:r>
          </a:p>
          <a:p>
            <a:pPr marL="285750" indent="-285750">
              <a:buFont typeface="Arial" panose="020B0604020202020204" pitchFamily="34" charset="0"/>
              <a:buChar char="•"/>
            </a:pP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Congestion of GSO</a:t>
            </a:r>
          </a:p>
          <a:p>
            <a:pPr marL="285750" indent="-285750">
              <a:buFont typeface="Arial" panose="020B0604020202020204" pitchFamily="34" charset="0"/>
              <a:buChar char="•"/>
            </a:pP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Frequency/orbital </a:t>
            </a: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position plans </a:t>
            </a:r>
          </a:p>
          <a:p>
            <a:pPr marL="285750" indent="-285750">
              <a:buFont typeface="Arial" panose="020B0604020202020204" pitchFamily="34" charset="0"/>
              <a:buChar char="•"/>
            </a:pP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For </a:t>
            </a: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future use by all countries </a:t>
            </a:r>
          </a:p>
          <a:p>
            <a:pPr marL="285750" indent="-285750">
              <a:buFont typeface="Arial" panose="020B0604020202020204" pitchFamily="34" charset="0"/>
              <a:buChar char="•"/>
            </a:pPr>
            <a:r>
              <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Predetermined orbital position &amp; frequency </a:t>
            </a:r>
            <a:r>
              <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spectrum</a:t>
            </a:r>
            <a:endParaRPr lang="en-US"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9" name="Rectangle 2"/>
          <p:cNvSpPr txBox="1">
            <a:spLocks noChangeArrowheads="1"/>
          </p:cNvSpPr>
          <p:nvPr/>
        </p:nvSpPr>
        <p:spPr>
          <a:xfrm>
            <a:off x="1867403" y="5620132"/>
            <a:ext cx="5841242" cy="1113858"/>
          </a:xfrm>
          <a:prstGeom prst="rect">
            <a:avLst/>
          </a:prstGeom>
        </p:spPr>
        <p:txBody>
          <a:bodyPr vert="horz" lIns="91440" tIns="45720" rIns="91440" bIns="45720" rtlCol="0" anchor="ctr">
            <a:normAutofit/>
          </a:bodyPr>
          <a:lstStyle/>
          <a:p>
            <a:pPr algn="ctr">
              <a:lnSpc>
                <a:spcPct val="80000"/>
              </a:lnSpc>
              <a:spcBef>
                <a:spcPts val="600"/>
              </a:spcBef>
              <a:defRPr/>
            </a:pPr>
            <a:r>
              <a:rPr lang="en-US" sz="2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International Recognition </a:t>
            </a:r>
          </a:p>
          <a:p>
            <a:pPr algn="ctr">
              <a:lnSpc>
                <a:spcPct val="80000"/>
              </a:lnSpc>
              <a:spcBef>
                <a:spcPts val="600"/>
              </a:spcBef>
              <a:defRPr/>
            </a:pPr>
            <a:r>
              <a:rPr lang="en-US" sz="24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Registration in </a:t>
            </a:r>
            <a:r>
              <a:rPr lang="en-US" sz="2400" b="1" dirty="0" smtClean="0">
                <a:solidFill>
                  <a:srgbClr val="FF0000"/>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MIFR</a:t>
            </a:r>
            <a:endParaRPr lang="en-US" sz="2400" b="1" dirty="0">
              <a:solidFill>
                <a:srgbClr val="FF0000"/>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Down Arrow 11"/>
          <p:cNvSpPr/>
          <p:nvPr/>
        </p:nvSpPr>
        <p:spPr>
          <a:xfrm>
            <a:off x="4501421" y="5333401"/>
            <a:ext cx="717222" cy="373349"/>
          </a:xfrm>
          <a:prstGeom prst="downArrow">
            <a:avLst/>
          </a:prstGeom>
          <a:solidFill>
            <a:srgbClr val="FFC000"/>
          </a:solidFill>
          <a:ln w="55000" cap="flat" cmpd="thickThin" algn="ctr">
            <a:solidFill>
              <a:srgbClr val="FFC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63244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rot="2156575">
            <a:off x="3880778" y="597224"/>
            <a:ext cx="3754800" cy="53022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rot="832045">
            <a:off x="1921031" y="201634"/>
            <a:ext cx="3752850" cy="53746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3995936" y="4509120"/>
            <a:ext cx="4824535" cy="1656184"/>
          </a:xfrm>
          <a:prstGeom prst="rect">
            <a:avLst/>
          </a:prstGeom>
          <a:solidFill>
            <a:schemeClr val="bg1">
              <a:alpha val="35000"/>
            </a:schemeClr>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MY" sz="2800" dirty="0" smtClean="0">
                <a:solidFill>
                  <a:srgbClr val="C91B2F"/>
                </a:solidFill>
                <a:latin typeface="Arial Black" panose="020B0A04020102020204" pitchFamily="34" charset="0"/>
                <a:cs typeface="Arial" panose="020B0604020202020204" pitchFamily="34" charset="0"/>
              </a:rPr>
              <a:t>NON-PLANNED </a:t>
            </a:r>
          </a:p>
          <a:p>
            <a:pPr algn="r"/>
            <a:r>
              <a:rPr lang="en-MY" sz="2800" dirty="0" smtClean="0">
                <a:solidFill>
                  <a:srgbClr val="C91B2F"/>
                </a:solidFill>
                <a:latin typeface="Arial Black" panose="020B0A04020102020204" pitchFamily="34" charset="0"/>
                <a:cs typeface="Arial" panose="020B0604020202020204" pitchFamily="34" charset="0"/>
              </a:rPr>
              <a:t>PROCEDURES</a:t>
            </a:r>
            <a:endParaRPr lang="en-MY" sz="1400" dirty="0" smtClean="0">
              <a:solidFill>
                <a:srgbClr val="C91B2F"/>
              </a:solidFill>
              <a:latin typeface="Century Gothic" panose="020B0502020202020204" pitchFamily="34" charset="0"/>
              <a:cs typeface="Arial" panose="020B0604020202020204" pitchFamily="34" charset="0"/>
            </a:endParaRPr>
          </a:p>
          <a:p>
            <a:pPr algn="r"/>
            <a:endParaRPr lang="en-MY" sz="1400" dirty="0">
              <a:solidFill>
                <a:schemeClr val="tx1">
                  <a:lumMod val="75000"/>
                  <a:lumOff val="25000"/>
                </a:schemeClr>
              </a:solidFill>
              <a:latin typeface="Century Gothic" panose="020B0502020202020204" pitchFamily="34" charset="0"/>
              <a:cs typeface="Arial" panose="020B0604020202020204" pitchFamily="34" charset="0"/>
            </a:endParaRPr>
          </a:p>
          <a:p>
            <a:pPr algn="r"/>
            <a:r>
              <a:rPr lang="en-MY" sz="18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Articles 9 and 11</a:t>
            </a:r>
            <a:endParaRPr lang="en-MY" sz="1000" dirty="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422" y="1371894"/>
            <a:ext cx="3708554" cy="5294602"/>
          </a:xfrm>
          <a:prstGeom prst="rect">
            <a:avLst/>
          </a:prstGeom>
        </p:spPr>
      </p:pic>
    </p:spTree>
    <p:extLst>
      <p:ext uri="{BB962C8B-B14F-4D97-AF65-F5344CB8AC3E}">
        <p14:creationId xmlns:p14="http://schemas.microsoft.com/office/powerpoint/2010/main" val="158370060"/>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95536" y="773656"/>
            <a:ext cx="8568952" cy="773360"/>
          </a:xfrm>
          <a:prstGeom prst="rect">
            <a:avLst/>
          </a:prstGeom>
          <a:solidFill>
            <a:srgbClr val="DF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Non-planned Procedures (GSO &amp; non-GSO) subject to coordination (Articles 9 &amp; 11)</a:t>
            </a:r>
          </a:p>
        </p:txBody>
      </p:sp>
      <p:sp>
        <p:nvSpPr>
          <p:cNvPr id="8" name="Rectangle 7"/>
          <p:cNvSpPr/>
          <p:nvPr/>
        </p:nvSpPr>
        <p:spPr>
          <a:xfrm>
            <a:off x="1403648" y="1766635"/>
            <a:ext cx="2265040" cy="3168352"/>
          </a:xfrm>
          <a:prstGeom prst="rect">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3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C</a:t>
            </a:r>
          </a:p>
          <a:p>
            <a:pPr algn="ctr"/>
            <a:r>
              <a:rPr lang="en-US" sz="2000" dirty="0" smtClean="0">
                <a:latin typeface="Arial Unicode MS" panose="020B0604020202020204" pitchFamily="34" charset="-128"/>
                <a:ea typeface="Arial Unicode MS" panose="020B0604020202020204" pitchFamily="34" charset="-128"/>
                <a:cs typeface="Arial Unicode MS" panose="020B0604020202020204" pitchFamily="34" charset="-128"/>
              </a:rPr>
              <a:t>Coordination</a:t>
            </a:r>
            <a:endParaRPr 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9" name="Rectangle 8"/>
          <p:cNvSpPr/>
          <p:nvPr/>
        </p:nvSpPr>
        <p:spPr>
          <a:xfrm>
            <a:off x="4355976" y="1766635"/>
            <a:ext cx="2265040" cy="2722240"/>
          </a:xfrm>
          <a:prstGeom prst="rect">
            <a:avLst/>
          </a:prstGeom>
          <a:solidFill>
            <a:srgbClr val="2C39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3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N</a:t>
            </a:r>
          </a:p>
          <a:p>
            <a:pPr algn="ctr"/>
            <a:r>
              <a:rPr lang="en-US" sz="2000" dirty="0" smtClean="0">
                <a:latin typeface="Arial Unicode MS" panose="020B0604020202020204" pitchFamily="34" charset="-128"/>
                <a:ea typeface="Arial Unicode MS" panose="020B0604020202020204" pitchFamily="34" charset="-128"/>
                <a:cs typeface="Arial Unicode MS" panose="020B0604020202020204" pitchFamily="34" charset="-128"/>
              </a:rPr>
              <a:t>Notification</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Isosceles Triangle 9"/>
          <p:cNvSpPr/>
          <p:nvPr/>
        </p:nvSpPr>
        <p:spPr>
          <a:xfrm rot="10800000">
            <a:off x="3117125" y="3578538"/>
            <a:ext cx="246948" cy="237749"/>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1" name="Isosceles Triangle 10"/>
          <p:cNvSpPr/>
          <p:nvPr/>
        </p:nvSpPr>
        <p:spPr>
          <a:xfrm rot="5400000">
            <a:off x="3808603" y="2946552"/>
            <a:ext cx="407458" cy="362406"/>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5" name="Rectangle 14"/>
          <p:cNvSpPr/>
          <p:nvPr/>
        </p:nvSpPr>
        <p:spPr>
          <a:xfrm>
            <a:off x="2925238" y="3858908"/>
            <a:ext cx="630723" cy="1008112"/>
          </a:xfrm>
          <a:prstGeom prst="rect">
            <a:avLst/>
          </a:prstGeom>
          <a:solidFill>
            <a:srgbClr val="8CB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3600" dirty="0" smtClean="0">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r>
              <a:rPr lang="en-US" sz="2000" dirty="0" smtClean="0">
                <a:latin typeface="Arial Unicode MS" panose="020B0604020202020204" pitchFamily="34" charset="-128"/>
                <a:ea typeface="Arial Unicode MS" panose="020B0604020202020204" pitchFamily="34" charset="-128"/>
                <a:cs typeface="Arial Unicode MS" panose="020B0604020202020204" pitchFamily="34" charset="-128"/>
              </a:rPr>
              <a:t>API</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43679182"/>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eft Bracket 7"/>
          <p:cNvSpPr/>
          <p:nvPr/>
        </p:nvSpPr>
        <p:spPr>
          <a:xfrm rot="16200000">
            <a:off x="3712181" y="3626436"/>
            <a:ext cx="312270" cy="5217368"/>
          </a:xfrm>
          <a:prstGeom prst="leftBracket">
            <a:avLst/>
          </a:prstGeom>
          <a:ln w="57150">
            <a:solidFill>
              <a:srgbClr val="DF1A3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n w="38100">
                <a:solidFill>
                  <a:schemeClr val="tx1"/>
                </a:solidFill>
              </a:ln>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9" name="Rectangle 8"/>
          <p:cNvSpPr/>
          <p:nvPr/>
        </p:nvSpPr>
        <p:spPr>
          <a:xfrm>
            <a:off x="3245743" y="6008712"/>
            <a:ext cx="1143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MY" sz="2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7 years</a:t>
            </a:r>
          </a:p>
        </p:txBody>
      </p:sp>
      <p:sp>
        <p:nvSpPr>
          <p:cNvPr id="10" name="Rectangle 9"/>
          <p:cNvSpPr/>
          <p:nvPr/>
        </p:nvSpPr>
        <p:spPr>
          <a:xfrm>
            <a:off x="395536" y="773656"/>
            <a:ext cx="8568952" cy="773360"/>
          </a:xfrm>
          <a:prstGeom prst="rect">
            <a:avLst/>
          </a:prstGeom>
          <a:solidFill>
            <a:srgbClr val="DF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Non-planned Procedures (</a:t>
            </a:r>
            <a:r>
              <a:rPr lang="en-US" dirty="0" err="1"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GSO&amp;non-GSO</a:t>
            </a:r>
            <a:r>
              <a:rPr lang="en-US"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 subject to coordination (Articles 9 &amp; 11)</a:t>
            </a:r>
          </a:p>
        </p:txBody>
      </p:sp>
      <p:sp>
        <p:nvSpPr>
          <p:cNvPr id="11" name="Rectangle 10"/>
          <p:cNvSpPr/>
          <p:nvPr/>
        </p:nvSpPr>
        <p:spPr>
          <a:xfrm>
            <a:off x="1403648" y="1766635"/>
            <a:ext cx="2265040" cy="3168352"/>
          </a:xfrm>
          <a:prstGeom prst="rect">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3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C</a:t>
            </a:r>
          </a:p>
          <a:p>
            <a:pPr algn="ctr"/>
            <a:r>
              <a:rPr lang="en-US" sz="2000" dirty="0" smtClean="0">
                <a:latin typeface="Arial Unicode MS" panose="020B0604020202020204" pitchFamily="34" charset="-128"/>
                <a:ea typeface="Arial Unicode MS" panose="020B0604020202020204" pitchFamily="34" charset="-128"/>
                <a:cs typeface="Arial Unicode MS" panose="020B0604020202020204" pitchFamily="34" charset="-128"/>
              </a:rPr>
              <a:t>Coordination</a:t>
            </a:r>
            <a:endParaRPr 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5" name="Rectangle 14"/>
          <p:cNvSpPr/>
          <p:nvPr/>
        </p:nvSpPr>
        <p:spPr>
          <a:xfrm>
            <a:off x="4355976" y="1766635"/>
            <a:ext cx="2265040" cy="2722240"/>
          </a:xfrm>
          <a:prstGeom prst="rect">
            <a:avLst/>
          </a:prstGeom>
          <a:solidFill>
            <a:srgbClr val="2C39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3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N</a:t>
            </a:r>
          </a:p>
          <a:p>
            <a:pPr algn="ctr"/>
            <a:r>
              <a:rPr lang="en-US" sz="2000" dirty="0" smtClean="0">
                <a:latin typeface="Arial Unicode MS" panose="020B0604020202020204" pitchFamily="34" charset="-128"/>
                <a:ea typeface="Arial Unicode MS" panose="020B0604020202020204" pitchFamily="34" charset="-128"/>
                <a:cs typeface="Arial Unicode MS" panose="020B0604020202020204" pitchFamily="34" charset="-128"/>
              </a:rPr>
              <a:t>Notification</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6" name="Isosceles Triangle 15"/>
          <p:cNvSpPr/>
          <p:nvPr/>
        </p:nvSpPr>
        <p:spPr>
          <a:xfrm rot="10800000">
            <a:off x="3117125" y="3578538"/>
            <a:ext cx="246948" cy="237749"/>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7" name="Isosceles Triangle 16"/>
          <p:cNvSpPr/>
          <p:nvPr/>
        </p:nvSpPr>
        <p:spPr>
          <a:xfrm rot="5400000">
            <a:off x="3808603" y="2946552"/>
            <a:ext cx="407458" cy="362406"/>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8" name="Rectangle 17"/>
          <p:cNvSpPr/>
          <p:nvPr/>
        </p:nvSpPr>
        <p:spPr>
          <a:xfrm>
            <a:off x="2925238" y="3858908"/>
            <a:ext cx="630723" cy="1008112"/>
          </a:xfrm>
          <a:prstGeom prst="rect">
            <a:avLst/>
          </a:prstGeom>
          <a:solidFill>
            <a:srgbClr val="8CB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3600" dirty="0" smtClean="0">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r>
              <a:rPr lang="en-US" sz="2000" dirty="0" smtClean="0">
                <a:latin typeface="Arial Unicode MS" panose="020B0604020202020204" pitchFamily="34" charset="-128"/>
                <a:ea typeface="Arial Unicode MS" panose="020B0604020202020204" pitchFamily="34" charset="-128"/>
                <a:cs typeface="Arial Unicode MS" panose="020B0604020202020204" pitchFamily="34" charset="-128"/>
              </a:rPr>
              <a:t>API</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856428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03648" y="1766635"/>
            <a:ext cx="2265040" cy="3168352"/>
          </a:xfrm>
          <a:prstGeom prst="rect">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3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C</a:t>
            </a:r>
          </a:p>
          <a:p>
            <a:pPr algn="ctr"/>
            <a:r>
              <a:rPr lang="en-US" sz="2000" dirty="0" smtClean="0">
                <a:latin typeface="Arial Unicode MS" panose="020B0604020202020204" pitchFamily="34" charset="-128"/>
                <a:ea typeface="Arial Unicode MS" panose="020B0604020202020204" pitchFamily="34" charset="-128"/>
                <a:cs typeface="Arial Unicode MS" panose="020B0604020202020204" pitchFamily="34" charset="-128"/>
              </a:rPr>
              <a:t>Coordination</a:t>
            </a:r>
            <a:endParaRPr 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Rectangle 5"/>
          <p:cNvSpPr/>
          <p:nvPr/>
        </p:nvSpPr>
        <p:spPr>
          <a:xfrm>
            <a:off x="4355976" y="1766635"/>
            <a:ext cx="2265040" cy="2722240"/>
          </a:xfrm>
          <a:prstGeom prst="rect">
            <a:avLst/>
          </a:prstGeom>
          <a:solidFill>
            <a:srgbClr val="2C39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3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N</a:t>
            </a:r>
          </a:p>
          <a:p>
            <a:pPr algn="ctr"/>
            <a:r>
              <a:rPr lang="en-US" sz="2000" dirty="0" smtClean="0">
                <a:latin typeface="Arial Unicode MS" panose="020B0604020202020204" pitchFamily="34" charset="-128"/>
                <a:ea typeface="Arial Unicode MS" panose="020B0604020202020204" pitchFamily="34" charset="-128"/>
                <a:cs typeface="Arial Unicode MS" panose="020B0604020202020204" pitchFamily="34" charset="-128"/>
              </a:rPr>
              <a:t>Notification</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Isosceles Triangle 11"/>
          <p:cNvSpPr/>
          <p:nvPr/>
        </p:nvSpPr>
        <p:spPr>
          <a:xfrm rot="10800000">
            <a:off x="3117125" y="3578538"/>
            <a:ext cx="246948" cy="237749"/>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Isosceles Triangle 12"/>
          <p:cNvSpPr/>
          <p:nvPr/>
        </p:nvSpPr>
        <p:spPr>
          <a:xfrm rot="5400000">
            <a:off x="3808603" y="2946552"/>
            <a:ext cx="407458" cy="362406"/>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Rectangle 2"/>
          <p:cNvSpPr/>
          <p:nvPr/>
        </p:nvSpPr>
        <p:spPr>
          <a:xfrm>
            <a:off x="2925238" y="3858908"/>
            <a:ext cx="630723" cy="1008112"/>
          </a:xfrm>
          <a:prstGeom prst="rect">
            <a:avLst/>
          </a:prstGeom>
          <a:solidFill>
            <a:srgbClr val="8CB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3600" dirty="0" smtClean="0">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r>
              <a:rPr lang="en-US" sz="2000" dirty="0" smtClean="0">
                <a:latin typeface="Arial Unicode MS" panose="020B0604020202020204" pitchFamily="34" charset="-128"/>
                <a:ea typeface="Arial Unicode MS" panose="020B0604020202020204" pitchFamily="34" charset="-128"/>
                <a:cs typeface="Arial Unicode MS" panose="020B0604020202020204" pitchFamily="34" charset="-128"/>
              </a:rPr>
              <a:t>API</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8" name="Rectangle 7"/>
          <p:cNvSpPr/>
          <p:nvPr/>
        </p:nvSpPr>
        <p:spPr>
          <a:xfrm>
            <a:off x="1403648" y="4979319"/>
            <a:ext cx="2265040" cy="548028"/>
          </a:xfrm>
          <a:prstGeom prst="rect">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Interference free negotiations</a:t>
            </a:r>
          </a:p>
        </p:txBody>
      </p:sp>
      <p:sp>
        <p:nvSpPr>
          <p:cNvPr id="9" name="Rectangle 8"/>
          <p:cNvSpPr/>
          <p:nvPr/>
        </p:nvSpPr>
        <p:spPr>
          <a:xfrm>
            <a:off x="4355976" y="4547351"/>
            <a:ext cx="2265040" cy="468000"/>
          </a:xfrm>
          <a:prstGeom prst="rect">
            <a:avLst/>
          </a:prstGeom>
          <a:solidFill>
            <a:srgbClr val="2C39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CR/C + 7 years</a:t>
            </a:r>
          </a:p>
        </p:txBody>
      </p:sp>
      <p:sp>
        <p:nvSpPr>
          <p:cNvPr id="10" name="Rectangle 9"/>
          <p:cNvSpPr/>
          <p:nvPr/>
        </p:nvSpPr>
        <p:spPr>
          <a:xfrm>
            <a:off x="1423283" y="5569685"/>
            <a:ext cx="2265039" cy="702000"/>
          </a:xfrm>
          <a:prstGeom prst="rect">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Comment</a:t>
            </a:r>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CR/C </a:t>
            </a:r>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+ 4 months</a:t>
            </a:r>
          </a:p>
        </p:txBody>
      </p:sp>
      <p:sp>
        <p:nvSpPr>
          <p:cNvPr id="11" name="Rectangle 10"/>
          <p:cNvSpPr/>
          <p:nvPr/>
        </p:nvSpPr>
        <p:spPr>
          <a:xfrm>
            <a:off x="4355975" y="5527347"/>
            <a:ext cx="2265041" cy="720180"/>
          </a:xfrm>
          <a:prstGeom prst="rect">
            <a:avLst/>
          </a:prstGeom>
          <a:solidFill>
            <a:srgbClr val="2C39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BIU &amp; DD</a:t>
            </a:r>
          </a:p>
          <a:p>
            <a:pPr algn="ctr"/>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API + 7 years</a:t>
            </a:r>
          </a:p>
        </p:txBody>
      </p:sp>
      <p:sp>
        <p:nvSpPr>
          <p:cNvPr id="15" name="Rectangle 14"/>
          <p:cNvSpPr/>
          <p:nvPr/>
        </p:nvSpPr>
        <p:spPr>
          <a:xfrm>
            <a:off x="4355975" y="5078006"/>
            <a:ext cx="2265041" cy="468000"/>
          </a:xfrm>
          <a:prstGeom prst="rect">
            <a:avLst/>
          </a:prstGeom>
          <a:solidFill>
            <a:srgbClr val="2C39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BIU – 3 years</a:t>
            </a:r>
          </a:p>
        </p:txBody>
      </p:sp>
      <p:sp>
        <p:nvSpPr>
          <p:cNvPr id="16" name="Title 1">
            <a:hlinkClick r:id="rId3" action="ppaction://hlinkpres?slideindex=13&amp;slidetitle=Time Limits"/>
          </p:cNvPr>
          <p:cNvSpPr txBox="1">
            <a:spLocks/>
          </p:cNvSpPr>
          <p:nvPr/>
        </p:nvSpPr>
        <p:spPr>
          <a:xfrm>
            <a:off x="-2196752" y="6564664"/>
            <a:ext cx="6912768" cy="255240"/>
          </a:xfrm>
          <a:prstGeom prst="rect">
            <a:avLst/>
          </a:prstGeom>
          <a:no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MY" sz="1000" dirty="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Source: </a:t>
            </a:r>
            <a:r>
              <a:rPr lang="en-MY" sz="1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Nos. 9.1, 9.5D, 9.52C, 9.43, 11.44.1, 11.25, 11.44 of </a:t>
            </a:r>
            <a:r>
              <a:rPr lang="en-MY" sz="1000" dirty="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Radio Regulations</a:t>
            </a:r>
          </a:p>
        </p:txBody>
      </p:sp>
      <p:sp>
        <p:nvSpPr>
          <p:cNvPr id="17" name="Rectangle 16"/>
          <p:cNvSpPr/>
          <p:nvPr/>
        </p:nvSpPr>
        <p:spPr>
          <a:xfrm>
            <a:off x="395536" y="773656"/>
            <a:ext cx="8568952" cy="773360"/>
          </a:xfrm>
          <a:prstGeom prst="rect">
            <a:avLst/>
          </a:prstGeom>
          <a:solidFill>
            <a:srgbClr val="DF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Non-planned Procedures (</a:t>
            </a:r>
            <a:r>
              <a:rPr lang="en-US" dirty="0" err="1"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GSO&amp;non-GSO</a:t>
            </a:r>
            <a:r>
              <a:rPr lang="en-US"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 subject to coordination (Articles 9 &amp; 11)</a:t>
            </a:r>
          </a:p>
        </p:txBody>
      </p:sp>
    </p:spTree>
    <p:extLst>
      <p:ext uri="{BB962C8B-B14F-4D97-AF65-F5344CB8AC3E}">
        <p14:creationId xmlns:p14="http://schemas.microsoft.com/office/powerpoint/2010/main" val="35184252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500"/>
                                        <p:tgtEl>
                                          <p:spTgt spid="8">
                                            <p:bg/>
                                          </p:spTgt>
                                        </p:tgtEl>
                                      </p:cBhvr>
                                    </p:animEffect>
                                    <p:anim calcmode="lin" valueType="num">
                                      <p:cBhvr>
                                        <p:cTn id="8" dur="500" fill="hold"/>
                                        <p:tgtEl>
                                          <p:spTgt spid="8">
                                            <p:bg/>
                                          </p:spTgt>
                                        </p:tgtEl>
                                        <p:attrNameLst>
                                          <p:attrName>ppt_x</p:attrName>
                                        </p:attrNameLst>
                                      </p:cBhvr>
                                      <p:tavLst>
                                        <p:tav tm="0">
                                          <p:val>
                                            <p:strVal val="#ppt_x"/>
                                          </p:val>
                                        </p:tav>
                                        <p:tav tm="100000">
                                          <p:val>
                                            <p:strVal val="#ppt_x"/>
                                          </p:val>
                                        </p:tav>
                                      </p:tavLst>
                                    </p:anim>
                                    <p:anim calcmode="lin" valueType="num">
                                      <p:cBhvr>
                                        <p:cTn id="9" dur="500" fill="hold"/>
                                        <p:tgtEl>
                                          <p:spTgt spid="8">
                                            <p:bg/>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anim calcmode="lin" valueType="num">
                                      <p:cBhvr>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0">
                                            <p:bg/>
                                          </p:spTgt>
                                        </p:tgtEl>
                                        <p:attrNameLst>
                                          <p:attrName>style.visibility</p:attrName>
                                        </p:attrNameLst>
                                      </p:cBhvr>
                                      <p:to>
                                        <p:strVal val="visible"/>
                                      </p:to>
                                    </p:set>
                                    <p:animEffect transition="in" filter="fade">
                                      <p:cBhvr>
                                        <p:cTn id="19" dur="500"/>
                                        <p:tgtEl>
                                          <p:spTgt spid="10">
                                            <p:bg/>
                                          </p:spTgt>
                                        </p:tgtEl>
                                      </p:cBhvr>
                                    </p:animEffect>
                                    <p:anim calcmode="lin" valueType="num">
                                      <p:cBhvr>
                                        <p:cTn id="20" dur="500" fill="hold"/>
                                        <p:tgtEl>
                                          <p:spTgt spid="10">
                                            <p:bg/>
                                          </p:spTgt>
                                        </p:tgtEl>
                                        <p:attrNameLst>
                                          <p:attrName>ppt_x</p:attrName>
                                        </p:attrNameLst>
                                      </p:cBhvr>
                                      <p:tavLst>
                                        <p:tav tm="0">
                                          <p:val>
                                            <p:strVal val="#ppt_x"/>
                                          </p:val>
                                        </p:tav>
                                        <p:tav tm="100000">
                                          <p:val>
                                            <p:strVal val="#ppt_x"/>
                                          </p:val>
                                        </p:tav>
                                      </p:tavLst>
                                    </p:anim>
                                    <p:anim calcmode="lin" valueType="num">
                                      <p:cBhvr>
                                        <p:cTn id="21" dur="500" fill="hold"/>
                                        <p:tgtEl>
                                          <p:spTgt spid="10">
                                            <p:bg/>
                                          </p:spTgt>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fade">
                                      <p:cBhvr>
                                        <p:cTn id="24" dur="500"/>
                                        <p:tgtEl>
                                          <p:spTgt spid="10">
                                            <p:txEl>
                                              <p:pRg st="0" end="0"/>
                                            </p:txEl>
                                          </p:spTgt>
                                        </p:tgtEl>
                                      </p:cBhvr>
                                    </p:animEffect>
                                    <p:anim calcmode="lin" valueType="num">
                                      <p:cBhvr>
                                        <p:cTn id="2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10">
                                            <p:txEl>
                                              <p:pRg st="0" end="0"/>
                                            </p:txEl>
                                          </p:spTgt>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animEffect transition="in" filter="fade">
                                      <p:cBhvr>
                                        <p:cTn id="29" dur="500"/>
                                        <p:tgtEl>
                                          <p:spTgt spid="10">
                                            <p:txEl>
                                              <p:pRg st="1" end="1"/>
                                            </p:txEl>
                                          </p:spTgt>
                                        </p:tgtEl>
                                      </p:cBhvr>
                                    </p:animEffect>
                                    <p:anim calcmode="lin" valueType="num">
                                      <p:cBhvr>
                                        <p:cTn id="30"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31" dur="5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9">
                                            <p:bg/>
                                          </p:spTgt>
                                        </p:tgtEl>
                                        <p:attrNameLst>
                                          <p:attrName>style.visibility</p:attrName>
                                        </p:attrNameLst>
                                      </p:cBhvr>
                                      <p:to>
                                        <p:strVal val="visible"/>
                                      </p:to>
                                    </p:set>
                                    <p:animEffect transition="in" filter="fade">
                                      <p:cBhvr>
                                        <p:cTn id="36" dur="500"/>
                                        <p:tgtEl>
                                          <p:spTgt spid="9">
                                            <p:bg/>
                                          </p:spTgt>
                                        </p:tgtEl>
                                      </p:cBhvr>
                                    </p:animEffect>
                                    <p:anim calcmode="lin" valueType="num">
                                      <p:cBhvr>
                                        <p:cTn id="37" dur="500" fill="hold"/>
                                        <p:tgtEl>
                                          <p:spTgt spid="9">
                                            <p:bg/>
                                          </p:spTgt>
                                        </p:tgtEl>
                                        <p:attrNameLst>
                                          <p:attrName>ppt_x</p:attrName>
                                        </p:attrNameLst>
                                      </p:cBhvr>
                                      <p:tavLst>
                                        <p:tav tm="0">
                                          <p:val>
                                            <p:strVal val="#ppt_x"/>
                                          </p:val>
                                        </p:tav>
                                        <p:tav tm="100000">
                                          <p:val>
                                            <p:strVal val="#ppt_x"/>
                                          </p:val>
                                        </p:tav>
                                      </p:tavLst>
                                    </p:anim>
                                    <p:anim calcmode="lin" valueType="num">
                                      <p:cBhvr>
                                        <p:cTn id="38" dur="500" fill="hold"/>
                                        <p:tgtEl>
                                          <p:spTgt spid="9">
                                            <p:bg/>
                                          </p:spTgt>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fade">
                                      <p:cBhvr>
                                        <p:cTn id="41" dur="500"/>
                                        <p:tgtEl>
                                          <p:spTgt spid="9">
                                            <p:txEl>
                                              <p:pRg st="0" end="0"/>
                                            </p:txEl>
                                          </p:spTgt>
                                        </p:tgtEl>
                                      </p:cBhvr>
                                    </p:animEffect>
                                    <p:anim calcmode="lin" valueType="num">
                                      <p:cBhvr>
                                        <p:cTn id="4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15">
                                            <p:bg/>
                                          </p:spTgt>
                                        </p:tgtEl>
                                        <p:attrNameLst>
                                          <p:attrName>style.visibility</p:attrName>
                                        </p:attrNameLst>
                                      </p:cBhvr>
                                      <p:to>
                                        <p:strVal val="visible"/>
                                      </p:to>
                                    </p:set>
                                    <p:animEffect transition="in" filter="fade">
                                      <p:cBhvr>
                                        <p:cTn id="48" dur="500"/>
                                        <p:tgtEl>
                                          <p:spTgt spid="15">
                                            <p:bg/>
                                          </p:spTgt>
                                        </p:tgtEl>
                                      </p:cBhvr>
                                    </p:animEffect>
                                    <p:anim calcmode="lin" valueType="num">
                                      <p:cBhvr>
                                        <p:cTn id="49" dur="500" fill="hold"/>
                                        <p:tgtEl>
                                          <p:spTgt spid="15">
                                            <p:bg/>
                                          </p:spTgt>
                                        </p:tgtEl>
                                        <p:attrNameLst>
                                          <p:attrName>ppt_x</p:attrName>
                                        </p:attrNameLst>
                                      </p:cBhvr>
                                      <p:tavLst>
                                        <p:tav tm="0">
                                          <p:val>
                                            <p:strVal val="#ppt_x"/>
                                          </p:val>
                                        </p:tav>
                                        <p:tav tm="100000">
                                          <p:val>
                                            <p:strVal val="#ppt_x"/>
                                          </p:val>
                                        </p:tav>
                                      </p:tavLst>
                                    </p:anim>
                                    <p:anim calcmode="lin" valueType="num">
                                      <p:cBhvr>
                                        <p:cTn id="50" dur="500" fill="hold"/>
                                        <p:tgtEl>
                                          <p:spTgt spid="15">
                                            <p:bg/>
                                          </p:spTgt>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15">
                                            <p:txEl>
                                              <p:pRg st="0" end="0"/>
                                            </p:txEl>
                                          </p:spTgt>
                                        </p:tgtEl>
                                        <p:attrNameLst>
                                          <p:attrName>style.visibility</p:attrName>
                                        </p:attrNameLst>
                                      </p:cBhvr>
                                      <p:to>
                                        <p:strVal val="visible"/>
                                      </p:to>
                                    </p:set>
                                    <p:animEffect transition="in" filter="fade">
                                      <p:cBhvr>
                                        <p:cTn id="53" dur="500"/>
                                        <p:tgtEl>
                                          <p:spTgt spid="15">
                                            <p:txEl>
                                              <p:pRg st="0" end="0"/>
                                            </p:txEl>
                                          </p:spTgt>
                                        </p:tgtEl>
                                      </p:cBhvr>
                                    </p:animEffect>
                                    <p:anim calcmode="lin" valueType="num">
                                      <p:cBhvr>
                                        <p:cTn id="54"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55" dur="5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11">
                                            <p:bg/>
                                          </p:spTgt>
                                        </p:tgtEl>
                                        <p:attrNameLst>
                                          <p:attrName>style.visibility</p:attrName>
                                        </p:attrNameLst>
                                      </p:cBhvr>
                                      <p:to>
                                        <p:strVal val="visible"/>
                                      </p:to>
                                    </p:set>
                                    <p:animEffect transition="in" filter="fade">
                                      <p:cBhvr>
                                        <p:cTn id="60" dur="500"/>
                                        <p:tgtEl>
                                          <p:spTgt spid="11">
                                            <p:bg/>
                                          </p:spTgt>
                                        </p:tgtEl>
                                      </p:cBhvr>
                                    </p:animEffect>
                                    <p:anim calcmode="lin" valueType="num">
                                      <p:cBhvr>
                                        <p:cTn id="61" dur="500" fill="hold"/>
                                        <p:tgtEl>
                                          <p:spTgt spid="11">
                                            <p:bg/>
                                          </p:spTgt>
                                        </p:tgtEl>
                                        <p:attrNameLst>
                                          <p:attrName>ppt_x</p:attrName>
                                        </p:attrNameLst>
                                      </p:cBhvr>
                                      <p:tavLst>
                                        <p:tav tm="0">
                                          <p:val>
                                            <p:strVal val="#ppt_x"/>
                                          </p:val>
                                        </p:tav>
                                        <p:tav tm="100000">
                                          <p:val>
                                            <p:strVal val="#ppt_x"/>
                                          </p:val>
                                        </p:tav>
                                      </p:tavLst>
                                    </p:anim>
                                    <p:anim calcmode="lin" valueType="num">
                                      <p:cBhvr>
                                        <p:cTn id="62" dur="500" fill="hold"/>
                                        <p:tgtEl>
                                          <p:spTgt spid="11">
                                            <p:bg/>
                                          </p:spTgt>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11">
                                            <p:txEl>
                                              <p:pRg st="0" end="0"/>
                                            </p:txEl>
                                          </p:spTgt>
                                        </p:tgtEl>
                                        <p:attrNameLst>
                                          <p:attrName>style.visibility</p:attrName>
                                        </p:attrNameLst>
                                      </p:cBhvr>
                                      <p:to>
                                        <p:strVal val="visible"/>
                                      </p:to>
                                    </p:set>
                                    <p:animEffect transition="in" filter="fade">
                                      <p:cBhvr>
                                        <p:cTn id="65" dur="500"/>
                                        <p:tgtEl>
                                          <p:spTgt spid="11">
                                            <p:txEl>
                                              <p:pRg st="0" end="0"/>
                                            </p:txEl>
                                          </p:spTgt>
                                        </p:tgtEl>
                                      </p:cBhvr>
                                    </p:animEffect>
                                    <p:anim calcmode="lin" valueType="num">
                                      <p:cBhvr>
                                        <p:cTn id="66"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67" dur="500" fill="hold"/>
                                        <p:tgtEl>
                                          <p:spTgt spid="11">
                                            <p:txEl>
                                              <p:pRg st="0" end="0"/>
                                            </p:txEl>
                                          </p:spTgt>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11">
                                            <p:txEl>
                                              <p:pRg st="1" end="1"/>
                                            </p:txEl>
                                          </p:spTgt>
                                        </p:tgtEl>
                                        <p:attrNameLst>
                                          <p:attrName>style.visibility</p:attrName>
                                        </p:attrNameLst>
                                      </p:cBhvr>
                                      <p:to>
                                        <p:strVal val="visible"/>
                                      </p:to>
                                    </p:set>
                                    <p:animEffect transition="in" filter="fade">
                                      <p:cBhvr>
                                        <p:cTn id="70" dur="500"/>
                                        <p:tgtEl>
                                          <p:spTgt spid="11">
                                            <p:txEl>
                                              <p:pRg st="1" end="1"/>
                                            </p:txEl>
                                          </p:spTgt>
                                        </p:tgtEl>
                                      </p:cBhvr>
                                    </p:animEffect>
                                    <p:anim calcmode="lin" valueType="num">
                                      <p:cBhvr>
                                        <p:cTn id="7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72" dur="5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9" grpId="0" build="p" animBg="1"/>
      <p:bldP spid="10" grpId="0" build="p" animBg="1"/>
      <p:bldP spid="11" grpId="0" build="p" animBg="1"/>
      <p:bldP spid="15"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rot="1764564">
            <a:off x="4001182" y="579037"/>
            <a:ext cx="3769500" cy="5377082"/>
          </a:xfrm>
          <a:prstGeom prst="rect">
            <a:avLst/>
          </a:prstGeom>
          <a:ln>
            <a:noFill/>
          </a:ln>
          <a:effectLst>
            <a:outerShdw blurRad="292100" dist="139700" dir="2700000" algn="tl" rotWithShape="0">
              <a:srgbClr val="333333">
                <a:alpha val="65000"/>
              </a:srgbClr>
            </a:outerShdw>
          </a:effectLst>
        </p:spPr>
      </p:pic>
      <p:sp>
        <p:nvSpPr>
          <p:cNvPr id="6" name="Title 1"/>
          <p:cNvSpPr txBox="1">
            <a:spLocks/>
          </p:cNvSpPr>
          <p:nvPr/>
        </p:nvSpPr>
        <p:spPr>
          <a:xfrm>
            <a:off x="3995936" y="4509120"/>
            <a:ext cx="4824535" cy="1656184"/>
          </a:xfrm>
          <a:prstGeom prst="rect">
            <a:avLst/>
          </a:prstGeom>
          <a:solidFill>
            <a:schemeClr val="bg1">
              <a:alpha val="35000"/>
            </a:schemeClr>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MY" sz="2800" dirty="0" smtClean="0">
                <a:solidFill>
                  <a:srgbClr val="C91B2F"/>
                </a:solidFill>
                <a:latin typeface="Arial Black" panose="020B0A04020102020204" pitchFamily="34" charset="0"/>
                <a:cs typeface="Arial" panose="020B0604020202020204" pitchFamily="34" charset="0"/>
              </a:rPr>
              <a:t>PLANNED </a:t>
            </a:r>
          </a:p>
          <a:p>
            <a:pPr algn="r"/>
            <a:r>
              <a:rPr lang="en-MY" sz="2800" dirty="0" smtClean="0">
                <a:solidFill>
                  <a:srgbClr val="C91B2F"/>
                </a:solidFill>
                <a:latin typeface="Arial Black" panose="020B0A04020102020204" pitchFamily="34" charset="0"/>
                <a:cs typeface="Arial" panose="020B0604020202020204" pitchFamily="34" charset="0"/>
              </a:rPr>
              <a:t>PROCEDURES</a:t>
            </a:r>
            <a:endParaRPr lang="en-MY" sz="1400" dirty="0" smtClean="0">
              <a:solidFill>
                <a:srgbClr val="C91B2F"/>
              </a:solidFill>
              <a:latin typeface="Century Gothic" panose="020B0502020202020204" pitchFamily="34" charset="0"/>
              <a:cs typeface="Arial" panose="020B0604020202020204" pitchFamily="34" charset="0"/>
            </a:endParaRPr>
          </a:p>
          <a:p>
            <a:pPr algn="r"/>
            <a:endParaRPr lang="en-MY" sz="1400" dirty="0">
              <a:solidFill>
                <a:schemeClr val="tx1">
                  <a:lumMod val="75000"/>
                  <a:lumOff val="25000"/>
                </a:schemeClr>
              </a:solidFill>
              <a:latin typeface="Century Gothic" panose="020B0502020202020204" pitchFamily="34" charset="0"/>
              <a:cs typeface="Arial" panose="020B0604020202020204" pitchFamily="34" charset="0"/>
            </a:endParaRPr>
          </a:p>
          <a:p>
            <a:pPr algn="r"/>
            <a:r>
              <a:rPr lang="en-MY" sz="18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Appendix 30,30A,30B</a:t>
            </a:r>
            <a:endParaRPr lang="en-MY" sz="1000" dirty="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7" name="Picture 6"/>
          <p:cNvPicPr>
            <a:picLocks noChangeAspect="1"/>
          </p:cNvPicPr>
          <p:nvPr/>
        </p:nvPicPr>
        <p:blipFill>
          <a:blip r:embed="rId3"/>
          <a:stretch>
            <a:fillRect/>
          </a:stretch>
        </p:blipFill>
        <p:spPr>
          <a:xfrm rot="1516794">
            <a:off x="3056720" y="936830"/>
            <a:ext cx="3767399" cy="537408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a:stretch>
            <a:fillRect/>
          </a:stretch>
        </p:blipFill>
        <p:spPr>
          <a:xfrm>
            <a:off x="395536" y="386729"/>
            <a:ext cx="3767399" cy="5388811"/>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422" y="1371894"/>
            <a:ext cx="3708554" cy="5294602"/>
          </a:xfrm>
          <a:prstGeom prst="rect">
            <a:avLst/>
          </a:prstGeom>
        </p:spPr>
      </p:pic>
    </p:spTree>
    <p:extLst>
      <p:ext uri="{BB962C8B-B14F-4D97-AF65-F5344CB8AC3E}">
        <p14:creationId xmlns:p14="http://schemas.microsoft.com/office/powerpoint/2010/main" val="333106847"/>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95536" y="773656"/>
            <a:ext cx="8568952" cy="773360"/>
          </a:xfrm>
          <a:prstGeom prst="rect">
            <a:avLst/>
          </a:prstGeom>
          <a:solidFill>
            <a:srgbClr val="DF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BSS Planned Procedures (GSO) </a:t>
            </a:r>
          </a:p>
          <a:p>
            <a:pPr algn="ctr"/>
            <a:r>
              <a:rPr lang="en-US"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(Appendix 30/30A)</a:t>
            </a:r>
          </a:p>
        </p:txBody>
      </p:sp>
      <p:sp>
        <p:nvSpPr>
          <p:cNvPr id="8" name="Rectangle 7"/>
          <p:cNvSpPr/>
          <p:nvPr/>
        </p:nvSpPr>
        <p:spPr>
          <a:xfrm>
            <a:off x="2378324" y="1766635"/>
            <a:ext cx="2265040" cy="1564849"/>
          </a:xfrm>
          <a:prstGeom prst="rect">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Plan</a:t>
            </a:r>
          </a:p>
        </p:txBody>
      </p:sp>
      <p:sp>
        <p:nvSpPr>
          <p:cNvPr id="9" name="Rectangle 8"/>
          <p:cNvSpPr/>
          <p:nvPr/>
        </p:nvSpPr>
        <p:spPr>
          <a:xfrm>
            <a:off x="6156176" y="1766635"/>
            <a:ext cx="2265040" cy="1564849"/>
          </a:xfrm>
          <a:prstGeom prst="rect">
            <a:avLst/>
          </a:prstGeom>
          <a:solidFill>
            <a:srgbClr val="2C39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MIFR</a:t>
            </a:r>
          </a:p>
        </p:txBody>
      </p:sp>
      <p:sp>
        <p:nvSpPr>
          <p:cNvPr id="11" name="Isosceles Triangle 10"/>
          <p:cNvSpPr/>
          <p:nvPr/>
        </p:nvSpPr>
        <p:spPr>
          <a:xfrm rot="5400000">
            <a:off x="5455373" y="2367856"/>
            <a:ext cx="407458" cy="362406"/>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Isosceles Triangle 11"/>
          <p:cNvSpPr/>
          <p:nvPr/>
        </p:nvSpPr>
        <p:spPr>
          <a:xfrm rot="5400000">
            <a:off x="1552003" y="2367856"/>
            <a:ext cx="407458" cy="362406"/>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Rectangle 12"/>
          <p:cNvSpPr/>
          <p:nvPr/>
        </p:nvSpPr>
        <p:spPr>
          <a:xfrm>
            <a:off x="1098235" y="1888130"/>
            <a:ext cx="1143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MY" sz="2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Art. 4</a:t>
            </a:r>
          </a:p>
        </p:txBody>
      </p:sp>
      <p:sp>
        <p:nvSpPr>
          <p:cNvPr id="16" name="Rectangle 15"/>
          <p:cNvSpPr/>
          <p:nvPr/>
        </p:nvSpPr>
        <p:spPr>
          <a:xfrm>
            <a:off x="5013176" y="1939459"/>
            <a:ext cx="1143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MY" sz="2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Art. 5</a:t>
            </a:r>
          </a:p>
        </p:txBody>
      </p:sp>
      <p:sp>
        <p:nvSpPr>
          <p:cNvPr id="17" name="Rectangle 16"/>
          <p:cNvSpPr/>
          <p:nvPr/>
        </p:nvSpPr>
        <p:spPr>
          <a:xfrm>
            <a:off x="8631" y="2320459"/>
            <a:ext cx="1683049"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MY" sz="2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Region 2</a:t>
            </a:r>
          </a:p>
        </p:txBody>
      </p:sp>
      <p:sp>
        <p:nvSpPr>
          <p:cNvPr id="18" name="Rectangle 17"/>
          <p:cNvSpPr/>
          <p:nvPr/>
        </p:nvSpPr>
        <p:spPr>
          <a:xfrm>
            <a:off x="2378324" y="3573016"/>
            <a:ext cx="2265040" cy="1564849"/>
          </a:xfrm>
          <a:prstGeom prst="rect">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List</a:t>
            </a:r>
          </a:p>
        </p:txBody>
      </p:sp>
      <p:sp>
        <p:nvSpPr>
          <p:cNvPr id="19" name="Rectangle 18"/>
          <p:cNvSpPr/>
          <p:nvPr/>
        </p:nvSpPr>
        <p:spPr>
          <a:xfrm>
            <a:off x="6156176" y="4320366"/>
            <a:ext cx="2265040" cy="1564849"/>
          </a:xfrm>
          <a:prstGeom prst="rect">
            <a:avLst/>
          </a:prstGeom>
          <a:solidFill>
            <a:srgbClr val="2C39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MIFR</a:t>
            </a:r>
          </a:p>
        </p:txBody>
      </p:sp>
      <p:sp>
        <p:nvSpPr>
          <p:cNvPr id="20" name="Isosceles Triangle 19"/>
          <p:cNvSpPr/>
          <p:nvPr/>
        </p:nvSpPr>
        <p:spPr>
          <a:xfrm rot="5400000">
            <a:off x="5455373" y="4377966"/>
            <a:ext cx="407458" cy="362406"/>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1" name="Isosceles Triangle 20"/>
          <p:cNvSpPr/>
          <p:nvPr/>
        </p:nvSpPr>
        <p:spPr>
          <a:xfrm rot="5400000">
            <a:off x="1552003" y="4174237"/>
            <a:ext cx="407458" cy="362406"/>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2" name="Rectangle 21"/>
          <p:cNvSpPr/>
          <p:nvPr/>
        </p:nvSpPr>
        <p:spPr>
          <a:xfrm>
            <a:off x="1098235" y="3694511"/>
            <a:ext cx="1143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MY" sz="2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Art. 4</a:t>
            </a:r>
          </a:p>
        </p:txBody>
      </p:sp>
      <p:sp>
        <p:nvSpPr>
          <p:cNvPr id="23" name="Rectangle 22"/>
          <p:cNvSpPr/>
          <p:nvPr/>
        </p:nvSpPr>
        <p:spPr>
          <a:xfrm>
            <a:off x="5013176" y="3898240"/>
            <a:ext cx="1143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MY" sz="2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Art. 5</a:t>
            </a:r>
          </a:p>
        </p:txBody>
      </p:sp>
      <p:sp>
        <p:nvSpPr>
          <p:cNvPr id="24" name="Rectangle 23"/>
          <p:cNvSpPr/>
          <p:nvPr/>
        </p:nvSpPr>
        <p:spPr>
          <a:xfrm>
            <a:off x="8631" y="4755888"/>
            <a:ext cx="1683049"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MY" sz="2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Regions 1&amp;3</a:t>
            </a:r>
          </a:p>
        </p:txBody>
      </p:sp>
      <p:sp>
        <p:nvSpPr>
          <p:cNvPr id="25" name="Rectangle 24"/>
          <p:cNvSpPr/>
          <p:nvPr/>
        </p:nvSpPr>
        <p:spPr>
          <a:xfrm>
            <a:off x="2378324" y="5163691"/>
            <a:ext cx="2265040" cy="1564849"/>
          </a:xfrm>
          <a:prstGeom prst="rect">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Plan</a:t>
            </a:r>
          </a:p>
        </p:txBody>
      </p:sp>
      <p:sp>
        <p:nvSpPr>
          <p:cNvPr id="26" name="Isosceles Triangle 25"/>
          <p:cNvSpPr/>
          <p:nvPr/>
        </p:nvSpPr>
        <p:spPr>
          <a:xfrm rot="5400000">
            <a:off x="5455373" y="5444766"/>
            <a:ext cx="407458" cy="362406"/>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7" name="Rectangle 26"/>
          <p:cNvSpPr/>
          <p:nvPr/>
        </p:nvSpPr>
        <p:spPr>
          <a:xfrm rot="5400000">
            <a:off x="4042126" y="5048250"/>
            <a:ext cx="188163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MY" sz="2000" dirty="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4.1.26 / 4.1.27</a:t>
            </a:r>
            <a:endParaRPr lang="en-MY" sz="2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Freeform 3"/>
          <p:cNvSpPr/>
          <p:nvPr/>
        </p:nvSpPr>
        <p:spPr>
          <a:xfrm>
            <a:off x="4619625" y="4848225"/>
            <a:ext cx="209550" cy="628650"/>
          </a:xfrm>
          <a:custGeom>
            <a:avLst/>
            <a:gdLst>
              <a:gd name="connsiteX0" fmla="*/ 0 w 209550"/>
              <a:gd name="connsiteY0" fmla="*/ 0 h 628650"/>
              <a:gd name="connsiteX1" fmla="*/ 209550 w 209550"/>
              <a:gd name="connsiteY1" fmla="*/ 0 h 628650"/>
              <a:gd name="connsiteX2" fmla="*/ 209550 w 209550"/>
              <a:gd name="connsiteY2" fmla="*/ 628650 h 628650"/>
              <a:gd name="connsiteX3" fmla="*/ 19050 w 2095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209550" h="628650">
                <a:moveTo>
                  <a:pt x="0" y="0"/>
                </a:moveTo>
                <a:lnTo>
                  <a:pt x="209550" y="0"/>
                </a:lnTo>
                <a:lnTo>
                  <a:pt x="209550" y="628650"/>
                </a:lnTo>
                <a:lnTo>
                  <a:pt x="19050" y="628650"/>
                </a:lnTo>
              </a:path>
            </a:pathLst>
          </a:custGeom>
          <a:noFill/>
          <a:ln>
            <a:solidFill>
              <a:schemeClr val="tx1">
                <a:lumMod val="50000"/>
                <a:lumOff val="50000"/>
              </a:schemeClr>
            </a:solidFill>
            <a:prstDash val="sysDash"/>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47768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22" grpId="0"/>
      <p:bldP spid="23" grpId="0"/>
      <p:bldP spid="24" grpId="0"/>
      <p:bldP spid="2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95536" y="773656"/>
            <a:ext cx="8568952" cy="773360"/>
          </a:xfrm>
          <a:prstGeom prst="rect">
            <a:avLst/>
          </a:prstGeom>
          <a:solidFill>
            <a:srgbClr val="DF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FSS Planned Procedures (GSO) </a:t>
            </a:r>
          </a:p>
          <a:p>
            <a:pPr algn="ctr"/>
            <a:r>
              <a:rPr lang="en-US" dirty="0" smtClean="0">
                <a:solidFill>
                  <a:schemeClr val="bg1"/>
                </a:solidFill>
                <a:latin typeface="Arial Black" panose="020B0A04020102020204" pitchFamily="34" charset="0"/>
                <a:ea typeface="Arial Unicode MS" panose="020B0604020202020204" pitchFamily="34" charset="-128"/>
                <a:cs typeface="Arial Unicode MS" panose="020B0604020202020204" pitchFamily="34" charset="-128"/>
              </a:rPr>
              <a:t>(Appendix 30B)</a:t>
            </a:r>
          </a:p>
        </p:txBody>
      </p:sp>
      <p:sp>
        <p:nvSpPr>
          <p:cNvPr id="8" name="Rectangle 7"/>
          <p:cNvSpPr/>
          <p:nvPr/>
        </p:nvSpPr>
        <p:spPr>
          <a:xfrm>
            <a:off x="713995" y="2636912"/>
            <a:ext cx="2265040" cy="1564849"/>
          </a:xfrm>
          <a:prstGeom prst="rect">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Plan</a:t>
            </a:r>
          </a:p>
          <a:p>
            <a:pPr algn="ctr"/>
            <a:r>
              <a:rPr lang="en-US" sz="2000" dirty="0" smtClean="0">
                <a:latin typeface="Arial Unicode MS" panose="020B0604020202020204" pitchFamily="34" charset="-128"/>
                <a:ea typeface="Arial Unicode MS" panose="020B0604020202020204" pitchFamily="34" charset="-128"/>
                <a:cs typeface="Arial Unicode MS" panose="020B0604020202020204" pitchFamily="34" charset="-128"/>
              </a:rPr>
              <a:t>Allotment</a:t>
            </a:r>
          </a:p>
        </p:txBody>
      </p:sp>
      <p:sp>
        <p:nvSpPr>
          <p:cNvPr id="9" name="Rectangle 8"/>
          <p:cNvSpPr/>
          <p:nvPr/>
        </p:nvSpPr>
        <p:spPr>
          <a:xfrm>
            <a:off x="6267400" y="2636912"/>
            <a:ext cx="2265040" cy="1564849"/>
          </a:xfrm>
          <a:prstGeom prst="rect">
            <a:avLst/>
          </a:prstGeom>
          <a:solidFill>
            <a:srgbClr val="2C39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MIFR</a:t>
            </a:r>
          </a:p>
        </p:txBody>
      </p:sp>
      <p:sp>
        <p:nvSpPr>
          <p:cNvPr id="11" name="Isosceles Triangle 10"/>
          <p:cNvSpPr/>
          <p:nvPr/>
        </p:nvSpPr>
        <p:spPr>
          <a:xfrm rot="5400000">
            <a:off x="5821160" y="3238133"/>
            <a:ext cx="407458" cy="362406"/>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Isosceles Triangle 11"/>
          <p:cNvSpPr/>
          <p:nvPr/>
        </p:nvSpPr>
        <p:spPr>
          <a:xfrm rot="5400000">
            <a:off x="3031137" y="3238133"/>
            <a:ext cx="407458" cy="362406"/>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8" name="Rectangle 17"/>
          <p:cNvSpPr/>
          <p:nvPr/>
        </p:nvSpPr>
        <p:spPr>
          <a:xfrm>
            <a:off x="3490698" y="2636912"/>
            <a:ext cx="2265040" cy="1564849"/>
          </a:xfrm>
          <a:prstGeom prst="rect">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5400" dirty="0" smtClean="0">
                <a:latin typeface="Arial Unicode MS" panose="020B0604020202020204" pitchFamily="34" charset="-128"/>
                <a:ea typeface="Arial Unicode MS" panose="020B0604020202020204" pitchFamily="34" charset="-128"/>
                <a:cs typeface="Arial Unicode MS" panose="020B0604020202020204" pitchFamily="34" charset="-128"/>
              </a:rPr>
              <a:t>List</a:t>
            </a:r>
          </a:p>
          <a:p>
            <a:pPr algn="ctr"/>
            <a:r>
              <a:rPr lang="en-US" sz="2000" dirty="0" smtClean="0">
                <a:latin typeface="Arial Unicode MS" panose="020B0604020202020204" pitchFamily="34" charset="-128"/>
                <a:ea typeface="Arial Unicode MS" panose="020B0604020202020204" pitchFamily="34" charset="-128"/>
                <a:cs typeface="Arial Unicode MS" panose="020B0604020202020204" pitchFamily="34" charset="-128"/>
              </a:rPr>
              <a:t>Assignments</a:t>
            </a:r>
            <a:endParaRPr lang="en-US" sz="20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5" name="Rectangle 24"/>
          <p:cNvSpPr/>
          <p:nvPr/>
        </p:nvSpPr>
        <p:spPr>
          <a:xfrm>
            <a:off x="1331640" y="4725144"/>
            <a:ext cx="2265040" cy="1564849"/>
          </a:xfrm>
          <a:prstGeom prst="rect">
            <a:avLst/>
          </a:prstGeom>
          <a:solidFill>
            <a:srgbClr val="5C5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rPr>
              <a:t>Additional Systems</a:t>
            </a:r>
          </a:p>
        </p:txBody>
      </p:sp>
      <p:sp>
        <p:nvSpPr>
          <p:cNvPr id="28" name="Isosceles Triangle 27"/>
          <p:cNvSpPr/>
          <p:nvPr/>
        </p:nvSpPr>
        <p:spPr>
          <a:xfrm rot="2909868">
            <a:off x="3561726" y="4332055"/>
            <a:ext cx="407458" cy="362406"/>
          </a:xfrm>
          <a:prstGeom prst="triangle">
            <a:avLst/>
          </a:prstGeom>
          <a:solidFill>
            <a:schemeClr val="bg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9" name="Rectangle 28"/>
          <p:cNvSpPr/>
          <p:nvPr/>
        </p:nvSpPr>
        <p:spPr>
          <a:xfrm>
            <a:off x="2295966" y="4141490"/>
            <a:ext cx="1683049"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MY" sz="2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Art. 6</a:t>
            </a:r>
          </a:p>
        </p:txBody>
      </p:sp>
      <p:sp>
        <p:nvSpPr>
          <p:cNvPr id="30" name="Rectangle 29"/>
          <p:cNvSpPr/>
          <p:nvPr/>
        </p:nvSpPr>
        <p:spPr>
          <a:xfrm>
            <a:off x="5183364" y="2160290"/>
            <a:ext cx="1683049"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MY" sz="2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Art. 8</a:t>
            </a:r>
          </a:p>
        </p:txBody>
      </p:sp>
      <p:sp>
        <p:nvSpPr>
          <p:cNvPr id="31" name="Rectangle 30"/>
          <p:cNvSpPr/>
          <p:nvPr/>
        </p:nvSpPr>
        <p:spPr>
          <a:xfrm>
            <a:off x="-285309" y="2092780"/>
            <a:ext cx="1683049"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MY" sz="20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Art. 7</a:t>
            </a:r>
          </a:p>
        </p:txBody>
      </p:sp>
    </p:spTree>
    <p:extLst>
      <p:ext uri="{BB962C8B-B14F-4D97-AF65-F5344CB8AC3E}">
        <p14:creationId xmlns:p14="http://schemas.microsoft.com/office/powerpoint/2010/main" val="1840341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nvPr>
        </p:nvGraphicFramePr>
        <p:xfrm>
          <a:off x="1691680" y="1913022"/>
          <a:ext cx="3273552" cy="356616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p:cNvSpPr txBox="1">
            <a:spLocks/>
          </p:cNvSpPr>
          <p:nvPr/>
        </p:nvSpPr>
        <p:spPr>
          <a:xfrm>
            <a:off x="755576" y="476672"/>
            <a:ext cx="7848872" cy="720080"/>
          </a:xfrm>
          <a:prstGeom prst="rect">
            <a:avLst/>
          </a:prstGeom>
          <a:solidFill>
            <a:srgbClr val="FFFFFF">
              <a:alpha val="20000"/>
            </a:srgbClr>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rgbClr val="DF1A31"/>
                </a:solidFill>
                <a:latin typeface="Arial Black" panose="020B0A04020102020204" pitchFamily="34" charset="0"/>
                <a:cs typeface="Arial" panose="020B0604020202020204" pitchFamily="34" charset="0"/>
              </a:rPr>
              <a:t>GSO vs NGSO SATELLITE NETWORKS</a:t>
            </a:r>
          </a:p>
        </p:txBody>
      </p:sp>
      <p:sp>
        <p:nvSpPr>
          <p:cNvPr id="10" name="Title 1"/>
          <p:cNvSpPr txBox="1">
            <a:spLocks/>
          </p:cNvSpPr>
          <p:nvPr/>
        </p:nvSpPr>
        <p:spPr>
          <a:xfrm>
            <a:off x="5364088" y="2708920"/>
            <a:ext cx="2664296" cy="1008112"/>
          </a:xfrm>
          <a:prstGeom prst="rect">
            <a:avLst/>
          </a:prstGeom>
          <a:solidFill>
            <a:srgbClr val="FFFFFF">
              <a:alpha val="20000"/>
            </a:srgbClr>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dirty="0" smtClean="0">
                <a:solidFill>
                  <a:schemeClr val="tx1">
                    <a:lumMod val="75000"/>
                    <a:lumOff val="25000"/>
                  </a:schemeClr>
                </a:solidFill>
                <a:latin typeface="Arial Black" pitchFamily="34" charset="0"/>
                <a:ea typeface="Arial Unicode MS" panose="020B0604020202020204" pitchFamily="34" charset="-128"/>
                <a:cs typeface="Arial Unicode MS" panose="020B0604020202020204" pitchFamily="34" charset="-128"/>
              </a:rPr>
              <a:t>More than 90% </a:t>
            </a:r>
          </a:p>
          <a:p>
            <a:pPr algn="l"/>
            <a:r>
              <a:rPr lang="en-US" sz="18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GSO satellite networks</a:t>
            </a:r>
          </a:p>
        </p:txBody>
      </p:sp>
      <p:cxnSp>
        <p:nvCxnSpPr>
          <p:cNvPr id="11" name="Straight Connector 10"/>
          <p:cNvCxnSpPr/>
          <p:nvPr/>
        </p:nvCxnSpPr>
        <p:spPr>
          <a:xfrm flipH="1">
            <a:off x="4926358" y="3018331"/>
            <a:ext cx="447041" cy="193479"/>
          </a:xfrm>
          <a:prstGeom prst="line">
            <a:avLst/>
          </a:prstGeom>
          <a:ln w="12700">
            <a:solidFill>
              <a:srgbClr val="DF1A31"/>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4818346" y="3211810"/>
            <a:ext cx="108012" cy="108012"/>
          </a:xfrm>
          <a:prstGeom prst="ellipse">
            <a:avLst/>
          </a:prstGeom>
          <a:solidFill>
            <a:srgbClr val="DF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p:cNvCxnSpPr/>
          <p:nvPr/>
        </p:nvCxnSpPr>
        <p:spPr>
          <a:xfrm flipH="1">
            <a:off x="4227686" y="1957958"/>
            <a:ext cx="432048" cy="403860"/>
          </a:xfrm>
          <a:prstGeom prst="line">
            <a:avLst/>
          </a:prstGeom>
          <a:ln w="12700">
            <a:solidFill>
              <a:srgbClr val="DF1A31"/>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4167998" y="2320171"/>
            <a:ext cx="108012" cy="108012"/>
          </a:xfrm>
          <a:prstGeom prst="ellipse">
            <a:avLst/>
          </a:prstGeom>
          <a:solidFill>
            <a:srgbClr val="DF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p:cNvSpPr txBox="1">
            <a:spLocks/>
          </p:cNvSpPr>
          <p:nvPr/>
        </p:nvSpPr>
        <p:spPr>
          <a:xfrm>
            <a:off x="4716016" y="1556792"/>
            <a:ext cx="2448272" cy="720080"/>
          </a:xfrm>
          <a:prstGeom prst="rect">
            <a:avLst/>
          </a:prstGeom>
          <a:solidFill>
            <a:srgbClr val="FFFFFF">
              <a:alpha val="20000"/>
            </a:srgbClr>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dirty="0" smtClean="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NGSO satellite systems</a:t>
            </a:r>
          </a:p>
        </p:txBody>
      </p:sp>
      <p:sp>
        <p:nvSpPr>
          <p:cNvPr id="13" name="Title 1"/>
          <p:cNvSpPr txBox="1">
            <a:spLocks/>
          </p:cNvSpPr>
          <p:nvPr/>
        </p:nvSpPr>
        <p:spPr>
          <a:xfrm>
            <a:off x="2555776" y="6414120"/>
            <a:ext cx="6552728" cy="255240"/>
          </a:xfrm>
          <a:prstGeom prst="rect">
            <a:avLst/>
          </a:prstGeom>
          <a:no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MY" sz="1000" dirty="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Source: Satellite networks in coordination stage, SRS database of 21.02.2014</a:t>
            </a:r>
          </a:p>
          <a:p>
            <a:pPr algn="r"/>
            <a:endParaRPr lang="en-MY" sz="1000" dirty="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96235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5" grpId="0" animBg="1"/>
      <p:bldP spid="1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41</a:t>
            </a:fld>
            <a:endParaRPr lang="en-US" dirty="0"/>
          </a:p>
        </p:txBody>
      </p:sp>
      <p:grpSp>
        <p:nvGrpSpPr>
          <p:cNvPr id="3" name="Group 2"/>
          <p:cNvGrpSpPr/>
          <p:nvPr/>
        </p:nvGrpSpPr>
        <p:grpSpPr>
          <a:xfrm>
            <a:off x="2635958" y="42425"/>
            <a:ext cx="3780804" cy="3780834"/>
            <a:chOff x="2633828" y="80517"/>
            <a:chExt cx="3780804" cy="3780834"/>
          </a:xfrm>
          <a:solidFill>
            <a:srgbClr val="A4ABBF"/>
          </a:solidFill>
        </p:grpSpPr>
        <p:sp>
          <p:nvSpPr>
            <p:cNvPr id="19" name="Oval 18"/>
            <p:cNvSpPr/>
            <p:nvPr/>
          </p:nvSpPr>
          <p:spPr>
            <a:xfrm>
              <a:off x="2633828" y="80517"/>
              <a:ext cx="3780804" cy="3780834"/>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Oval 4"/>
            <p:cNvSpPr/>
            <p:nvPr/>
          </p:nvSpPr>
          <p:spPr>
            <a:xfrm>
              <a:off x="3187514" y="634207"/>
              <a:ext cx="2673432" cy="267345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lvl="0" algn="ctr" defTabSz="1244600" rtl="0">
                <a:spcBef>
                  <a:spcPct val="0"/>
                </a:spcBef>
              </a:pPr>
              <a:r>
                <a:rPr lang="en-US" sz="2200" b="1" kern="1200" dirty="0" smtClean="0">
                  <a:solidFill>
                    <a:srgbClr val="F00807"/>
                  </a:solidFill>
                  <a:latin typeface="Arial Black" panose="020B0A04020102020204" pitchFamily="34" charset="0"/>
                </a:rPr>
                <a:t>INTERNATIONAL REGULATIONS</a:t>
              </a:r>
            </a:p>
            <a:p>
              <a:pPr lvl="0" algn="ctr" defTabSz="1244600" rtl="0">
                <a:spcBef>
                  <a:spcPct val="0"/>
                </a:spcBef>
              </a:pPr>
              <a:endParaRPr lang="en-US" b="0" kern="12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lvl="0" algn="ctr" defTabSz="1244600">
                <a:spcBef>
                  <a:spcPct val="0"/>
                </a:spcBef>
              </a:pPr>
              <a:r>
                <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Lengthy &amp; complex procedures</a:t>
              </a:r>
            </a:p>
            <a:p>
              <a:pPr lvl="0" algn="ctr" defTabSz="1244600">
                <a:spcBef>
                  <a:spcPct val="0"/>
                </a:spcBef>
              </a:pPr>
              <a:r>
                <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Lack of incentive to review underused spectrum/orbital positions</a:t>
              </a:r>
            </a:p>
          </p:txBody>
        </p:sp>
      </p:grpSp>
      <p:grpSp>
        <p:nvGrpSpPr>
          <p:cNvPr id="5" name="Group 4"/>
          <p:cNvGrpSpPr/>
          <p:nvPr/>
        </p:nvGrpSpPr>
        <p:grpSpPr>
          <a:xfrm>
            <a:off x="5681188" y="3455664"/>
            <a:ext cx="3460681" cy="3359900"/>
            <a:chOff x="5679058" y="3493756"/>
            <a:chExt cx="3460681" cy="3359900"/>
          </a:xfrm>
          <a:solidFill>
            <a:srgbClr val="CCC9D1"/>
          </a:solidFill>
        </p:grpSpPr>
        <p:sp>
          <p:nvSpPr>
            <p:cNvPr id="15" name="Oval 14"/>
            <p:cNvSpPr/>
            <p:nvPr/>
          </p:nvSpPr>
          <p:spPr>
            <a:xfrm>
              <a:off x="5679058" y="3493756"/>
              <a:ext cx="3460681" cy="3359900"/>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Oval 8"/>
            <p:cNvSpPr/>
            <p:nvPr/>
          </p:nvSpPr>
          <p:spPr>
            <a:xfrm>
              <a:off x="6185863" y="3985802"/>
              <a:ext cx="2447071" cy="237580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lvl="0" algn="ctr" defTabSz="1244600" rtl="0">
                <a:spcBef>
                  <a:spcPct val="0"/>
                </a:spcBef>
              </a:pPr>
              <a:r>
                <a:rPr lang="en-US" sz="2200" b="1" kern="1200" dirty="0" smtClean="0">
                  <a:solidFill>
                    <a:srgbClr val="F00807"/>
                  </a:solidFill>
                  <a:latin typeface="Arial Black" panose="020B0A04020102020204" pitchFamily="34" charset="0"/>
                </a:rPr>
                <a:t>ORBIT/</a:t>
              </a:r>
            </a:p>
            <a:p>
              <a:pPr lvl="0" algn="ctr" defTabSz="1244600" rtl="0">
                <a:spcBef>
                  <a:spcPct val="0"/>
                </a:spcBef>
              </a:pPr>
              <a:r>
                <a:rPr lang="en-US" sz="2200" b="1" kern="1200" dirty="0" smtClean="0">
                  <a:solidFill>
                    <a:srgbClr val="F00807"/>
                  </a:solidFill>
                  <a:latin typeface="Arial Black" panose="020B0A04020102020204" pitchFamily="34" charset="0"/>
                </a:rPr>
                <a:t>SPECTRUM</a:t>
              </a:r>
            </a:p>
            <a:p>
              <a:pPr lvl="0" algn="ctr" defTabSz="1244600">
                <a:spcBef>
                  <a:spcPct val="0"/>
                </a:spcBef>
              </a:pPr>
              <a:r>
                <a:rPr lang="en-US" kern="120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US" kern="120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US" dirty="0">
                  <a:latin typeface="Arial Unicode MS" panose="020B0604020202020204" pitchFamily="34" charset="-128"/>
                  <a:ea typeface="Arial Unicode MS" panose="020B0604020202020204" pitchFamily="34" charset="-128"/>
                  <a:cs typeface="Arial Unicode MS" panose="020B0604020202020204" pitchFamily="34" charset="-128"/>
                </a:rPr>
                <a:t>Scarcity due to thousands of </a:t>
              </a: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filings</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grpSp>
      <p:grpSp>
        <p:nvGrpSpPr>
          <p:cNvPr id="7" name="Group 6"/>
          <p:cNvGrpSpPr/>
          <p:nvPr/>
        </p:nvGrpSpPr>
        <p:grpSpPr>
          <a:xfrm>
            <a:off x="2130" y="3414568"/>
            <a:ext cx="3468336" cy="3401008"/>
            <a:chOff x="0" y="3452660"/>
            <a:chExt cx="3468336" cy="3401008"/>
          </a:xfrm>
          <a:solidFill>
            <a:srgbClr val="F00807"/>
          </a:solidFill>
        </p:grpSpPr>
        <p:sp>
          <p:nvSpPr>
            <p:cNvPr id="11" name="Oval 10"/>
            <p:cNvSpPr/>
            <p:nvPr/>
          </p:nvSpPr>
          <p:spPr>
            <a:xfrm>
              <a:off x="0" y="3452660"/>
              <a:ext cx="3468336" cy="3401008"/>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Oval 12"/>
            <p:cNvSpPr/>
            <p:nvPr/>
          </p:nvSpPr>
          <p:spPr>
            <a:xfrm>
              <a:off x="410634" y="3950726"/>
              <a:ext cx="2647068" cy="258642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marR="0" lvl="0" algn="ctr" defTabSz="914400" rtl="0" eaLnBrk="1" fontAlgn="auto" latinLnBrk="0" hangingPunct="1">
                <a:spcBef>
                  <a:spcPct val="0"/>
                </a:spcBef>
                <a:buClrTx/>
                <a:buSzTx/>
                <a:buFontTx/>
                <a:buNone/>
                <a:tabLst/>
                <a:defRPr/>
              </a:pPr>
              <a:r>
                <a:rPr lang="en-US" sz="2200" b="1" kern="1200" dirty="0" smtClean="0">
                  <a:solidFill>
                    <a:schemeClr val="bg1"/>
                  </a:solidFill>
                  <a:latin typeface="Arial Black" panose="020B0A04020102020204" pitchFamily="34" charset="0"/>
                </a:rPr>
                <a:t>CONSEQUENCE</a:t>
              </a:r>
            </a:p>
            <a:p>
              <a:pPr marL="0" marR="0" lvl="0" algn="ctr" defTabSz="914400" rtl="0" eaLnBrk="1" fontAlgn="auto" latinLnBrk="0" hangingPunct="1">
                <a:spcBef>
                  <a:spcPct val="0"/>
                </a:spcBef>
                <a:buClrTx/>
                <a:buSzTx/>
                <a:buFontTx/>
                <a:buNone/>
                <a:tabLst/>
                <a:defRPr/>
              </a:pPr>
              <a:endParaRPr lang="en-US" b="1" kern="12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lvl="0" algn="ctr">
                <a:spcBef>
                  <a:spcPct val="0"/>
                </a:spcBef>
                <a:defRPr/>
              </a:pP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Difficulty </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to </a:t>
              </a: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coordinate </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a:p>
              <a:pPr lvl="0" algn="ctr">
                <a:spcBef>
                  <a:spcPct val="0"/>
                </a:spcBef>
                <a:defRPr/>
              </a:pP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Multiple filings</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a:p>
              <a:pPr lvl="0" algn="ctr">
                <a:spcBef>
                  <a:spcPct val="0"/>
                </a:spcBef>
                <a:defRPr/>
              </a:pPr>
              <a:r>
                <a:rPr lang="en-US" dirty="0">
                  <a:latin typeface="Arial Unicode MS" panose="020B0604020202020204" pitchFamily="34" charset="-128"/>
                  <a:ea typeface="Arial Unicode MS" panose="020B0604020202020204" pitchFamily="34" charset="-128"/>
                  <a:cs typeface="Arial Unicode MS" panose="020B0604020202020204" pitchFamily="34" charset="-128"/>
                </a:rPr>
                <a:t>Operation without </a:t>
              </a: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coordination</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a:p>
              <a:pPr lvl="0" algn="ctr">
                <a:spcBef>
                  <a:spcPct val="0"/>
                </a:spcBef>
                <a:defRPr/>
              </a:pPr>
              <a:r>
                <a:rPr lang="en-US" dirty="0">
                  <a:latin typeface="Arial Unicode MS" panose="020B0604020202020204" pitchFamily="34" charset="-128"/>
                  <a:ea typeface="Arial Unicode MS" panose="020B0604020202020204" pitchFamily="34" charset="-128"/>
                  <a:cs typeface="Arial Unicode MS" panose="020B0604020202020204" pitchFamily="34" charset="-128"/>
                </a:rPr>
                <a:t>Fait-accompli approach</a:t>
              </a:r>
            </a:p>
            <a:p>
              <a:pPr lvl="0" algn="ctr">
                <a:spcBef>
                  <a:spcPct val="0"/>
                </a:spcBef>
                <a:defRPr/>
              </a:pPr>
              <a:r>
                <a:rPr lang="en-US" dirty="0">
                  <a:latin typeface="Arial Unicode MS" panose="020B0604020202020204" pitchFamily="34" charset="-128"/>
                  <a:ea typeface="Arial Unicode MS" panose="020B0604020202020204" pitchFamily="34" charset="-128"/>
                  <a:cs typeface="Arial Unicode MS" panose="020B0604020202020204" pitchFamily="34" charset="-128"/>
                </a:rPr>
                <a:t>Fictitious recorded </a:t>
              </a: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assignments</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grpSp>
      <p:sp>
        <p:nvSpPr>
          <p:cNvPr id="21" name="Isosceles Triangle 20"/>
          <p:cNvSpPr/>
          <p:nvPr/>
        </p:nvSpPr>
        <p:spPr>
          <a:xfrm rot="8100000">
            <a:off x="5981044" y="3370831"/>
            <a:ext cx="334117" cy="288032"/>
          </a:xfrm>
          <a:prstGeom prst="triangle">
            <a:avLst/>
          </a:prstGeom>
          <a:solidFill>
            <a:srgbClr val="F008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 name="Isosceles Triangle 21"/>
          <p:cNvSpPr/>
          <p:nvPr/>
        </p:nvSpPr>
        <p:spPr>
          <a:xfrm rot="2320687">
            <a:off x="2920344" y="3472431"/>
            <a:ext cx="334117" cy="288032"/>
          </a:xfrm>
          <a:prstGeom prst="triangle">
            <a:avLst/>
          </a:prstGeom>
          <a:solidFill>
            <a:srgbClr val="F008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3" name="Isosceles Triangle 22"/>
          <p:cNvSpPr/>
          <p:nvPr/>
        </p:nvSpPr>
        <p:spPr>
          <a:xfrm rot="16200000">
            <a:off x="4359302" y="5207009"/>
            <a:ext cx="334117" cy="288032"/>
          </a:xfrm>
          <a:prstGeom prst="triangle">
            <a:avLst/>
          </a:prstGeom>
          <a:solidFill>
            <a:srgbClr val="F008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6295738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B91CA0E6-BD21-4EA4-BA1A-F304F06FD0AB}" type="slidenum">
              <a:rPr lang="en-US" smtClean="0"/>
              <a:pPr/>
              <a:t>42</a:t>
            </a:fld>
            <a:endParaRPr lang="en-US" dirty="0"/>
          </a:p>
        </p:txBody>
      </p:sp>
      <p:sp>
        <p:nvSpPr>
          <p:cNvPr id="3" name="TextBox 2"/>
          <p:cNvSpPr txBox="1"/>
          <p:nvPr/>
        </p:nvSpPr>
        <p:spPr>
          <a:xfrm>
            <a:off x="3009125" y="533634"/>
            <a:ext cx="3125750" cy="738664"/>
          </a:xfrm>
          <a:prstGeom prst="rect">
            <a:avLst/>
          </a:prstGeom>
          <a:solidFill>
            <a:srgbClr val="F00807"/>
          </a:solidFill>
        </p:spPr>
        <p:txBody>
          <a:bodyPr wrap="square" rtlCol="0">
            <a:spAutoFit/>
          </a:bodyPr>
          <a:lstStyle/>
          <a:p>
            <a:pPr algn="ctr"/>
            <a:r>
              <a:rPr lang="en-US" sz="2400" dirty="0" smtClean="0">
                <a:solidFill>
                  <a:schemeClr val="bg1"/>
                </a:solidFill>
                <a:latin typeface="Arial Black" panose="020B0A04020102020204" pitchFamily="34" charset="0"/>
              </a:rPr>
              <a:t>ITU Constitution </a:t>
            </a:r>
            <a:r>
              <a:rPr lang="en-US"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(Art.44)</a:t>
            </a:r>
            <a:endParaRPr lang="en-US"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TextBox 3"/>
          <p:cNvSpPr txBox="1"/>
          <p:nvPr/>
        </p:nvSpPr>
        <p:spPr>
          <a:xfrm>
            <a:off x="3009125" y="1306860"/>
            <a:ext cx="3125750" cy="1015663"/>
          </a:xfrm>
          <a:prstGeom prst="rect">
            <a:avLst/>
          </a:prstGeom>
          <a:solidFill>
            <a:srgbClr val="5C5B5A"/>
          </a:solidFill>
        </p:spPr>
        <p:txBody>
          <a:bodyPr wrap="square" rtlCol="0">
            <a:spAutoFit/>
          </a:bodyPr>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Radio frequencies &amp; satellite orbits are limited natural resources</a:t>
            </a:r>
            <a:endPar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 name="TextBox 4"/>
          <p:cNvSpPr txBox="1"/>
          <p:nvPr/>
        </p:nvSpPr>
        <p:spPr>
          <a:xfrm>
            <a:off x="3009125" y="2346404"/>
            <a:ext cx="3125750" cy="707886"/>
          </a:xfrm>
          <a:prstGeom prst="rect">
            <a:avLst/>
          </a:prstGeom>
          <a:solidFill>
            <a:srgbClr val="5C5B5A"/>
          </a:solidFill>
        </p:spPr>
        <p:txBody>
          <a:bodyPr wrap="square" rtlCol="0">
            <a:spAutoFit/>
          </a:bodyPr>
          <a:lstStyle/>
          <a:p>
            <a:pPr algn="ctr"/>
            <a:r>
              <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Rational, Efficient, Economical Use</a:t>
            </a:r>
          </a:p>
        </p:txBody>
      </p:sp>
      <p:sp>
        <p:nvSpPr>
          <p:cNvPr id="7" name="TextBox 6"/>
          <p:cNvSpPr txBox="1"/>
          <p:nvPr/>
        </p:nvSpPr>
        <p:spPr>
          <a:xfrm>
            <a:off x="3009125" y="3068960"/>
            <a:ext cx="3125750" cy="400110"/>
          </a:xfrm>
          <a:prstGeom prst="rect">
            <a:avLst/>
          </a:prstGeom>
          <a:solidFill>
            <a:srgbClr val="5C5B5A"/>
          </a:solidFill>
        </p:spPr>
        <p:txBody>
          <a:bodyPr wrap="square" rtlCol="0">
            <a:spAutoFit/>
          </a:bodyPr>
          <a:lstStyle/>
          <a:p>
            <a:pPr algn="ctr"/>
            <a:r>
              <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Equitable Access</a:t>
            </a:r>
          </a:p>
        </p:txBody>
      </p:sp>
      <p:sp>
        <p:nvSpPr>
          <p:cNvPr id="9" name="Isosceles Triangle 8"/>
          <p:cNvSpPr/>
          <p:nvPr/>
        </p:nvSpPr>
        <p:spPr>
          <a:xfrm flipV="1">
            <a:off x="4404941" y="3573016"/>
            <a:ext cx="334117" cy="288032"/>
          </a:xfrm>
          <a:prstGeom prst="triangle">
            <a:avLst/>
          </a:prstGeom>
          <a:solidFill>
            <a:srgbClr val="CCC9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3009125" y="3973860"/>
            <a:ext cx="3125750" cy="1015663"/>
          </a:xfrm>
          <a:prstGeom prst="rect">
            <a:avLst/>
          </a:prstGeom>
          <a:solidFill>
            <a:srgbClr val="92D050"/>
          </a:solidFill>
        </p:spPr>
        <p:txBody>
          <a:bodyPr wrap="square" rtlCol="0">
            <a:spAutoFit/>
          </a:bodyPr>
          <a:lstStyle/>
          <a:p>
            <a:pPr algn="ctr"/>
            <a:r>
              <a:rPr lang="en-US" sz="2000"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Opportunity </a:t>
            </a:r>
            <a:r>
              <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to resolve interference before operation</a:t>
            </a:r>
          </a:p>
        </p:txBody>
      </p:sp>
      <p:sp>
        <p:nvSpPr>
          <p:cNvPr id="12" name="TextBox 11"/>
          <p:cNvSpPr txBox="1"/>
          <p:nvPr/>
        </p:nvSpPr>
        <p:spPr>
          <a:xfrm>
            <a:off x="3009125" y="5027960"/>
            <a:ext cx="3125750" cy="1631216"/>
          </a:xfrm>
          <a:prstGeom prst="rect">
            <a:avLst/>
          </a:prstGeom>
          <a:solidFill>
            <a:srgbClr val="92D050"/>
          </a:solidFill>
        </p:spPr>
        <p:txBody>
          <a:bodyPr wrap="square" rtlCol="0">
            <a:spAutoFit/>
          </a:bodyPr>
          <a:lstStyle/>
          <a:p>
            <a:pPr algn="ctr"/>
            <a:r>
              <a:rPr 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Prevents loss of investment, customers &amp; revenue by minimizing unusable capacity due to interference</a:t>
            </a:r>
          </a:p>
        </p:txBody>
      </p:sp>
    </p:spTree>
    <p:extLst>
      <p:ext uri="{BB962C8B-B14F-4D97-AF65-F5344CB8AC3E}">
        <p14:creationId xmlns:p14="http://schemas.microsoft.com/office/powerpoint/2010/main" val="29033144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B91CA0E6-BD21-4EA4-BA1A-F304F06FD0AB}" type="slidenum">
              <a:rPr lang="en-US" smtClean="0"/>
              <a:pPr/>
              <a:t>43</a:t>
            </a:fld>
            <a:endParaRPr lang="en-US" dirty="0"/>
          </a:p>
        </p:txBody>
      </p:sp>
      <p:sp>
        <p:nvSpPr>
          <p:cNvPr id="7" name="Rectangle 6"/>
          <p:cNvSpPr/>
          <p:nvPr/>
        </p:nvSpPr>
        <p:spPr>
          <a:xfrm>
            <a:off x="904354" y="1124744"/>
            <a:ext cx="7340054" cy="4216539"/>
          </a:xfrm>
          <a:prstGeom prst="rect">
            <a:avLst/>
          </a:prstGeom>
          <a:noFill/>
        </p:spPr>
        <p:txBody>
          <a:bodyPr wrap="square">
            <a:spAutoFit/>
          </a:bodyPr>
          <a:lstStyle/>
          <a:p>
            <a:r>
              <a:rPr lang="en-US" sz="4400" dirty="0" smtClean="0">
                <a:solidFill>
                  <a:srgbClr val="5F6273"/>
                </a:solidFill>
                <a:latin typeface="Arial Black" panose="020B0A04020102020204" pitchFamily="34" charset="0"/>
                <a:ea typeface="Arial Unicode MS" panose="020B0604020202020204" pitchFamily="34" charset="-128"/>
                <a:cs typeface="Arial Unicode MS" panose="020B0604020202020204" pitchFamily="34" charset="-128"/>
              </a:rPr>
              <a:t>PLENIPOTENTIARY CONFERENCE 2014</a:t>
            </a:r>
          </a:p>
          <a:p>
            <a:endParaRPr lang="en-MY"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000"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RESOLUTION 86 (REV. MARRAKESH, 2002) </a:t>
            </a:r>
          </a:p>
          <a:p>
            <a:r>
              <a:rPr lang="en-US" sz="2000" b="1" dirty="0" smtClean="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NOC</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Advance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publication, coordination, notification and recording procedures for frequency assignments pertaining to satellite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networks</a:t>
            </a:r>
          </a:p>
          <a:p>
            <a:endPar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000" dirty="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RESOLUTION </a:t>
            </a:r>
            <a:r>
              <a:rPr lang="en-US" sz="2000" dirty="0" smtClean="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186 </a:t>
            </a:r>
            <a:r>
              <a:rPr lang="en-US" sz="2000" dirty="0">
                <a:solidFill>
                  <a:srgbClr val="5C5B5A"/>
                </a:solidFill>
                <a:latin typeface="Arial Black" panose="020B0A04020102020204" pitchFamily="34" charset="0"/>
                <a:ea typeface="Arial Unicode MS" panose="020B0604020202020204" pitchFamily="34" charset="-128"/>
                <a:cs typeface="Arial Unicode MS" panose="020B0604020202020204" pitchFamily="34" charset="-128"/>
              </a:rPr>
              <a:t>(BUSAN, 2014) </a:t>
            </a:r>
          </a:p>
          <a:p>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Strengthening the role of ITU with regard to transparency and confidence-building measures in outer space activities </a:t>
            </a:r>
          </a:p>
        </p:txBody>
      </p:sp>
    </p:spTree>
    <p:extLst>
      <p:ext uri="{BB962C8B-B14F-4D97-AF65-F5344CB8AC3E}">
        <p14:creationId xmlns:p14="http://schemas.microsoft.com/office/powerpoint/2010/main" val="3030262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B91CA0E6-BD21-4EA4-BA1A-F304F06FD0AB}" type="slidenum">
              <a:rPr lang="en-US" smtClean="0"/>
              <a:pPr/>
              <a:t>44</a:t>
            </a:fld>
            <a:endParaRPr lang="en-US" dirty="0"/>
          </a:p>
        </p:txBody>
      </p:sp>
      <p:sp>
        <p:nvSpPr>
          <p:cNvPr id="7" name="Rectangle 6"/>
          <p:cNvSpPr/>
          <p:nvPr/>
        </p:nvSpPr>
        <p:spPr>
          <a:xfrm>
            <a:off x="904354" y="476672"/>
            <a:ext cx="7340054" cy="6217087"/>
          </a:xfrm>
          <a:prstGeom prst="rect">
            <a:avLst/>
          </a:prstGeom>
          <a:noFill/>
        </p:spPr>
        <p:txBody>
          <a:bodyPr wrap="square">
            <a:spAutoFit/>
          </a:bodyPr>
          <a:lstStyle/>
          <a:p>
            <a:r>
              <a:rPr lang="en-US" sz="4400" dirty="0">
                <a:solidFill>
                  <a:srgbClr val="5F6273"/>
                </a:solidFill>
                <a:latin typeface="Arial Black" panose="020B0A04020102020204" pitchFamily="34" charset="0"/>
                <a:ea typeface="Arial Unicode MS" panose="020B0604020202020204" pitchFamily="34" charset="-128"/>
                <a:cs typeface="Arial Unicode MS" panose="020B0604020202020204" pitchFamily="34" charset="-128"/>
              </a:rPr>
              <a:t>RESOLUTION 186 (BUSAN, 2014) </a:t>
            </a:r>
          </a:p>
          <a:p>
            <a:endParaRPr lang="en-MY"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000" i="1"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invites </a:t>
            </a:r>
            <a:r>
              <a:rPr lang="en-US" sz="2000" i="1"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ITU Council</a:t>
            </a:r>
            <a:endParaRPr lang="en-US" sz="2000" i="1"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16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to </a:t>
            </a:r>
            <a:r>
              <a:rPr lang="en-US" sz="16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consider and review any proposed </a:t>
            </a:r>
            <a:r>
              <a:rPr lang="en-US" sz="1600"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cooperation agreements on the use of satellite monitoring </a:t>
            </a:r>
            <a:r>
              <a:rPr lang="en-US" sz="1600" dirty="0" smtClean="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facilities</a:t>
            </a:r>
          </a:p>
          <a:p>
            <a:endPar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000" i="1"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instructs BR Director</a:t>
            </a:r>
            <a:endParaRPr lang="en-US" sz="2000" i="1"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1600" dirty="0" smtClean="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	to </a:t>
            </a:r>
            <a:r>
              <a:rPr lang="en-US" sz="1600"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promote access to information</a:t>
            </a:r>
            <a:r>
              <a:rPr lang="en-US" sz="16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upon request by administrations concerned, </a:t>
            </a:r>
            <a:r>
              <a:rPr lang="en-US" sz="1600"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related to satellite-monitoring facilities</a:t>
            </a:r>
            <a:r>
              <a:rPr lang="en-US" sz="16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in order to address cases of harmful interference in accordance with Article 15 of the Radio Regulations, through cooperation </a:t>
            </a:r>
            <a:r>
              <a:rPr lang="en-US" sz="16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agreements</a:t>
            </a:r>
            <a:r>
              <a:rPr lang="en-US" sz="16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US" sz="16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US" sz="16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16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to </a:t>
            </a:r>
            <a:r>
              <a:rPr lang="en-US" sz="16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continue taking action to </a:t>
            </a:r>
            <a:r>
              <a:rPr lang="en-US" sz="1600"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maintain a database</a:t>
            </a:r>
            <a:r>
              <a:rPr lang="en-US" sz="16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on cases of harmful interference, reported in accordance with relevant provisions of the Radio Regulations and in consultation with Member States </a:t>
            </a:r>
            <a:r>
              <a:rPr lang="en-US" sz="16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concerned</a:t>
            </a:r>
          </a:p>
          <a:p>
            <a:endParaRPr lang="en-US"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000" i="1"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invites </a:t>
            </a:r>
            <a:r>
              <a:rPr lang="en-US" sz="2000" i="1"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Member States and Sector Members </a:t>
            </a:r>
            <a:endParaRPr lang="en-US" i="1"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16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to </a:t>
            </a:r>
            <a:r>
              <a:rPr lang="en-US" sz="16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participate in the activities related to the implementation of this </a:t>
            </a:r>
            <a:r>
              <a:rPr lang="en-US" sz="16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resolution</a:t>
            </a:r>
            <a:endParaRPr lang="en-US" sz="16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1261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B91CA0E6-BD21-4EA4-BA1A-F304F06FD0AB}" type="slidenum">
              <a:rPr lang="en-US" smtClean="0"/>
              <a:pPr/>
              <a:t>45</a:t>
            </a:fld>
            <a:endParaRPr lang="en-US" dirty="0"/>
          </a:p>
        </p:txBody>
      </p:sp>
      <p:sp>
        <p:nvSpPr>
          <p:cNvPr id="7" name="Rectangle 6"/>
          <p:cNvSpPr/>
          <p:nvPr/>
        </p:nvSpPr>
        <p:spPr>
          <a:xfrm>
            <a:off x="904354" y="1124744"/>
            <a:ext cx="8148206" cy="4154984"/>
          </a:xfrm>
          <a:prstGeom prst="rect">
            <a:avLst/>
          </a:prstGeom>
          <a:noFill/>
        </p:spPr>
        <p:txBody>
          <a:bodyPr wrap="square">
            <a:spAutoFit/>
          </a:bodyPr>
          <a:lstStyle/>
          <a:p>
            <a:r>
              <a:rPr lang="en-US" sz="4400" dirty="0" smtClean="0">
                <a:solidFill>
                  <a:srgbClr val="5F6273"/>
                </a:solidFill>
                <a:latin typeface="Arial Black" panose="020B0A04020102020204" pitchFamily="34" charset="0"/>
                <a:ea typeface="Arial Unicode MS" panose="020B0604020202020204" pitchFamily="34" charset="-128"/>
                <a:cs typeface="Arial Unicode MS" panose="020B0604020202020204" pitchFamily="34" charset="-128"/>
              </a:rPr>
              <a:t>KEY POINTS</a:t>
            </a:r>
          </a:p>
          <a:p>
            <a:endParaRPr lang="en-MY"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indent="-342900">
              <a:buClr>
                <a:srgbClr val="5F6273"/>
              </a:buClr>
              <a:buFont typeface="Wingdings" panose="05000000000000000000" pitchFamily="2" charset="2"/>
              <a:buChar char="§"/>
            </a:pP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Natural limited resources to be shared and regulated: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orbit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&amp; radiofrequency spectrum</a:t>
            </a:r>
          </a:p>
          <a:p>
            <a:pPr marL="342900" indent="-342900">
              <a:buClr>
                <a:srgbClr val="5F6273"/>
              </a:buClr>
              <a:buFont typeface="Wingdings" panose="05000000000000000000" pitchFamily="2" charset="2"/>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Legal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framework: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UN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Outer Space Treaty, ITU CS/CV, RR, </a:t>
            </a:r>
            <a:r>
              <a:rPr lang="en-US" sz="2000" dirty="0" err="1">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RoP</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Recs</a:t>
            </a:r>
          </a:p>
          <a:p>
            <a:pPr marL="342900" indent="-342900">
              <a:buClr>
                <a:srgbClr val="5F6273"/>
              </a:buClr>
              <a:buFont typeface="Wingdings" panose="05000000000000000000" pitchFamily="2" charset="2"/>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ITU CS/Arts. 44 &amp; 45: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To avoid harmful interference</a:t>
            </a:r>
            <a:b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To ensure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efficient</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rational, equitable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economical </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use</a:t>
            </a:r>
          </a:p>
          <a:p>
            <a:pPr marL="342900" indent="-342900">
              <a:buClr>
                <a:srgbClr val="5F6273"/>
              </a:buClr>
              <a:buFont typeface="Wingdings" panose="05000000000000000000" pitchFamily="2" charset="2"/>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Radio Regulations: Allocation</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registration, interference free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operation</a:t>
            </a:r>
          </a:p>
          <a:p>
            <a:pPr marL="342900" indent="-342900">
              <a:buClr>
                <a:srgbClr val="5F6273"/>
              </a:buClr>
              <a:buFont typeface="Wingdings" panose="05000000000000000000" pitchFamily="2" charset="2"/>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Radio Regulations constantly being improved</a:t>
            </a:r>
            <a:endPar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60900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B91CA0E6-BD21-4EA4-BA1A-F304F06FD0AB}" type="slidenum">
              <a:rPr lang="en-US" smtClean="0"/>
              <a:pPr/>
              <a:t>46</a:t>
            </a:fld>
            <a:endParaRPr lang="en-US" dirty="0"/>
          </a:p>
        </p:txBody>
      </p:sp>
      <p:sp>
        <p:nvSpPr>
          <p:cNvPr id="7" name="Rectangle 6"/>
          <p:cNvSpPr/>
          <p:nvPr/>
        </p:nvSpPr>
        <p:spPr>
          <a:xfrm>
            <a:off x="904354" y="538930"/>
            <a:ext cx="8148206" cy="6063198"/>
          </a:xfrm>
          <a:prstGeom prst="rect">
            <a:avLst/>
          </a:prstGeom>
          <a:noFill/>
        </p:spPr>
        <p:txBody>
          <a:bodyPr wrap="square">
            <a:spAutoFit/>
          </a:bodyPr>
          <a:lstStyle/>
          <a:p>
            <a:r>
              <a:rPr lang="en-US" sz="4400" dirty="0" smtClean="0">
                <a:solidFill>
                  <a:srgbClr val="5F6273"/>
                </a:solidFill>
                <a:latin typeface="Arial Black" panose="020B0A04020102020204" pitchFamily="34" charset="0"/>
                <a:ea typeface="Arial Unicode MS" panose="020B0604020202020204" pitchFamily="34" charset="-128"/>
                <a:cs typeface="Arial Unicode MS" panose="020B0604020202020204" pitchFamily="34" charset="-128"/>
              </a:rPr>
              <a:t>FREE ONLINE ACCESS</a:t>
            </a:r>
          </a:p>
          <a:p>
            <a:endParaRPr lang="en-US" sz="4400" dirty="0" smtClean="0">
              <a:solidFill>
                <a:srgbClr val="5F6273"/>
              </a:solidFill>
              <a:latin typeface="Arial Black" panose="020B0A04020102020204" pitchFamily="34" charset="0"/>
              <a:ea typeface="Arial Unicode MS" panose="020B0604020202020204" pitchFamily="34" charset="-128"/>
              <a:cs typeface="Arial Unicode MS" panose="020B0604020202020204" pitchFamily="34" charset="-128"/>
            </a:endParaRPr>
          </a:p>
          <a:p>
            <a:pPr marL="342900" indent="-342900">
              <a:buClr>
                <a:srgbClr val="5F6273"/>
              </a:buClr>
              <a:buFont typeface="Wingdings" panose="05000000000000000000" pitchFamily="2" charset="2"/>
              <a:buChar char="§"/>
            </a:pPr>
            <a:r>
              <a:rPr lang="en-MY"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MY"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ITU Constitution </a:t>
            </a:r>
            <a:endParaRPr lang="en-MY"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800100" lvl="1" indent="-342900">
              <a:buClr>
                <a:srgbClr val="5F6273"/>
              </a:buClr>
              <a:buFont typeface="Wingdings" panose="05000000000000000000" pitchFamily="2" charset="2"/>
              <a:buChar char="§"/>
            </a:pPr>
            <a:r>
              <a:rPr lang="en-MY"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2"/>
              </a:rPr>
              <a:t>http://www.itu.int/pub/S-CONF-PLEN-2015</a:t>
            </a:r>
            <a:r>
              <a:rPr lang="en-MY"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MY"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indent="-342900">
              <a:buClr>
                <a:srgbClr val="5F6273"/>
              </a:buClr>
              <a:buFont typeface="Wingdings" panose="05000000000000000000" pitchFamily="2" charset="2"/>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World </a:t>
            </a:r>
            <a:r>
              <a:rPr lang="en-US" sz="2000" dirty="0" err="1">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Radiocommunication</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Conference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WRC)</a:t>
            </a:r>
          </a:p>
          <a:p>
            <a:pPr marL="800100" lvl="1" indent="-342900">
              <a:buClr>
                <a:srgbClr val="5F6273"/>
              </a:buClr>
              <a:buFont typeface="Wingdings" panose="05000000000000000000" pitchFamily="2" charset="2"/>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3"/>
              </a:rPr>
              <a:t>http</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3"/>
              </a:rPr>
              <a:t>://</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3"/>
              </a:rPr>
              <a:t>www.itu.int/ITU-R/go/wrc/en</a:t>
            </a:r>
            <a:endPar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800100" lvl="1" indent="-342900">
              <a:buClr>
                <a:srgbClr val="5F6273"/>
              </a:buClr>
              <a:buFont typeface="Wingdings" panose="05000000000000000000" pitchFamily="2" charset="2"/>
              <a:buChar char="§"/>
            </a:pPr>
            <a:endPar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indent="-342900">
              <a:buClr>
                <a:srgbClr val="5F6273"/>
              </a:buClr>
              <a:buFont typeface="Wingdings" panose="05000000000000000000" pitchFamily="2" charset="2"/>
              <a:buChar char="§"/>
            </a:pP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ITU-Radio Regulations @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2015</a:t>
            </a:r>
          </a:p>
          <a:p>
            <a:pPr marL="800100" lvl="1" indent="-342900">
              <a:buClr>
                <a:srgbClr val="5F6273"/>
              </a:buClr>
              <a:buFont typeface="Wingdings" panose="05000000000000000000" pitchFamily="2" charset="2"/>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4"/>
              </a:rPr>
              <a:t>http</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4"/>
              </a:rPr>
              <a:t>://</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4"/>
              </a:rPr>
              <a:t>www.itu.int/pub/R-REG-RR-201</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5</a:t>
            </a:r>
            <a:b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indent="-342900">
              <a:buClr>
                <a:srgbClr val="5F6273"/>
              </a:buClr>
              <a:buFont typeface="Wingdings" panose="05000000000000000000" pitchFamily="2" charset="2"/>
              <a:buChar char="§"/>
            </a:pP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ITU-R </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Recommendations </a:t>
            </a:r>
          </a:p>
          <a:p>
            <a:pPr marL="800100" lvl="1" indent="-342900">
              <a:buClr>
                <a:srgbClr val="5F6273"/>
              </a:buClr>
              <a:buFont typeface="Wingdings" panose="05000000000000000000" pitchFamily="2" charset="2"/>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5"/>
              </a:rPr>
              <a:t>http</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5"/>
              </a:rPr>
              <a:t>://</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5"/>
              </a:rPr>
              <a:t>www.itu.int/publ/R-REC/en</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indent="-342900">
              <a:buClr>
                <a:srgbClr val="5F6273"/>
              </a:buClr>
              <a:buFont typeface="Wingdings" panose="05000000000000000000" pitchFamily="2" charset="2"/>
              <a:buChar char="§"/>
            </a:pPr>
            <a:endPar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indent="-342900">
              <a:buClr>
                <a:srgbClr val="5F6273"/>
              </a:buClr>
              <a:buFont typeface="Wingdings" panose="05000000000000000000" pitchFamily="2" charset="2"/>
              <a:buChar char="§"/>
            </a:pP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Preface to the BR IFIC (Space services) </a:t>
            </a:r>
            <a:endPar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800100" lvl="1" indent="-342900">
              <a:buClr>
                <a:srgbClr val="5F6273"/>
              </a:buClr>
              <a:buFont typeface="Wingdings" panose="05000000000000000000" pitchFamily="2" charset="2"/>
              <a:buChar char="§"/>
            </a:pP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6"/>
              </a:rPr>
              <a:t>http</a:t>
            </a:r>
            <a:r>
              <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6"/>
              </a:rPr>
              <a:t>://</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hlinkClick r:id="rId6"/>
              </a:rPr>
              <a:t>www.itu.int/ITU-R/go/space-preface/en</a:t>
            </a:r>
            <a: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US" sz="20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US" sz="20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4598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B91CA0E6-BD21-4EA4-BA1A-F304F06FD0AB}" type="slidenum">
              <a:rPr lang="en-US" smtClean="0"/>
              <a:pPr/>
              <a:t>47</a:t>
            </a:fld>
            <a:endParaRPr lang="en-US" dirty="0"/>
          </a:p>
        </p:txBody>
      </p:sp>
      <p:sp>
        <p:nvSpPr>
          <p:cNvPr id="7" name="Rectangle 6"/>
          <p:cNvSpPr/>
          <p:nvPr/>
        </p:nvSpPr>
        <p:spPr>
          <a:xfrm>
            <a:off x="533970" y="1556792"/>
            <a:ext cx="8148206" cy="3970318"/>
          </a:xfrm>
          <a:prstGeom prst="rect">
            <a:avLst/>
          </a:prstGeom>
          <a:noFill/>
        </p:spPr>
        <p:txBody>
          <a:bodyPr wrap="square">
            <a:spAutoFit/>
          </a:bodyPr>
          <a:lstStyle/>
          <a:p>
            <a:r>
              <a:rPr lang="en-US" sz="28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“With a concerted effort, we can </a:t>
            </a:r>
            <a:r>
              <a:rPr lang="en-US" sz="2800"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reduce</a:t>
            </a:r>
            <a:r>
              <a:rPr lang="en-US" sz="28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and to the extent possible </a:t>
            </a:r>
            <a:r>
              <a:rPr lang="en-US" sz="2800"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remove</a:t>
            </a:r>
            <a:r>
              <a:rPr lang="en-US" sz="28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all </a:t>
            </a:r>
            <a:r>
              <a:rPr lang="en-US" sz="2800"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obstacles</a:t>
            </a:r>
            <a:r>
              <a:rPr lang="en-US" sz="28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impeding the development and bringing into operation of new satellite networks” </a:t>
            </a:r>
            <a:br>
              <a:rPr lang="en-US" sz="28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US" sz="28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US" sz="28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US" sz="280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“Think </a:t>
            </a:r>
            <a:r>
              <a:rPr lang="en-US" sz="28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carefully about how we can continue to use and improve satellite access to help </a:t>
            </a:r>
            <a:r>
              <a:rPr lang="en-US" sz="2800" dirty="0">
                <a:solidFill>
                  <a:srgbClr val="F00807"/>
                </a:solidFill>
                <a:latin typeface="Arial Unicode MS" panose="020B0604020202020204" pitchFamily="34" charset="-128"/>
                <a:ea typeface="Arial Unicode MS" panose="020B0604020202020204" pitchFamily="34" charset="-128"/>
                <a:cs typeface="Arial Unicode MS" panose="020B0604020202020204" pitchFamily="34" charset="-128"/>
              </a:rPr>
              <a:t>connect the unconnected</a:t>
            </a:r>
            <a:r>
              <a:rPr lang="en-US" sz="2800" dirty="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rPr>
              <a:t>, and make the world a better and a fairer place for all”</a:t>
            </a:r>
          </a:p>
        </p:txBody>
      </p:sp>
    </p:spTree>
    <p:extLst>
      <p:ext uri="{BB962C8B-B14F-4D97-AF65-F5344CB8AC3E}">
        <p14:creationId xmlns:p14="http://schemas.microsoft.com/office/powerpoint/2010/main" val="23538954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5F627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91680" y="836713"/>
            <a:ext cx="7272808" cy="2376264"/>
          </a:xfrm>
        </p:spPr>
        <p:txBody>
          <a:bodyPr>
            <a:noAutofit/>
          </a:bodyPr>
          <a:lstStyle/>
          <a:p>
            <a:pPr algn="l"/>
            <a:r>
              <a:rPr lang="en-US" sz="8800" cap="all" dirty="0" smtClean="0">
                <a:solidFill>
                  <a:schemeClr val="bg1"/>
                </a:solidFill>
                <a:ea typeface="Arial Unicode MS" panose="020B0604020202020204" pitchFamily="34" charset="-128"/>
                <a:cs typeface="Arial Unicode MS" panose="020B0604020202020204" pitchFamily="34" charset="-128"/>
              </a:rPr>
              <a:t>THANKS</a:t>
            </a:r>
            <a:endParaRPr lang="en-US" sz="8800" cap="all"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ubtitle 2"/>
          <p:cNvSpPr>
            <a:spLocks noGrp="1"/>
          </p:cNvSpPr>
          <p:nvPr>
            <p:ph type="subTitle" idx="1"/>
          </p:nvPr>
        </p:nvSpPr>
        <p:spPr>
          <a:xfrm>
            <a:off x="1691680" y="3717032"/>
            <a:ext cx="4824536" cy="936104"/>
          </a:xfrm>
        </p:spPr>
        <p:txBody>
          <a:bodyPr>
            <a:noAutofit/>
          </a:bodyPr>
          <a:lstStyle/>
          <a:p>
            <a:pPr algn="l"/>
            <a:r>
              <a:rPr lang="en-US" sz="2800" dirty="0" smtClean="0">
                <a:solidFill>
                  <a:schemeClr val="bg1"/>
                </a:solidFill>
                <a:latin typeface="Arial Black" panose="020B0A04020102020204" pitchFamily="34" charset="0"/>
                <a:cs typeface="Arial" panose="020B0604020202020204" pitchFamily="34" charset="0"/>
              </a:rPr>
              <a:t>Akim FALOU DINE </a:t>
            </a:r>
          </a:p>
          <a:p>
            <a:pPr algn="l"/>
            <a:r>
              <a:rPr lang="en-US" sz="1600" dirty="0">
                <a:solidFill>
                  <a:schemeClr val="bg1"/>
                </a:solidFill>
              </a:rPr>
              <a:t>a</a:t>
            </a:r>
            <a:r>
              <a:rPr lang="en-US" sz="1600" dirty="0" smtClean="0">
                <a:solidFill>
                  <a:schemeClr val="bg1"/>
                </a:solidFill>
              </a:rPr>
              <a:t>kim.faloudine@itu.int</a:t>
            </a:r>
          </a:p>
          <a:p>
            <a:pPr algn="l"/>
            <a:endParaRPr lang="en-US" sz="1600" dirty="0" smtClean="0">
              <a:solidFill>
                <a:schemeClr val="bg1"/>
              </a:solidFill>
            </a:endParaRPr>
          </a:p>
        </p:txBody>
      </p:sp>
      <p:sp>
        <p:nvSpPr>
          <p:cNvPr id="4" name="Rectangle 3"/>
          <p:cNvSpPr/>
          <p:nvPr/>
        </p:nvSpPr>
        <p:spPr>
          <a:xfrm>
            <a:off x="0" y="5917922"/>
            <a:ext cx="9144000" cy="94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6" name="Straight Connector 15"/>
          <p:cNvCxnSpPr/>
          <p:nvPr/>
        </p:nvCxnSpPr>
        <p:spPr>
          <a:xfrm>
            <a:off x="1691680" y="3429000"/>
            <a:ext cx="2808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Picture 2" descr="C:\Personal\HonFai\Dropbox\BR Workshop - Cyprus 2014\Administrative\Images\ITU.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3304" y="6050959"/>
            <a:ext cx="633045" cy="676136"/>
          </a:xfrm>
          <a:prstGeom prst="rect">
            <a:avLst/>
          </a:prstGeom>
          <a:noFill/>
          <a:extLst>
            <a:ext uri="{909E8E84-426E-40DD-AFC4-6F175D3DCCD1}">
              <a14:hiddenFill xmlns:a14="http://schemas.microsoft.com/office/drawing/2010/main">
                <a:solidFill>
                  <a:srgbClr val="FFFFFF"/>
                </a:solidFill>
              </a14:hiddenFill>
            </a:ext>
          </a:extLst>
        </p:spPr>
      </p:pic>
      <p:sp>
        <p:nvSpPr>
          <p:cNvPr id="24" name="Title 1"/>
          <p:cNvSpPr txBox="1">
            <a:spLocks/>
          </p:cNvSpPr>
          <p:nvPr/>
        </p:nvSpPr>
        <p:spPr>
          <a:xfrm>
            <a:off x="1691680" y="6090074"/>
            <a:ext cx="4362190" cy="578013"/>
          </a:xfrm>
          <a:prstGeom prst="rect">
            <a:avLst/>
          </a:prstGeom>
        </p:spPr>
        <p:txBody>
          <a:bodyPr vert="horz" lIns="91440" tIns="45720" rIns="91440" bIns="45720" rtlCol="0" anchor="t">
            <a:noAutofit/>
          </a:bodyPr>
          <a:lstStyle>
            <a:defPPr>
              <a:defRPr lang="en-US"/>
            </a:defPPr>
            <a:lvl1pPr algn="ctr">
              <a:spcBef>
                <a:spcPct val="0"/>
              </a:spcBef>
              <a:buNone/>
              <a:defRPr sz="1600">
                <a:solidFill>
                  <a:srgbClr val="FFF5EF"/>
                </a:solidFill>
                <a:latin typeface="+mj-lt"/>
                <a:ea typeface="+mj-ea"/>
                <a:cs typeface="Arial" panose="020B0604020202020204" pitchFamily="34" charset="0"/>
              </a:defRPr>
            </a:lvl1pPr>
          </a:lstStyle>
          <a:p>
            <a:pPr algn="l"/>
            <a:endParaRPr lang="en-US" sz="1050" dirty="0" smtClean="0">
              <a:solidFill>
                <a:srgbClr val="5C5B5A"/>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78621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C5B5A"/>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7150">
          <a:solidFill>
            <a:srgbClr val="5C5B5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3_Blue_With_White_Cloud_Border_template_Segoe(3)">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a:spPr>
      <a:bodyPr vert="horz" lIns="91440" tIns="45720" rIns="91440" bIns="45720" rtlCol="0" anchor="ctr">
        <a:normAutofit fontScale="97500"/>
      </a:bodyPr>
      <a:lstStyle>
        <a:defPPr>
          <a:defRPr dirty="0"/>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23448</TotalTime>
  <Words>1577</Words>
  <Application>Microsoft Office PowerPoint</Application>
  <PresentationFormat>On-screen Show (4:3)</PresentationFormat>
  <Paragraphs>457</Paragraphs>
  <Slides>48</Slides>
  <Notes>31</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48</vt:i4>
      </vt:variant>
    </vt:vector>
  </HeadingPairs>
  <TitlesOfParts>
    <vt:vector size="63" baseType="lpstr">
      <vt:lpstr>Arial Unicode MS</vt:lpstr>
      <vt:lpstr>Franklin Gothic Book</vt:lpstr>
      <vt:lpstr>Franklin Gothic Heavy</vt:lpstr>
      <vt:lpstr>Zurich BT</vt:lpstr>
      <vt:lpstr>Arial</vt:lpstr>
      <vt:lpstr>Arial Black</vt:lpstr>
      <vt:lpstr>Bradley Hand ITC</vt:lpstr>
      <vt:lpstr>Calibri</vt:lpstr>
      <vt:lpstr>Century Gothic</vt:lpstr>
      <vt:lpstr>Franklin Gothic Medium</vt:lpstr>
      <vt:lpstr>Times New Roman</vt:lpstr>
      <vt:lpstr>Wingdings</vt:lpstr>
      <vt:lpstr>Office Theme</vt:lpstr>
      <vt:lpstr>3_Blue_With_White_Cloud_Border_template_Segoe(3)</vt:lpstr>
      <vt:lpstr>1_Office Theme</vt:lpstr>
      <vt:lpstr>   ORBIT/SPECTRUM INTERNATIONAL REGULATORY FRAMEWORK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Sustainable Development Goals</vt:lpstr>
      <vt:lpstr>The Sustainable Development Goals</vt:lpstr>
      <vt:lpstr>PowerPoint Presentation</vt:lpstr>
      <vt:lpstr>PowerPoint Presentation</vt:lpstr>
      <vt:lpstr>PowerPoint Presentation</vt:lpstr>
      <vt:lpstr>PowerPoint Presentation</vt:lpstr>
      <vt:lpstr>Role of ITU in radiocommunications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 software submission of satellite network filings to ITU evaluating coordination requirements submission of comments on Bureau publications</dc:title>
  <dc:creator>hfng</dc:creator>
  <cp:lastModifiedBy>Falou Dine, Akim</cp:lastModifiedBy>
  <cp:revision>1675</cp:revision>
  <cp:lastPrinted>2015-09-18T08:36:49Z</cp:lastPrinted>
  <dcterms:created xsi:type="dcterms:W3CDTF">2014-02-06T21:40:45Z</dcterms:created>
  <dcterms:modified xsi:type="dcterms:W3CDTF">2017-07-15T17:14:31Z</dcterms:modified>
</cp:coreProperties>
</file>